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5" r:id="rId2"/>
    <p:sldId id="309" r:id="rId3"/>
    <p:sldId id="285" r:id="rId4"/>
    <p:sldId id="260" r:id="rId5"/>
    <p:sldId id="263" r:id="rId6"/>
    <p:sldId id="301" r:id="rId7"/>
    <p:sldId id="297" r:id="rId8"/>
    <p:sldId id="320" r:id="rId9"/>
    <p:sldId id="321" r:id="rId10"/>
    <p:sldId id="292" r:id="rId11"/>
    <p:sldId id="322" r:id="rId12"/>
    <p:sldId id="323" r:id="rId13"/>
    <p:sldId id="324" r:id="rId14"/>
    <p:sldId id="325" r:id="rId15"/>
    <p:sldId id="326" r:id="rId16"/>
    <p:sldId id="327" r:id="rId17"/>
    <p:sldId id="328" r:id="rId18"/>
    <p:sldId id="329" r:id="rId19"/>
    <p:sldId id="330" r:id="rId20"/>
    <p:sldId id="277" r:id="rId21"/>
    <p:sldId id="274" r:id="rId22"/>
    <p:sldId id="271" r:id="rId23"/>
    <p:sldId id="310" r:id="rId24"/>
    <p:sldId id="311" r:id="rId25"/>
    <p:sldId id="312" r:id="rId26"/>
    <p:sldId id="314" r:id="rId27"/>
    <p:sldId id="313" r:id="rId28"/>
    <p:sldId id="315" r:id="rId29"/>
    <p:sldId id="316" r:id="rId30"/>
    <p:sldId id="317" r:id="rId31"/>
    <p:sldId id="318" r:id="rId32"/>
    <p:sldId id="308" r:id="rId33"/>
    <p:sldId id="319" r:id="rId34"/>
    <p:sldId id="272" r:id="rId35"/>
    <p:sldId id="307"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79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63789" autoAdjust="0"/>
  </p:normalViewPr>
  <p:slideViewPr>
    <p:cSldViewPr>
      <p:cViewPr varScale="1">
        <p:scale>
          <a:sx n="59" d="100"/>
          <a:sy n="59" d="100"/>
        </p:scale>
        <p:origin x="1660" y="28"/>
      </p:cViewPr>
      <p:guideLst>
        <p:guide orient="horz"/>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2018/6/14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extLst>
      <p:ext uri="{BB962C8B-B14F-4D97-AF65-F5344CB8AC3E}">
        <p14:creationId xmlns:p14="http://schemas.microsoft.com/office/powerpoint/2010/main" val="69824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a:t>
            </a:fld>
            <a:endParaRPr lang="zh-CN" altLang="en-US"/>
          </a:p>
        </p:txBody>
      </p:sp>
    </p:spTree>
    <p:extLst>
      <p:ext uri="{BB962C8B-B14F-4D97-AF65-F5344CB8AC3E}">
        <p14:creationId xmlns:p14="http://schemas.microsoft.com/office/powerpoint/2010/main" val="102221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10</a:t>
            </a:fld>
            <a:endParaRPr lang="zh-CN" altLang="en-US"/>
          </a:p>
        </p:txBody>
      </p:sp>
    </p:spTree>
    <p:extLst>
      <p:ext uri="{BB962C8B-B14F-4D97-AF65-F5344CB8AC3E}">
        <p14:creationId xmlns:p14="http://schemas.microsoft.com/office/powerpoint/2010/main" val="410067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11</a:t>
            </a:fld>
            <a:endParaRPr lang="zh-CN" altLang="en-US"/>
          </a:p>
        </p:txBody>
      </p:sp>
    </p:spTree>
    <p:extLst>
      <p:ext uri="{BB962C8B-B14F-4D97-AF65-F5344CB8AC3E}">
        <p14:creationId xmlns:p14="http://schemas.microsoft.com/office/powerpoint/2010/main" val="282921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12</a:t>
            </a:fld>
            <a:endParaRPr lang="zh-CN" altLang="en-US"/>
          </a:p>
        </p:txBody>
      </p:sp>
    </p:spTree>
    <p:extLst>
      <p:ext uri="{BB962C8B-B14F-4D97-AF65-F5344CB8AC3E}">
        <p14:creationId xmlns:p14="http://schemas.microsoft.com/office/powerpoint/2010/main" val="298822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13</a:t>
            </a:fld>
            <a:endParaRPr lang="zh-CN" altLang="en-US"/>
          </a:p>
        </p:txBody>
      </p:sp>
    </p:spTree>
    <p:extLst>
      <p:ext uri="{BB962C8B-B14F-4D97-AF65-F5344CB8AC3E}">
        <p14:creationId xmlns:p14="http://schemas.microsoft.com/office/powerpoint/2010/main" val="263317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14</a:t>
            </a:fld>
            <a:endParaRPr lang="zh-CN" altLang="en-US"/>
          </a:p>
        </p:txBody>
      </p:sp>
    </p:spTree>
    <p:extLst>
      <p:ext uri="{BB962C8B-B14F-4D97-AF65-F5344CB8AC3E}">
        <p14:creationId xmlns:p14="http://schemas.microsoft.com/office/powerpoint/2010/main" val="21250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15</a:t>
            </a:fld>
            <a:endParaRPr lang="zh-CN" altLang="en-US"/>
          </a:p>
        </p:txBody>
      </p:sp>
    </p:spTree>
    <p:extLst>
      <p:ext uri="{BB962C8B-B14F-4D97-AF65-F5344CB8AC3E}">
        <p14:creationId xmlns:p14="http://schemas.microsoft.com/office/powerpoint/2010/main" val="106406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16</a:t>
            </a:fld>
            <a:endParaRPr lang="zh-CN" altLang="en-US"/>
          </a:p>
        </p:txBody>
      </p:sp>
    </p:spTree>
    <p:extLst>
      <p:ext uri="{BB962C8B-B14F-4D97-AF65-F5344CB8AC3E}">
        <p14:creationId xmlns:p14="http://schemas.microsoft.com/office/powerpoint/2010/main" val="342275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17</a:t>
            </a:fld>
            <a:endParaRPr lang="zh-CN" altLang="en-US"/>
          </a:p>
        </p:txBody>
      </p:sp>
    </p:spTree>
    <p:extLst>
      <p:ext uri="{BB962C8B-B14F-4D97-AF65-F5344CB8AC3E}">
        <p14:creationId xmlns:p14="http://schemas.microsoft.com/office/powerpoint/2010/main" val="67084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18</a:t>
            </a:fld>
            <a:endParaRPr lang="zh-CN" altLang="en-US"/>
          </a:p>
        </p:txBody>
      </p:sp>
    </p:spTree>
    <p:extLst>
      <p:ext uri="{BB962C8B-B14F-4D97-AF65-F5344CB8AC3E}">
        <p14:creationId xmlns:p14="http://schemas.microsoft.com/office/powerpoint/2010/main" val="292932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19</a:t>
            </a:fld>
            <a:endParaRPr lang="zh-CN" altLang="en-US"/>
          </a:p>
        </p:txBody>
      </p:sp>
    </p:spTree>
    <p:extLst>
      <p:ext uri="{BB962C8B-B14F-4D97-AF65-F5344CB8AC3E}">
        <p14:creationId xmlns:p14="http://schemas.microsoft.com/office/powerpoint/2010/main" val="125812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First, please let me introduce our group’s project: Academic and More, which is done by my partners Wang, </a:t>
            </a:r>
            <a:r>
              <a:rPr lang="en-US" altLang="zh-CN" sz="1200" kern="1200" dirty="0" err="1" smtClean="0">
                <a:solidFill>
                  <a:schemeClr val="tx1"/>
                </a:solidFill>
                <a:effectLst/>
                <a:latin typeface="+mn-lt"/>
                <a:ea typeface="+mn-ea"/>
                <a:cs typeface="+mn-cs"/>
              </a:rPr>
              <a:t>Guo</a:t>
            </a:r>
            <a:r>
              <a:rPr lang="en-US" altLang="zh-CN" sz="1200" kern="1200" dirty="0" smtClean="0">
                <a:solidFill>
                  <a:schemeClr val="tx1"/>
                </a:solidFill>
                <a:effectLst/>
                <a:latin typeface="+mn-lt"/>
                <a:ea typeface="+mn-ea"/>
                <a:cs typeface="+mn-cs"/>
              </a:rPr>
              <a:t>, Cheng and me. We did our utmost to optimal the performance and beautify our website, making it both clean and informative.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2</a:t>
            </a:fld>
            <a:endParaRPr lang="zh-CN" altLang="en-US"/>
          </a:p>
        </p:txBody>
      </p:sp>
    </p:spTree>
    <p:extLst>
      <p:ext uri="{BB962C8B-B14F-4D97-AF65-F5344CB8AC3E}">
        <p14:creationId xmlns:p14="http://schemas.microsoft.com/office/powerpoint/2010/main" val="1890030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20</a:t>
            </a:fld>
            <a:endParaRPr lang="zh-CN" altLang="en-US"/>
          </a:p>
        </p:txBody>
      </p:sp>
    </p:spTree>
    <p:extLst>
      <p:ext uri="{BB962C8B-B14F-4D97-AF65-F5344CB8AC3E}">
        <p14:creationId xmlns:p14="http://schemas.microsoft.com/office/powerpoint/2010/main" val="42037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307446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35499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23</a:t>
            </a:fld>
            <a:endParaRPr lang="zh-CN" altLang="en-US"/>
          </a:p>
        </p:txBody>
      </p:sp>
    </p:spTree>
    <p:extLst>
      <p:ext uri="{BB962C8B-B14F-4D97-AF65-F5344CB8AC3E}">
        <p14:creationId xmlns:p14="http://schemas.microsoft.com/office/powerpoint/2010/main" val="1417489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extLst>
      <p:ext uri="{BB962C8B-B14F-4D97-AF65-F5344CB8AC3E}">
        <p14:creationId xmlns:p14="http://schemas.microsoft.com/office/powerpoint/2010/main" val="3013251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25</a:t>
            </a:fld>
            <a:endParaRPr lang="zh-CN" altLang="en-US"/>
          </a:p>
        </p:txBody>
      </p:sp>
    </p:spTree>
    <p:extLst>
      <p:ext uri="{BB962C8B-B14F-4D97-AF65-F5344CB8AC3E}">
        <p14:creationId xmlns:p14="http://schemas.microsoft.com/office/powerpoint/2010/main" val="269374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26</a:t>
            </a:fld>
            <a:endParaRPr lang="zh-CN" altLang="en-US"/>
          </a:p>
        </p:txBody>
      </p:sp>
    </p:spTree>
    <p:extLst>
      <p:ext uri="{BB962C8B-B14F-4D97-AF65-F5344CB8AC3E}">
        <p14:creationId xmlns:p14="http://schemas.microsoft.com/office/powerpoint/2010/main" val="324216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27</a:t>
            </a:fld>
            <a:endParaRPr lang="zh-CN" altLang="en-US"/>
          </a:p>
        </p:txBody>
      </p:sp>
    </p:spTree>
    <p:extLst>
      <p:ext uri="{BB962C8B-B14F-4D97-AF65-F5344CB8AC3E}">
        <p14:creationId xmlns:p14="http://schemas.microsoft.com/office/powerpoint/2010/main" val="2776869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28</a:t>
            </a:fld>
            <a:endParaRPr lang="zh-CN" altLang="en-US"/>
          </a:p>
        </p:txBody>
      </p:sp>
    </p:spTree>
    <p:extLst>
      <p:ext uri="{BB962C8B-B14F-4D97-AF65-F5344CB8AC3E}">
        <p14:creationId xmlns:p14="http://schemas.microsoft.com/office/powerpoint/2010/main" val="1816327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29</a:t>
            </a:fld>
            <a:endParaRPr lang="zh-CN" altLang="en-US"/>
          </a:p>
        </p:txBody>
      </p:sp>
    </p:spTree>
    <p:extLst>
      <p:ext uri="{BB962C8B-B14F-4D97-AF65-F5344CB8AC3E}">
        <p14:creationId xmlns:p14="http://schemas.microsoft.com/office/powerpoint/2010/main" val="169877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basic structure is separated into three parts: Data search &amp; MVC, Beautification and Visualization.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3</a:t>
            </a:fld>
            <a:endParaRPr lang="zh-CN" altLang="en-US"/>
          </a:p>
        </p:txBody>
      </p:sp>
    </p:spTree>
    <p:extLst>
      <p:ext uri="{BB962C8B-B14F-4D97-AF65-F5344CB8AC3E}">
        <p14:creationId xmlns:p14="http://schemas.microsoft.com/office/powerpoint/2010/main" val="3406162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30</a:t>
            </a:fld>
            <a:endParaRPr lang="zh-CN" altLang="en-US"/>
          </a:p>
        </p:txBody>
      </p:sp>
    </p:spTree>
    <p:extLst>
      <p:ext uri="{BB962C8B-B14F-4D97-AF65-F5344CB8AC3E}">
        <p14:creationId xmlns:p14="http://schemas.microsoft.com/office/powerpoint/2010/main" val="3034374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31</a:t>
            </a:fld>
            <a:endParaRPr lang="zh-CN" altLang="en-US"/>
          </a:p>
        </p:txBody>
      </p:sp>
    </p:spTree>
    <p:extLst>
      <p:ext uri="{BB962C8B-B14F-4D97-AF65-F5344CB8AC3E}">
        <p14:creationId xmlns:p14="http://schemas.microsoft.com/office/powerpoint/2010/main" val="1997189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32</a:t>
            </a:fld>
            <a:endParaRPr lang="zh-CN" altLang="en-US"/>
          </a:p>
        </p:txBody>
      </p:sp>
    </p:spTree>
    <p:extLst>
      <p:ext uri="{BB962C8B-B14F-4D97-AF65-F5344CB8AC3E}">
        <p14:creationId xmlns:p14="http://schemas.microsoft.com/office/powerpoint/2010/main" val="2995595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33</a:t>
            </a:fld>
            <a:endParaRPr lang="zh-CN" altLang="en-US"/>
          </a:p>
        </p:txBody>
      </p:sp>
    </p:spTree>
    <p:extLst>
      <p:ext uri="{BB962C8B-B14F-4D97-AF65-F5344CB8AC3E}">
        <p14:creationId xmlns:p14="http://schemas.microsoft.com/office/powerpoint/2010/main" val="3160045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34</a:t>
            </a:fld>
            <a:endParaRPr lang="zh-CN" altLang="en-US"/>
          </a:p>
        </p:txBody>
      </p:sp>
    </p:spTree>
    <p:extLst>
      <p:ext uri="{BB962C8B-B14F-4D97-AF65-F5344CB8AC3E}">
        <p14:creationId xmlns:p14="http://schemas.microsoft.com/office/powerpoint/2010/main" val="3622684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35</a:t>
            </a:fld>
            <a:endParaRPr lang="zh-CN" altLang="en-US"/>
          </a:p>
        </p:txBody>
      </p:sp>
    </p:spTree>
    <p:extLst>
      <p:ext uri="{BB962C8B-B14F-4D97-AF65-F5344CB8AC3E}">
        <p14:creationId xmlns:p14="http://schemas.microsoft.com/office/powerpoint/2010/main" val="20914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I’m in charge of integrating these components into the </a:t>
            </a:r>
            <a:r>
              <a:rPr lang="en-US" altLang="zh-CN" sz="1200" kern="1200" dirty="0" err="1" smtClean="0">
                <a:solidFill>
                  <a:schemeClr val="tx1"/>
                </a:solidFill>
                <a:effectLst/>
                <a:latin typeface="+mn-lt"/>
                <a:ea typeface="+mn-ea"/>
                <a:cs typeface="+mn-cs"/>
              </a:rPr>
              <a:t>codeigniter</a:t>
            </a:r>
            <a:r>
              <a:rPr lang="en-US" altLang="zh-CN" sz="1200" kern="1200" dirty="0" smtClean="0">
                <a:solidFill>
                  <a:schemeClr val="tx1"/>
                </a:solidFill>
                <a:effectLst/>
                <a:latin typeface="+mn-lt"/>
                <a:ea typeface="+mn-ea"/>
                <a:cs typeface="+mn-cs"/>
              </a:rPr>
              <a:t> MVC framework and setting up the </a:t>
            </a:r>
            <a:r>
              <a:rPr lang="en-US" altLang="zh-CN" sz="1200" kern="1200" dirty="0" err="1" smtClean="0">
                <a:solidFill>
                  <a:schemeClr val="tx1"/>
                </a:solidFill>
                <a:effectLst/>
                <a:latin typeface="+mn-lt"/>
                <a:ea typeface="+mn-ea"/>
                <a:cs typeface="+mn-cs"/>
              </a:rPr>
              <a:t>elasticsearch</a:t>
            </a:r>
            <a:r>
              <a:rPr lang="en-US" altLang="zh-CN" sz="1200" kern="1200" dirty="0" smtClean="0">
                <a:solidFill>
                  <a:schemeClr val="tx1"/>
                </a:solidFill>
                <a:effectLst/>
                <a:latin typeface="+mn-lt"/>
                <a:ea typeface="+mn-ea"/>
                <a:cs typeface="+mn-cs"/>
              </a:rPr>
              <a:t> engine. Now please let me introduce the basic framework of our project. </a:t>
            </a:r>
            <a:endParaRPr lang="zh-CN" altLang="zh-CN" sz="1200" kern="1200" smtClean="0">
              <a:solidFill>
                <a:schemeClr val="tx1"/>
              </a:solidFill>
              <a:effectLst/>
              <a:latin typeface="+mn-lt"/>
              <a:ea typeface="+mn-ea"/>
              <a:cs typeface="+mn-cs"/>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As many other groups have mentioned, MVC framework provides us a simple logic to separate and integrate our tasks. And </a:t>
            </a:r>
            <a:r>
              <a:rPr lang="en-US" altLang="zh-CN" sz="1200" kern="1200" dirty="0" err="1" smtClean="0">
                <a:solidFill>
                  <a:schemeClr val="tx1"/>
                </a:solidFill>
                <a:effectLst/>
                <a:latin typeface="+mn-lt"/>
                <a:ea typeface="+mn-ea"/>
                <a:cs typeface="+mn-cs"/>
              </a:rPr>
              <a:t>elasticsearch</a:t>
            </a:r>
            <a:r>
              <a:rPr lang="en-US" altLang="zh-CN" sz="1200" kern="1200" dirty="0" smtClean="0">
                <a:solidFill>
                  <a:schemeClr val="tx1"/>
                </a:solidFill>
                <a:effectLst/>
                <a:latin typeface="+mn-lt"/>
                <a:ea typeface="+mn-ea"/>
                <a:cs typeface="+mn-cs"/>
              </a:rPr>
              <a:t> is another powerful tool. Although we were not able to realize its full potential such as its distributed structure and high availability, we still benefited a lot from this </a:t>
            </a:r>
            <a:r>
              <a:rPr lang="en-US" altLang="zh-CN" sz="1200" kern="1200" dirty="0" err="1" smtClean="0">
                <a:solidFill>
                  <a:schemeClr val="tx1"/>
                </a:solidFill>
                <a:effectLst/>
                <a:latin typeface="+mn-lt"/>
                <a:ea typeface="+mn-ea"/>
                <a:cs typeface="+mn-cs"/>
              </a:rPr>
              <a:t>lucene</a:t>
            </a:r>
            <a:r>
              <a:rPr lang="en-US" altLang="zh-CN" sz="1200" kern="1200" dirty="0" smtClean="0">
                <a:solidFill>
                  <a:schemeClr val="tx1"/>
                </a:solidFill>
                <a:effectLst/>
                <a:latin typeface="+mn-lt"/>
                <a:ea typeface="+mn-ea"/>
                <a:cs typeface="+mn-cs"/>
              </a:rPr>
              <a:t>-based search engine. The highly efficient inverted index makes the search really fast. The page load time including graphs is less than 2s for every page. Besides, we can easily highlight the keyword of the search results thanks to </a:t>
            </a:r>
            <a:r>
              <a:rPr lang="en-US" altLang="zh-CN" sz="1200" kern="1200" dirty="0" err="1" smtClean="0">
                <a:solidFill>
                  <a:schemeClr val="tx1"/>
                </a:solidFill>
                <a:effectLst/>
                <a:latin typeface="+mn-lt"/>
                <a:ea typeface="+mn-ea"/>
                <a:cs typeface="+mn-cs"/>
              </a:rPr>
              <a:t>Elasticsearch</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With its RESTful APIs and JSON, we can easily transfer our data from </a:t>
            </a:r>
            <a:r>
              <a:rPr lang="en-US" altLang="zh-CN" sz="1200" kern="1200" dirty="0" err="1" smtClean="0">
                <a:solidFill>
                  <a:schemeClr val="tx1"/>
                </a:solidFill>
                <a:effectLst/>
                <a:latin typeface="+mn-lt"/>
                <a:ea typeface="+mn-ea"/>
                <a:cs typeface="+mn-cs"/>
              </a:rPr>
              <a:t>mysql</a:t>
            </a:r>
            <a:r>
              <a:rPr lang="en-US" altLang="zh-CN" sz="1200" kern="1200" dirty="0" smtClean="0">
                <a:solidFill>
                  <a:schemeClr val="tx1"/>
                </a:solidFill>
                <a:effectLst/>
                <a:latin typeface="+mn-lt"/>
                <a:ea typeface="+mn-ea"/>
                <a:cs typeface="+mn-cs"/>
              </a:rPr>
              <a:t> database to </a:t>
            </a:r>
            <a:r>
              <a:rPr lang="en-US" altLang="zh-CN" sz="1200" kern="1200" dirty="0" err="1" smtClean="0">
                <a:solidFill>
                  <a:schemeClr val="tx1"/>
                </a:solidFill>
                <a:effectLst/>
                <a:latin typeface="+mn-lt"/>
                <a:ea typeface="+mn-ea"/>
                <a:cs typeface="+mn-cs"/>
              </a:rPr>
              <a:t>elasticsearch</a:t>
            </a:r>
            <a:r>
              <a:rPr lang="en-US" altLang="zh-CN" sz="1200" kern="1200" dirty="0" smtClean="0">
                <a:solidFill>
                  <a:schemeClr val="tx1"/>
                </a:solidFill>
                <a:effectLst/>
                <a:latin typeface="+mn-lt"/>
                <a:ea typeface="+mn-ea"/>
                <a:cs typeface="+mn-cs"/>
              </a:rPr>
              <a:t> engine with python, and get the results in </a:t>
            </a:r>
            <a:r>
              <a:rPr lang="en-US" altLang="zh-CN" sz="1200" kern="1200" dirty="0" err="1" smtClean="0">
                <a:solidFill>
                  <a:schemeClr val="tx1"/>
                </a:solidFill>
                <a:effectLst/>
                <a:latin typeface="+mn-lt"/>
                <a:ea typeface="+mn-ea"/>
                <a:cs typeface="+mn-cs"/>
              </a:rPr>
              <a:t>json</a:t>
            </a:r>
            <a:r>
              <a:rPr lang="en-US" altLang="zh-CN" sz="1200" kern="1200" dirty="0" smtClean="0">
                <a:solidFill>
                  <a:schemeClr val="tx1"/>
                </a:solidFill>
                <a:effectLst/>
                <a:latin typeface="+mn-lt"/>
                <a:ea typeface="+mn-ea"/>
                <a:cs typeface="+mn-cs"/>
              </a:rPr>
              <a:t> form with </a:t>
            </a:r>
            <a:r>
              <a:rPr lang="en-US" altLang="zh-CN" sz="1200" kern="1200" dirty="0" err="1" smtClean="0">
                <a:solidFill>
                  <a:schemeClr val="tx1"/>
                </a:solidFill>
                <a:effectLst/>
                <a:latin typeface="+mn-lt"/>
                <a:ea typeface="+mn-ea"/>
                <a:cs typeface="+mn-cs"/>
              </a:rPr>
              <a:t>php</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5</a:t>
            </a:fld>
            <a:endParaRPr lang="zh-CN" altLang="en-US"/>
          </a:p>
        </p:txBody>
      </p:sp>
    </p:spTree>
    <p:extLst>
      <p:ext uri="{BB962C8B-B14F-4D97-AF65-F5344CB8AC3E}">
        <p14:creationId xmlns:p14="http://schemas.microsoft.com/office/powerpoint/2010/main" val="102221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For each index such as paper, we use 5 shards and 1 replica to implement the Search Engine.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data are stored in </a:t>
            </a:r>
            <a:r>
              <a:rPr lang="en-US" altLang="zh-CN" sz="1200" kern="1200" dirty="0" err="1" smtClean="0">
                <a:solidFill>
                  <a:schemeClr val="tx1"/>
                </a:solidFill>
                <a:effectLst/>
                <a:latin typeface="+mn-lt"/>
                <a:ea typeface="+mn-ea"/>
                <a:cs typeface="+mn-cs"/>
              </a:rPr>
              <a:t>Elasticsearch’s</a:t>
            </a:r>
            <a:r>
              <a:rPr lang="en-US" altLang="zh-CN" sz="1200" kern="1200" dirty="0" smtClean="0">
                <a:solidFill>
                  <a:schemeClr val="tx1"/>
                </a:solidFill>
                <a:effectLst/>
                <a:latin typeface="+mn-lt"/>
                <a:ea typeface="+mn-ea"/>
                <a:cs typeface="+mn-cs"/>
              </a:rPr>
              <a:t> document-oriented database in the form like this:</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allows us to use simple query </a:t>
            </a:r>
            <a:r>
              <a:rPr lang="en-US" altLang="zh-CN" sz="1200" kern="1200" dirty="0" err="1" smtClean="0">
                <a:solidFill>
                  <a:schemeClr val="tx1"/>
                </a:solidFill>
                <a:effectLst/>
                <a:latin typeface="+mn-lt"/>
                <a:ea typeface="+mn-ea"/>
                <a:cs typeface="+mn-cs"/>
              </a:rPr>
              <a:t>dsl</a:t>
            </a:r>
            <a:r>
              <a:rPr lang="en-US" altLang="zh-CN" sz="1200" kern="1200" dirty="0" smtClean="0">
                <a:solidFill>
                  <a:schemeClr val="tx1"/>
                </a:solidFill>
                <a:effectLst/>
                <a:latin typeface="+mn-lt"/>
                <a:ea typeface="+mn-ea"/>
                <a:cs typeface="+mn-cs"/>
              </a:rPr>
              <a:t> to get the data we want. But limited by time, we were not able to model our data in a more efficient structure such as Parent-child relationship. Maybe we can improve the performance in this aspect.</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extLst>
      <p:ext uri="{BB962C8B-B14F-4D97-AF65-F5344CB8AC3E}">
        <p14:creationId xmlns:p14="http://schemas.microsoft.com/office/powerpoint/2010/main" val="340616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best part is that we can fulfill plenty of functions. For paper information, we implement the tagging system. Papers whose title includes the hot words in computer science will be added with tags. And for each tag, the user can check the development of the related field in the tag page. Besides, we </a:t>
            </a:r>
            <a:r>
              <a:rPr lang="en-US" altLang="zh-CN" sz="1200" kern="1200" dirty="0" err="1" smtClean="0">
                <a:solidFill>
                  <a:schemeClr val="tx1"/>
                </a:solidFill>
                <a:effectLst/>
                <a:latin typeface="+mn-lt"/>
                <a:ea typeface="+mn-ea"/>
                <a:cs typeface="+mn-cs"/>
              </a:rPr>
              <a:t>fullfill</a:t>
            </a:r>
            <a:r>
              <a:rPr lang="en-US" altLang="zh-CN" sz="1200" kern="1200" dirty="0" smtClean="0">
                <a:solidFill>
                  <a:schemeClr val="tx1"/>
                </a:solidFill>
                <a:effectLst/>
                <a:latin typeface="+mn-lt"/>
                <a:ea typeface="+mn-ea"/>
                <a:cs typeface="+mn-cs"/>
              </a:rPr>
              <a:t> a lot of visualization with the help of </a:t>
            </a:r>
            <a:r>
              <a:rPr lang="en-US" altLang="zh-CN" sz="1200" kern="1200" dirty="0" err="1" smtClean="0">
                <a:solidFill>
                  <a:schemeClr val="tx1"/>
                </a:solidFill>
                <a:effectLst/>
                <a:latin typeface="+mn-lt"/>
                <a:ea typeface="+mn-ea"/>
                <a:cs typeface="+mn-cs"/>
              </a:rPr>
              <a:t>elasticsearch</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And now, please welcome my partners to show the website in practice.</a:t>
            </a:r>
            <a:endParaRPr lang="zh-CN" altLang="zh-CN" sz="120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7</a:t>
            </a:fld>
            <a:endParaRPr lang="zh-CN" altLang="en-US"/>
          </a:p>
        </p:txBody>
      </p:sp>
    </p:spTree>
    <p:extLst>
      <p:ext uri="{BB962C8B-B14F-4D97-AF65-F5344CB8AC3E}">
        <p14:creationId xmlns:p14="http://schemas.microsoft.com/office/powerpoint/2010/main" val="340616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78411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9</a:t>
            </a:fld>
            <a:endParaRPr lang="zh-CN" altLang="en-US"/>
          </a:p>
        </p:txBody>
      </p:sp>
    </p:spTree>
    <p:extLst>
      <p:ext uri="{BB962C8B-B14F-4D97-AF65-F5344CB8AC3E}">
        <p14:creationId xmlns:p14="http://schemas.microsoft.com/office/powerpoint/2010/main" val="6818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980541305"/>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321619744"/>
      </p:ext>
    </p:extLst>
  </p:cSld>
  <p:clrMapOvr>
    <a:masterClrMapping/>
  </p:clrMapOvr>
  <p:transition spd="slow" advClick="0"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060047139"/>
      </p:ext>
    </p:extLst>
  </p:cSld>
  <p:clrMapOvr>
    <a:masterClrMapping/>
  </p:clrMapOvr>
  <p:transition spd="slow" advClick="0"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68130"/>
      </p:ext>
    </p:extLst>
  </p:cSld>
  <p:clrMapOvr>
    <a:masterClrMapping/>
  </p:clrMapOvr>
  <p:transition spd="slow" advClick="0"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82151"/>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384584243"/>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4220823178"/>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923908321"/>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71344553"/>
      </p:ext>
    </p:extLst>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3312556688"/>
      </p:ext>
    </p:extLst>
  </p:cSld>
  <p:clrMapOvr>
    <a:masterClrMapping/>
  </p:clrMapOvr>
  <p:transition spd="slow" advClick="0"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285023154"/>
      </p:ext>
    </p:extLst>
  </p:cSld>
  <p:clrMapOvr>
    <a:masterClrMapping/>
  </p:clrMapOvr>
  <p:transition spd="slow" advClick="0"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347222368"/>
      </p:ext>
    </p:extLst>
  </p:cSld>
  <p:clrMapOvr>
    <a:masterClrMapping/>
  </p:clrMapOvr>
  <p:transition spd="slow" advClick="0"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729481-F56E-4915-B271-F2E0B2C5AF72}" type="datetimeFigureOut">
              <a:rPr lang="zh-CN" altLang="en-US" smtClean="0"/>
              <a:t>2018/6/14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3248382547"/>
      </p:ext>
    </p:extLst>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729481-F56E-4915-B271-F2E0B2C5AF72}" type="datetimeFigureOut">
              <a:rPr lang="zh-CN" altLang="en-US" smtClean="0"/>
              <a:t>2018/6/14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160225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spd="slow" advClick="0" advTm="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1964513" y="3363838"/>
            <a:ext cx="5214974" cy="1361911"/>
          </a:xfrm>
          <a:prstGeom prst="rect">
            <a:avLst/>
          </a:prstGeom>
        </p:spPr>
        <p:txBody>
          <a:bodyPr wrap="square">
            <a:spAutoFit/>
          </a:bodyPr>
          <a:lstStyle/>
          <a:p>
            <a:pPr algn="ctr" fontAlgn="auto">
              <a:lnSpc>
                <a:spcPct val="150000"/>
              </a:lnSpc>
              <a:spcAft>
                <a:spcPts val="0"/>
              </a:spcAft>
              <a:defRPr/>
            </a:pPr>
            <a:r>
              <a:rPr lang="en-US" altLang="zh-CN" sz="1100" b="1" dirty="0">
                <a:solidFill>
                  <a:schemeClr val="bg1">
                    <a:lumMod val="50000"/>
                  </a:schemeClr>
                </a:solidFill>
                <a:latin typeface="微软雅黑" pitchFamily="34" charset="-122"/>
                <a:ea typeface="微软雅黑" pitchFamily="34" charset="-122"/>
              </a:rPr>
              <a:t> Group 4</a:t>
            </a:r>
          </a:p>
          <a:p>
            <a:pPr algn="ctr" fontAlgn="auto">
              <a:lnSpc>
                <a:spcPct val="150000"/>
              </a:lnSpc>
              <a:spcAft>
                <a:spcPts val="0"/>
              </a:spcAft>
              <a:defRPr/>
            </a:pPr>
            <a:r>
              <a:rPr lang="en-US" altLang="zh-CN" sz="1100" b="1" dirty="0">
                <a:solidFill>
                  <a:schemeClr val="bg1">
                    <a:lumMod val="50000"/>
                  </a:schemeClr>
                </a:solidFill>
                <a:latin typeface="微软雅黑" pitchFamily="34" charset="-122"/>
                <a:ea typeface="微软雅黑" pitchFamily="34" charset="-122"/>
              </a:rPr>
              <a:t>	</a:t>
            </a:r>
            <a:r>
              <a:rPr lang="zh-CN" altLang="en-US" sz="1100" b="1" dirty="0">
                <a:solidFill>
                  <a:schemeClr val="bg1">
                    <a:lumMod val="50000"/>
                  </a:schemeClr>
                </a:solidFill>
                <a:latin typeface="微软雅黑" pitchFamily="34" charset="-122"/>
                <a:ea typeface="微软雅黑" pitchFamily="34" charset="-122"/>
              </a:rPr>
              <a:t>谢知晖</a:t>
            </a:r>
            <a:endParaRPr lang="en-US" altLang="zh-CN" sz="1100" b="1" dirty="0">
              <a:solidFill>
                <a:schemeClr val="bg1">
                  <a:lumMod val="50000"/>
                </a:schemeClr>
              </a:solidFill>
              <a:latin typeface="微软雅黑" pitchFamily="34" charset="-122"/>
              <a:ea typeface="微软雅黑" pitchFamily="34" charset="-122"/>
            </a:endParaRPr>
          </a:p>
          <a:p>
            <a:pPr algn="ctr" fontAlgn="auto">
              <a:lnSpc>
                <a:spcPct val="150000"/>
              </a:lnSpc>
              <a:spcAft>
                <a:spcPts val="0"/>
              </a:spcAft>
              <a:defRPr/>
            </a:pPr>
            <a:r>
              <a:rPr lang="en-US" altLang="zh-CN" sz="1100" b="1" dirty="0">
                <a:solidFill>
                  <a:schemeClr val="bg1">
                    <a:lumMod val="50000"/>
                  </a:schemeClr>
                </a:solidFill>
                <a:latin typeface="微软雅黑" pitchFamily="34" charset="-122"/>
                <a:ea typeface="微软雅黑" pitchFamily="34" charset="-122"/>
              </a:rPr>
              <a:t>	</a:t>
            </a:r>
            <a:r>
              <a:rPr lang="zh-CN" altLang="en-US" sz="1100" b="1" dirty="0">
                <a:solidFill>
                  <a:schemeClr val="bg1">
                    <a:lumMod val="50000"/>
                  </a:schemeClr>
                </a:solidFill>
                <a:latin typeface="微软雅黑" pitchFamily="34" charset="-122"/>
                <a:ea typeface="微软雅黑" pitchFamily="34" charset="-122"/>
              </a:rPr>
              <a:t>王逸雄</a:t>
            </a:r>
            <a:endParaRPr lang="en-US" altLang="zh-CN" sz="1100" b="1" dirty="0">
              <a:solidFill>
                <a:schemeClr val="bg1">
                  <a:lumMod val="50000"/>
                </a:schemeClr>
              </a:solidFill>
              <a:latin typeface="微软雅黑" pitchFamily="34" charset="-122"/>
              <a:ea typeface="微软雅黑" pitchFamily="34" charset="-122"/>
            </a:endParaRPr>
          </a:p>
          <a:p>
            <a:pPr algn="ctr" fontAlgn="auto">
              <a:lnSpc>
                <a:spcPct val="150000"/>
              </a:lnSpc>
              <a:spcAft>
                <a:spcPts val="0"/>
              </a:spcAft>
              <a:defRPr/>
            </a:pPr>
            <a:r>
              <a:rPr lang="en-US" altLang="zh-CN" sz="1100" b="1" dirty="0">
                <a:solidFill>
                  <a:schemeClr val="bg1">
                    <a:lumMod val="50000"/>
                  </a:schemeClr>
                </a:solidFill>
                <a:latin typeface="微软雅黑" pitchFamily="34" charset="-122"/>
                <a:ea typeface="微软雅黑" pitchFamily="34" charset="-122"/>
              </a:rPr>
              <a:t>	</a:t>
            </a:r>
            <a:r>
              <a:rPr lang="zh-CN" altLang="en-US" sz="1100" b="1" dirty="0">
                <a:solidFill>
                  <a:schemeClr val="bg1">
                    <a:lumMod val="50000"/>
                  </a:schemeClr>
                </a:solidFill>
                <a:latin typeface="微软雅黑" pitchFamily="34" charset="-122"/>
                <a:ea typeface="微软雅黑" pitchFamily="34" charset="-122"/>
              </a:rPr>
              <a:t>郭嘉宋</a:t>
            </a:r>
            <a:endParaRPr lang="en-US" altLang="zh-CN" sz="1100" b="1" dirty="0">
              <a:solidFill>
                <a:schemeClr val="bg1">
                  <a:lumMod val="50000"/>
                </a:schemeClr>
              </a:solidFill>
              <a:latin typeface="微软雅黑" pitchFamily="34" charset="-122"/>
              <a:ea typeface="微软雅黑" pitchFamily="34" charset="-122"/>
            </a:endParaRPr>
          </a:p>
          <a:p>
            <a:pPr algn="ctr" fontAlgn="auto">
              <a:lnSpc>
                <a:spcPct val="150000"/>
              </a:lnSpc>
              <a:spcAft>
                <a:spcPts val="0"/>
              </a:spcAft>
              <a:defRPr/>
            </a:pPr>
            <a:r>
              <a:rPr lang="en-US" altLang="zh-CN" sz="1100" b="1" dirty="0">
                <a:solidFill>
                  <a:schemeClr val="bg1">
                    <a:lumMod val="50000"/>
                  </a:schemeClr>
                </a:solidFill>
                <a:latin typeface="微软雅黑" pitchFamily="34" charset="-122"/>
                <a:ea typeface="微软雅黑" pitchFamily="34" charset="-122"/>
              </a:rPr>
              <a:t>	</a:t>
            </a:r>
            <a:r>
              <a:rPr lang="zh-CN" altLang="en-US" sz="1100" b="1" dirty="0">
                <a:solidFill>
                  <a:schemeClr val="bg1">
                    <a:lumMod val="50000"/>
                  </a:schemeClr>
                </a:solidFill>
                <a:latin typeface="微软雅黑" pitchFamily="34" charset="-122"/>
                <a:ea typeface="微软雅黑" pitchFamily="34" charset="-122"/>
              </a:rPr>
              <a:t>程若愚</a:t>
            </a:r>
            <a:endParaRPr lang="en-US" altLang="zh-CN" sz="1100" b="1" dirty="0">
              <a:solidFill>
                <a:schemeClr val="bg1">
                  <a:lumMod val="50000"/>
                </a:schemeClr>
              </a:solidFill>
              <a:latin typeface="微软雅黑" pitchFamily="34" charset="-122"/>
              <a:ea typeface="微软雅黑" pitchFamily="34" charset="-122"/>
            </a:endParaRPr>
          </a:p>
        </p:txBody>
      </p:sp>
      <p:grpSp>
        <p:nvGrpSpPr>
          <p:cNvPr id="46" name="组合 45"/>
          <p:cNvGrpSpPr/>
          <p:nvPr/>
        </p:nvGrpSpPr>
        <p:grpSpPr>
          <a:xfrm>
            <a:off x="3924000" y="915566"/>
            <a:ext cx="1296000" cy="1296000"/>
            <a:chOff x="3832651" y="1100471"/>
            <a:chExt cx="1296000" cy="1296000"/>
          </a:xfrm>
        </p:grpSpPr>
        <p:sp>
          <p:nvSpPr>
            <p:cNvPr id="48" name="椭圆 47"/>
            <p:cNvSpPr/>
            <p:nvPr/>
          </p:nvSpPr>
          <p:spPr>
            <a:xfrm>
              <a:off x="3832651" y="1100471"/>
              <a:ext cx="1296000" cy="1296000"/>
            </a:xfrm>
            <a:prstGeom prst="ellipse">
              <a:avLst/>
            </a:prstGeom>
            <a:gradFill flip="none" rotWithShape="1">
              <a:gsLst>
                <a:gs pos="0">
                  <a:schemeClr val="bg1">
                    <a:lumMod val="75000"/>
                  </a:schemeClr>
                </a:gs>
                <a:gs pos="100000">
                  <a:schemeClr val="bg1"/>
                </a:gs>
                <a:gs pos="0">
                  <a:srgbClr val="CDCDCD"/>
                </a:gs>
              </a:gsLst>
              <a:lin ang="189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868583" y="1136403"/>
              <a:ext cx="1224136" cy="1224136"/>
            </a:xfrm>
            <a:prstGeom prst="ellipse">
              <a:avLst/>
            </a:prstGeom>
            <a:gradFill flip="none" rotWithShape="1">
              <a:gsLst>
                <a:gs pos="100000">
                  <a:schemeClr val="bg1"/>
                </a:gs>
                <a:gs pos="0">
                  <a:schemeClr val="bg1">
                    <a:lumMod val="75000"/>
                  </a:schemeClr>
                </a:gs>
              </a:gsLst>
              <a:lin ang="8400000" scaled="0"/>
              <a:tileRect/>
            </a:gradFill>
            <a:ln w="28575">
              <a:noFill/>
            </a:ln>
            <a:effectLst>
              <a:outerShdw blurRad="317500" dist="228600" dir="72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3" name="组合 52"/>
          <p:cNvGrpSpPr/>
          <p:nvPr/>
        </p:nvGrpSpPr>
        <p:grpSpPr>
          <a:xfrm>
            <a:off x="5812051" y="1309130"/>
            <a:ext cx="1656184" cy="508869"/>
            <a:chOff x="755576" y="627534"/>
            <a:chExt cx="1800200" cy="508869"/>
          </a:xfrm>
        </p:grpSpPr>
        <p:cxnSp>
          <p:nvCxnSpPr>
            <p:cNvPr id="54" name="直接连接符 53"/>
            <p:cNvCxnSpPr/>
            <p:nvPr/>
          </p:nvCxnSpPr>
          <p:spPr>
            <a:xfrm>
              <a:off x="755576" y="987574"/>
              <a:ext cx="504056" cy="0"/>
            </a:xfrm>
            <a:prstGeom prst="line">
              <a:avLst/>
            </a:prstGeom>
            <a:ln w="19050">
              <a:solidFill>
                <a:schemeClr val="bg1"/>
              </a:solidFill>
              <a:head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259632" y="843558"/>
              <a:ext cx="72008" cy="144016"/>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331640" y="843558"/>
              <a:ext cx="124675" cy="292845"/>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456315" y="627534"/>
              <a:ext cx="451389" cy="508869"/>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907704" y="627534"/>
              <a:ext cx="72008" cy="360040"/>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979712" y="987574"/>
              <a:ext cx="576064" cy="2406"/>
            </a:xfrm>
            <a:prstGeom prst="line">
              <a:avLst/>
            </a:prstGeom>
            <a:ln w="19050">
              <a:solidFill>
                <a:schemeClr val="bg1"/>
              </a:solidFill>
              <a:tail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475656" y="1309129"/>
            <a:ext cx="1656184" cy="508869"/>
            <a:chOff x="755576" y="627534"/>
            <a:chExt cx="1800200" cy="508869"/>
          </a:xfrm>
        </p:grpSpPr>
        <p:cxnSp>
          <p:nvCxnSpPr>
            <p:cNvPr id="61" name="直接连接符 60"/>
            <p:cNvCxnSpPr/>
            <p:nvPr/>
          </p:nvCxnSpPr>
          <p:spPr>
            <a:xfrm>
              <a:off x="755576" y="987574"/>
              <a:ext cx="504056" cy="0"/>
            </a:xfrm>
            <a:prstGeom prst="line">
              <a:avLst/>
            </a:prstGeom>
            <a:ln w="19050">
              <a:solidFill>
                <a:schemeClr val="bg1"/>
              </a:solidFill>
              <a:head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1259632" y="843558"/>
              <a:ext cx="72008" cy="144016"/>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331640" y="843558"/>
              <a:ext cx="124675" cy="292845"/>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1456315" y="627534"/>
              <a:ext cx="451389" cy="508869"/>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907704" y="627534"/>
              <a:ext cx="72008" cy="360040"/>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979712" y="987574"/>
              <a:ext cx="576064" cy="2406"/>
            </a:xfrm>
            <a:prstGeom prst="line">
              <a:avLst/>
            </a:prstGeom>
            <a:ln w="19050">
              <a:solidFill>
                <a:schemeClr val="bg1"/>
              </a:solidFill>
              <a:tail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grpSp>
      <p:sp>
        <p:nvSpPr>
          <p:cNvPr id="78" name="圆角矩形 77"/>
          <p:cNvSpPr/>
          <p:nvPr/>
        </p:nvSpPr>
        <p:spPr>
          <a:xfrm>
            <a:off x="2354493" y="2765444"/>
            <a:ext cx="4593771" cy="549896"/>
          </a:xfrm>
          <a:prstGeom prst="roundRect">
            <a:avLst>
              <a:gd name="adj" fmla="val 22751"/>
            </a:avLst>
          </a:prstGeom>
          <a:gradFill>
            <a:gsLst>
              <a:gs pos="0">
                <a:schemeClr val="bg1">
                  <a:lumMod val="95000"/>
                </a:schemeClr>
              </a:gs>
              <a:gs pos="100000">
                <a:schemeClr val="bg1">
                  <a:lumMod val="95000"/>
                </a:schemeClr>
              </a:gs>
            </a:gsLst>
            <a:lin ang="5400000" scaled="0"/>
          </a:gradFill>
          <a:ln>
            <a:no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9" name="Text Box 64"/>
          <p:cNvSpPr txBox="1">
            <a:spLocks noChangeArrowheads="1"/>
          </p:cNvSpPr>
          <p:nvPr/>
        </p:nvSpPr>
        <p:spPr bwMode="auto">
          <a:xfrm>
            <a:off x="2963511" y="2821101"/>
            <a:ext cx="4228149" cy="438582"/>
          </a:xfrm>
          <a:prstGeom prst="rect">
            <a:avLst/>
          </a:prstGeom>
          <a:noFill/>
          <a:ln w="9525">
            <a:noFill/>
            <a:miter lim="800000"/>
            <a:headEnd/>
            <a:tailEnd/>
          </a:ln>
        </p:spPr>
        <p:txBody>
          <a:bodyPr wrap="square" lIns="68580" tIns="34290" rIns="68580" bIns="34290">
            <a:spAutoFit/>
          </a:bodyPr>
          <a:lstStyle/>
          <a:p>
            <a:r>
              <a:rPr lang="en-US" altLang="zh-CN" sz="2400" b="1" dirty="0">
                <a:solidFill>
                  <a:srgbClr val="0070C0"/>
                </a:solidFill>
                <a:latin typeface="微软雅黑" pitchFamily="34" charset="-122"/>
                <a:ea typeface="微软雅黑" pitchFamily="34" charset="-122"/>
              </a:rPr>
              <a:t>Academic &amp; More </a:t>
            </a:r>
            <a:endParaRPr lang="en-US" altLang="zh-CN" sz="2400" b="1" dirty="0">
              <a:solidFill>
                <a:srgbClr val="679E2A"/>
              </a:solidFill>
              <a:latin typeface="微软雅黑" pitchFamily="34" charset="-122"/>
              <a:ea typeface="微软雅黑" pitchFamily="34" charset="-122"/>
            </a:endParaRPr>
          </a:p>
        </p:txBody>
      </p:sp>
      <p:grpSp>
        <p:nvGrpSpPr>
          <p:cNvPr id="80" name="组合 79"/>
          <p:cNvGrpSpPr>
            <a:grpSpLocks noChangeAspect="1"/>
          </p:cNvGrpSpPr>
          <p:nvPr/>
        </p:nvGrpSpPr>
        <p:grpSpPr>
          <a:xfrm>
            <a:off x="2060970" y="2685249"/>
            <a:ext cx="668044" cy="668194"/>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pic>
        <p:nvPicPr>
          <p:cNvPr id="83" name="Picture 6" descr="D:\360data\重要数据\桌面\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040392"/>
            <a:ext cx="967073" cy="231805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1E2F2234-E906-4A00-8577-DEAE1E381D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0209" y="843562"/>
            <a:ext cx="1401863" cy="1419131"/>
          </a:xfrm>
          <a:prstGeom prst="rect">
            <a:avLst/>
          </a:prstGeom>
        </p:spPr>
      </p:pic>
    </p:spTree>
    <p:custDataLst>
      <p:tags r:id="rId1"/>
    </p:custDataLst>
    <p:extLst>
      <p:ext uri="{BB962C8B-B14F-4D97-AF65-F5344CB8AC3E}">
        <p14:creationId xmlns:p14="http://schemas.microsoft.com/office/powerpoint/2010/main" val="3589428273"/>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22" presetClass="entr" presetSubtype="2"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right)">
                                      <p:cBhvr>
                                        <p:cTn id="20" dur="500"/>
                                        <p:tgtEl>
                                          <p:spTgt spid="60"/>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53"/>
                                        </p:tgtEl>
                                      </p:cBhvr>
                                    </p:animEffect>
                                    <p:animScale>
                                      <p:cBhvr>
                                        <p:cTn id="24" dur="250" autoRev="1" fill="hold"/>
                                        <p:tgtEl>
                                          <p:spTgt spid="53"/>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60"/>
                                        </p:tgtEl>
                                      </p:cBhvr>
                                    </p:animEffect>
                                    <p:animScale>
                                      <p:cBhvr>
                                        <p:cTn id="27" dur="250" autoRev="1" fill="hold"/>
                                        <p:tgtEl>
                                          <p:spTgt spid="60"/>
                                        </p:tgtEl>
                                      </p:cBhvr>
                                      <p:by x="105000" y="105000"/>
                                    </p:animScale>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arn(inVertical)">
                                      <p:cBhvr>
                                        <p:cTn id="31" dur="500"/>
                                        <p:tgtEl>
                                          <p:spTgt spid="7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par>
                                <p:cTn id="36" presetID="63" presetClass="path" presetSubtype="0" accel="50000" decel="50000" fill="hold" nodeType="withEffect">
                                  <p:stCondLst>
                                    <p:cond delay="0"/>
                                  </p:stCondLst>
                                  <p:childTnLst>
                                    <p:animMotion origin="layout" path="M -4.16667E-6 4.224E-6 L 0.47448 4.224E-6 " pathEditMode="relative" rAng="0" ptsTypes="AA">
                                      <p:cBhvr>
                                        <p:cTn id="37" dur="2000" fill="hold"/>
                                        <p:tgtEl>
                                          <p:spTgt spid="80"/>
                                        </p:tgtEl>
                                        <p:attrNameLst>
                                          <p:attrName>ppt_x</p:attrName>
                                          <p:attrName>ppt_y</p:attrName>
                                        </p:attrNameLst>
                                      </p:cBhvr>
                                      <p:rCtr x="23715" y="0"/>
                                    </p:animMotion>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63" presetClass="path" presetSubtype="0" accel="50000" decel="50000" fill="hold" nodeType="withEffect">
                                  <p:stCondLst>
                                    <p:cond delay="0"/>
                                  </p:stCondLst>
                                  <p:childTnLst>
                                    <p:animMotion origin="layout" path="M -0.00556 0.00618 L 0.46701 0.00618 " pathEditMode="relative" rAng="0" ptsTypes="AA">
                                      <p:cBhvr>
                                        <p:cTn id="42" dur="2000" fill="hold"/>
                                        <p:tgtEl>
                                          <p:spTgt spid="83"/>
                                        </p:tgtEl>
                                        <p:attrNameLst>
                                          <p:attrName>ppt_x</p:attrName>
                                          <p:attrName>ppt_y</p:attrName>
                                        </p:attrNameLst>
                                      </p:cBhvr>
                                      <p:rCtr x="23628" y="0"/>
                                    </p:animMotion>
                                  </p:childTnLst>
                                </p:cTn>
                              </p:par>
                              <p:par>
                                <p:cTn id="43" presetID="22" presetClass="entr" presetSubtype="8" fill="hold" grpId="0" nodeType="withEffect">
                                  <p:stCondLst>
                                    <p:cond delay="50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2000"/>
                                        <p:tgtEl>
                                          <p:spTgt spid="79"/>
                                        </p:tgtEl>
                                      </p:cBhvr>
                                    </p:animEffect>
                                  </p:childTnLst>
                                </p:cTn>
                              </p:par>
                            </p:childTnLst>
                          </p:cTn>
                        </p:par>
                        <p:par>
                          <p:cTn id="46" fill="hold">
                            <p:stCondLst>
                              <p:cond delay="4500"/>
                            </p:stCondLst>
                            <p:childTnLst>
                              <p:par>
                                <p:cTn id="47" presetID="2" presetClass="exit" presetSubtype="4" fill="hold" nodeType="afterEffect">
                                  <p:stCondLst>
                                    <p:cond delay="0"/>
                                  </p:stCondLst>
                                  <p:childTnLst>
                                    <p:anim calcmode="lin" valueType="num">
                                      <p:cBhvr additive="base">
                                        <p:cTn id="48" dur="500"/>
                                        <p:tgtEl>
                                          <p:spTgt spid="83"/>
                                        </p:tgtEl>
                                        <p:attrNameLst>
                                          <p:attrName>ppt_x</p:attrName>
                                        </p:attrNameLst>
                                      </p:cBhvr>
                                      <p:tavLst>
                                        <p:tav tm="0">
                                          <p:val>
                                            <p:strVal val="ppt_x"/>
                                          </p:val>
                                        </p:tav>
                                        <p:tav tm="100000">
                                          <p:val>
                                            <p:strVal val="ppt_x"/>
                                          </p:val>
                                        </p:tav>
                                      </p:tavLst>
                                    </p:anim>
                                    <p:anim calcmode="lin" valueType="num">
                                      <p:cBhvr additive="base">
                                        <p:cTn id="49" dur="500"/>
                                        <p:tgtEl>
                                          <p:spTgt spid="83"/>
                                        </p:tgtEl>
                                        <p:attrNameLst>
                                          <p:attrName>ppt_y</p:attrName>
                                        </p:attrNameLst>
                                      </p:cBhvr>
                                      <p:tavLst>
                                        <p:tav tm="0">
                                          <p:val>
                                            <p:strVal val="ppt_y"/>
                                          </p:val>
                                        </p:tav>
                                        <p:tav tm="100000">
                                          <p:val>
                                            <p:strVal val="1+ppt_h/2"/>
                                          </p:val>
                                        </p:tav>
                                      </p:tavLst>
                                    </p:anim>
                                    <p:set>
                                      <p:cBhvr>
                                        <p:cTn id="50" dur="1" fill="hold">
                                          <p:stCondLst>
                                            <p:cond delay="499"/>
                                          </p:stCondLst>
                                        </p:cTn>
                                        <p:tgtEl>
                                          <p:spTgt spid="83"/>
                                        </p:tgtEl>
                                        <p:attrNameLst>
                                          <p:attrName>style.visibility</p:attrName>
                                        </p:attrNameLst>
                                      </p:cBhvr>
                                      <p:to>
                                        <p:strVal val="hidden"/>
                                      </p:to>
                                    </p:se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8" grpId="0" animBg="1"/>
      <p:bldP spid="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1364476"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STRUCTURE</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sp>
        <p:nvSpPr>
          <p:cNvPr id="56" name="五角星 55"/>
          <p:cNvSpPr/>
          <p:nvPr/>
        </p:nvSpPr>
        <p:spPr>
          <a:xfrm>
            <a:off x="3489325" y="1779662"/>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itchFamily="34" charset="-122"/>
            </a:endParaRPr>
          </a:p>
        </p:txBody>
      </p:sp>
      <p:grpSp>
        <p:nvGrpSpPr>
          <p:cNvPr id="57" name="组合 56"/>
          <p:cNvGrpSpPr/>
          <p:nvPr/>
        </p:nvGrpSpPr>
        <p:grpSpPr>
          <a:xfrm>
            <a:off x="3957362" y="2368873"/>
            <a:ext cx="1193616" cy="1196029"/>
            <a:chOff x="2845016" y="2727979"/>
            <a:chExt cx="1072726" cy="1074895"/>
          </a:xfrm>
        </p:grpSpPr>
        <p:grpSp>
          <p:nvGrpSpPr>
            <p:cNvPr id="98" name="Group 10"/>
            <p:cNvGrpSpPr/>
            <p:nvPr/>
          </p:nvGrpSpPr>
          <p:grpSpPr>
            <a:xfrm>
              <a:off x="2845016" y="2727979"/>
              <a:ext cx="1072726" cy="1074895"/>
              <a:chOff x="3692576" y="1742634"/>
              <a:chExt cx="2790379" cy="2796023"/>
            </a:xfrm>
          </p:grpSpPr>
          <p:grpSp>
            <p:nvGrpSpPr>
              <p:cNvPr id="100" name="组合 79"/>
              <p:cNvGrpSpPr>
                <a:grpSpLocks/>
              </p:cNvGrpSpPr>
              <p:nvPr/>
            </p:nvGrpSpPr>
            <p:grpSpPr bwMode="auto">
              <a:xfrm>
                <a:off x="3692576" y="1742634"/>
                <a:ext cx="2790379" cy="2796023"/>
                <a:chOff x="6379729" y="2488774"/>
                <a:chExt cx="2513016" cy="2513016"/>
              </a:xfrm>
            </p:grpSpPr>
            <p:sp>
              <p:nvSpPr>
                <p:cNvPr id="1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a:endParaRPr>
                </a:p>
              </p:txBody>
            </p:sp>
            <p:sp>
              <p:nvSpPr>
                <p:cNvPr id="1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a:ea typeface="微软雅黑"/>
                  </a:endParaRPr>
                </a:p>
              </p:txBody>
            </p:sp>
          </p:grpSp>
          <p:sp>
            <p:nvSpPr>
              <p:cNvPr id="148" name="椭圆 80"/>
              <p:cNvSpPr/>
              <p:nvPr/>
            </p:nvSpPr>
            <p:spPr bwMode="auto">
              <a:xfrm>
                <a:off x="4101618" y="2137562"/>
                <a:ext cx="2016471" cy="2020558"/>
              </a:xfrm>
              <a:prstGeom prst="ellipse">
                <a:avLst/>
              </a:prstGeom>
              <a:solidFill>
                <a:srgbClr val="679E2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a:ea typeface="微软雅黑"/>
                </a:endParaRPr>
              </a:p>
            </p:txBody>
          </p:sp>
        </p:grpSp>
        <p:sp>
          <p:nvSpPr>
            <p:cNvPr id="99" name="TextBox 98"/>
            <p:cNvSpPr txBox="1"/>
            <p:nvPr/>
          </p:nvSpPr>
          <p:spPr>
            <a:xfrm>
              <a:off x="3016751" y="3091718"/>
              <a:ext cx="739230" cy="304265"/>
            </a:xfrm>
            <a:prstGeom prst="rect">
              <a:avLst/>
            </a:prstGeom>
            <a:noFill/>
            <a:ln>
              <a:noFill/>
            </a:ln>
          </p:spPr>
          <p:txBody>
            <a:bodyPr wrap="square" rtlCol="0">
              <a:spAutoFit/>
            </a:bodyPr>
            <a:lstStyle/>
            <a:p>
              <a:pPr algn="ctr"/>
              <a:r>
                <a:rPr lang="en-US" altLang="zh-CN" sz="1600">
                  <a:solidFill>
                    <a:prstClr val="white"/>
                  </a:solidFill>
                  <a:latin typeface="微软雅黑" pitchFamily="34" charset="-122"/>
                  <a:ea typeface="微软雅黑" panose="020B0503020204020204" pitchFamily="34" charset="-122"/>
                </a:rPr>
                <a:t>HOME</a:t>
              </a:r>
              <a:endParaRPr lang="zh-CN" altLang="en-US" sz="1600" dirty="0">
                <a:solidFill>
                  <a:prstClr val="white"/>
                </a:solidFill>
                <a:latin typeface="微软雅黑" pitchFamily="34" charset="-122"/>
                <a:ea typeface="微软雅黑" panose="020B0503020204020204" pitchFamily="34" charset="-122"/>
              </a:endParaRPr>
            </a:p>
          </p:txBody>
        </p:sp>
      </p:grpSp>
      <p:grpSp>
        <p:nvGrpSpPr>
          <p:cNvPr id="58" name="组合 57"/>
          <p:cNvGrpSpPr/>
          <p:nvPr/>
        </p:nvGrpSpPr>
        <p:grpSpPr>
          <a:xfrm>
            <a:off x="4205649" y="1246058"/>
            <a:ext cx="725812" cy="727279"/>
            <a:chOff x="2845016" y="2727979"/>
            <a:chExt cx="1072726" cy="1074895"/>
          </a:xfrm>
        </p:grpSpPr>
        <p:grpSp>
          <p:nvGrpSpPr>
            <p:cNvPr id="92" name="Group 10"/>
            <p:cNvGrpSpPr/>
            <p:nvPr/>
          </p:nvGrpSpPr>
          <p:grpSpPr>
            <a:xfrm>
              <a:off x="2845016" y="2727979"/>
              <a:ext cx="1072726" cy="1074895"/>
              <a:chOff x="3692576" y="1742634"/>
              <a:chExt cx="2790379" cy="2796023"/>
            </a:xfrm>
          </p:grpSpPr>
          <p:grpSp>
            <p:nvGrpSpPr>
              <p:cNvPr id="94" name="组合 79"/>
              <p:cNvGrpSpPr>
                <a:grpSpLocks/>
              </p:cNvGrpSpPr>
              <p:nvPr/>
            </p:nvGrpSpPr>
            <p:grpSpPr bwMode="auto">
              <a:xfrm>
                <a:off x="3692576" y="1742634"/>
                <a:ext cx="2790379" cy="2796023"/>
                <a:chOff x="6379729" y="2488774"/>
                <a:chExt cx="2513016" cy="2513016"/>
              </a:xfrm>
            </p:grpSpPr>
            <p:sp>
              <p:nvSpPr>
                <p:cNvPr id="9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a:endParaRPr>
                </a:p>
              </p:txBody>
            </p:sp>
            <p:sp>
              <p:nvSpPr>
                <p:cNvPr id="9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a:ea typeface="微软雅黑"/>
                  </a:endParaRPr>
                </a:p>
              </p:txBody>
            </p:sp>
          </p:grpSp>
          <p:sp>
            <p:nvSpPr>
              <p:cNvPr id="95" name="椭圆 80"/>
              <p:cNvSpPr/>
              <p:nvPr/>
            </p:nvSpPr>
            <p:spPr bwMode="auto">
              <a:xfrm>
                <a:off x="4101618" y="2137562"/>
                <a:ext cx="2016471" cy="2020558"/>
              </a:xfrm>
              <a:prstGeom prst="ellipse">
                <a:avLst/>
              </a:prstGeom>
              <a:solidFill>
                <a:srgbClr val="679E2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a:ea typeface="微软雅黑"/>
                </a:endParaRPr>
              </a:p>
            </p:txBody>
          </p:sp>
        </p:grpSp>
        <p:sp>
          <p:nvSpPr>
            <p:cNvPr id="93" name="TextBox 92"/>
            <p:cNvSpPr txBox="1"/>
            <p:nvPr/>
          </p:nvSpPr>
          <p:spPr>
            <a:xfrm>
              <a:off x="3021853" y="3001038"/>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itchFamily="34" charset="-122"/>
                </a:rPr>
                <a:t>01</a:t>
              </a:r>
              <a:endParaRPr lang="zh-CN" altLang="en-US" sz="2000" dirty="0">
                <a:solidFill>
                  <a:prstClr val="white"/>
                </a:solidFill>
                <a:latin typeface="微软雅黑" pitchFamily="34" charset="-122"/>
              </a:endParaRPr>
            </a:p>
          </p:txBody>
        </p:sp>
      </p:grpSp>
      <p:grpSp>
        <p:nvGrpSpPr>
          <p:cNvPr id="59" name="组合 58"/>
          <p:cNvGrpSpPr/>
          <p:nvPr/>
        </p:nvGrpSpPr>
        <p:grpSpPr>
          <a:xfrm>
            <a:off x="5461530" y="2232885"/>
            <a:ext cx="725812" cy="727279"/>
            <a:chOff x="2845016" y="2727979"/>
            <a:chExt cx="1072726" cy="1074895"/>
          </a:xfrm>
        </p:grpSpPr>
        <p:grpSp>
          <p:nvGrpSpPr>
            <p:cNvPr id="86" name="Group 10"/>
            <p:cNvGrpSpPr/>
            <p:nvPr/>
          </p:nvGrpSpPr>
          <p:grpSpPr>
            <a:xfrm>
              <a:off x="2845016" y="2727979"/>
              <a:ext cx="1072726" cy="1074895"/>
              <a:chOff x="3692576" y="1742634"/>
              <a:chExt cx="2790379" cy="2796023"/>
            </a:xfrm>
          </p:grpSpPr>
          <p:grpSp>
            <p:nvGrpSpPr>
              <p:cNvPr id="88" name="组合 79"/>
              <p:cNvGrpSpPr>
                <a:grpSpLocks/>
              </p:cNvGrpSpPr>
              <p:nvPr/>
            </p:nvGrpSpPr>
            <p:grpSpPr bwMode="auto">
              <a:xfrm>
                <a:off x="3692576" y="1742634"/>
                <a:ext cx="2790379" cy="2796023"/>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a:ea typeface="微软雅黑"/>
                  </a:endParaRPr>
                </a:p>
              </p:txBody>
            </p:sp>
          </p:grpSp>
          <p:sp>
            <p:nvSpPr>
              <p:cNvPr id="89" name="椭圆 80"/>
              <p:cNvSpPr/>
              <p:nvPr/>
            </p:nvSpPr>
            <p:spPr bwMode="auto">
              <a:xfrm>
                <a:off x="4101618" y="2137562"/>
                <a:ext cx="2016471" cy="2020558"/>
              </a:xfrm>
              <a:prstGeom prst="ellipse">
                <a:avLst/>
              </a:prstGeom>
              <a:solidFill>
                <a:srgbClr val="679E2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a:ea typeface="微软雅黑"/>
                </a:endParaRPr>
              </a:p>
            </p:txBody>
          </p:sp>
        </p:grpSp>
        <p:sp>
          <p:nvSpPr>
            <p:cNvPr id="87" name="TextBox 86"/>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itchFamily="34" charset="-122"/>
                </a:rPr>
                <a:t>02</a:t>
              </a:r>
              <a:endParaRPr lang="zh-CN" altLang="en-US" sz="2000" dirty="0">
                <a:solidFill>
                  <a:prstClr val="white"/>
                </a:solidFill>
                <a:latin typeface="微软雅黑" pitchFamily="34" charset="-122"/>
              </a:endParaRPr>
            </a:p>
          </p:txBody>
        </p:sp>
      </p:grpSp>
      <p:grpSp>
        <p:nvGrpSpPr>
          <p:cNvPr id="60" name="组合 59"/>
          <p:cNvGrpSpPr/>
          <p:nvPr/>
        </p:nvGrpSpPr>
        <p:grpSpPr>
          <a:xfrm>
            <a:off x="2985312" y="2220168"/>
            <a:ext cx="725812" cy="727279"/>
            <a:chOff x="2845016" y="2727979"/>
            <a:chExt cx="1072726" cy="1074895"/>
          </a:xfrm>
        </p:grpSpPr>
        <p:grpSp>
          <p:nvGrpSpPr>
            <p:cNvPr id="80" name="Group 10"/>
            <p:cNvGrpSpPr/>
            <p:nvPr/>
          </p:nvGrpSpPr>
          <p:grpSpPr>
            <a:xfrm>
              <a:off x="2845016" y="2727979"/>
              <a:ext cx="1072726" cy="1074895"/>
              <a:chOff x="3692576" y="1742634"/>
              <a:chExt cx="2790379" cy="2796023"/>
            </a:xfrm>
          </p:grpSpPr>
          <p:grpSp>
            <p:nvGrpSpPr>
              <p:cNvPr id="82" name="组合 79"/>
              <p:cNvGrpSpPr>
                <a:grpSpLocks/>
              </p:cNvGrpSpPr>
              <p:nvPr/>
            </p:nvGrpSpPr>
            <p:grpSpPr bwMode="auto">
              <a:xfrm>
                <a:off x="3692576" y="1742634"/>
                <a:ext cx="2790379" cy="2796023"/>
                <a:chOff x="6379729" y="2488774"/>
                <a:chExt cx="2513016" cy="2513016"/>
              </a:xfrm>
            </p:grpSpPr>
            <p:sp>
              <p:nvSpPr>
                <p:cNvPr id="8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a:endParaRPr>
                </a:p>
              </p:txBody>
            </p:sp>
            <p:sp>
              <p:nvSpPr>
                <p:cNvPr id="8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a:ea typeface="微软雅黑"/>
                  </a:endParaRPr>
                </a:p>
              </p:txBody>
            </p:sp>
          </p:grpSp>
          <p:sp>
            <p:nvSpPr>
              <p:cNvPr id="83" name="椭圆 80"/>
              <p:cNvSpPr/>
              <p:nvPr/>
            </p:nvSpPr>
            <p:spPr bwMode="auto">
              <a:xfrm>
                <a:off x="4101618" y="2137562"/>
                <a:ext cx="2016471" cy="2020558"/>
              </a:xfrm>
              <a:prstGeom prst="ellipse">
                <a:avLst/>
              </a:prstGeom>
              <a:solidFill>
                <a:srgbClr val="679E2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a:ea typeface="微软雅黑"/>
                </a:endParaRPr>
              </a:p>
            </p:txBody>
          </p:sp>
        </p:grpSp>
        <p:sp>
          <p:nvSpPr>
            <p:cNvPr id="81" name="TextBox 80"/>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itchFamily="34" charset="-122"/>
                </a:rPr>
                <a:t>03</a:t>
              </a:r>
              <a:endParaRPr lang="zh-CN" altLang="en-US" sz="2000" dirty="0">
                <a:solidFill>
                  <a:prstClr val="white"/>
                </a:solidFill>
                <a:latin typeface="微软雅黑" pitchFamily="34" charset="-122"/>
              </a:endParaRPr>
            </a:p>
          </p:txBody>
        </p:sp>
      </p:grpSp>
      <p:grpSp>
        <p:nvGrpSpPr>
          <p:cNvPr id="61" name="组合 60"/>
          <p:cNvGrpSpPr/>
          <p:nvPr/>
        </p:nvGrpSpPr>
        <p:grpSpPr>
          <a:xfrm>
            <a:off x="3470447" y="3681945"/>
            <a:ext cx="725812" cy="727279"/>
            <a:chOff x="2845016" y="2727979"/>
            <a:chExt cx="1072726" cy="1074895"/>
          </a:xfrm>
        </p:grpSpPr>
        <p:grpSp>
          <p:nvGrpSpPr>
            <p:cNvPr id="73" name="Group 10"/>
            <p:cNvGrpSpPr/>
            <p:nvPr/>
          </p:nvGrpSpPr>
          <p:grpSpPr>
            <a:xfrm>
              <a:off x="2845016" y="2727979"/>
              <a:ext cx="1072726" cy="1074895"/>
              <a:chOff x="3692576" y="1742634"/>
              <a:chExt cx="2790379" cy="2796023"/>
            </a:xfrm>
          </p:grpSpPr>
          <p:grpSp>
            <p:nvGrpSpPr>
              <p:cNvPr id="76" name="组合 79"/>
              <p:cNvGrpSpPr>
                <a:grpSpLocks/>
              </p:cNvGrpSpPr>
              <p:nvPr/>
            </p:nvGrpSpPr>
            <p:grpSpPr bwMode="auto">
              <a:xfrm>
                <a:off x="3692576" y="1742634"/>
                <a:ext cx="2790379" cy="2796023"/>
                <a:chOff x="6379729" y="2488774"/>
                <a:chExt cx="2513016" cy="2513016"/>
              </a:xfrm>
            </p:grpSpPr>
            <p:sp>
              <p:nvSpPr>
                <p:cNvPr id="7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a:endParaRPr>
                </a:p>
              </p:txBody>
            </p:sp>
            <p:sp>
              <p:nvSpPr>
                <p:cNvPr id="7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a:ea typeface="微软雅黑"/>
                  </a:endParaRPr>
                </a:p>
              </p:txBody>
            </p:sp>
          </p:grpSp>
          <p:sp>
            <p:nvSpPr>
              <p:cNvPr id="77" name="椭圆 80"/>
              <p:cNvSpPr/>
              <p:nvPr/>
            </p:nvSpPr>
            <p:spPr bwMode="auto">
              <a:xfrm>
                <a:off x="4101618" y="2137562"/>
                <a:ext cx="2016471" cy="2020558"/>
              </a:xfrm>
              <a:prstGeom prst="ellipse">
                <a:avLst/>
              </a:prstGeom>
              <a:solidFill>
                <a:srgbClr val="679E2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a:ea typeface="微软雅黑"/>
                </a:endParaRPr>
              </a:p>
            </p:txBody>
          </p:sp>
        </p:grpSp>
        <p:sp>
          <p:nvSpPr>
            <p:cNvPr id="74" name="TextBox 73"/>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itchFamily="34" charset="-122"/>
                </a:rPr>
                <a:t>04</a:t>
              </a:r>
              <a:endParaRPr lang="zh-CN" altLang="en-US" sz="2000" dirty="0">
                <a:solidFill>
                  <a:prstClr val="white"/>
                </a:solidFill>
                <a:latin typeface="微软雅黑" pitchFamily="34" charset="-122"/>
              </a:endParaRPr>
            </a:p>
          </p:txBody>
        </p:sp>
      </p:grpSp>
      <p:grpSp>
        <p:nvGrpSpPr>
          <p:cNvPr id="62" name="组合 61"/>
          <p:cNvGrpSpPr/>
          <p:nvPr/>
        </p:nvGrpSpPr>
        <p:grpSpPr>
          <a:xfrm>
            <a:off x="4976665" y="3681945"/>
            <a:ext cx="725812" cy="727279"/>
            <a:chOff x="2845016" y="2727979"/>
            <a:chExt cx="1072726" cy="1074895"/>
          </a:xfrm>
        </p:grpSpPr>
        <p:grpSp>
          <p:nvGrpSpPr>
            <p:cNvPr id="67" name="Group 10"/>
            <p:cNvGrpSpPr/>
            <p:nvPr/>
          </p:nvGrpSpPr>
          <p:grpSpPr>
            <a:xfrm>
              <a:off x="2845016" y="2727979"/>
              <a:ext cx="1072726" cy="1074895"/>
              <a:chOff x="3692576" y="1742634"/>
              <a:chExt cx="2790379" cy="2796023"/>
            </a:xfrm>
          </p:grpSpPr>
          <p:grpSp>
            <p:nvGrpSpPr>
              <p:cNvPr id="69" name="组合 79"/>
              <p:cNvGrpSpPr>
                <a:grpSpLocks/>
              </p:cNvGrpSpPr>
              <p:nvPr/>
            </p:nvGrpSpPr>
            <p:grpSpPr bwMode="auto">
              <a:xfrm>
                <a:off x="3692576" y="1742634"/>
                <a:ext cx="2790379" cy="2796023"/>
                <a:chOff x="6379729" y="2488774"/>
                <a:chExt cx="2513016" cy="2513016"/>
              </a:xfrm>
            </p:grpSpPr>
            <p:sp>
              <p:nvSpPr>
                <p:cNvPr id="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a:endParaRPr>
                </a:p>
              </p:txBody>
            </p:sp>
            <p:sp>
              <p:nvSpPr>
                <p:cNvPr id="7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a:ea typeface="微软雅黑"/>
                  </a:endParaRPr>
                </a:p>
              </p:txBody>
            </p:sp>
          </p:grpSp>
          <p:sp>
            <p:nvSpPr>
              <p:cNvPr id="70" name="椭圆 80"/>
              <p:cNvSpPr/>
              <p:nvPr/>
            </p:nvSpPr>
            <p:spPr bwMode="auto">
              <a:xfrm>
                <a:off x="4101618" y="2137562"/>
                <a:ext cx="2016471" cy="2020558"/>
              </a:xfrm>
              <a:prstGeom prst="ellipse">
                <a:avLst/>
              </a:prstGeom>
              <a:solidFill>
                <a:srgbClr val="679E2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a:ea typeface="微软雅黑"/>
                </a:endParaRPr>
              </a:p>
            </p:txBody>
          </p:sp>
        </p:grpSp>
        <p:sp>
          <p:nvSpPr>
            <p:cNvPr id="68" name="TextBox 67"/>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itchFamily="34" charset="-122"/>
                </a:rPr>
                <a:t>05</a:t>
              </a:r>
              <a:endParaRPr lang="zh-CN" altLang="en-US" sz="2000" dirty="0">
                <a:solidFill>
                  <a:prstClr val="white"/>
                </a:solidFill>
                <a:latin typeface="微软雅黑" pitchFamily="34" charset="-122"/>
              </a:endParaRPr>
            </a:p>
          </p:txBody>
        </p:sp>
      </p:grpSp>
      <p:sp>
        <p:nvSpPr>
          <p:cNvPr id="63" name="TextBox 62"/>
          <p:cNvSpPr txBox="1"/>
          <p:nvPr/>
        </p:nvSpPr>
        <p:spPr>
          <a:xfrm>
            <a:off x="3376180" y="875671"/>
            <a:ext cx="2419252" cy="369332"/>
          </a:xfrm>
          <a:prstGeom prst="rect">
            <a:avLst/>
          </a:prstGeom>
          <a:noFill/>
        </p:spPr>
        <p:txBody>
          <a:bodyPr wrap="non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Author general view</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194640" y="2459527"/>
            <a:ext cx="2408032" cy="369332"/>
          </a:xfrm>
          <a:prstGeom prst="rect">
            <a:avLst/>
          </a:prstGeom>
          <a:noFill/>
        </p:spPr>
        <p:txBody>
          <a:bodyPr wrap="non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Author specific view</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5567927" y="4237274"/>
            <a:ext cx="2278188" cy="369332"/>
          </a:xfrm>
          <a:prstGeom prst="rect">
            <a:avLst/>
          </a:prstGeom>
          <a:noFill/>
        </p:spPr>
        <p:txBody>
          <a:bodyPr wrap="non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Paper general view</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747647" y="4346722"/>
            <a:ext cx="2266967" cy="369332"/>
          </a:xfrm>
          <a:prstGeom prst="rect">
            <a:avLst/>
          </a:prstGeom>
          <a:noFill/>
        </p:spPr>
        <p:txBody>
          <a:bodyPr wrap="non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Paper specific view</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1455739" y="2440796"/>
            <a:ext cx="1553567" cy="369332"/>
          </a:xfrm>
          <a:prstGeom prst="rect">
            <a:avLst/>
          </a:prstGeom>
          <a:noFill/>
        </p:spPr>
        <p:txBody>
          <a:bodyPr wrap="non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Conferences</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70230282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1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350"/>
                                        <p:tgtEl>
                                          <p:spTgt spid="57"/>
                                        </p:tgtEl>
                                        <p:attrNameLst>
                                          <p:attrName>ppt_y</p:attrName>
                                        </p:attrNameLst>
                                      </p:cBhvr>
                                      <p:tavLst>
                                        <p:tav tm="0">
                                          <p:val>
                                            <p:strVal val="#ppt_y+#ppt_h*1.125000"/>
                                          </p:val>
                                        </p:tav>
                                        <p:tav tm="100000">
                                          <p:val>
                                            <p:strVal val="#ppt_y"/>
                                          </p:val>
                                        </p:tav>
                                      </p:tavLst>
                                    </p:anim>
                                    <p:animEffect transition="in" filter="wipe(up)">
                                      <p:cBhvr>
                                        <p:cTn id="20" dur="350"/>
                                        <p:tgtEl>
                                          <p:spTgt spid="57"/>
                                        </p:tgtEl>
                                      </p:cBhvr>
                                    </p:animEffect>
                                  </p:childTnLst>
                                </p:cTn>
                              </p:par>
                            </p:childTnLst>
                          </p:cTn>
                        </p:par>
                        <p:par>
                          <p:cTn id="21" fill="hold">
                            <p:stCondLst>
                              <p:cond delay="1150"/>
                            </p:stCondLst>
                            <p:childTnLst>
                              <p:par>
                                <p:cTn id="22" presetID="53" presetClass="entr" presetSubtype="16"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350" fill="hold"/>
                                        <p:tgtEl>
                                          <p:spTgt spid="56"/>
                                        </p:tgtEl>
                                        <p:attrNameLst>
                                          <p:attrName>ppt_w</p:attrName>
                                        </p:attrNameLst>
                                      </p:cBhvr>
                                      <p:tavLst>
                                        <p:tav tm="0">
                                          <p:val>
                                            <p:fltVal val="0"/>
                                          </p:val>
                                        </p:tav>
                                        <p:tav tm="100000">
                                          <p:val>
                                            <p:strVal val="#ppt_w"/>
                                          </p:val>
                                        </p:tav>
                                      </p:tavLst>
                                    </p:anim>
                                    <p:anim calcmode="lin" valueType="num">
                                      <p:cBhvr>
                                        <p:cTn id="25" dur="350" fill="hold"/>
                                        <p:tgtEl>
                                          <p:spTgt spid="56"/>
                                        </p:tgtEl>
                                        <p:attrNameLst>
                                          <p:attrName>ppt_h</p:attrName>
                                        </p:attrNameLst>
                                      </p:cBhvr>
                                      <p:tavLst>
                                        <p:tav tm="0">
                                          <p:val>
                                            <p:fltVal val="0"/>
                                          </p:val>
                                        </p:tav>
                                        <p:tav tm="100000">
                                          <p:val>
                                            <p:strVal val="#ppt_h"/>
                                          </p:val>
                                        </p:tav>
                                      </p:tavLst>
                                    </p:anim>
                                    <p:animEffect transition="in" filter="fade">
                                      <p:cBhvr>
                                        <p:cTn id="26" dur="350"/>
                                        <p:tgtEl>
                                          <p:spTgt spid="56"/>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350"/>
                                        <p:tgtEl>
                                          <p:spTgt spid="58"/>
                                        </p:tgtEl>
                                        <p:attrNameLst>
                                          <p:attrName>ppt_y</p:attrName>
                                        </p:attrNameLst>
                                      </p:cBhvr>
                                      <p:tavLst>
                                        <p:tav tm="0">
                                          <p:val>
                                            <p:strVal val="#ppt_y+#ppt_h*1.125000"/>
                                          </p:val>
                                        </p:tav>
                                        <p:tav tm="100000">
                                          <p:val>
                                            <p:strVal val="#ppt_y"/>
                                          </p:val>
                                        </p:tav>
                                      </p:tavLst>
                                    </p:anim>
                                    <p:animEffect transition="in" filter="wipe(up)">
                                      <p:cBhvr>
                                        <p:cTn id="31" dur="350"/>
                                        <p:tgtEl>
                                          <p:spTgt spid="58"/>
                                        </p:tgtEl>
                                      </p:cBhvr>
                                    </p:animEffect>
                                  </p:childTnLst>
                                </p:cTn>
                              </p:par>
                            </p:childTnLst>
                          </p:cTn>
                        </p:par>
                        <p:par>
                          <p:cTn id="32" fill="hold">
                            <p:stCondLst>
                              <p:cond delay="1850"/>
                            </p:stCondLst>
                            <p:childTnLst>
                              <p:par>
                                <p:cTn id="33" presetID="12" presetClass="entr" presetSubtype="4"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50"/>
                                        <p:tgtEl>
                                          <p:spTgt spid="59"/>
                                        </p:tgtEl>
                                        <p:attrNameLst>
                                          <p:attrName>ppt_y</p:attrName>
                                        </p:attrNameLst>
                                      </p:cBhvr>
                                      <p:tavLst>
                                        <p:tav tm="0">
                                          <p:val>
                                            <p:strVal val="#ppt_y+#ppt_h*1.125000"/>
                                          </p:val>
                                        </p:tav>
                                        <p:tav tm="100000">
                                          <p:val>
                                            <p:strVal val="#ppt_y"/>
                                          </p:val>
                                        </p:tav>
                                      </p:tavLst>
                                    </p:anim>
                                    <p:animEffect transition="in" filter="wipe(up)">
                                      <p:cBhvr>
                                        <p:cTn id="36" dur="350"/>
                                        <p:tgtEl>
                                          <p:spTgt spid="59"/>
                                        </p:tgtEl>
                                      </p:cBhvr>
                                    </p:animEffect>
                                  </p:childTnLst>
                                </p:cTn>
                              </p:par>
                            </p:childTnLst>
                          </p:cTn>
                        </p:par>
                        <p:par>
                          <p:cTn id="37" fill="hold">
                            <p:stCondLst>
                              <p:cond delay="2200"/>
                            </p:stCondLst>
                            <p:childTnLst>
                              <p:par>
                                <p:cTn id="38" presetID="1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350"/>
                                        <p:tgtEl>
                                          <p:spTgt spid="60"/>
                                        </p:tgtEl>
                                        <p:attrNameLst>
                                          <p:attrName>ppt_y</p:attrName>
                                        </p:attrNameLst>
                                      </p:cBhvr>
                                      <p:tavLst>
                                        <p:tav tm="0">
                                          <p:val>
                                            <p:strVal val="#ppt_y+#ppt_h*1.125000"/>
                                          </p:val>
                                        </p:tav>
                                        <p:tav tm="100000">
                                          <p:val>
                                            <p:strVal val="#ppt_y"/>
                                          </p:val>
                                        </p:tav>
                                      </p:tavLst>
                                    </p:anim>
                                    <p:animEffect transition="in" filter="wipe(up)">
                                      <p:cBhvr>
                                        <p:cTn id="41" dur="350"/>
                                        <p:tgtEl>
                                          <p:spTgt spid="60"/>
                                        </p:tgtEl>
                                      </p:cBhvr>
                                    </p:animEffect>
                                  </p:childTnLst>
                                </p:cTn>
                              </p:par>
                            </p:childTnLst>
                          </p:cTn>
                        </p:par>
                        <p:par>
                          <p:cTn id="42" fill="hold">
                            <p:stCondLst>
                              <p:cond delay="2550"/>
                            </p:stCondLst>
                            <p:childTnLst>
                              <p:par>
                                <p:cTn id="43" presetID="12" presetClass="entr" presetSubtype="4"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350"/>
                                        <p:tgtEl>
                                          <p:spTgt spid="61"/>
                                        </p:tgtEl>
                                        <p:attrNameLst>
                                          <p:attrName>ppt_y</p:attrName>
                                        </p:attrNameLst>
                                      </p:cBhvr>
                                      <p:tavLst>
                                        <p:tav tm="0">
                                          <p:val>
                                            <p:strVal val="#ppt_y+#ppt_h*1.125000"/>
                                          </p:val>
                                        </p:tav>
                                        <p:tav tm="100000">
                                          <p:val>
                                            <p:strVal val="#ppt_y"/>
                                          </p:val>
                                        </p:tav>
                                      </p:tavLst>
                                    </p:anim>
                                    <p:animEffect transition="in" filter="wipe(up)">
                                      <p:cBhvr>
                                        <p:cTn id="46" dur="350"/>
                                        <p:tgtEl>
                                          <p:spTgt spid="61"/>
                                        </p:tgtEl>
                                      </p:cBhvr>
                                    </p:animEffect>
                                  </p:childTnLst>
                                </p:cTn>
                              </p:par>
                            </p:childTnLst>
                          </p:cTn>
                        </p:par>
                        <p:par>
                          <p:cTn id="47" fill="hold">
                            <p:stCondLst>
                              <p:cond delay="2900"/>
                            </p:stCondLst>
                            <p:childTnLst>
                              <p:par>
                                <p:cTn id="48" presetID="12" presetClass="entr" presetSubtype="4" fill="hold"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350"/>
                                        <p:tgtEl>
                                          <p:spTgt spid="62"/>
                                        </p:tgtEl>
                                        <p:attrNameLst>
                                          <p:attrName>ppt_y</p:attrName>
                                        </p:attrNameLst>
                                      </p:cBhvr>
                                      <p:tavLst>
                                        <p:tav tm="0">
                                          <p:val>
                                            <p:strVal val="#ppt_y+#ppt_h*1.125000"/>
                                          </p:val>
                                        </p:tav>
                                        <p:tav tm="100000">
                                          <p:val>
                                            <p:strVal val="#ppt_y"/>
                                          </p:val>
                                        </p:tav>
                                      </p:tavLst>
                                    </p:anim>
                                    <p:animEffect transition="in" filter="wipe(up)">
                                      <p:cBhvr>
                                        <p:cTn id="51" dur="350"/>
                                        <p:tgtEl>
                                          <p:spTgt spid="62"/>
                                        </p:tgtEl>
                                      </p:cBhvr>
                                    </p:animEffect>
                                  </p:childTnLst>
                                </p:cTn>
                              </p:par>
                            </p:childTnLst>
                          </p:cTn>
                        </p:par>
                        <p:par>
                          <p:cTn id="52" fill="hold">
                            <p:stCondLst>
                              <p:cond delay="3250"/>
                            </p:stCondLst>
                            <p:childTnLst>
                              <p:par>
                                <p:cTn id="53" presetID="12" presetClass="entr" presetSubtype="4"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350"/>
                                        <p:tgtEl>
                                          <p:spTgt spid="63"/>
                                        </p:tgtEl>
                                        <p:attrNameLst>
                                          <p:attrName>ppt_y</p:attrName>
                                        </p:attrNameLst>
                                      </p:cBhvr>
                                      <p:tavLst>
                                        <p:tav tm="0">
                                          <p:val>
                                            <p:strVal val="#ppt_y+#ppt_h*1.125000"/>
                                          </p:val>
                                        </p:tav>
                                        <p:tav tm="100000">
                                          <p:val>
                                            <p:strVal val="#ppt_y"/>
                                          </p:val>
                                        </p:tav>
                                      </p:tavLst>
                                    </p:anim>
                                    <p:animEffect transition="in" filter="wipe(up)">
                                      <p:cBhvr>
                                        <p:cTn id="56" dur="350"/>
                                        <p:tgtEl>
                                          <p:spTgt spid="63"/>
                                        </p:tgtEl>
                                      </p:cBhvr>
                                    </p:animEffect>
                                  </p:childTnLst>
                                </p:cTn>
                              </p:par>
                            </p:childTnLst>
                          </p:cTn>
                        </p:par>
                        <p:par>
                          <p:cTn id="57" fill="hold">
                            <p:stCondLst>
                              <p:cond delay="3600"/>
                            </p:stCondLst>
                            <p:childTnLst>
                              <p:par>
                                <p:cTn id="58" presetID="12" presetClass="entr" presetSubtype="4" fill="hold" grpId="0" nodeType="afterEffect">
                                  <p:stCondLst>
                                    <p:cond delay="0"/>
                                  </p:stCondLst>
                                  <p:childTnLst>
                                    <p:set>
                                      <p:cBhvr>
                                        <p:cTn id="59" dur="1" fill="hold">
                                          <p:stCondLst>
                                            <p:cond delay="0"/>
                                          </p:stCondLst>
                                        </p:cTn>
                                        <p:tgtEl>
                                          <p:spTgt spid="158"/>
                                        </p:tgtEl>
                                        <p:attrNameLst>
                                          <p:attrName>style.visibility</p:attrName>
                                        </p:attrNameLst>
                                      </p:cBhvr>
                                      <p:to>
                                        <p:strVal val="visible"/>
                                      </p:to>
                                    </p:set>
                                    <p:anim calcmode="lin" valueType="num">
                                      <p:cBhvr additive="base">
                                        <p:cTn id="60" dur="350"/>
                                        <p:tgtEl>
                                          <p:spTgt spid="158"/>
                                        </p:tgtEl>
                                        <p:attrNameLst>
                                          <p:attrName>ppt_y</p:attrName>
                                        </p:attrNameLst>
                                      </p:cBhvr>
                                      <p:tavLst>
                                        <p:tav tm="0">
                                          <p:val>
                                            <p:strVal val="#ppt_y+#ppt_h*1.125000"/>
                                          </p:val>
                                        </p:tav>
                                        <p:tav tm="100000">
                                          <p:val>
                                            <p:strVal val="#ppt_y"/>
                                          </p:val>
                                        </p:tav>
                                      </p:tavLst>
                                    </p:anim>
                                    <p:animEffect transition="in" filter="wipe(up)">
                                      <p:cBhvr>
                                        <p:cTn id="61" dur="350"/>
                                        <p:tgtEl>
                                          <p:spTgt spid="158"/>
                                        </p:tgtEl>
                                      </p:cBhvr>
                                    </p:animEffect>
                                  </p:childTnLst>
                                </p:cTn>
                              </p:par>
                            </p:childTnLst>
                          </p:cTn>
                        </p:par>
                        <p:par>
                          <p:cTn id="62" fill="hold">
                            <p:stCondLst>
                              <p:cond delay="3950"/>
                            </p:stCondLst>
                            <p:childTnLst>
                              <p:par>
                                <p:cTn id="63" presetID="12" presetClass="entr" presetSubtype="4"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350"/>
                                        <p:tgtEl>
                                          <p:spTgt spid="64"/>
                                        </p:tgtEl>
                                        <p:attrNameLst>
                                          <p:attrName>ppt_y</p:attrName>
                                        </p:attrNameLst>
                                      </p:cBhvr>
                                      <p:tavLst>
                                        <p:tav tm="0">
                                          <p:val>
                                            <p:strVal val="#ppt_y+#ppt_h*1.125000"/>
                                          </p:val>
                                        </p:tav>
                                        <p:tav tm="100000">
                                          <p:val>
                                            <p:strVal val="#ppt_y"/>
                                          </p:val>
                                        </p:tav>
                                      </p:tavLst>
                                    </p:anim>
                                    <p:animEffect transition="in" filter="wipe(up)">
                                      <p:cBhvr>
                                        <p:cTn id="66" dur="350"/>
                                        <p:tgtEl>
                                          <p:spTgt spid="64"/>
                                        </p:tgtEl>
                                      </p:cBhvr>
                                    </p:animEffect>
                                  </p:childTnLst>
                                </p:cTn>
                              </p:par>
                            </p:childTnLst>
                          </p:cTn>
                        </p:par>
                        <p:par>
                          <p:cTn id="67" fill="hold">
                            <p:stCondLst>
                              <p:cond delay="4300"/>
                            </p:stCondLst>
                            <p:childTnLst>
                              <p:par>
                                <p:cTn id="68" presetID="12" presetClass="entr" presetSubtype="4"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cBhvr additive="base">
                                        <p:cTn id="70" dur="350"/>
                                        <p:tgtEl>
                                          <p:spTgt spid="66"/>
                                        </p:tgtEl>
                                        <p:attrNameLst>
                                          <p:attrName>ppt_y</p:attrName>
                                        </p:attrNameLst>
                                      </p:cBhvr>
                                      <p:tavLst>
                                        <p:tav tm="0">
                                          <p:val>
                                            <p:strVal val="#ppt_y+#ppt_h*1.125000"/>
                                          </p:val>
                                        </p:tav>
                                        <p:tav tm="100000">
                                          <p:val>
                                            <p:strVal val="#ppt_y"/>
                                          </p:val>
                                        </p:tav>
                                      </p:tavLst>
                                    </p:anim>
                                    <p:animEffect transition="in" filter="wipe(up)">
                                      <p:cBhvr>
                                        <p:cTn id="71" dur="350"/>
                                        <p:tgtEl>
                                          <p:spTgt spid="66"/>
                                        </p:tgtEl>
                                      </p:cBhvr>
                                    </p:animEffect>
                                  </p:childTnLst>
                                </p:cTn>
                              </p:par>
                            </p:childTnLst>
                          </p:cTn>
                        </p:par>
                        <p:par>
                          <p:cTn id="72" fill="hold">
                            <p:stCondLst>
                              <p:cond delay="4650"/>
                            </p:stCondLst>
                            <p:childTnLst>
                              <p:par>
                                <p:cTn id="73" presetID="12" presetClass="entr" presetSubtype="4"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350"/>
                                        <p:tgtEl>
                                          <p:spTgt spid="65"/>
                                        </p:tgtEl>
                                        <p:attrNameLst>
                                          <p:attrName>ppt_y</p:attrName>
                                        </p:attrNameLst>
                                      </p:cBhvr>
                                      <p:tavLst>
                                        <p:tav tm="0">
                                          <p:val>
                                            <p:strVal val="#ppt_y+#ppt_h*1.125000"/>
                                          </p:val>
                                        </p:tav>
                                        <p:tav tm="100000">
                                          <p:val>
                                            <p:strVal val="#ppt_y"/>
                                          </p:val>
                                        </p:tav>
                                      </p:tavLst>
                                    </p:anim>
                                    <p:animEffect transition="in" filter="wipe(up)">
                                      <p:cBhvr>
                                        <p:cTn id="76" dur="3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56" grpId="0" animBg="1"/>
      <p:bldP spid="63" grpId="0"/>
      <p:bldP spid="64" grpId="0"/>
      <p:bldP spid="65" grpId="0"/>
      <p:bldP spid="66" grpId="0"/>
      <p:bldP spid="1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631041"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AUTHOR GENERAL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9230BD9D-999C-4F0F-8375-35E6F88EED48}"/>
              </a:ext>
            </a:extLst>
          </p:cNvPr>
          <p:cNvPicPr>
            <a:picLocks noChangeAspect="1"/>
          </p:cNvPicPr>
          <p:nvPr/>
        </p:nvPicPr>
        <p:blipFill rotWithShape="1">
          <a:blip r:embed="rId4">
            <a:extLst>
              <a:ext uri="{28A0092B-C50C-407E-A947-70E740481C1C}">
                <a14:useLocalDpi xmlns:a14="http://schemas.microsoft.com/office/drawing/2010/main" val="0"/>
              </a:ext>
            </a:extLst>
          </a:blip>
          <a:srcRect l="-51" t="14526" r="1578" b="-1010"/>
          <a:stretch/>
        </p:blipFill>
        <p:spPr>
          <a:xfrm>
            <a:off x="467544" y="690319"/>
            <a:ext cx="8496944" cy="4265597"/>
          </a:xfrm>
          <a:prstGeom prst="rect">
            <a:avLst/>
          </a:prstGeom>
        </p:spPr>
      </p:pic>
    </p:spTree>
    <p:custDataLst>
      <p:tags r:id="rId1"/>
    </p:custDataLst>
    <p:extLst>
      <p:ext uri="{BB962C8B-B14F-4D97-AF65-F5344CB8AC3E}">
        <p14:creationId xmlns:p14="http://schemas.microsoft.com/office/powerpoint/2010/main" val="329065077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565318"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SPECIFIC AUTHOR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1727A236-0E43-4B4F-9936-42446241CE93}"/>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1176"/>
          <a:stretch/>
        </p:blipFill>
        <p:spPr>
          <a:xfrm>
            <a:off x="53752" y="655206"/>
            <a:ext cx="9036496" cy="4302702"/>
          </a:xfrm>
          <a:prstGeom prst="rect">
            <a:avLst/>
          </a:prstGeom>
        </p:spPr>
      </p:pic>
    </p:spTree>
    <p:custDataLst>
      <p:tags r:id="rId1"/>
    </p:custDataLst>
    <p:extLst>
      <p:ext uri="{BB962C8B-B14F-4D97-AF65-F5344CB8AC3E}">
        <p14:creationId xmlns:p14="http://schemas.microsoft.com/office/powerpoint/2010/main" val="169361964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21"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565318"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SPECIFIC AUTHOR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4" name="图片 3">
            <a:extLst>
              <a:ext uri="{FF2B5EF4-FFF2-40B4-BE49-F238E27FC236}">
                <a16:creationId xmlns:a16="http://schemas.microsoft.com/office/drawing/2014/main" id="{B9FB6350-2350-419D-825D-CB3467E966AB}"/>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2195"/>
          <a:stretch/>
        </p:blipFill>
        <p:spPr>
          <a:xfrm>
            <a:off x="100385" y="667337"/>
            <a:ext cx="8943229" cy="4302702"/>
          </a:xfrm>
          <a:prstGeom prst="rect">
            <a:avLst/>
          </a:prstGeom>
        </p:spPr>
      </p:pic>
    </p:spTree>
    <p:custDataLst>
      <p:tags r:id="rId1"/>
    </p:custDataLst>
    <p:extLst>
      <p:ext uri="{BB962C8B-B14F-4D97-AF65-F5344CB8AC3E}">
        <p14:creationId xmlns:p14="http://schemas.microsoft.com/office/powerpoint/2010/main" val="401418629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19"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fmla="#ppt_w*sin(2.5*pi*$)">
                                          <p:val>
                                            <p:fltVal val="0"/>
                                          </p:val>
                                        </p:tav>
                                        <p:tav tm="100000">
                                          <p:val>
                                            <p:fltVal val="1"/>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382768"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PAPER GENERAL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4" name="图片 3">
            <a:extLst>
              <a:ext uri="{FF2B5EF4-FFF2-40B4-BE49-F238E27FC236}">
                <a16:creationId xmlns:a16="http://schemas.microsoft.com/office/drawing/2014/main" id="{604FE402-82B6-4B4F-BF49-21C08B06CA51}"/>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1963"/>
          <a:stretch/>
        </p:blipFill>
        <p:spPr>
          <a:xfrm>
            <a:off x="89756" y="677783"/>
            <a:ext cx="8964488" cy="4302702"/>
          </a:xfrm>
          <a:prstGeom prst="rect">
            <a:avLst/>
          </a:prstGeom>
        </p:spPr>
      </p:pic>
    </p:spTree>
    <p:custDataLst>
      <p:tags r:id="rId1"/>
    </p:custDataLst>
    <p:extLst>
      <p:ext uri="{BB962C8B-B14F-4D97-AF65-F5344CB8AC3E}">
        <p14:creationId xmlns:p14="http://schemas.microsoft.com/office/powerpoint/2010/main" val="85717838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317045"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SPECIFIC PAPER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E80B262A-B2E4-4204-AD4F-10D0A18C08C3}"/>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1176"/>
          <a:stretch/>
        </p:blipFill>
        <p:spPr>
          <a:xfrm>
            <a:off x="53752" y="690819"/>
            <a:ext cx="9036496" cy="4302702"/>
          </a:xfrm>
          <a:prstGeom prst="rect">
            <a:avLst/>
          </a:prstGeom>
        </p:spPr>
      </p:pic>
    </p:spTree>
    <p:custDataLst>
      <p:tags r:id="rId1"/>
    </p:custDataLst>
    <p:extLst>
      <p:ext uri="{BB962C8B-B14F-4D97-AF65-F5344CB8AC3E}">
        <p14:creationId xmlns:p14="http://schemas.microsoft.com/office/powerpoint/2010/main" val="296063142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317045"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SPECIFIC PAPER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4" name="图片 3">
            <a:extLst>
              <a:ext uri="{FF2B5EF4-FFF2-40B4-BE49-F238E27FC236}">
                <a16:creationId xmlns:a16="http://schemas.microsoft.com/office/drawing/2014/main" id="{15F172A6-EF92-4000-AF32-31128414D577}"/>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1963"/>
          <a:stretch/>
        </p:blipFill>
        <p:spPr>
          <a:xfrm>
            <a:off x="89756" y="715674"/>
            <a:ext cx="8964488" cy="4302702"/>
          </a:xfrm>
          <a:prstGeom prst="rect">
            <a:avLst/>
          </a:prstGeom>
        </p:spPr>
      </p:pic>
    </p:spTree>
    <p:custDataLst>
      <p:tags r:id="rId1"/>
    </p:custDataLst>
    <p:extLst>
      <p:ext uri="{BB962C8B-B14F-4D97-AF65-F5344CB8AC3E}">
        <p14:creationId xmlns:p14="http://schemas.microsoft.com/office/powerpoint/2010/main" val="17300525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578748"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TAG</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9344D464-F28D-496D-A7DD-DB6AE7A9A8CE}"/>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2750"/>
          <a:stretch/>
        </p:blipFill>
        <p:spPr>
          <a:xfrm>
            <a:off x="125760" y="690319"/>
            <a:ext cx="8892480" cy="4302702"/>
          </a:xfrm>
          <a:prstGeom prst="rect">
            <a:avLst/>
          </a:prstGeom>
        </p:spPr>
      </p:pic>
    </p:spTree>
    <p:custDataLst>
      <p:tags r:id="rId1"/>
    </p:custDataLst>
    <p:extLst>
      <p:ext uri="{BB962C8B-B14F-4D97-AF65-F5344CB8AC3E}">
        <p14:creationId xmlns:p14="http://schemas.microsoft.com/office/powerpoint/2010/main" val="405104856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578748"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TAG</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42BA3289-476F-47A0-8FC6-FC5BDDAC06EA}"/>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1176"/>
          <a:stretch/>
        </p:blipFill>
        <p:spPr>
          <a:xfrm>
            <a:off x="53752" y="698499"/>
            <a:ext cx="9036496" cy="4302702"/>
          </a:xfrm>
          <a:prstGeom prst="rect">
            <a:avLst/>
          </a:prstGeom>
        </p:spPr>
      </p:pic>
    </p:spTree>
    <p:custDataLst>
      <p:tags r:id="rId1"/>
    </p:custDataLst>
    <p:extLst>
      <p:ext uri="{BB962C8B-B14F-4D97-AF65-F5344CB8AC3E}">
        <p14:creationId xmlns:p14="http://schemas.microsoft.com/office/powerpoint/2010/main" val="381121409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122889"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CONFERENCE VIEW</a:t>
            </a:r>
            <a:endParaRPr lang="en-US" altLang="zh-CN"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6704FC1D-A16D-41A7-8C6C-ABA9A0C516B9}"/>
              </a:ext>
            </a:extLst>
          </p:cNvPr>
          <p:cNvPicPr>
            <a:picLocks noChangeAspect="1"/>
          </p:cNvPicPr>
          <p:nvPr/>
        </p:nvPicPr>
        <p:blipFill rotWithShape="1">
          <a:blip r:embed="rId4">
            <a:extLst>
              <a:ext uri="{28A0092B-C50C-407E-A947-70E740481C1C}">
                <a14:useLocalDpi xmlns:a14="http://schemas.microsoft.com/office/drawing/2010/main" val="0"/>
              </a:ext>
            </a:extLst>
          </a:blip>
          <a:srcRect t="12626" r="1176"/>
          <a:stretch/>
        </p:blipFill>
        <p:spPr>
          <a:xfrm>
            <a:off x="107504" y="731260"/>
            <a:ext cx="9036496" cy="4302702"/>
          </a:xfrm>
          <a:prstGeom prst="rect">
            <a:avLst/>
          </a:prstGeom>
        </p:spPr>
      </p:pic>
    </p:spTree>
    <p:custDataLst>
      <p:tags r:id="rId1"/>
    </p:custDataLst>
    <p:extLst>
      <p:ext uri="{BB962C8B-B14F-4D97-AF65-F5344CB8AC3E}">
        <p14:creationId xmlns:p14="http://schemas.microsoft.com/office/powerpoint/2010/main" val="306485016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2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24969" y="238199"/>
            <a:ext cx="1228221"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ABOUT US</a:t>
            </a:r>
            <a:endParaRPr lang="zh-CN" altLang="en-US"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sp>
        <p:nvSpPr>
          <p:cNvPr id="70" name="TextBox 69"/>
          <p:cNvSpPr txBox="1"/>
          <p:nvPr/>
        </p:nvSpPr>
        <p:spPr>
          <a:xfrm>
            <a:off x="3837996" y="2092832"/>
            <a:ext cx="1031051" cy="338554"/>
          </a:xfrm>
          <a:prstGeom prst="rect">
            <a:avLst/>
          </a:prstGeom>
          <a:noFill/>
        </p:spPr>
        <p:txBody>
          <a:bodyPr wrap="none" rtlCol="0">
            <a:spAutoFit/>
          </a:bodyPr>
          <a:lstStyle/>
          <a:p>
            <a:r>
              <a:rPr lang="en-US" altLang="zh-CN" sz="1600">
                <a:solidFill>
                  <a:srgbClr val="679E2A"/>
                </a:solidFill>
                <a:latin typeface="微软雅黑" pitchFamily="34" charset="-122"/>
                <a:ea typeface="微软雅黑" pitchFamily="34" charset="-122"/>
              </a:rPr>
              <a:t>Our icon</a:t>
            </a:r>
            <a:endParaRPr lang="zh-CN" altLang="en-US" sz="1600" dirty="0">
              <a:solidFill>
                <a:srgbClr val="679E2A"/>
              </a:solidFill>
              <a:latin typeface="微软雅黑" pitchFamily="34" charset="-122"/>
              <a:ea typeface="微软雅黑" pitchFamily="34" charset="-122"/>
            </a:endParaRPr>
          </a:p>
        </p:txBody>
      </p:sp>
      <p:grpSp>
        <p:nvGrpSpPr>
          <p:cNvPr id="72" name="组合 71"/>
          <p:cNvGrpSpPr/>
          <p:nvPr/>
        </p:nvGrpSpPr>
        <p:grpSpPr>
          <a:xfrm>
            <a:off x="2743425" y="1965283"/>
            <a:ext cx="1073823" cy="1073823"/>
            <a:chOff x="116516" y="616053"/>
            <a:chExt cx="4397602" cy="4397603"/>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4" name="椭圆 73"/>
            <p:cNvSpPr/>
            <p:nvPr/>
          </p:nvSpPr>
          <p:spPr>
            <a:xfrm>
              <a:off x="116516" y="616053"/>
              <a:ext cx="4397602" cy="439760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76" name="椭圆 75"/>
          <p:cNvSpPr/>
          <p:nvPr/>
        </p:nvSpPr>
        <p:spPr>
          <a:xfrm>
            <a:off x="1939208" y="3291506"/>
            <a:ext cx="727041" cy="727041"/>
          </a:xfrm>
          <a:prstGeom prst="ellipse">
            <a:avLst/>
          </a:prstGeom>
          <a:solidFill>
            <a:srgbClr val="679E2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7" name="椭圆 76"/>
          <p:cNvSpPr/>
          <p:nvPr/>
        </p:nvSpPr>
        <p:spPr>
          <a:xfrm>
            <a:off x="4216134" y="2938407"/>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78" name="组合 77"/>
          <p:cNvGrpSpPr/>
          <p:nvPr/>
        </p:nvGrpSpPr>
        <p:grpSpPr>
          <a:xfrm>
            <a:off x="4740185" y="2283657"/>
            <a:ext cx="623903" cy="623903"/>
            <a:chOff x="304800" y="673100"/>
            <a:chExt cx="4000500" cy="4000500"/>
          </a:xfrm>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81" name="组合 80"/>
          <p:cNvGrpSpPr/>
          <p:nvPr/>
        </p:nvGrpSpPr>
        <p:grpSpPr>
          <a:xfrm>
            <a:off x="2063377" y="4116856"/>
            <a:ext cx="219777" cy="219777"/>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84" name="组合 83"/>
          <p:cNvGrpSpPr/>
          <p:nvPr/>
        </p:nvGrpSpPr>
        <p:grpSpPr>
          <a:xfrm>
            <a:off x="1788026" y="2540498"/>
            <a:ext cx="287919" cy="287919"/>
            <a:chOff x="304800" y="673100"/>
            <a:chExt cx="4000500" cy="4000500"/>
          </a:xfrm>
          <a:effectLst>
            <a:outerShdw blurRad="381000" dist="152400" dir="8100000" algn="tr" rotWithShape="0">
              <a:prstClr val="black">
                <a:alpha val="7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1" name="椭圆 10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102" name="椭圆 101"/>
          <p:cNvSpPr/>
          <p:nvPr/>
        </p:nvSpPr>
        <p:spPr>
          <a:xfrm>
            <a:off x="4149319" y="1539398"/>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3" name="椭圆 102"/>
          <p:cNvSpPr/>
          <p:nvPr/>
        </p:nvSpPr>
        <p:spPr>
          <a:xfrm>
            <a:off x="4875653" y="4141983"/>
            <a:ext cx="137389" cy="137389"/>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104" name="组合 103"/>
          <p:cNvGrpSpPr/>
          <p:nvPr/>
        </p:nvGrpSpPr>
        <p:grpSpPr>
          <a:xfrm>
            <a:off x="3648461" y="3329866"/>
            <a:ext cx="638246" cy="638246"/>
            <a:chOff x="304800" y="673100"/>
            <a:chExt cx="4000500" cy="4000500"/>
          </a:xfrm>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107" name="椭圆 106"/>
          <p:cNvSpPr/>
          <p:nvPr/>
        </p:nvSpPr>
        <p:spPr>
          <a:xfrm>
            <a:off x="2915816" y="1275606"/>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8" name="椭圆 107"/>
          <p:cNvSpPr/>
          <p:nvPr/>
        </p:nvSpPr>
        <p:spPr>
          <a:xfrm>
            <a:off x="3579766" y="3127485"/>
            <a:ext cx="137389" cy="137389"/>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9" name="TextBox 108"/>
          <p:cNvSpPr txBox="1"/>
          <p:nvPr/>
        </p:nvSpPr>
        <p:spPr>
          <a:xfrm>
            <a:off x="4703633" y="3177833"/>
            <a:ext cx="3456384" cy="900246"/>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latin typeface="微软雅黑" pitchFamily="34" charset="-122"/>
                <a:ea typeface="微软雅黑" pitchFamily="34" charset="-122"/>
              </a:rPr>
              <a:t>       </a:t>
            </a:r>
            <a:r>
              <a:rPr lang="en-US" altLang="zh-CN" sz="2400" dirty="0">
                <a:solidFill>
                  <a:schemeClr val="tx1">
                    <a:lumMod val="65000"/>
                    <a:lumOff val="35000"/>
                  </a:schemeClr>
                </a:solidFill>
                <a:latin typeface="微软雅黑" pitchFamily="34" charset="-122"/>
                <a:ea typeface="微软雅黑" pitchFamily="34" charset="-122"/>
              </a:rPr>
              <a:t>Academic and More</a:t>
            </a:r>
          </a:p>
          <a:p>
            <a:pPr>
              <a:lnSpc>
                <a:spcPct val="150000"/>
              </a:lnSpc>
            </a:pPr>
            <a:endParaRPr lang="en-US" altLang="zh-CN" sz="1100" dirty="0">
              <a:solidFill>
                <a:schemeClr val="tx1">
                  <a:lumMod val="65000"/>
                  <a:lumOff val="3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250982659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2000"/>
                                        <p:tgtEl>
                                          <p:spTgt spid="7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300" fill="hold"/>
                                        <p:tgtEl>
                                          <p:spTgt spid="70"/>
                                        </p:tgtEl>
                                        <p:attrNameLst>
                                          <p:attrName>ppt_w</p:attrName>
                                        </p:attrNameLst>
                                      </p:cBhvr>
                                      <p:tavLst>
                                        <p:tav tm="0">
                                          <p:val>
                                            <p:fltVal val="0"/>
                                          </p:val>
                                        </p:tav>
                                        <p:tav tm="100000">
                                          <p:val>
                                            <p:strVal val="#ppt_w"/>
                                          </p:val>
                                        </p:tav>
                                      </p:tavLst>
                                    </p:anim>
                                    <p:anim calcmode="lin" valueType="num">
                                      <p:cBhvr>
                                        <p:cTn id="23" dur="300" fill="hold"/>
                                        <p:tgtEl>
                                          <p:spTgt spid="70"/>
                                        </p:tgtEl>
                                        <p:attrNameLst>
                                          <p:attrName>ppt_h</p:attrName>
                                        </p:attrNameLst>
                                      </p:cBhvr>
                                      <p:tavLst>
                                        <p:tav tm="0">
                                          <p:val>
                                            <p:fltVal val="0"/>
                                          </p:val>
                                        </p:tav>
                                        <p:tav tm="100000">
                                          <p:val>
                                            <p:strVal val="#ppt_h"/>
                                          </p:val>
                                        </p:tav>
                                      </p:tavLst>
                                    </p:anim>
                                    <p:animEffect transition="in" filter="fade">
                                      <p:cBhvr>
                                        <p:cTn id="24" dur="300"/>
                                        <p:tgtEl>
                                          <p:spTgt spid="70"/>
                                        </p:tgtEl>
                                      </p:cBhvr>
                                    </p:animEffect>
                                  </p:childTnLst>
                                </p:cTn>
                              </p:par>
                              <p:par>
                                <p:cTn id="25" presetID="53" presetClass="entr" presetSubtype="16" fill="hold" nodeType="withEffect">
                                  <p:stCondLst>
                                    <p:cond delay="40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p:cTn id="32" dur="500" fill="hold"/>
                                        <p:tgtEl>
                                          <p:spTgt spid="76"/>
                                        </p:tgtEl>
                                        <p:attrNameLst>
                                          <p:attrName>ppt_w</p:attrName>
                                        </p:attrNameLst>
                                      </p:cBhvr>
                                      <p:tavLst>
                                        <p:tav tm="0">
                                          <p:val>
                                            <p:fltVal val="0"/>
                                          </p:val>
                                        </p:tav>
                                        <p:tav tm="100000">
                                          <p:val>
                                            <p:strVal val="#ppt_w"/>
                                          </p:val>
                                        </p:tav>
                                      </p:tavLst>
                                    </p:anim>
                                    <p:anim calcmode="lin" valueType="num">
                                      <p:cBhvr>
                                        <p:cTn id="33" dur="500" fill="hold"/>
                                        <p:tgtEl>
                                          <p:spTgt spid="76"/>
                                        </p:tgtEl>
                                        <p:attrNameLst>
                                          <p:attrName>ppt_h</p:attrName>
                                        </p:attrNameLst>
                                      </p:cBhvr>
                                      <p:tavLst>
                                        <p:tav tm="0">
                                          <p:val>
                                            <p:fltVal val="0"/>
                                          </p:val>
                                        </p:tav>
                                        <p:tav tm="100000">
                                          <p:val>
                                            <p:strVal val="#ppt_h"/>
                                          </p:val>
                                        </p:tav>
                                      </p:tavLst>
                                    </p:anim>
                                    <p:animEffect transition="in" filter="fade">
                                      <p:cBhvr>
                                        <p:cTn id="34" dur="500"/>
                                        <p:tgtEl>
                                          <p:spTgt spid="76"/>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par>
                                <p:cTn id="40" presetID="53" presetClass="entr" presetSubtype="16"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p:cTn id="42" dur="500" fill="hold"/>
                                        <p:tgtEl>
                                          <p:spTgt spid="78"/>
                                        </p:tgtEl>
                                        <p:attrNameLst>
                                          <p:attrName>ppt_w</p:attrName>
                                        </p:attrNameLst>
                                      </p:cBhvr>
                                      <p:tavLst>
                                        <p:tav tm="0">
                                          <p:val>
                                            <p:fltVal val="0"/>
                                          </p:val>
                                        </p:tav>
                                        <p:tav tm="100000">
                                          <p:val>
                                            <p:strVal val="#ppt_w"/>
                                          </p:val>
                                        </p:tav>
                                      </p:tavLst>
                                    </p:anim>
                                    <p:anim calcmode="lin" valueType="num">
                                      <p:cBhvr>
                                        <p:cTn id="43" dur="500" fill="hold"/>
                                        <p:tgtEl>
                                          <p:spTgt spid="78"/>
                                        </p:tgtEl>
                                        <p:attrNameLst>
                                          <p:attrName>ppt_h</p:attrName>
                                        </p:attrNameLst>
                                      </p:cBhvr>
                                      <p:tavLst>
                                        <p:tav tm="0">
                                          <p:val>
                                            <p:fltVal val="0"/>
                                          </p:val>
                                        </p:tav>
                                        <p:tav tm="100000">
                                          <p:val>
                                            <p:strVal val="#ppt_h"/>
                                          </p:val>
                                        </p:tav>
                                      </p:tavLst>
                                    </p:anim>
                                    <p:animEffect transition="in" filter="fade">
                                      <p:cBhvr>
                                        <p:cTn id="44" dur="500"/>
                                        <p:tgtEl>
                                          <p:spTgt spid="78"/>
                                        </p:tgtEl>
                                      </p:cBhvr>
                                    </p:animEffect>
                                  </p:childTnLst>
                                </p:cTn>
                              </p:par>
                              <p:par>
                                <p:cTn id="45" presetID="53" presetClass="entr" presetSubtype="16" fill="hold" nodeType="withEffect">
                                  <p:stCondLst>
                                    <p:cond delay="400"/>
                                  </p:stCondLst>
                                  <p:childTnLst>
                                    <p:set>
                                      <p:cBhvr>
                                        <p:cTn id="46" dur="1" fill="hold">
                                          <p:stCondLst>
                                            <p:cond delay="0"/>
                                          </p:stCondLst>
                                        </p:cTn>
                                        <p:tgtEl>
                                          <p:spTgt spid="81"/>
                                        </p:tgtEl>
                                        <p:attrNameLst>
                                          <p:attrName>style.visibility</p:attrName>
                                        </p:attrNameLst>
                                      </p:cBhvr>
                                      <p:to>
                                        <p:strVal val="visible"/>
                                      </p:to>
                                    </p:set>
                                    <p:anim calcmode="lin" valueType="num">
                                      <p:cBhvr>
                                        <p:cTn id="47" dur="500" fill="hold"/>
                                        <p:tgtEl>
                                          <p:spTgt spid="81"/>
                                        </p:tgtEl>
                                        <p:attrNameLst>
                                          <p:attrName>ppt_w</p:attrName>
                                        </p:attrNameLst>
                                      </p:cBhvr>
                                      <p:tavLst>
                                        <p:tav tm="0">
                                          <p:val>
                                            <p:fltVal val="0"/>
                                          </p:val>
                                        </p:tav>
                                        <p:tav tm="100000">
                                          <p:val>
                                            <p:strVal val="#ppt_w"/>
                                          </p:val>
                                        </p:tav>
                                      </p:tavLst>
                                    </p:anim>
                                    <p:anim calcmode="lin" valueType="num">
                                      <p:cBhvr>
                                        <p:cTn id="48" dur="500" fill="hold"/>
                                        <p:tgtEl>
                                          <p:spTgt spid="81"/>
                                        </p:tgtEl>
                                        <p:attrNameLst>
                                          <p:attrName>ppt_h</p:attrName>
                                        </p:attrNameLst>
                                      </p:cBhvr>
                                      <p:tavLst>
                                        <p:tav tm="0">
                                          <p:val>
                                            <p:fltVal val="0"/>
                                          </p:val>
                                        </p:tav>
                                        <p:tav tm="100000">
                                          <p:val>
                                            <p:strVal val="#ppt_h"/>
                                          </p:val>
                                        </p:tav>
                                      </p:tavLst>
                                    </p:anim>
                                    <p:animEffect transition="in" filter="fade">
                                      <p:cBhvr>
                                        <p:cTn id="49" dur="500"/>
                                        <p:tgtEl>
                                          <p:spTgt spid="81"/>
                                        </p:tgtEl>
                                      </p:cBhvr>
                                    </p:animEffect>
                                  </p:childTnLst>
                                </p:cTn>
                              </p:par>
                              <p:par>
                                <p:cTn id="50" presetID="53" presetClass="entr" presetSubtype="16" fill="hold" nodeType="withEffect">
                                  <p:stCondLst>
                                    <p:cond delay="200"/>
                                  </p:stCondLst>
                                  <p:childTnLst>
                                    <p:set>
                                      <p:cBhvr>
                                        <p:cTn id="51" dur="1" fill="hold">
                                          <p:stCondLst>
                                            <p:cond delay="0"/>
                                          </p:stCondLst>
                                        </p:cTn>
                                        <p:tgtEl>
                                          <p:spTgt spid="84"/>
                                        </p:tgtEl>
                                        <p:attrNameLst>
                                          <p:attrName>style.visibility</p:attrName>
                                        </p:attrNameLst>
                                      </p:cBhvr>
                                      <p:to>
                                        <p:strVal val="visible"/>
                                      </p:to>
                                    </p:set>
                                    <p:anim calcmode="lin" valueType="num">
                                      <p:cBhvr>
                                        <p:cTn id="52" dur="500" fill="hold"/>
                                        <p:tgtEl>
                                          <p:spTgt spid="84"/>
                                        </p:tgtEl>
                                        <p:attrNameLst>
                                          <p:attrName>ppt_w</p:attrName>
                                        </p:attrNameLst>
                                      </p:cBhvr>
                                      <p:tavLst>
                                        <p:tav tm="0">
                                          <p:val>
                                            <p:fltVal val="0"/>
                                          </p:val>
                                        </p:tav>
                                        <p:tav tm="100000">
                                          <p:val>
                                            <p:strVal val="#ppt_w"/>
                                          </p:val>
                                        </p:tav>
                                      </p:tavLst>
                                    </p:anim>
                                    <p:anim calcmode="lin" valueType="num">
                                      <p:cBhvr>
                                        <p:cTn id="53" dur="500" fill="hold"/>
                                        <p:tgtEl>
                                          <p:spTgt spid="84"/>
                                        </p:tgtEl>
                                        <p:attrNameLst>
                                          <p:attrName>ppt_h</p:attrName>
                                        </p:attrNameLst>
                                      </p:cBhvr>
                                      <p:tavLst>
                                        <p:tav tm="0">
                                          <p:val>
                                            <p:fltVal val="0"/>
                                          </p:val>
                                        </p:tav>
                                        <p:tav tm="100000">
                                          <p:val>
                                            <p:strVal val="#ppt_h"/>
                                          </p:val>
                                        </p:tav>
                                      </p:tavLst>
                                    </p:anim>
                                    <p:animEffect transition="in" filter="fade">
                                      <p:cBhvr>
                                        <p:cTn id="54" dur="500"/>
                                        <p:tgtEl>
                                          <p:spTgt spid="84"/>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02"/>
                                        </p:tgtEl>
                                        <p:attrNameLst>
                                          <p:attrName>style.visibility</p:attrName>
                                        </p:attrNameLst>
                                      </p:cBhvr>
                                      <p:to>
                                        <p:strVal val="visible"/>
                                      </p:to>
                                    </p:set>
                                    <p:anim calcmode="lin" valueType="num">
                                      <p:cBhvr>
                                        <p:cTn id="57" dur="500" fill="hold"/>
                                        <p:tgtEl>
                                          <p:spTgt spid="102"/>
                                        </p:tgtEl>
                                        <p:attrNameLst>
                                          <p:attrName>ppt_w</p:attrName>
                                        </p:attrNameLst>
                                      </p:cBhvr>
                                      <p:tavLst>
                                        <p:tav tm="0">
                                          <p:val>
                                            <p:fltVal val="0"/>
                                          </p:val>
                                        </p:tav>
                                        <p:tav tm="100000">
                                          <p:val>
                                            <p:strVal val="#ppt_w"/>
                                          </p:val>
                                        </p:tav>
                                      </p:tavLst>
                                    </p:anim>
                                    <p:anim calcmode="lin" valueType="num">
                                      <p:cBhvr>
                                        <p:cTn id="58" dur="500" fill="hold"/>
                                        <p:tgtEl>
                                          <p:spTgt spid="102"/>
                                        </p:tgtEl>
                                        <p:attrNameLst>
                                          <p:attrName>ppt_h</p:attrName>
                                        </p:attrNameLst>
                                      </p:cBhvr>
                                      <p:tavLst>
                                        <p:tav tm="0">
                                          <p:val>
                                            <p:fltVal val="0"/>
                                          </p:val>
                                        </p:tav>
                                        <p:tav tm="100000">
                                          <p:val>
                                            <p:strVal val="#ppt_h"/>
                                          </p:val>
                                        </p:tav>
                                      </p:tavLst>
                                    </p:anim>
                                    <p:animEffect transition="in" filter="fade">
                                      <p:cBhvr>
                                        <p:cTn id="59" dur="500"/>
                                        <p:tgtEl>
                                          <p:spTgt spid="10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p:cTn id="62" dur="500" fill="hold"/>
                                        <p:tgtEl>
                                          <p:spTgt spid="103"/>
                                        </p:tgtEl>
                                        <p:attrNameLst>
                                          <p:attrName>ppt_w</p:attrName>
                                        </p:attrNameLst>
                                      </p:cBhvr>
                                      <p:tavLst>
                                        <p:tav tm="0">
                                          <p:val>
                                            <p:fltVal val="0"/>
                                          </p:val>
                                        </p:tav>
                                        <p:tav tm="100000">
                                          <p:val>
                                            <p:strVal val="#ppt_w"/>
                                          </p:val>
                                        </p:tav>
                                      </p:tavLst>
                                    </p:anim>
                                    <p:anim calcmode="lin" valueType="num">
                                      <p:cBhvr>
                                        <p:cTn id="63" dur="500" fill="hold"/>
                                        <p:tgtEl>
                                          <p:spTgt spid="103"/>
                                        </p:tgtEl>
                                        <p:attrNameLst>
                                          <p:attrName>ppt_h</p:attrName>
                                        </p:attrNameLst>
                                      </p:cBhvr>
                                      <p:tavLst>
                                        <p:tav tm="0">
                                          <p:val>
                                            <p:fltVal val="0"/>
                                          </p:val>
                                        </p:tav>
                                        <p:tav tm="100000">
                                          <p:val>
                                            <p:strVal val="#ppt_h"/>
                                          </p:val>
                                        </p:tav>
                                      </p:tavLst>
                                    </p:anim>
                                    <p:animEffect transition="in" filter="fade">
                                      <p:cBhvr>
                                        <p:cTn id="64" dur="500"/>
                                        <p:tgtEl>
                                          <p:spTgt spid="103"/>
                                        </p:tgtEl>
                                      </p:cBhvr>
                                    </p:animEffect>
                                  </p:childTnLst>
                                </p:cTn>
                              </p:par>
                              <p:par>
                                <p:cTn id="65" presetID="53" presetClass="entr" presetSubtype="16" fill="hold" nodeType="withEffect">
                                  <p:stCondLst>
                                    <p:cond delay="400"/>
                                  </p:stCondLst>
                                  <p:childTnLst>
                                    <p:set>
                                      <p:cBhvr>
                                        <p:cTn id="66" dur="1" fill="hold">
                                          <p:stCondLst>
                                            <p:cond delay="0"/>
                                          </p:stCondLst>
                                        </p:cTn>
                                        <p:tgtEl>
                                          <p:spTgt spid="104"/>
                                        </p:tgtEl>
                                        <p:attrNameLst>
                                          <p:attrName>style.visibility</p:attrName>
                                        </p:attrNameLst>
                                      </p:cBhvr>
                                      <p:to>
                                        <p:strVal val="visible"/>
                                      </p:to>
                                    </p:set>
                                    <p:anim calcmode="lin" valueType="num">
                                      <p:cBhvr>
                                        <p:cTn id="67" dur="500" fill="hold"/>
                                        <p:tgtEl>
                                          <p:spTgt spid="104"/>
                                        </p:tgtEl>
                                        <p:attrNameLst>
                                          <p:attrName>ppt_w</p:attrName>
                                        </p:attrNameLst>
                                      </p:cBhvr>
                                      <p:tavLst>
                                        <p:tav tm="0">
                                          <p:val>
                                            <p:fltVal val="0"/>
                                          </p:val>
                                        </p:tav>
                                        <p:tav tm="100000">
                                          <p:val>
                                            <p:strVal val="#ppt_w"/>
                                          </p:val>
                                        </p:tav>
                                      </p:tavLst>
                                    </p:anim>
                                    <p:anim calcmode="lin" valueType="num">
                                      <p:cBhvr>
                                        <p:cTn id="68" dur="500" fill="hold"/>
                                        <p:tgtEl>
                                          <p:spTgt spid="104"/>
                                        </p:tgtEl>
                                        <p:attrNameLst>
                                          <p:attrName>ppt_h</p:attrName>
                                        </p:attrNameLst>
                                      </p:cBhvr>
                                      <p:tavLst>
                                        <p:tav tm="0">
                                          <p:val>
                                            <p:fltVal val="0"/>
                                          </p:val>
                                        </p:tav>
                                        <p:tav tm="100000">
                                          <p:val>
                                            <p:strVal val="#ppt_h"/>
                                          </p:val>
                                        </p:tav>
                                      </p:tavLst>
                                    </p:anim>
                                    <p:animEffect transition="in" filter="fade">
                                      <p:cBhvr>
                                        <p:cTn id="69" dur="500"/>
                                        <p:tgtEl>
                                          <p:spTgt spid="104"/>
                                        </p:tgtEl>
                                      </p:cBhvr>
                                    </p:animEffect>
                                  </p:childTnLst>
                                </p:cTn>
                              </p:par>
                              <p:par>
                                <p:cTn id="70" presetID="53" presetClass="entr" presetSubtype="16" fill="hold" grpId="0" nodeType="withEffect">
                                  <p:stCondLst>
                                    <p:cond delay="400"/>
                                  </p:stCondLst>
                                  <p:childTnLst>
                                    <p:set>
                                      <p:cBhvr>
                                        <p:cTn id="71" dur="1" fill="hold">
                                          <p:stCondLst>
                                            <p:cond delay="0"/>
                                          </p:stCondLst>
                                        </p:cTn>
                                        <p:tgtEl>
                                          <p:spTgt spid="107"/>
                                        </p:tgtEl>
                                        <p:attrNameLst>
                                          <p:attrName>style.visibility</p:attrName>
                                        </p:attrNameLst>
                                      </p:cBhvr>
                                      <p:to>
                                        <p:strVal val="visible"/>
                                      </p:to>
                                    </p:set>
                                    <p:anim calcmode="lin" valueType="num">
                                      <p:cBhvr>
                                        <p:cTn id="72" dur="500" fill="hold"/>
                                        <p:tgtEl>
                                          <p:spTgt spid="107"/>
                                        </p:tgtEl>
                                        <p:attrNameLst>
                                          <p:attrName>ppt_w</p:attrName>
                                        </p:attrNameLst>
                                      </p:cBhvr>
                                      <p:tavLst>
                                        <p:tav tm="0">
                                          <p:val>
                                            <p:fltVal val="0"/>
                                          </p:val>
                                        </p:tav>
                                        <p:tav tm="100000">
                                          <p:val>
                                            <p:strVal val="#ppt_w"/>
                                          </p:val>
                                        </p:tav>
                                      </p:tavLst>
                                    </p:anim>
                                    <p:anim calcmode="lin" valueType="num">
                                      <p:cBhvr>
                                        <p:cTn id="73" dur="500" fill="hold"/>
                                        <p:tgtEl>
                                          <p:spTgt spid="107"/>
                                        </p:tgtEl>
                                        <p:attrNameLst>
                                          <p:attrName>ppt_h</p:attrName>
                                        </p:attrNameLst>
                                      </p:cBhvr>
                                      <p:tavLst>
                                        <p:tav tm="0">
                                          <p:val>
                                            <p:fltVal val="0"/>
                                          </p:val>
                                        </p:tav>
                                        <p:tav tm="100000">
                                          <p:val>
                                            <p:strVal val="#ppt_h"/>
                                          </p:val>
                                        </p:tav>
                                      </p:tavLst>
                                    </p:anim>
                                    <p:animEffect transition="in" filter="fade">
                                      <p:cBhvr>
                                        <p:cTn id="74" dur="500"/>
                                        <p:tgtEl>
                                          <p:spTgt spid="107"/>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108"/>
                                        </p:tgtEl>
                                        <p:attrNameLst>
                                          <p:attrName>style.visibility</p:attrName>
                                        </p:attrNameLst>
                                      </p:cBhvr>
                                      <p:to>
                                        <p:strVal val="visible"/>
                                      </p:to>
                                    </p:set>
                                    <p:anim calcmode="lin" valueType="num">
                                      <p:cBhvr>
                                        <p:cTn id="77" dur="500" fill="hold"/>
                                        <p:tgtEl>
                                          <p:spTgt spid="108"/>
                                        </p:tgtEl>
                                        <p:attrNameLst>
                                          <p:attrName>ppt_w</p:attrName>
                                        </p:attrNameLst>
                                      </p:cBhvr>
                                      <p:tavLst>
                                        <p:tav tm="0">
                                          <p:val>
                                            <p:fltVal val="0"/>
                                          </p:val>
                                        </p:tav>
                                        <p:tav tm="100000">
                                          <p:val>
                                            <p:strVal val="#ppt_w"/>
                                          </p:val>
                                        </p:tav>
                                      </p:tavLst>
                                    </p:anim>
                                    <p:anim calcmode="lin" valueType="num">
                                      <p:cBhvr>
                                        <p:cTn id="78" dur="500" fill="hold"/>
                                        <p:tgtEl>
                                          <p:spTgt spid="108"/>
                                        </p:tgtEl>
                                        <p:attrNameLst>
                                          <p:attrName>ppt_h</p:attrName>
                                        </p:attrNameLst>
                                      </p:cBhvr>
                                      <p:tavLst>
                                        <p:tav tm="0">
                                          <p:val>
                                            <p:fltVal val="0"/>
                                          </p:val>
                                        </p:tav>
                                        <p:tav tm="100000">
                                          <p:val>
                                            <p:strVal val="#ppt_h"/>
                                          </p:val>
                                        </p:tav>
                                      </p:tavLst>
                                    </p:anim>
                                    <p:animEffect transition="in" filter="fade">
                                      <p:cBhvr>
                                        <p:cTn id="79" dur="500"/>
                                        <p:tgtEl>
                                          <p:spTgt spid="108"/>
                                        </p:tgtEl>
                                      </p:cBhvr>
                                    </p:animEffect>
                                  </p:childTnLst>
                                </p:cTn>
                              </p:par>
                            </p:childTnLst>
                          </p:cTn>
                        </p:par>
                        <p:par>
                          <p:cTn id="80" fill="hold">
                            <p:stCondLst>
                              <p:cond delay="2800"/>
                            </p:stCondLst>
                            <p:childTnLst>
                              <p:par>
                                <p:cTn id="81" presetID="22" presetClass="entr" presetSubtype="8" fill="hold" grpId="0" nodeType="afterEffect">
                                  <p:stCondLst>
                                    <p:cond delay="0"/>
                                  </p:stCondLst>
                                  <p:iterate type="lt">
                                    <p:tmPct val="30000"/>
                                  </p:iterate>
                                  <p:childTnLst>
                                    <p:set>
                                      <p:cBhvr>
                                        <p:cTn id="82" dur="1" fill="hold">
                                          <p:stCondLst>
                                            <p:cond delay="0"/>
                                          </p:stCondLst>
                                        </p:cTn>
                                        <p:tgtEl>
                                          <p:spTgt spid="109"/>
                                        </p:tgtEl>
                                        <p:attrNameLst>
                                          <p:attrName>style.visibility</p:attrName>
                                        </p:attrNameLst>
                                      </p:cBhvr>
                                      <p:to>
                                        <p:strVal val="visible"/>
                                      </p:to>
                                    </p:set>
                                    <p:animEffect transition="in" filter="wipe(left)">
                                      <p:cBhvr>
                                        <p:cTn id="83" dur="100"/>
                                        <p:tgtEl>
                                          <p:spTgt spid="109"/>
                                        </p:tgtEl>
                                      </p:cBhvr>
                                    </p:animEffect>
                                  </p:childTnLst>
                                </p:cTn>
                              </p:par>
                              <p:par>
                                <p:cTn id="84" presetID="36" presetClass="emph" presetSubtype="0" fill="hold" grpId="1" nodeType="withEffect">
                                  <p:stCondLst>
                                    <p:cond delay="0"/>
                                  </p:stCondLst>
                                  <p:iterate type="lt">
                                    <p:tmPct val="30000"/>
                                  </p:iterate>
                                  <p:childTnLst>
                                    <p:animScale>
                                      <p:cBhvr>
                                        <p:cTn id="85" dur="50" autoRev="1" fill="hold">
                                          <p:stCondLst>
                                            <p:cond delay="0"/>
                                          </p:stCondLst>
                                        </p:cTn>
                                        <p:tgtEl>
                                          <p:spTgt spid="109"/>
                                        </p:tgtEl>
                                      </p:cBhvr>
                                      <p:to x="80000" y="100000"/>
                                    </p:animScale>
                                    <p:anim by="(#ppt_w*0.10)" calcmode="lin" valueType="num">
                                      <p:cBhvr>
                                        <p:cTn id="86" dur="50" autoRev="1" fill="hold">
                                          <p:stCondLst>
                                            <p:cond delay="0"/>
                                          </p:stCondLst>
                                        </p:cTn>
                                        <p:tgtEl>
                                          <p:spTgt spid="109"/>
                                        </p:tgtEl>
                                        <p:attrNameLst>
                                          <p:attrName>ppt_x</p:attrName>
                                        </p:attrNameLst>
                                      </p:cBhvr>
                                    </p:anim>
                                    <p:anim by="(-#ppt_w*0.10)" calcmode="lin" valueType="num">
                                      <p:cBhvr>
                                        <p:cTn id="87" dur="50" autoRev="1" fill="hold">
                                          <p:stCondLst>
                                            <p:cond delay="0"/>
                                          </p:stCondLst>
                                        </p:cTn>
                                        <p:tgtEl>
                                          <p:spTgt spid="109"/>
                                        </p:tgtEl>
                                        <p:attrNameLst>
                                          <p:attrName>ppt_y</p:attrName>
                                        </p:attrNameLst>
                                      </p:cBhvr>
                                    </p:anim>
                                    <p:animRot by="-480000">
                                      <p:cBhvr>
                                        <p:cTn id="88" dur="50" autoRev="1" fill="hold">
                                          <p:stCondLst>
                                            <p:cond delay="0"/>
                                          </p:stCondLst>
                                        </p:cTn>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75" grpId="0"/>
      <p:bldP spid="70" grpId="0"/>
      <p:bldP spid="76" grpId="0" animBg="1"/>
      <p:bldP spid="77" grpId="0" animBg="1"/>
      <p:bldP spid="102" grpId="0" animBg="1"/>
      <p:bldP spid="103" grpId="0" animBg="1"/>
      <p:bldP spid="107" grpId="0" animBg="1"/>
      <p:bldP spid="108" grpId="0" animBg="1"/>
      <p:bldP spid="109" grpId="0"/>
      <p:bldP spid="10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921657" y="257064"/>
            <a:ext cx="1260281"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CSS WORK</a:t>
            </a:r>
            <a:endParaRPr lang="zh-CN" altLang="en-US" sz="16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33" name="组合 32"/>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3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3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3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3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grpSp>
      <p:grpSp>
        <p:nvGrpSpPr>
          <p:cNvPr id="38" name="组合 37"/>
          <p:cNvGrpSpPr/>
          <p:nvPr/>
        </p:nvGrpSpPr>
        <p:grpSpPr>
          <a:xfrm>
            <a:off x="892471" y="1132443"/>
            <a:ext cx="2527402" cy="519106"/>
            <a:chOff x="5226746" y="1275385"/>
            <a:chExt cx="2526965" cy="504471"/>
          </a:xfrm>
        </p:grpSpPr>
        <p:sp>
          <p:nvSpPr>
            <p:cNvPr id="39" name="TextBox 38"/>
            <p:cNvSpPr txBox="1"/>
            <p:nvPr/>
          </p:nvSpPr>
          <p:spPr>
            <a:xfrm>
              <a:off x="5428907" y="1514664"/>
              <a:ext cx="2324804" cy="265192"/>
            </a:xfrm>
            <a:prstGeom prst="rect">
              <a:avLst/>
            </a:prstGeom>
            <a:noFill/>
          </p:spPr>
          <p:txBody>
            <a:bodyPr wrap="square" lIns="91431" tIns="45715" rIns="91431" bIns="45715" rtlCol="0">
              <a:spAutoFit/>
            </a:bodyPr>
            <a:lstStyle/>
            <a:p>
              <a:pPr>
                <a:lnSpc>
                  <a:spcPct val="130000"/>
                </a:lnSpc>
              </a:pP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Framework</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40" name="TextBox 39"/>
            <p:cNvSpPr txBox="1"/>
            <p:nvPr/>
          </p:nvSpPr>
          <p:spPr>
            <a:xfrm>
              <a:off x="5226746" y="1275385"/>
              <a:ext cx="1555218" cy="239279"/>
            </a:xfrm>
            <a:prstGeom prst="rect">
              <a:avLst/>
            </a:prstGeom>
            <a:noFill/>
          </p:spPr>
          <p:txBody>
            <a:bodyPr wrap="square" lIns="91431" tIns="0" rIns="91431" bIns="0" rtlCol="0" anchor="t">
              <a:spAutoFit/>
            </a:bodyPr>
            <a:lstStyle/>
            <a:p>
              <a:pPr algn="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BOOTSTRAP</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516672" y="2248188"/>
            <a:ext cx="1206806" cy="1206613"/>
            <a:chOff x="2201071" y="3406041"/>
            <a:chExt cx="1805286" cy="1805938"/>
          </a:xfrm>
        </p:grpSpPr>
        <p:grpSp>
          <p:nvGrpSpPr>
            <p:cNvPr id="56" name="组合 55"/>
            <p:cNvGrpSpPr/>
            <p:nvPr/>
          </p:nvGrpSpPr>
          <p:grpSpPr>
            <a:xfrm>
              <a:off x="2201071" y="3406041"/>
              <a:ext cx="1805286" cy="1805938"/>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0"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4565570" y="2763062"/>
                <a:ext cx="1370298" cy="1370793"/>
              </a:xfrm>
              <a:prstGeom prst="ellipse">
                <a:avLst/>
              </a:prstGeom>
              <a:solidFill>
                <a:srgbClr val="679E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2570587" y="3876616"/>
              <a:ext cx="1023614" cy="875233"/>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980217" y="2248188"/>
            <a:ext cx="1206806" cy="1206613"/>
            <a:chOff x="7382260" y="3406041"/>
            <a:chExt cx="1805286" cy="1805938"/>
          </a:xfrm>
        </p:grpSpPr>
        <p:grpSp>
          <p:nvGrpSpPr>
            <p:cNvPr id="63" name="组合 62"/>
            <p:cNvGrpSpPr/>
            <p:nvPr/>
          </p:nvGrpSpPr>
          <p:grpSpPr>
            <a:xfrm>
              <a:off x="7382260" y="3406041"/>
              <a:ext cx="1805286" cy="1805938"/>
              <a:chOff x="4345444" y="2542859"/>
              <a:chExt cx="1810550" cy="1811205"/>
            </a:xfrm>
          </p:grpSpPr>
          <p:grpSp>
            <p:nvGrpSpPr>
              <p:cNvPr id="86" name="组合 8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8" name="同心圆 8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椭圆 86"/>
              <p:cNvSpPr/>
              <p:nvPr/>
            </p:nvSpPr>
            <p:spPr>
              <a:xfrm>
                <a:off x="4565570" y="2763062"/>
                <a:ext cx="1370298" cy="1370793"/>
              </a:xfrm>
              <a:prstGeom prst="ellipse">
                <a:avLst/>
              </a:prstGeom>
              <a:solidFill>
                <a:srgbClr val="679E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TextBox 64"/>
            <p:cNvSpPr txBox="1"/>
            <p:nvPr/>
          </p:nvSpPr>
          <p:spPr>
            <a:xfrm>
              <a:off x="7794633" y="3876616"/>
              <a:ext cx="1023614" cy="875233"/>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3261429" y="2248188"/>
            <a:ext cx="1206806" cy="1206613"/>
            <a:chOff x="4811090" y="3406041"/>
            <a:chExt cx="1805286" cy="1805938"/>
          </a:xfrm>
        </p:grpSpPr>
        <p:grpSp>
          <p:nvGrpSpPr>
            <p:cNvPr id="91" name="组合 90"/>
            <p:cNvGrpSpPr/>
            <p:nvPr/>
          </p:nvGrpSpPr>
          <p:grpSpPr>
            <a:xfrm>
              <a:off x="4811090" y="3406041"/>
              <a:ext cx="1805286" cy="1805938"/>
              <a:chOff x="4345444" y="2542859"/>
              <a:chExt cx="1810550" cy="1811205"/>
            </a:xfrm>
          </p:grpSpPr>
          <p:grpSp>
            <p:nvGrpSpPr>
              <p:cNvPr id="93" name="组合 9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5" name="同心圆 9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椭圆 93"/>
              <p:cNvSpPr/>
              <p:nvPr/>
            </p:nvSpPr>
            <p:spPr>
              <a:xfrm>
                <a:off x="4565570" y="2763062"/>
                <a:ext cx="1370298" cy="1370793"/>
              </a:xfrm>
              <a:prstGeom prst="ellipse">
                <a:avLst/>
              </a:prstGeom>
              <a:solidFill>
                <a:srgbClr val="679E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TextBox 91"/>
            <p:cNvSpPr txBox="1"/>
            <p:nvPr/>
          </p:nvSpPr>
          <p:spPr>
            <a:xfrm>
              <a:off x="5206312" y="3876616"/>
              <a:ext cx="1023614" cy="875233"/>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6706590" y="2248188"/>
            <a:ext cx="1206806" cy="1206613"/>
            <a:chOff x="9964778" y="3406041"/>
            <a:chExt cx="1805286" cy="1805938"/>
          </a:xfrm>
        </p:grpSpPr>
        <p:grpSp>
          <p:nvGrpSpPr>
            <p:cNvPr id="98" name="组合 97"/>
            <p:cNvGrpSpPr/>
            <p:nvPr/>
          </p:nvGrpSpPr>
          <p:grpSpPr>
            <a:xfrm>
              <a:off x="9964778" y="3406041"/>
              <a:ext cx="1805286" cy="1805938"/>
              <a:chOff x="4345444" y="2542859"/>
              <a:chExt cx="1810550" cy="1811205"/>
            </a:xfrm>
          </p:grpSpPr>
          <p:grpSp>
            <p:nvGrpSpPr>
              <p:cNvPr id="100" name="组合 9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2" name="同心圆 10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椭圆 10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椭圆 100"/>
              <p:cNvSpPr/>
              <p:nvPr/>
            </p:nvSpPr>
            <p:spPr>
              <a:xfrm>
                <a:off x="4565570" y="2763062"/>
                <a:ext cx="1370298" cy="1370793"/>
              </a:xfrm>
              <a:prstGeom prst="ellipse">
                <a:avLst/>
              </a:prstGeom>
              <a:solidFill>
                <a:srgbClr val="679E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TextBox 98"/>
            <p:cNvSpPr txBox="1"/>
            <p:nvPr/>
          </p:nvSpPr>
          <p:spPr>
            <a:xfrm>
              <a:off x="10355614" y="3876616"/>
              <a:ext cx="1023614" cy="875233"/>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4860029" y="1059582"/>
            <a:ext cx="1309759" cy="519106"/>
            <a:chOff x="5785832" y="1204578"/>
            <a:chExt cx="1309533" cy="504471"/>
          </a:xfrm>
        </p:grpSpPr>
        <p:sp>
          <p:nvSpPr>
            <p:cNvPr id="105" name="TextBox 104"/>
            <p:cNvSpPr txBox="1"/>
            <p:nvPr/>
          </p:nvSpPr>
          <p:spPr>
            <a:xfrm>
              <a:off x="5869319" y="1443857"/>
              <a:ext cx="1076882" cy="265192"/>
            </a:xfrm>
            <a:prstGeom prst="rect">
              <a:avLst/>
            </a:prstGeom>
            <a:noFill/>
          </p:spPr>
          <p:txBody>
            <a:bodyPr wrap="square" lIns="91431" tIns="45715" rIns="91431" bIns="45715" rtlCol="0">
              <a:spAutoFit/>
            </a:bodyPr>
            <a:lstStyle/>
            <a:p>
              <a:pPr>
                <a:lnSpc>
                  <a:spcPct val="130000"/>
                </a:lnSpc>
              </a:pP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Dynamic font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06" name="TextBox 105"/>
            <p:cNvSpPr txBox="1"/>
            <p:nvPr/>
          </p:nvSpPr>
          <p:spPr>
            <a:xfrm>
              <a:off x="5785832" y="1204578"/>
              <a:ext cx="1309533" cy="239279"/>
            </a:xfrm>
            <a:prstGeom prst="rect">
              <a:avLst/>
            </a:prstGeom>
            <a:noFill/>
          </p:spPr>
          <p:txBody>
            <a:bodyPr wrap="square" lIns="91431" tIns="0" rIns="91431" bIns="0" rtlCol="0" anchor="t">
              <a:spAutoFit/>
            </a:bodyPr>
            <a:lstStyle/>
            <a:p>
              <a:pPr algn="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CAROUSEL</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3194793" y="3579862"/>
            <a:ext cx="1270810" cy="519106"/>
            <a:chOff x="5824775" y="1204578"/>
            <a:chExt cx="1270590" cy="504471"/>
          </a:xfrm>
        </p:grpSpPr>
        <p:sp>
          <p:nvSpPr>
            <p:cNvPr id="108" name="TextBox 107"/>
            <p:cNvSpPr txBox="1"/>
            <p:nvPr/>
          </p:nvSpPr>
          <p:spPr>
            <a:xfrm>
              <a:off x="6088215" y="1443857"/>
              <a:ext cx="980886" cy="265192"/>
            </a:xfrm>
            <a:prstGeom prst="rect">
              <a:avLst/>
            </a:prstGeom>
            <a:noFill/>
          </p:spPr>
          <p:txBody>
            <a:bodyPr wrap="square" lIns="91431" tIns="45715" rIns="91431" bIns="45715" rtlCol="0">
              <a:spAutoFit/>
            </a:bodyPr>
            <a:lstStyle/>
            <a:p>
              <a:pPr>
                <a:lnSpc>
                  <a:spcPct val="130000"/>
                </a:lnSpc>
              </a:pPr>
              <a:r>
                <a:rPr lang="en-US" altLang="zh-CN" sz="1000">
                  <a:solidFill>
                    <a:schemeClr val="tx1">
                      <a:lumMod val="75000"/>
                      <a:lumOff val="25000"/>
                    </a:schemeClr>
                  </a:solidFill>
                  <a:latin typeface="微软雅黑" pitchFamily="34" charset="-122"/>
                  <a:ea typeface="微软雅黑" pitchFamily="34" charset="-122"/>
                </a:rPr>
                <a:t>Button styles</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09" name="TextBox 108"/>
            <p:cNvSpPr txBox="1"/>
            <p:nvPr/>
          </p:nvSpPr>
          <p:spPr>
            <a:xfrm>
              <a:off x="5824775" y="1204578"/>
              <a:ext cx="1270590" cy="239279"/>
            </a:xfrm>
            <a:prstGeom prst="rect">
              <a:avLst/>
            </a:prstGeom>
            <a:noFill/>
          </p:spPr>
          <p:txBody>
            <a:bodyPr wrap="square" lIns="91431" tIns="0" rIns="91431" bIns="0" rtlCol="0" anchor="t">
              <a:spAutoFit/>
            </a:bodyPr>
            <a:lstStyle/>
            <a:p>
              <a:pPr algn="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BUTTON</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6672254" y="3590683"/>
            <a:ext cx="2471748" cy="508284"/>
            <a:chOff x="5893845" y="1215094"/>
            <a:chExt cx="2471320" cy="493954"/>
          </a:xfrm>
        </p:grpSpPr>
        <p:sp>
          <p:nvSpPr>
            <p:cNvPr id="111" name="TextBox 110"/>
            <p:cNvSpPr txBox="1"/>
            <p:nvPr/>
          </p:nvSpPr>
          <p:spPr>
            <a:xfrm>
              <a:off x="6040361" y="1443856"/>
              <a:ext cx="2324804" cy="265192"/>
            </a:xfrm>
            <a:prstGeom prst="rect">
              <a:avLst/>
            </a:prstGeom>
            <a:noFill/>
          </p:spPr>
          <p:txBody>
            <a:bodyPr wrap="square" lIns="91431" tIns="45715" rIns="91431" bIns="45715" rtlCol="0">
              <a:spAutoFit/>
            </a:bodyPr>
            <a:lstStyle/>
            <a:p>
              <a:pPr>
                <a:lnSpc>
                  <a:spcPct val="130000"/>
                </a:lnSpc>
              </a:pP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Navigator</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12" name="TextBox 111"/>
            <p:cNvSpPr txBox="1"/>
            <p:nvPr/>
          </p:nvSpPr>
          <p:spPr>
            <a:xfrm>
              <a:off x="5893845" y="1215094"/>
              <a:ext cx="1206597" cy="239279"/>
            </a:xfrm>
            <a:prstGeom prst="rect">
              <a:avLst/>
            </a:prstGeom>
            <a:noFill/>
          </p:spPr>
          <p:txBody>
            <a:bodyPr wrap="square" lIns="91431" tIns="0" rIns="91431" bIns="0" rtlCol="0" anchor="t">
              <a:spAutoFit/>
            </a:bodyPr>
            <a:lstStyle/>
            <a:p>
              <a:pPr algn="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FLATNAV</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931811921"/>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par>
                              <p:cTn id="19" fill="hold">
                                <p:stCondLst>
                                  <p:cond delay="8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childTnLst>
                              </p:cTn>
                            </p:par>
                            <p:par>
                              <p:cTn id="23" fill="hold">
                                <p:stCondLst>
                                  <p:cond delay="1800"/>
                                </p:stCondLst>
                                <p:childTnLst>
                                  <p:par>
                                    <p:cTn id="24" presetID="2" presetClass="entr" presetSubtype="12" accel="58000" fill="hold" nodeType="afterEffect" p14:presetBounceEnd="58000">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14:bounceEnd="58000">
                                          <p:cBhvr additive="base">
                                            <p:cTn id="26" dur="2000" fill="hold"/>
                                            <p:tgtEl>
                                              <p:spTgt spid="55"/>
                                            </p:tgtEl>
                                            <p:attrNameLst>
                                              <p:attrName>ppt_x</p:attrName>
                                            </p:attrNameLst>
                                          </p:cBhvr>
                                          <p:tavLst>
                                            <p:tav tm="0">
                                              <p:val>
                                                <p:strVal val="0-#ppt_w/2"/>
                                              </p:val>
                                            </p:tav>
                                            <p:tav tm="100000">
                                              <p:val>
                                                <p:strVal val="#ppt_x"/>
                                              </p:val>
                                            </p:tav>
                                          </p:tavLst>
                                        </p:anim>
                                        <p:anim calcmode="lin" valueType="num" p14:bounceEnd="58000">
                                          <p:cBhvr additive="base">
                                            <p:cTn id="27" dur="20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3" accel="58000" fill="hold" nodeType="withEffect" p14:presetBounceEnd="58000">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14:bounceEnd="58000">
                                          <p:cBhvr additive="base">
                                            <p:cTn id="30" dur="2000" fill="hold"/>
                                            <p:tgtEl>
                                              <p:spTgt spid="90"/>
                                            </p:tgtEl>
                                            <p:attrNameLst>
                                              <p:attrName>ppt_x</p:attrName>
                                            </p:attrNameLst>
                                          </p:cBhvr>
                                          <p:tavLst>
                                            <p:tav tm="0">
                                              <p:val>
                                                <p:strVal val="1+#ppt_w/2"/>
                                              </p:val>
                                            </p:tav>
                                            <p:tav tm="100000">
                                              <p:val>
                                                <p:strVal val="#ppt_x"/>
                                              </p:val>
                                            </p:tav>
                                          </p:tavLst>
                                        </p:anim>
                                        <p:anim calcmode="lin" valueType="num" p14:bounceEnd="58000">
                                          <p:cBhvr additive="base">
                                            <p:cTn id="31" dur="2000" fill="hold"/>
                                            <p:tgtEl>
                                              <p:spTgt spid="90"/>
                                            </p:tgtEl>
                                            <p:attrNameLst>
                                              <p:attrName>ppt_y</p:attrName>
                                            </p:attrNameLst>
                                          </p:cBhvr>
                                          <p:tavLst>
                                            <p:tav tm="0">
                                              <p:val>
                                                <p:strVal val="0-#ppt_h/2"/>
                                              </p:val>
                                            </p:tav>
                                            <p:tav tm="100000">
                                              <p:val>
                                                <p:strVal val="#ppt_y"/>
                                              </p:val>
                                            </p:tav>
                                          </p:tavLst>
                                        </p:anim>
                                      </p:childTnLst>
                                    </p:cTn>
                                  </p:par>
                                  <p:par>
                                    <p:cTn id="32" presetID="2" presetClass="entr" presetSubtype="12" accel="58000" fill="hold" nodeType="withEffect" p14:presetBounceEnd="58000">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14:bounceEnd="58000">
                                          <p:cBhvr additive="base">
                                            <p:cTn id="34" dur="2000" fill="hold"/>
                                            <p:tgtEl>
                                              <p:spTgt spid="62"/>
                                            </p:tgtEl>
                                            <p:attrNameLst>
                                              <p:attrName>ppt_x</p:attrName>
                                            </p:attrNameLst>
                                          </p:cBhvr>
                                          <p:tavLst>
                                            <p:tav tm="0">
                                              <p:val>
                                                <p:strVal val="0-#ppt_w/2"/>
                                              </p:val>
                                            </p:tav>
                                            <p:tav tm="100000">
                                              <p:val>
                                                <p:strVal val="#ppt_x"/>
                                              </p:val>
                                            </p:tav>
                                          </p:tavLst>
                                        </p:anim>
                                        <p:anim calcmode="lin" valueType="num" p14:bounceEnd="58000">
                                          <p:cBhvr additive="base">
                                            <p:cTn id="35" dur="2000" fill="hold"/>
                                            <p:tgtEl>
                                              <p:spTgt spid="62"/>
                                            </p:tgtEl>
                                            <p:attrNameLst>
                                              <p:attrName>ppt_y</p:attrName>
                                            </p:attrNameLst>
                                          </p:cBhvr>
                                          <p:tavLst>
                                            <p:tav tm="0">
                                              <p:val>
                                                <p:strVal val="1+#ppt_h/2"/>
                                              </p:val>
                                            </p:tav>
                                            <p:tav tm="100000">
                                              <p:val>
                                                <p:strVal val="#ppt_y"/>
                                              </p:val>
                                            </p:tav>
                                          </p:tavLst>
                                        </p:anim>
                                      </p:childTnLst>
                                    </p:cTn>
                                  </p:par>
                                  <p:par>
                                    <p:cTn id="36" presetID="2" presetClass="entr" presetSubtype="3" accel="58000" fill="hold" nodeType="withEffect" p14:presetBounceEnd="58000">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14:bounceEnd="58000">
                                          <p:cBhvr additive="base">
                                            <p:cTn id="38" dur="2000" fill="hold"/>
                                            <p:tgtEl>
                                              <p:spTgt spid="97"/>
                                            </p:tgtEl>
                                            <p:attrNameLst>
                                              <p:attrName>ppt_x</p:attrName>
                                            </p:attrNameLst>
                                          </p:cBhvr>
                                          <p:tavLst>
                                            <p:tav tm="0">
                                              <p:val>
                                                <p:strVal val="1+#ppt_w/2"/>
                                              </p:val>
                                            </p:tav>
                                            <p:tav tm="100000">
                                              <p:val>
                                                <p:strVal val="#ppt_x"/>
                                              </p:val>
                                            </p:tav>
                                          </p:tavLst>
                                        </p:anim>
                                        <p:anim calcmode="lin" valueType="num" p14:bounceEnd="58000">
                                          <p:cBhvr additive="base">
                                            <p:cTn id="39" dur="2000" fill="hold"/>
                                            <p:tgtEl>
                                              <p:spTgt spid="97"/>
                                            </p:tgtEl>
                                            <p:attrNameLst>
                                              <p:attrName>ppt_y</p:attrName>
                                            </p:attrNameLst>
                                          </p:cBhvr>
                                          <p:tavLst>
                                            <p:tav tm="0">
                                              <p:val>
                                                <p:strVal val="0-#ppt_h/2"/>
                                              </p:val>
                                            </p:tav>
                                            <p:tav tm="100000">
                                              <p:val>
                                                <p:strVal val="#ppt_y"/>
                                              </p:val>
                                            </p:tav>
                                          </p:tavLst>
                                        </p:anim>
                                      </p:childTnLst>
                                    </p:cTn>
                                  </p:par>
                                </p:childTnLst>
                              </p:cTn>
                            </p:par>
                            <p:par>
                              <p:cTn id="40" fill="hold">
                                <p:stCondLst>
                                  <p:cond delay="38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anim calcmode="lin" valueType="num">
                                          <p:cBhvr>
                                            <p:cTn id="44" dur="500" fill="hold"/>
                                            <p:tgtEl>
                                              <p:spTgt spid="38"/>
                                            </p:tgtEl>
                                            <p:attrNameLst>
                                              <p:attrName>ppt_x</p:attrName>
                                            </p:attrNameLst>
                                          </p:cBhvr>
                                          <p:tavLst>
                                            <p:tav tm="0">
                                              <p:val>
                                                <p:strVal val="#ppt_x"/>
                                              </p:val>
                                            </p:tav>
                                            <p:tav tm="100000">
                                              <p:val>
                                                <p:strVal val="#ppt_x"/>
                                              </p:val>
                                            </p:tav>
                                          </p:tavLst>
                                        </p:anim>
                                        <p:anim calcmode="lin" valueType="num">
                                          <p:cBhvr>
                                            <p:cTn id="45" dur="50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4300"/>
                                </p:stCondLst>
                                <p:childTnLst>
                                  <p:par>
                                    <p:cTn id="47" presetID="42" presetClass="entr" presetSubtype="0" fill="hold" nodeType="after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anim calcmode="lin" valueType="num">
                                          <p:cBhvr>
                                            <p:cTn id="50" dur="500" fill="hold"/>
                                            <p:tgtEl>
                                              <p:spTgt spid="107"/>
                                            </p:tgtEl>
                                            <p:attrNameLst>
                                              <p:attrName>ppt_x</p:attrName>
                                            </p:attrNameLst>
                                          </p:cBhvr>
                                          <p:tavLst>
                                            <p:tav tm="0">
                                              <p:val>
                                                <p:strVal val="#ppt_x"/>
                                              </p:val>
                                            </p:tav>
                                            <p:tav tm="100000">
                                              <p:val>
                                                <p:strVal val="#ppt_x"/>
                                              </p:val>
                                            </p:tav>
                                          </p:tavLst>
                                        </p:anim>
                                        <p:anim calcmode="lin" valueType="num">
                                          <p:cBhvr>
                                            <p:cTn id="51" dur="500" fill="hold"/>
                                            <p:tgtEl>
                                              <p:spTgt spid="107"/>
                                            </p:tgtEl>
                                            <p:attrNameLst>
                                              <p:attrName>ppt_y</p:attrName>
                                            </p:attrNameLst>
                                          </p:cBhvr>
                                          <p:tavLst>
                                            <p:tav tm="0">
                                              <p:val>
                                                <p:strVal val="#ppt_y+.1"/>
                                              </p:val>
                                            </p:tav>
                                            <p:tav tm="100000">
                                              <p:val>
                                                <p:strVal val="#ppt_y"/>
                                              </p:val>
                                            </p:tav>
                                          </p:tavLst>
                                        </p:anim>
                                      </p:childTnLst>
                                    </p:cTn>
                                  </p:par>
                                </p:childTnLst>
                              </p:cTn>
                            </p:par>
                            <p:par>
                              <p:cTn id="52" fill="hold">
                                <p:stCondLst>
                                  <p:cond delay="4800"/>
                                </p:stCondLst>
                                <p:childTnLst>
                                  <p:par>
                                    <p:cTn id="53" presetID="42" presetClass="entr" presetSubtype="0" fill="hold"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500"/>
                                            <p:tgtEl>
                                              <p:spTgt spid="104"/>
                                            </p:tgtEl>
                                          </p:cBhvr>
                                        </p:animEffect>
                                        <p:anim calcmode="lin" valueType="num">
                                          <p:cBhvr>
                                            <p:cTn id="56" dur="500" fill="hold"/>
                                            <p:tgtEl>
                                              <p:spTgt spid="104"/>
                                            </p:tgtEl>
                                            <p:attrNameLst>
                                              <p:attrName>ppt_x</p:attrName>
                                            </p:attrNameLst>
                                          </p:cBhvr>
                                          <p:tavLst>
                                            <p:tav tm="0">
                                              <p:val>
                                                <p:strVal val="#ppt_x"/>
                                              </p:val>
                                            </p:tav>
                                            <p:tav tm="100000">
                                              <p:val>
                                                <p:strVal val="#ppt_x"/>
                                              </p:val>
                                            </p:tav>
                                          </p:tavLst>
                                        </p:anim>
                                        <p:anim calcmode="lin" valueType="num">
                                          <p:cBhvr>
                                            <p:cTn id="57" dur="5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300"/>
                                </p:stCondLst>
                                <p:childTnLst>
                                  <p:par>
                                    <p:cTn id="59" presetID="42" presetClass="entr" presetSubtype="0"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500"/>
                                            <p:tgtEl>
                                              <p:spTgt spid="110"/>
                                            </p:tgtEl>
                                          </p:cBhvr>
                                        </p:animEffect>
                                        <p:anim calcmode="lin" valueType="num">
                                          <p:cBhvr>
                                            <p:cTn id="62" dur="500" fill="hold"/>
                                            <p:tgtEl>
                                              <p:spTgt spid="110"/>
                                            </p:tgtEl>
                                            <p:attrNameLst>
                                              <p:attrName>ppt_x</p:attrName>
                                            </p:attrNameLst>
                                          </p:cBhvr>
                                          <p:tavLst>
                                            <p:tav tm="0">
                                              <p:val>
                                                <p:strVal val="#ppt_x"/>
                                              </p:val>
                                            </p:tav>
                                            <p:tav tm="100000">
                                              <p:val>
                                                <p:strVal val="#ppt_x"/>
                                              </p:val>
                                            </p:tav>
                                          </p:tavLst>
                                        </p:anim>
                                        <p:anim calcmode="lin" valueType="num">
                                          <p:cBhvr>
                                            <p:cTn id="63"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par>
                              <p:cTn id="19" fill="hold">
                                <p:stCondLst>
                                  <p:cond delay="8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childTnLst>
                              </p:cTn>
                            </p:par>
                            <p:par>
                              <p:cTn id="23" fill="hold">
                                <p:stCondLst>
                                  <p:cond delay="1800"/>
                                </p:stCondLst>
                                <p:childTnLst>
                                  <p:par>
                                    <p:cTn id="24" presetID="2" presetClass="entr" presetSubtype="12" accel="5800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2000" fill="hold"/>
                                            <p:tgtEl>
                                              <p:spTgt spid="55"/>
                                            </p:tgtEl>
                                            <p:attrNameLst>
                                              <p:attrName>ppt_x</p:attrName>
                                            </p:attrNameLst>
                                          </p:cBhvr>
                                          <p:tavLst>
                                            <p:tav tm="0">
                                              <p:val>
                                                <p:strVal val="0-#ppt_w/2"/>
                                              </p:val>
                                            </p:tav>
                                            <p:tav tm="100000">
                                              <p:val>
                                                <p:strVal val="#ppt_x"/>
                                              </p:val>
                                            </p:tav>
                                          </p:tavLst>
                                        </p:anim>
                                        <p:anim calcmode="lin" valueType="num">
                                          <p:cBhvr additive="base">
                                            <p:cTn id="27" dur="20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3" accel="5800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2000" fill="hold"/>
                                            <p:tgtEl>
                                              <p:spTgt spid="90"/>
                                            </p:tgtEl>
                                            <p:attrNameLst>
                                              <p:attrName>ppt_x</p:attrName>
                                            </p:attrNameLst>
                                          </p:cBhvr>
                                          <p:tavLst>
                                            <p:tav tm="0">
                                              <p:val>
                                                <p:strVal val="1+#ppt_w/2"/>
                                              </p:val>
                                            </p:tav>
                                            <p:tav tm="100000">
                                              <p:val>
                                                <p:strVal val="#ppt_x"/>
                                              </p:val>
                                            </p:tav>
                                          </p:tavLst>
                                        </p:anim>
                                        <p:anim calcmode="lin" valueType="num">
                                          <p:cBhvr additive="base">
                                            <p:cTn id="31" dur="2000" fill="hold"/>
                                            <p:tgtEl>
                                              <p:spTgt spid="90"/>
                                            </p:tgtEl>
                                            <p:attrNameLst>
                                              <p:attrName>ppt_y</p:attrName>
                                            </p:attrNameLst>
                                          </p:cBhvr>
                                          <p:tavLst>
                                            <p:tav tm="0">
                                              <p:val>
                                                <p:strVal val="0-#ppt_h/2"/>
                                              </p:val>
                                            </p:tav>
                                            <p:tav tm="100000">
                                              <p:val>
                                                <p:strVal val="#ppt_y"/>
                                              </p:val>
                                            </p:tav>
                                          </p:tavLst>
                                        </p:anim>
                                      </p:childTnLst>
                                    </p:cTn>
                                  </p:par>
                                  <p:par>
                                    <p:cTn id="32" presetID="2" presetClass="entr" presetSubtype="12" accel="5800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2000" fill="hold"/>
                                            <p:tgtEl>
                                              <p:spTgt spid="62"/>
                                            </p:tgtEl>
                                            <p:attrNameLst>
                                              <p:attrName>ppt_x</p:attrName>
                                            </p:attrNameLst>
                                          </p:cBhvr>
                                          <p:tavLst>
                                            <p:tav tm="0">
                                              <p:val>
                                                <p:strVal val="0-#ppt_w/2"/>
                                              </p:val>
                                            </p:tav>
                                            <p:tav tm="100000">
                                              <p:val>
                                                <p:strVal val="#ppt_x"/>
                                              </p:val>
                                            </p:tav>
                                          </p:tavLst>
                                        </p:anim>
                                        <p:anim calcmode="lin" valueType="num">
                                          <p:cBhvr additive="base">
                                            <p:cTn id="35" dur="2000" fill="hold"/>
                                            <p:tgtEl>
                                              <p:spTgt spid="62"/>
                                            </p:tgtEl>
                                            <p:attrNameLst>
                                              <p:attrName>ppt_y</p:attrName>
                                            </p:attrNameLst>
                                          </p:cBhvr>
                                          <p:tavLst>
                                            <p:tav tm="0">
                                              <p:val>
                                                <p:strVal val="1+#ppt_h/2"/>
                                              </p:val>
                                            </p:tav>
                                            <p:tav tm="100000">
                                              <p:val>
                                                <p:strVal val="#ppt_y"/>
                                              </p:val>
                                            </p:tav>
                                          </p:tavLst>
                                        </p:anim>
                                      </p:childTnLst>
                                    </p:cTn>
                                  </p:par>
                                  <p:par>
                                    <p:cTn id="36" presetID="2" presetClass="entr" presetSubtype="3" accel="5800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2000" fill="hold"/>
                                            <p:tgtEl>
                                              <p:spTgt spid="97"/>
                                            </p:tgtEl>
                                            <p:attrNameLst>
                                              <p:attrName>ppt_x</p:attrName>
                                            </p:attrNameLst>
                                          </p:cBhvr>
                                          <p:tavLst>
                                            <p:tav tm="0">
                                              <p:val>
                                                <p:strVal val="1+#ppt_w/2"/>
                                              </p:val>
                                            </p:tav>
                                            <p:tav tm="100000">
                                              <p:val>
                                                <p:strVal val="#ppt_x"/>
                                              </p:val>
                                            </p:tav>
                                          </p:tavLst>
                                        </p:anim>
                                        <p:anim calcmode="lin" valueType="num">
                                          <p:cBhvr additive="base">
                                            <p:cTn id="39" dur="2000" fill="hold"/>
                                            <p:tgtEl>
                                              <p:spTgt spid="97"/>
                                            </p:tgtEl>
                                            <p:attrNameLst>
                                              <p:attrName>ppt_y</p:attrName>
                                            </p:attrNameLst>
                                          </p:cBhvr>
                                          <p:tavLst>
                                            <p:tav tm="0">
                                              <p:val>
                                                <p:strVal val="0-#ppt_h/2"/>
                                              </p:val>
                                            </p:tav>
                                            <p:tav tm="100000">
                                              <p:val>
                                                <p:strVal val="#ppt_y"/>
                                              </p:val>
                                            </p:tav>
                                          </p:tavLst>
                                        </p:anim>
                                      </p:childTnLst>
                                    </p:cTn>
                                  </p:par>
                                </p:childTnLst>
                              </p:cTn>
                            </p:par>
                            <p:par>
                              <p:cTn id="40" fill="hold">
                                <p:stCondLst>
                                  <p:cond delay="38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anim calcmode="lin" valueType="num">
                                          <p:cBhvr>
                                            <p:cTn id="44" dur="500" fill="hold"/>
                                            <p:tgtEl>
                                              <p:spTgt spid="38"/>
                                            </p:tgtEl>
                                            <p:attrNameLst>
                                              <p:attrName>ppt_x</p:attrName>
                                            </p:attrNameLst>
                                          </p:cBhvr>
                                          <p:tavLst>
                                            <p:tav tm="0">
                                              <p:val>
                                                <p:strVal val="#ppt_x"/>
                                              </p:val>
                                            </p:tav>
                                            <p:tav tm="100000">
                                              <p:val>
                                                <p:strVal val="#ppt_x"/>
                                              </p:val>
                                            </p:tav>
                                          </p:tavLst>
                                        </p:anim>
                                        <p:anim calcmode="lin" valueType="num">
                                          <p:cBhvr>
                                            <p:cTn id="45" dur="50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4300"/>
                                </p:stCondLst>
                                <p:childTnLst>
                                  <p:par>
                                    <p:cTn id="47" presetID="42" presetClass="entr" presetSubtype="0" fill="hold" nodeType="after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anim calcmode="lin" valueType="num">
                                          <p:cBhvr>
                                            <p:cTn id="50" dur="500" fill="hold"/>
                                            <p:tgtEl>
                                              <p:spTgt spid="107"/>
                                            </p:tgtEl>
                                            <p:attrNameLst>
                                              <p:attrName>ppt_x</p:attrName>
                                            </p:attrNameLst>
                                          </p:cBhvr>
                                          <p:tavLst>
                                            <p:tav tm="0">
                                              <p:val>
                                                <p:strVal val="#ppt_x"/>
                                              </p:val>
                                            </p:tav>
                                            <p:tav tm="100000">
                                              <p:val>
                                                <p:strVal val="#ppt_x"/>
                                              </p:val>
                                            </p:tav>
                                          </p:tavLst>
                                        </p:anim>
                                        <p:anim calcmode="lin" valueType="num">
                                          <p:cBhvr>
                                            <p:cTn id="51" dur="500" fill="hold"/>
                                            <p:tgtEl>
                                              <p:spTgt spid="107"/>
                                            </p:tgtEl>
                                            <p:attrNameLst>
                                              <p:attrName>ppt_y</p:attrName>
                                            </p:attrNameLst>
                                          </p:cBhvr>
                                          <p:tavLst>
                                            <p:tav tm="0">
                                              <p:val>
                                                <p:strVal val="#ppt_y+.1"/>
                                              </p:val>
                                            </p:tav>
                                            <p:tav tm="100000">
                                              <p:val>
                                                <p:strVal val="#ppt_y"/>
                                              </p:val>
                                            </p:tav>
                                          </p:tavLst>
                                        </p:anim>
                                      </p:childTnLst>
                                    </p:cTn>
                                  </p:par>
                                </p:childTnLst>
                              </p:cTn>
                            </p:par>
                            <p:par>
                              <p:cTn id="52" fill="hold">
                                <p:stCondLst>
                                  <p:cond delay="4800"/>
                                </p:stCondLst>
                                <p:childTnLst>
                                  <p:par>
                                    <p:cTn id="53" presetID="42" presetClass="entr" presetSubtype="0" fill="hold"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500"/>
                                            <p:tgtEl>
                                              <p:spTgt spid="104"/>
                                            </p:tgtEl>
                                          </p:cBhvr>
                                        </p:animEffect>
                                        <p:anim calcmode="lin" valueType="num">
                                          <p:cBhvr>
                                            <p:cTn id="56" dur="500" fill="hold"/>
                                            <p:tgtEl>
                                              <p:spTgt spid="104"/>
                                            </p:tgtEl>
                                            <p:attrNameLst>
                                              <p:attrName>ppt_x</p:attrName>
                                            </p:attrNameLst>
                                          </p:cBhvr>
                                          <p:tavLst>
                                            <p:tav tm="0">
                                              <p:val>
                                                <p:strVal val="#ppt_x"/>
                                              </p:val>
                                            </p:tav>
                                            <p:tav tm="100000">
                                              <p:val>
                                                <p:strVal val="#ppt_x"/>
                                              </p:val>
                                            </p:tav>
                                          </p:tavLst>
                                        </p:anim>
                                        <p:anim calcmode="lin" valueType="num">
                                          <p:cBhvr>
                                            <p:cTn id="57" dur="5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300"/>
                                </p:stCondLst>
                                <p:childTnLst>
                                  <p:par>
                                    <p:cTn id="59" presetID="42" presetClass="entr" presetSubtype="0"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500"/>
                                            <p:tgtEl>
                                              <p:spTgt spid="110"/>
                                            </p:tgtEl>
                                          </p:cBhvr>
                                        </p:animEffect>
                                        <p:anim calcmode="lin" valueType="num">
                                          <p:cBhvr>
                                            <p:cTn id="62" dur="500" fill="hold"/>
                                            <p:tgtEl>
                                              <p:spTgt spid="110"/>
                                            </p:tgtEl>
                                            <p:attrNameLst>
                                              <p:attrName>ppt_x</p:attrName>
                                            </p:attrNameLst>
                                          </p:cBhvr>
                                          <p:tavLst>
                                            <p:tav tm="0">
                                              <p:val>
                                                <p:strVal val="#ppt_x"/>
                                              </p:val>
                                            </p:tav>
                                            <p:tav tm="100000">
                                              <p:val>
                                                <p:strVal val="#ppt_x"/>
                                              </p:val>
                                            </p:tav>
                                          </p:tavLst>
                                        </p:anim>
                                        <p:anim calcmode="lin" valueType="num">
                                          <p:cBhvr>
                                            <p:cTn id="63"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7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36" name="TextBox 35"/>
          <p:cNvSpPr txBox="1"/>
          <p:nvPr/>
        </p:nvSpPr>
        <p:spPr>
          <a:xfrm>
            <a:off x="933581" y="244656"/>
            <a:ext cx="1541191"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STATIC PAGES</a:t>
            </a:r>
            <a:endParaRPr lang="zh-CN" altLang="en-US" sz="1600" dirty="0">
              <a:solidFill>
                <a:schemeClr val="tx1">
                  <a:lumMod val="50000"/>
                  <a:lumOff val="50000"/>
                </a:schemeClr>
              </a:solidFill>
              <a:latin typeface="微软雅黑"/>
              <a:ea typeface="微软雅黑"/>
            </a:endParaRPr>
          </a:p>
        </p:txBody>
      </p:sp>
      <p:grpSp>
        <p:nvGrpSpPr>
          <p:cNvPr id="38" name="组合 37"/>
          <p:cNvGrpSpPr/>
          <p:nvPr/>
        </p:nvGrpSpPr>
        <p:grpSpPr>
          <a:xfrm>
            <a:off x="4618029" y="1107636"/>
            <a:ext cx="1113617" cy="2136744"/>
            <a:chOff x="6156302" y="1476392"/>
            <a:chExt cx="1484565" cy="2848113"/>
          </a:xfrm>
        </p:grpSpPr>
        <p:grpSp>
          <p:nvGrpSpPr>
            <p:cNvPr id="39" name="组合 38"/>
            <p:cNvGrpSpPr/>
            <p:nvPr/>
          </p:nvGrpSpPr>
          <p:grpSpPr>
            <a:xfrm>
              <a:off x="6156302" y="1476392"/>
              <a:ext cx="1484565" cy="2848113"/>
              <a:chOff x="6156302" y="1476392"/>
              <a:chExt cx="1484565" cy="2848113"/>
            </a:xfrm>
          </p:grpSpPr>
          <p:sp>
            <p:nvSpPr>
              <p:cNvPr id="43" name="MH_Other_3"/>
              <p:cNvSpPr/>
              <p:nvPr>
                <p:custDataLst>
                  <p:tags r:id="rId4"/>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5FBD98"/>
              </a:solidFill>
              <a:ln w="76200" cap="flat" cmpd="sng" algn="ctr">
                <a:solidFill>
                  <a:srgbClr val="679E2A"/>
                </a:solidFill>
                <a:prstDash val="solid"/>
              </a:ln>
              <a:effectLst/>
            </p:spPr>
            <p:txBody>
              <a:bodyPr anchor="ctr"/>
              <a:lstStyle/>
              <a:p>
                <a:pPr algn="ctr" defTabSz="772817">
                  <a:defRPr/>
                </a:pPr>
                <a:endParaRPr lang="en-US" sz="2000" kern="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椭圆 43"/>
              <p:cNvSpPr/>
              <p:nvPr/>
            </p:nvSpPr>
            <p:spPr>
              <a:xfrm>
                <a:off x="7018705" y="1476392"/>
                <a:ext cx="622162" cy="622163"/>
              </a:xfrm>
              <a:prstGeom prst="ellipse">
                <a:avLst/>
              </a:prstGeom>
              <a:solidFill>
                <a:srgbClr val="679E2A"/>
              </a:solidFill>
              <a:ln>
                <a:solidFill>
                  <a:srgbClr val="679E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42" name="文本框 114"/>
            <p:cNvSpPr txBox="1"/>
            <p:nvPr/>
          </p:nvSpPr>
          <p:spPr>
            <a:xfrm>
              <a:off x="7090634" y="1582353"/>
              <a:ext cx="246265" cy="410243"/>
            </a:xfrm>
            <a:prstGeom prst="rect">
              <a:avLst/>
            </a:prstGeom>
            <a:noFill/>
          </p:spPr>
          <p:txBody>
            <a:bodyPr wrap="none" rtlCol="0">
              <a:spAutoFit/>
            </a:bodyPr>
            <a:lstStyle/>
            <a:p>
              <a:endParaRPr lang="zh-CN" altLang="en-US" sz="1400" dirty="0">
                <a:solidFill>
                  <a:srgbClr val="679E2A"/>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839031" y="3510579"/>
            <a:ext cx="1282499" cy="1282672"/>
            <a:chOff x="4700937" y="4015204"/>
            <a:chExt cx="455921" cy="455921"/>
          </a:xfrm>
          <a:effectLst/>
        </p:grpSpPr>
        <p:sp>
          <p:nvSpPr>
            <p:cNvPr id="46" name="椭圆 45"/>
            <p:cNvSpPr/>
            <p:nvPr/>
          </p:nvSpPr>
          <p:spPr>
            <a:xfrm flipH="1">
              <a:off x="4700937" y="4015204"/>
              <a:ext cx="455921" cy="455921"/>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7" name="椭圆 46"/>
            <p:cNvSpPr/>
            <p:nvPr/>
          </p:nvSpPr>
          <p:spPr>
            <a:xfrm flipH="1">
              <a:off x="4711557" y="4025824"/>
              <a:ext cx="434681" cy="434681"/>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257660" y="1125372"/>
            <a:ext cx="1069605" cy="2852578"/>
            <a:chOff x="4342792" y="1500033"/>
            <a:chExt cx="1425893" cy="3802264"/>
          </a:xfrm>
        </p:grpSpPr>
        <p:grpSp>
          <p:nvGrpSpPr>
            <p:cNvPr id="49" name="组合 48"/>
            <p:cNvGrpSpPr/>
            <p:nvPr/>
          </p:nvGrpSpPr>
          <p:grpSpPr>
            <a:xfrm>
              <a:off x="4342792" y="1500033"/>
              <a:ext cx="1425893" cy="3802264"/>
              <a:chOff x="4342792" y="1500033"/>
              <a:chExt cx="1425893" cy="3802264"/>
            </a:xfrm>
          </p:grpSpPr>
          <p:sp>
            <p:nvSpPr>
              <p:cNvPr id="53" name="MH_Other_3"/>
              <p:cNvSpPr/>
              <p:nvPr>
                <p:custDataLst>
                  <p:tags r:id="rId3"/>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5FBD98"/>
              </a:solidFill>
              <a:ln w="76200" cap="flat" cmpd="sng" algn="ctr">
                <a:solidFill>
                  <a:srgbClr val="679E2A"/>
                </a:solidFill>
                <a:prstDash val="solid"/>
              </a:ln>
              <a:effectLst/>
            </p:spPr>
            <p:txBody>
              <a:bodyPr anchor="ctr"/>
              <a:lstStyle/>
              <a:p>
                <a:pPr algn="ctr" defTabSz="772817">
                  <a:defRPr/>
                </a:pPr>
                <a:endParaRPr lang="en-US" sz="2000" kern="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椭圆 53"/>
              <p:cNvSpPr/>
              <p:nvPr/>
            </p:nvSpPr>
            <p:spPr>
              <a:xfrm>
                <a:off x="4342792" y="1500033"/>
                <a:ext cx="622162" cy="622163"/>
              </a:xfrm>
              <a:prstGeom prst="ellipse">
                <a:avLst/>
              </a:prstGeom>
              <a:solidFill>
                <a:srgbClr val="679E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407687" y="1573446"/>
              <a:ext cx="528258" cy="464474"/>
              <a:chOff x="4407687" y="1573446"/>
              <a:chExt cx="528258" cy="464474"/>
            </a:xfrm>
          </p:grpSpPr>
          <p:sp>
            <p:nvSpPr>
              <p:cNvPr id="51" name="椭圆 5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lumMod val="75000"/>
                      </a:schemeClr>
                    </a:gs>
                    <a:gs pos="50000">
                      <a:schemeClr val="bg1">
                        <a:lumMod val="95000"/>
                      </a:schemeClr>
                    </a:gs>
                    <a:gs pos="100000">
                      <a:schemeClr val="bg1"/>
                    </a:gs>
                  </a:gsLst>
                  <a:lin ang="5400000" scaled="0"/>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2" name="文本框 101"/>
              <p:cNvSpPr txBox="1"/>
              <p:nvPr/>
            </p:nvSpPr>
            <p:spPr>
              <a:xfrm>
                <a:off x="4407687" y="1620522"/>
                <a:ext cx="528258" cy="410243"/>
              </a:xfrm>
              <a:prstGeom prst="rect">
                <a:avLst/>
              </a:prstGeom>
              <a:noFill/>
              <a:ln>
                <a:noFill/>
              </a:ln>
            </p:spPr>
            <p:txBody>
              <a:bodyPr wrap="none" rtlCol="0">
                <a:spAutoFit/>
              </a:bodyPr>
              <a:lstStyle/>
              <a:p>
                <a:r>
                  <a:rPr lang="en-US" altLang="zh-CN" sz="1400" dirty="0">
                    <a:solidFill>
                      <a:srgbClr val="679E2A"/>
                    </a:solidFill>
                    <a:latin typeface="微软雅黑" panose="020B0503020204020204" pitchFamily="34" charset="-122"/>
                    <a:ea typeface="微软雅黑" panose="020B0503020204020204" pitchFamily="34" charset="-122"/>
                  </a:rPr>
                  <a:t>01</a:t>
                </a:r>
                <a:endParaRPr lang="zh-CN" altLang="en-US" sz="1400" dirty="0">
                  <a:solidFill>
                    <a:srgbClr val="679E2A"/>
                  </a:solidFill>
                  <a:latin typeface="微软雅黑" panose="020B0503020204020204" pitchFamily="34" charset="-122"/>
                  <a:ea typeface="微软雅黑" panose="020B0503020204020204" pitchFamily="34" charset="-122"/>
                </a:endParaRPr>
              </a:p>
            </p:txBody>
          </p:sp>
        </p:grpSp>
      </p:grpSp>
      <p:grpSp>
        <p:nvGrpSpPr>
          <p:cNvPr id="56" name="组合 55"/>
          <p:cNvGrpSpPr/>
          <p:nvPr/>
        </p:nvGrpSpPr>
        <p:grpSpPr>
          <a:xfrm>
            <a:off x="3257660" y="2308050"/>
            <a:ext cx="902533" cy="2003343"/>
            <a:chOff x="4342792" y="3076450"/>
            <a:chExt cx="1203168" cy="2670299"/>
          </a:xfrm>
        </p:grpSpPr>
        <p:sp>
          <p:nvSpPr>
            <p:cNvPr id="60" name="MH_Other_3"/>
            <p:cNvSpPr/>
            <p:nvPr>
              <p:custDataLst>
                <p:tags r:id="rId2"/>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5FBD98"/>
            </a:solidFill>
            <a:ln w="76200" cap="flat" cmpd="sng" algn="ctr">
              <a:solidFill>
                <a:srgbClr val="679E2A"/>
              </a:solidFill>
              <a:prstDash val="solid"/>
            </a:ln>
            <a:effectLst/>
          </p:spPr>
          <p:txBody>
            <a:bodyPr anchor="ctr"/>
            <a:lstStyle/>
            <a:p>
              <a:pPr algn="ctr" defTabSz="772817">
                <a:defRPr/>
              </a:pPr>
              <a:endParaRPr lang="en-US" sz="2000" kern="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椭圆 60"/>
            <p:cNvSpPr/>
            <p:nvPr/>
          </p:nvSpPr>
          <p:spPr>
            <a:xfrm>
              <a:off x="4342792" y="3076450"/>
              <a:ext cx="622162" cy="622163"/>
            </a:xfrm>
            <a:prstGeom prst="ellipse">
              <a:avLst/>
            </a:prstGeom>
            <a:solidFill>
              <a:srgbClr val="679E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618029" y="1961293"/>
            <a:ext cx="1113617" cy="2150035"/>
            <a:chOff x="6156302" y="2614250"/>
            <a:chExt cx="1484565" cy="2865828"/>
          </a:xfrm>
        </p:grpSpPr>
        <p:grpSp>
          <p:nvGrpSpPr>
            <p:cNvPr id="63" name="组合 62"/>
            <p:cNvGrpSpPr/>
            <p:nvPr/>
          </p:nvGrpSpPr>
          <p:grpSpPr>
            <a:xfrm>
              <a:off x="6156302" y="2614250"/>
              <a:ext cx="1484565" cy="2865828"/>
              <a:chOff x="6156302" y="2614250"/>
              <a:chExt cx="1484565" cy="2865828"/>
            </a:xfrm>
          </p:grpSpPr>
          <p:sp>
            <p:nvSpPr>
              <p:cNvPr id="67" name="MH_Other_3"/>
              <p:cNvSpPr/>
              <p:nvPr>
                <p:custDataLst>
                  <p:tags r:id="rId1"/>
                </p:custDataLst>
              </p:nvPr>
            </p:nvSpPr>
            <p:spPr>
              <a:xfrm rot="5400000" flipV="1">
                <a:off x="5311844" y="3746719"/>
                <a:ext cx="2577817" cy="888902"/>
              </a:xfrm>
              <a:prstGeom prst="bentArrow">
                <a:avLst>
                  <a:gd name="adj1" fmla="val 7438"/>
                  <a:gd name="adj2" fmla="val 3464"/>
                  <a:gd name="adj3" fmla="val 0"/>
                  <a:gd name="adj4" fmla="val 30020"/>
                </a:avLst>
              </a:prstGeom>
              <a:solidFill>
                <a:srgbClr val="5FBD98"/>
              </a:solidFill>
              <a:ln w="76200" cap="flat" cmpd="sng" algn="ctr">
                <a:solidFill>
                  <a:srgbClr val="679E2A"/>
                </a:solidFill>
                <a:prstDash val="solid"/>
              </a:ln>
              <a:effectLst/>
            </p:spPr>
            <p:txBody>
              <a:bodyPr anchor="ctr"/>
              <a:lstStyle/>
              <a:p>
                <a:pPr algn="ctr" defTabSz="772817">
                  <a:defRPr/>
                </a:pPr>
                <a:endParaRPr lang="en-US" sz="2000" kern="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椭圆 67"/>
              <p:cNvSpPr/>
              <p:nvPr/>
            </p:nvSpPr>
            <p:spPr>
              <a:xfrm>
                <a:off x="7018705" y="2614250"/>
                <a:ext cx="622162" cy="622163"/>
              </a:xfrm>
              <a:prstGeom prst="ellipse">
                <a:avLst/>
              </a:prstGeom>
              <a:solidFill>
                <a:srgbClr val="679E2A"/>
              </a:solidFill>
              <a:ln>
                <a:solidFill>
                  <a:srgbClr val="679E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7082031" y="2690388"/>
              <a:ext cx="528257" cy="464474"/>
              <a:chOff x="4397188" y="1573446"/>
              <a:chExt cx="528257" cy="464474"/>
            </a:xfrm>
          </p:grpSpPr>
          <p:sp>
            <p:nvSpPr>
              <p:cNvPr id="65" name="椭圆 6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66" name="文本框 108"/>
              <p:cNvSpPr txBox="1"/>
              <p:nvPr/>
            </p:nvSpPr>
            <p:spPr>
              <a:xfrm>
                <a:off x="4397188" y="1610261"/>
                <a:ext cx="528257" cy="410243"/>
              </a:xfrm>
              <a:prstGeom prst="rect">
                <a:avLst/>
              </a:prstGeom>
              <a:noFill/>
            </p:spPr>
            <p:txBody>
              <a:bodyPr wrap="none" rtlCol="0">
                <a:spAutoFit/>
              </a:bodyPr>
              <a:lstStyle/>
              <a:p>
                <a:r>
                  <a:rPr lang="en-US" altLang="zh-CN" sz="1400">
                    <a:solidFill>
                      <a:srgbClr val="679E2A"/>
                    </a:solidFill>
                    <a:latin typeface="微软雅黑" panose="020B0503020204020204" pitchFamily="34" charset="-122"/>
                    <a:ea typeface="微软雅黑" panose="020B0503020204020204" pitchFamily="34" charset="-122"/>
                  </a:rPr>
                  <a:t>02</a:t>
                </a:r>
                <a:endParaRPr lang="zh-CN" altLang="en-US" sz="1400" dirty="0">
                  <a:solidFill>
                    <a:srgbClr val="679E2A"/>
                  </a:solidFill>
                  <a:latin typeface="微软雅黑" panose="020B0503020204020204" pitchFamily="34" charset="-122"/>
                  <a:ea typeface="微软雅黑" panose="020B0503020204020204" pitchFamily="34" charset="-122"/>
                </a:endParaRPr>
              </a:p>
            </p:txBody>
          </p:sp>
        </p:grpSp>
      </p:grpSp>
      <p:grpSp>
        <p:nvGrpSpPr>
          <p:cNvPr id="88" name="组合 87"/>
          <p:cNvGrpSpPr/>
          <p:nvPr/>
        </p:nvGrpSpPr>
        <p:grpSpPr>
          <a:xfrm>
            <a:off x="5701703" y="2133945"/>
            <a:ext cx="2643647" cy="983578"/>
            <a:chOff x="7600950" y="2856235"/>
            <a:chExt cx="3524251" cy="1311032"/>
          </a:xfrm>
        </p:grpSpPr>
        <p:grpSp>
          <p:nvGrpSpPr>
            <p:cNvPr id="89" name="组合 88"/>
            <p:cNvGrpSpPr/>
            <p:nvPr/>
          </p:nvGrpSpPr>
          <p:grpSpPr>
            <a:xfrm>
              <a:off x="8056793" y="2856235"/>
              <a:ext cx="3068408" cy="1311032"/>
              <a:chOff x="5980705" y="1447486"/>
              <a:chExt cx="3068408" cy="1311032"/>
            </a:xfrm>
          </p:grpSpPr>
          <p:sp>
            <p:nvSpPr>
              <p:cNvPr id="91" name="MH_SubTitle_1"/>
              <p:cNvSpPr>
                <a:spLocks noChangeArrowheads="1"/>
              </p:cNvSpPr>
              <p:nvPr/>
            </p:nvSpPr>
            <p:spPr bwMode="auto">
              <a:xfrm flipH="1">
                <a:off x="6117469" y="1447486"/>
                <a:ext cx="1135158" cy="430753"/>
              </a:xfrm>
              <a:prstGeom prst="rect">
                <a:avLst/>
              </a:prstGeom>
              <a:noFill/>
            </p:spPr>
            <p:txBody>
              <a:bodyPr wrap="none" rtlCol="0">
                <a:spAutoFit/>
              </a:bodyPr>
              <a:lstStyle/>
              <a:p>
                <a:pPr algn="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rPr>
                  <a:t>ABOUT</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Rectangle 5"/>
              <p:cNvSpPr/>
              <p:nvPr/>
            </p:nvSpPr>
            <p:spPr bwMode="auto">
              <a:xfrm>
                <a:off x="5980705" y="1871156"/>
                <a:ext cx="3068408" cy="8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Our information and general introduction</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90" name="任意多边形 89"/>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1116736" y="1062456"/>
            <a:ext cx="2301705" cy="1018198"/>
            <a:chOff x="1488722" y="1416171"/>
            <a:chExt cx="3068408" cy="1357178"/>
          </a:xfrm>
        </p:grpSpPr>
        <p:cxnSp>
          <p:nvCxnSpPr>
            <p:cNvPr id="99" name="直接连接符 98"/>
            <p:cNvCxnSpPr/>
            <p:nvPr/>
          </p:nvCxnSpPr>
          <p:spPr>
            <a:xfrm flipH="1">
              <a:off x="1556199" y="1803136"/>
              <a:ext cx="2786593"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flipH="1">
              <a:off x="1488722" y="1416171"/>
              <a:ext cx="3068408" cy="1357178"/>
              <a:chOff x="5533056" y="1447486"/>
              <a:chExt cx="3068408" cy="1357178"/>
            </a:xfrm>
          </p:grpSpPr>
          <p:sp>
            <p:nvSpPr>
              <p:cNvPr id="101" name="MH_SubTitle_1"/>
              <p:cNvSpPr>
                <a:spLocks noChangeArrowheads="1"/>
              </p:cNvSpPr>
              <p:nvPr/>
            </p:nvSpPr>
            <p:spPr bwMode="auto">
              <a:xfrm flipH="1">
                <a:off x="5841004" y="1447486"/>
                <a:ext cx="1939340" cy="430753"/>
              </a:xfrm>
              <a:prstGeom prst="rect">
                <a:avLst/>
              </a:prstGeom>
              <a:noFill/>
            </p:spPr>
            <p:txBody>
              <a:bodyPr wrap="none" rtlCol="0">
                <a:spAutoFit/>
              </a:bodyPr>
              <a:lstStyle/>
              <a:p>
                <a:pPr algn="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rPr>
                  <a:t>CONFERENCE</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Rectangle 5"/>
              <p:cNvSpPr/>
              <p:nvPr/>
            </p:nvSpPr>
            <p:spPr bwMode="auto">
              <a:xfrm>
                <a:off x="5533056" y="1917302"/>
                <a:ext cx="3068408" cy="8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13 pages in total</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113" name="组合 112"/>
          <p:cNvGrpSpPr/>
          <p:nvPr/>
        </p:nvGrpSpPr>
        <p:grpSpPr>
          <a:xfrm>
            <a:off x="4024438" y="3692437"/>
            <a:ext cx="908342" cy="908464"/>
            <a:chOff x="5364986" y="4921729"/>
            <a:chExt cx="1210912" cy="1210912"/>
          </a:xfrm>
        </p:grpSpPr>
        <p:sp>
          <p:nvSpPr>
            <p:cNvPr id="114" name="椭圆 113"/>
            <p:cNvSpPr/>
            <p:nvPr/>
          </p:nvSpPr>
          <p:spPr>
            <a:xfrm flipH="1">
              <a:off x="5364986" y="4921729"/>
              <a:ext cx="1210912" cy="121091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15" name="椭圆 114"/>
            <p:cNvSpPr/>
            <p:nvPr/>
          </p:nvSpPr>
          <p:spPr>
            <a:xfrm flipH="1">
              <a:off x="5393195" y="4949933"/>
              <a:ext cx="1154499" cy="115449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116" name="KSO_Shape"/>
          <p:cNvSpPr>
            <a:spLocks/>
          </p:cNvSpPr>
          <p:nvPr/>
        </p:nvSpPr>
        <p:spPr bwMode="auto">
          <a:xfrm>
            <a:off x="4258426" y="3959251"/>
            <a:ext cx="437248" cy="374834"/>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a:extLst/>
        </p:spPr>
        <p:txBody>
          <a:bodyPr lIns="68589" tIns="34295" rIns="68589" bIns="34295" anchor="ctr">
            <a:scene3d>
              <a:camera prst="orthographicFront"/>
              <a:lightRig rig="threePt" dir="t"/>
            </a:scene3d>
            <a:sp3d>
              <a:contourClr>
                <a:srgbClr val="FFFFFF"/>
              </a:contourClr>
            </a:sp3d>
          </a:bodyPr>
          <a:lstStyle/>
          <a:p>
            <a:pPr algn="ctr">
              <a:defRPr/>
            </a:pPr>
            <a:endParaRPr lang="zh-CN" altLang="en-US"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398940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300"/>
                                        <p:tgtEl>
                                          <p:spTgt spid="34"/>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8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20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16"/>
                                        </p:tgtEl>
                                        <p:attrNameLst>
                                          <p:attrName>style.visibility</p:attrName>
                                        </p:attrNameLst>
                                      </p:cBhvr>
                                      <p:to>
                                        <p:strVal val="visible"/>
                                      </p:to>
                                    </p:set>
                                    <p:animEffect transition="in" filter="fade">
                                      <p:cBhvr>
                                        <p:cTn id="25" dur="500"/>
                                        <p:tgtEl>
                                          <p:spTgt spid="116"/>
                                        </p:tgtEl>
                                      </p:cBhvr>
                                    </p:animEffect>
                                  </p:childTnLst>
                                </p:cTn>
                              </p:par>
                              <p:par>
                                <p:cTn id="26" presetID="8" presetClass="emph" presetSubtype="0" fill="hold" grpId="1" nodeType="withEffect">
                                  <p:stCondLst>
                                    <p:cond delay="200"/>
                                  </p:stCondLst>
                                  <p:childTnLst>
                                    <p:animRot by="21600000">
                                      <p:cBhvr>
                                        <p:cTn id="27" dur="2000" fill="hold"/>
                                        <p:tgtEl>
                                          <p:spTgt spid="116"/>
                                        </p:tgtEl>
                                        <p:attrNameLst>
                                          <p:attrName>r</p:attrName>
                                        </p:attrNameLst>
                                      </p:cBhvr>
                                    </p:animRot>
                                  </p:childTnLst>
                                </p:cTn>
                              </p:par>
                              <p:par>
                                <p:cTn id="28" presetID="22" presetClass="entr" presetSubtype="8" fill="hold" nodeType="withEffect">
                                  <p:stCondLst>
                                    <p:cond delay="20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par>
                                <p:cTn id="31" presetID="22" presetClass="entr" presetSubtype="8" fill="hold" nodeType="withEffect">
                                  <p:stCondLst>
                                    <p:cond delay="60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par>
                                <p:cTn id="34" presetID="22" presetClass="entr" presetSubtype="2" fill="hold"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right)">
                                      <p:cBhvr>
                                        <p:cTn id="36" dur="500"/>
                                        <p:tgtEl>
                                          <p:spTgt spid="48"/>
                                        </p:tgtEl>
                                      </p:cBhvr>
                                    </p:animEffect>
                                  </p:childTnLst>
                                </p:cTn>
                              </p:par>
                              <p:par>
                                <p:cTn id="37" presetID="22" presetClass="entr" presetSubtype="2" fill="hold" nodeType="withEffect">
                                  <p:stCondLst>
                                    <p:cond delay="1400"/>
                                  </p:stCondLst>
                                  <p:childTnLst>
                                    <p:set>
                                      <p:cBhvr>
                                        <p:cTn id="38" dur="1" fill="hold">
                                          <p:stCondLst>
                                            <p:cond delay="0"/>
                                          </p:stCondLst>
                                        </p:cTn>
                                        <p:tgtEl>
                                          <p:spTgt spid="98"/>
                                        </p:tgtEl>
                                        <p:attrNameLst>
                                          <p:attrName>style.visibility</p:attrName>
                                        </p:attrNameLst>
                                      </p:cBhvr>
                                      <p:to>
                                        <p:strVal val="visible"/>
                                      </p:to>
                                    </p:set>
                                    <p:animEffect transition="in" filter="wipe(right)">
                                      <p:cBhvr>
                                        <p:cTn id="39" dur="500"/>
                                        <p:tgtEl>
                                          <p:spTgt spid="98"/>
                                        </p:tgtEl>
                                      </p:cBhvr>
                                    </p:animEffect>
                                  </p:childTnLst>
                                </p:cTn>
                              </p:par>
                              <p:par>
                                <p:cTn id="40" presetID="22" presetClass="entr" presetSubtype="8" fill="hold" nodeType="withEffect">
                                  <p:stCondLst>
                                    <p:cond delay="120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6" presetClass="entr" presetSubtype="16" fill="hold" nodeType="withEffect">
                                  <p:stCondLst>
                                    <p:cond delay="1200"/>
                                  </p:stCondLst>
                                  <p:childTnLst>
                                    <p:set>
                                      <p:cBhvr>
                                        <p:cTn id="44" dur="1" fill="hold">
                                          <p:stCondLst>
                                            <p:cond delay="0"/>
                                          </p:stCondLst>
                                        </p:cTn>
                                        <p:tgtEl>
                                          <p:spTgt spid="56"/>
                                        </p:tgtEl>
                                        <p:attrNameLst>
                                          <p:attrName>style.visibility</p:attrName>
                                        </p:attrNameLst>
                                      </p:cBhvr>
                                      <p:to>
                                        <p:strVal val="visible"/>
                                      </p:to>
                                    </p:set>
                                    <p:animEffect transition="in" filter="circle(in)">
                                      <p:cBhvr>
                                        <p:cTn id="45"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116" grpId="0" animBg="1"/>
      <p:bldP spid="1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矩形 34"/>
          <p:cNvGrpSpPr>
            <a:grpSpLocks/>
          </p:cNvGrpSpPr>
          <p:nvPr/>
        </p:nvGrpSpPr>
        <p:grpSpPr bwMode="auto">
          <a:xfrm>
            <a:off x="-23812" y="2166937"/>
            <a:ext cx="9314260" cy="109538"/>
            <a:chOff x="634" y="2396"/>
            <a:chExt cx="6470" cy="238"/>
          </a:xfrm>
        </p:grpSpPr>
        <p:pic>
          <p:nvPicPr>
            <p:cNvPr id="20486" name="矩形 34"/>
            <p:cNvPicPr>
              <a:picLocks noChangeArrowheads="1"/>
            </p:cNvPicPr>
            <p:nvPr/>
          </p:nvPicPr>
          <p:blipFill>
            <a:blip r:embed="rId3"/>
            <a:srcRect/>
            <a:stretch>
              <a:fillRect/>
            </a:stretch>
          </p:blipFill>
          <p:spPr bwMode="auto">
            <a:xfrm>
              <a:off x="634" y="2396"/>
              <a:ext cx="6470" cy="238"/>
            </a:xfrm>
            <a:prstGeom prst="rect">
              <a:avLst/>
            </a:prstGeom>
            <a:noFill/>
            <a:ln w="9525">
              <a:noFill/>
              <a:miter lim="800000"/>
              <a:headEnd/>
              <a:tailEnd/>
            </a:ln>
          </p:spPr>
        </p:pic>
        <p:sp>
          <p:nvSpPr>
            <p:cNvPr id="20487" name="Text Box 4"/>
            <p:cNvSpPr txBox="1">
              <a:spLocks noChangeArrowheads="1"/>
            </p:cNvSpPr>
            <p:nvPr/>
          </p:nvSpPr>
          <p:spPr bwMode="auto">
            <a:xfrm rot="-5400000">
              <a:off x="3769" y="-700"/>
              <a:ext cx="102" cy="6337"/>
            </a:xfrm>
            <a:prstGeom prst="rect">
              <a:avLst/>
            </a:prstGeom>
            <a:noFill/>
            <a:ln w="9525">
              <a:noFill/>
              <a:miter lim="800000"/>
              <a:headEnd/>
              <a:tailEnd/>
            </a:ln>
          </p:spPr>
          <p:txBody>
            <a:bodyPr vert="eaVert" anchor="ctr"/>
            <a:lstStyle/>
            <a:p>
              <a:pPr algn="ctr"/>
              <a:endParaRPr lang="zh-CN" altLang="en-US" sz="600" b="1"/>
            </a:p>
          </p:txBody>
        </p:sp>
      </p:grpSp>
      <p:sp>
        <p:nvSpPr>
          <p:cNvPr id="12" name="椭圆 11"/>
          <p:cNvSpPr/>
          <p:nvPr/>
        </p:nvSpPr>
        <p:spPr>
          <a:xfrm>
            <a:off x="3822085" y="1563280"/>
            <a:ext cx="1299658" cy="129846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b="1" dirty="0">
                <a:solidFill>
                  <a:srgbClr val="002060"/>
                </a:solidFill>
              </a:rPr>
              <a:t>03</a:t>
            </a:r>
          </a:p>
        </p:txBody>
      </p:sp>
      <p:sp>
        <p:nvSpPr>
          <p:cNvPr id="20485" name="文本框 13"/>
          <p:cNvSpPr txBox="1">
            <a:spLocks noChangeArrowheads="1"/>
          </p:cNvSpPr>
          <p:nvPr/>
        </p:nvSpPr>
        <p:spPr bwMode="auto">
          <a:xfrm>
            <a:off x="2579297" y="2968229"/>
            <a:ext cx="3985406" cy="577081"/>
          </a:xfrm>
          <a:prstGeom prst="rect">
            <a:avLst/>
          </a:prstGeom>
          <a:noFill/>
          <a:ln w="9525">
            <a:noFill/>
            <a:miter lim="800000"/>
            <a:headEnd/>
            <a:tailEnd/>
          </a:ln>
        </p:spPr>
        <p:txBody>
          <a:bodyPr wrap="square" lIns="68580" tIns="34290" rIns="68580" bIns="34290">
            <a:spAutoFit/>
          </a:bodyPr>
          <a:lstStyle/>
          <a:p>
            <a:pPr algn="ctr"/>
            <a:r>
              <a:rPr lang="en-US" altLang="zh-CN" sz="3300" b="1" dirty="0">
                <a:solidFill>
                  <a:schemeClr val="tx1">
                    <a:lumMod val="75000"/>
                    <a:lumOff val="25000"/>
                  </a:schemeClr>
                </a:solidFill>
                <a:latin typeface="微软雅黑" pitchFamily="34" charset="-122"/>
                <a:ea typeface="微软雅黑" pitchFamily="34" charset="-122"/>
              </a:rPr>
              <a:t>Visualization</a:t>
            </a:r>
            <a:endParaRPr lang="zh-CN" altLang="en-US" sz="3300" b="1" dirty="0">
              <a:solidFill>
                <a:schemeClr val="tx1">
                  <a:lumMod val="75000"/>
                  <a:lumOff val="25000"/>
                </a:schemeClr>
              </a:solidFill>
              <a:latin typeface="微软雅黑" pitchFamily="34" charset="-122"/>
              <a:ea typeface="微软雅黑" pitchFamily="34" charset="-122"/>
            </a:endParaRPr>
          </a:p>
        </p:txBody>
      </p:sp>
      <p:grpSp>
        <p:nvGrpSpPr>
          <p:cNvPr id="8" name="组合 7"/>
          <p:cNvGrpSpPr/>
          <p:nvPr/>
        </p:nvGrpSpPr>
        <p:grpSpPr>
          <a:xfrm>
            <a:off x="6284086" y="4299943"/>
            <a:ext cx="1178923" cy="990581"/>
            <a:chOff x="304800" y="673100"/>
            <a:chExt cx="4000500" cy="4000500"/>
          </a:xfrm>
          <a:effectLst>
            <a:outerShdw blurRad="444500" dist="254000" dir="8100000" algn="tr" rotWithShape="0">
              <a:prstClr val="black">
                <a:alpha val="50000"/>
              </a:prstClr>
            </a:outerShdw>
          </a:effectLst>
        </p:grpSpPr>
        <p:sp>
          <p:nvSpPr>
            <p:cNvPr id="9"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10"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11" name="组合 10"/>
          <p:cNvGrpSpPr/>
          <p:nvPr/>
        </p:nvGrpSpPr>
        <p:grpSpPr>
          <a:xfrm>
            <a:off x="4757398" y="4707084"/>
            <a:ext cx="630038" cy="529386"/>
            <a:chOff x="304800" y="673100"/>
            <a:chExt cx="4000500" cy="4000500"/>
          </a:xfrm>
          <a:effectLst>
            <a:outerShdw blurRad="444500" dist="254000" dir="8100000" algn="tr" rotWithShape="0">
              <a:prstClr val="black">
                <a:alpha val="50000"/>
              </a:prstClr>
            </a:outerShdw>
          </a:effectLst>
        </p:grpSpPr>
        <p:sp>
          <p:nvSpPr>
            <p:cNvPr id="13"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14"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15" name="组合 14"/>
          <p:cNvGrpSpPr/>
          <p:nvPr/>
        </p:nvGrpSpPr>
        <p:grpSpPr>
          <a:xfrm>
            <a:off x="5435980" y="5063807"/>
            <a:ext cx="890249" cy="748024"/>
            <a:chOff x="304800" y="673100"/>
            <a:chExt cx="4000500" cy="4000500"/>
          </a:xfrm>
          <a:effectLst>
            <a:outerShdw blurRad="444500" dist="254000" dir="8100000" algn="tr" rotWithShape="0">
              <a:prstClr val="black">
                <a:alpha val="50000"/>
              </a:prstClr>
            </a:outerShdw>
          </a:effectLst>
        </p:grpSpPr>
        <p:sp>
          <p:nvSpPr>
            <p:cNvPr id="16"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17"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18" name="组合 17"/>
          <p:cNvGrpSpPr/>
          <p:nvPr/>
        </p:nvGrpSpPr>
        <p:grpSpPr>
          <a:xfrm>
            <a:off x="7757778" y="4841201"/>
            <a:ext cx="685592" cy="576062"/>
            <a:chOff x="304800" y="673100"/>
            <a:chExt cx="4000500" cy="4000500"/>
          </a:xfrm>
          <a:effectLst>
            <a:outerShdw blurRad="444500" dist="254000" dir="8100000" algn="tr" rotWithShape="0">
              <a:prstClr val="black">
                <a:alpha val="50000"/>
              </a:prstClr>
            </a:outerShdw>
          </a:effectLst>
        </p:grpSpPr>
        <p:sp>
          <p:nvSpPr>
            <p:cNvPr id="19"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20"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21" name="组合 20"/>
          <p:cNvGrpSpPr/>
          <p:nvPr/>
        </p:nvGrpSpPr>
        <p:grpSpPr>
          <a:xfrm>
            <a:off x="766340" y="5134279"/>
            <a:ext cx="588678" cy="494633"/>
            <a:chOff x="304800" y="673100"/>
            <a:chExt cx="4000500" cy="4000500"/>
          </a:xfrm>
          <a:effectLst>
            <a:outerShdw blurRad="444500" dist="254000" dir="8100000" algn="tr" rotWithShape="0">
              <a:prstClr val="black">
                <a:alpha val="50000"/>
              </a:prstClr>
            </a:outerShdw>
          </a:effectLst>
        </p:grpSpPr>
        <p:sp>
          <p:nvSpPr>
            <p:cNvPr id="22"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3"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24" name="组合 23"/>
          <p:cNvGrpSpPr/>
          <p:nvPr/>
        </p:nvGrpSpPr>
        <p:grpSpPr>
          <a:xfrm>
            <a:off x="3961991" y="4569885"/>
            <a:ext cx="252414" cy="212090"/>
            <a:chOff x="304800" y="673100"/>
            <a:chExt cx="4000500" cy="4000500"/>
          </a:xfrm>
          <a:effectLst>
            <a:outerShdw blurRad="444500" dist="254000" dir="8100000" algn="tr" rotWithShape="0">
              <a:prstClr val="black">
                <a:alpha val="50000"/>
              </a:prstClr>
            </a:outerShdw>
          </a:effectLst>
        </p:grpSpPr>
        <p:sp>
          <p:nvSpPr>
            <p:cNvPr id="25"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6"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27" name="组合 26"/>
          <p:cNvGrpSpPr/>
          <p:nvPr/>
        </p:nvGrpSpPr>
        <p:grpSpPr>
          <a:xfrm>
            <a:off x="3180838" y="4411336"/>
            <a:ext cx="528914" cy="444416"/>
            <a:chOff x="304800" y="673100"/>
            <a:chExt cx="4000500" cy="4000500"/>
          </a:xfrm>
          <a:effectLst>
            <a:outerShdw blurRad="444500" dist="254000" dir="8100000" algn="tr" rotWithShape="0">
              <a:prstClr val="black">
                <a:alpha val="50000"/>
              </a:prstClr>
            </a:outerShdw>
          </a:effectLst>
        </p:grpSpPr>
        <p:sp>
          <p:nvSpPr>
            <p:cNvPr id="28"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9"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30" name="组合 29"/>
          <p:cNvGrpSpPr/>
          <p:nvPr/>
        </p:nvGrpSpPr>
        <p:grpSpPr>
          <a:xfrm>
            <a:off x="8700986" y="4401221"/>
            <a:ext cx="1178923" cy="990581"/>
            <a:chOff x="304800" y="673100"/>
            <a:chExt cx="4000500" cy="4000500"/>
          </a:xfrm>
          <a:effectLst>
            <a:outerShdw blurRad="444500" dist="254000" dir="8100000" algn="tr" rotWithShape="0">
              <a:prstClr val="black">
                <a:alpha val="50000"/>
              </a:prstClr>
            </a:outerShdw>
          </a:effectLst>
        </p:grpSpPr>
        <p:sp>
          <p:nvSpPr>
            <p:cNvPr id="31"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32"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33" name="组合 32"/>
          <p:cNvGrpSpPr/>
          <p:nvPr/>
        </p:nvGrpSpPr>
        <p:grpSpPr>
          <a:xfrm>
            <a:off x="4419051" y="4360488"/>
            <a:ext cx="223013" cy="187385"/>
            <a:chOff x="304800" y="673100"/>
            <a:chExt cx="4000500" cy="4000500"/>
          </a:xfrm>
          <a:effectLst>
            <a:outerShdw blurRad="444500" dist="254000" dir="8100000" algn="tr" rotWithShape="0">
              <a:prstClr val="black">
                <a:alpha val="50000"/>
              </a:prstClr>
            </a:outerShdw>
          </a:effectLst>
        </p:grpSpPr>
        <p:sp>
          <p:nvSpPr>
            <p:cNvPr id="34"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35"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36" name="组合 35"/>
          <p:cNvGrpSpPr/>
          <p:nvPr/>
        </p:nvGrpSpPr>
        <p:grpSpPr>
          <a:xfrm>
            <a:off x="1942885" y="4894390"/>
            <a:ext cx="1178923" cy="990581"/>
            <a:chOff x="304800" y="673100"/>
            <a:chExt cx="4000500" cy="4000500"/>
          </a:xfrm>
          <a:effectLst>
            <a:outerShdw blurRad="444500" dist="254000" dir="8100000" algn="tr" rotWithShape="0">
              <a:prstClr val="black">
                <a:alpha val="50000"/>
              </a:prstClr>
            </a:outerShdw>
          </a:effectLst>
        </p:grpSpPr>
        <p:sp>
          <p:nvSpPr>
            <p:cNvPr id="37"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38"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39" name="组合 38"/>
          <p:cNvGrpSpPr/>
          <p:nvPr/>
        </p:nvGrpSpPr>
        <p:grpSpPr>
          <a:xfrm>
            <a:off x="1275029" y="4689485"/>
            <a:ext cx="520034" cy="436956"/>
            <a:chOff x="304800" y="673100"/>
            <a:chExt cx="4000500" cy="4000500"/>
          </a:xfrm>
          <a:effectLst>
            <a:outerShdw blurRad="444500" dist="254000" dir="8100000" algn="tr" rotWithShape="0">
              <a:prstClr val="black">
                <a:alpha val="50000"/>
              </a:prstClr>
            </a:outerShdw>
          </a:effectLst>
        </p:grpSpPr>
        <p:sp>
          <p:nvSpPr>
            <p:cNvPr id="40"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1"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42" name="组合 41"/>
          <p:cNvGrpSpPr/>
          <p:nvPr/>
        </p:nvGrpSpPr>
        <p:grpSpPr>
          <a:xfrm>
            <a:off x="291040" y="4972059"/>
            <a:ext cx="316781" cy="266173"/>
            <a:chOff x="304800" y="673100"/>
            <a:chExt cx="4000500" cy="4000500"/>
          </a:xfrm>
          <a:effectLst>
            <a:outerShdw blurRad="444500" dist="254000" dir="8100000" algn="tr" rotWithShape="0">
              <a:prstClr val="black">
                <a:alpha val="50000"/>
              </a:prstClr>
            </a:outerShdw>
          </a:effectLst>
        </p:grpSpPr>
        <p:sp>
          <p:nvSpPr>
            <p:cNvPr id="43"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4"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45" name="组合 44"/>
          <p:cNvGrpSpPr/>
          <p:nvPr/>
        </p:nvGrpSpPr>
        <p:grpSpPr>
          <a:xfrm>
            <a:off x="117128" y="4763425"/>
            <a:ext cx="158390" cy="133087"/>
            <a:chOff x="304800" y="673100"/>
            <a:chExt cx="4000500" cy="4000500"/>
          </a:xfrm>
          <a:effectLst>
            <a:outerShdw blurRad="444500" dist="254000" dir="8100000" algn="tr" rotWithShape="0">
              <a:prstClr val="black">
                <a:alpha val="50000"/>
              </a:prstClr>
            </a:outerShdw>
          </a:effectLst>
        </p:grpSpPr>
        <p:sp>
          <p:nvSpPr>
            <p:cNvPr id="46"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7"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spTree>
    <p:extLst>
      <p:ext uri="{BB962C8B-B14F-4D97-AF65-F5344CB8AC3E}">
        <p14:creationId xmlns:p14="http://schemas.microsoft.com/office/powerpoint/2010/main" val="141929881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485"/>
                                        </p:tgtEl>
                                        <p:attrNameLst>
                                          <p:attrName>style.visibility</p:attrName>
                                        </p:attrNameLst>
                                      </p:cBhvr>
                                      <p:to>
                                        <p:strVal val="visible"/>
                                      </p:to>
                                    </p:set>
                                    <p:anim calcmode="lin" valueType="num">
                                      <p:cBhvr>
                                        <p:cTn id="18"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485"/>
                                        </p:tgtEl>
                                        <p:attrNameLst>
                                          <p:attrName>ppt_y</p:attrName>
                                        </p:attrNameLst>
                                      </p:cBhvr>
                                      <p:tavLst>
                                        <p:tav tm="0">
                                          <p:val>
                                            <p:strVal val="#ppt_y"/>
                                          </p:val>
                                        </p:tav>
                                        <p:tav tm="100000">
                                          <p:val>
                                            <p:strVal val="#ppt_y"/>
                                          </p:val>
                                        </p:tav>
                                      </p:tavLst>
                                    </p:anim>
                                    <p:anim calcmode="lin" valueType="num">
                                      <p:cBhvr>
                                        <p:cTn id="20"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485"/>
                                        </p:tgtEl>
                                      </p:cBhvr>
                                    </p:animEffect>
                                  </p:childTnLst>
                                </p:cTn>
                              </p:par>
                            </p:childTnLst>
                          </p:cTn>
                        </p:par>
                        <p:par>
                          <p:cTn id="23" fill="hold">
                            <p:stCondLst>
                              <p:cond delay="2600"/>
                            </p:stCondLst>
                            <p:childTnLst>
                              <p:par>
                                <p:cTn id="24" presetID="23" presetClass="entr" presetSubtype="52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7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1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6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6" presetClass="emph" presetSubtype="0" repeatCount="3000" fill="hold" nodeType="withEffect">
                                  <p:stCondLst>
                                    <p:cond delay="600"/>
                                  </p:stCondLst>
                                  <p:childTnLst>
                                    <p:animEffect transition="out" filter="fade">
                                      <p:cBhvr>
                                        <p:cTn id="103" dur="500" tmFilter="0, 0; .2, .5; .8, .5; 1, 0"/>
                                        <p:tgtEl>
                                          <p:spTgt spid="8"/>
                                        </p:tgtEl>
                                      </p:cBhvr>
                                    </p:animEffect>
                                    <p:animScale>
                                      <p:cBhvr>
                                        <p:cTn id="104" dur="250" autoRev="1" fill="hold"/>
                                        <p:tgtEl>
                                          <p:spTgt spid="8"/>
                                        </p:tgtEl>
                                      </p:cBhvr>
                                      <p:by x="105000" y="105000"/>
                                    </p:animScale>
                                  </p:childTnLst>
                                </p:cTn>
                              </p:par>
                              <p:par>
                                <p:cTn id="105" presetID="26" presetClass="emph" presetSubtype="0" repeatCount="3000" fill="hold" nodeType="withEffect">
                                  <p:stCondLst>
                                    <p:cond delay="710"/>
                                  </p:stCondLst>
                                  <p:childTnLst>
                                    <p:animEffect transition="out" filter="fade">
                                      <p:cBhvr>
                                        <p:cTn id="106" dur="500" tmFilter="0, 0; .2, .5; .8, .5; 1, 0"/>
                                        <p:tgtEl>
                                          <p:spTgt spid="30"/>
                                        </p:tgtEl>
                                      </p:cBhvr>
                                    </p:animEffect>
                                    <p:animScale>
                                      <p:cBhvr>
                                        <p:cTn id="107" dur="250" autoRev="1" fill="hold"/>
                                        <p:tgtEl>
                                          <p:spTgt spid="30"/>
                                        </p:tgtEl>
                                      </p:cBhvr>
                                      <p:by x="105000" y="105000"/>
                                    </p:animScale>
                                  </p:childTnLst>
                                </p:cTn>
                              </p:par>
                              <p:par>
                                <p:cTn id="108" presetID="26" presetClass="emph" presetSubtype="0" repeatCount="3000" fill="hold" nodeType="withEffect">
                                  <p:stCondLst>
                                    <p:cond delay="41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26" presetClass="emph" presetSubtype="0" repeatCount="3000" fill="hold" nodeType="withEffect">
                                  <p:stCondLst>
                                    <p:cond delay="810"/>
                                  </p:stCondLst>
                                  <p:childTnLst>
                                    <p:animEffect transition="out" filter="fade">
                                      <p:cBhvr>
                                        <p:cTn id="112" dur="500" tmFilter="0, 0; .2, .5; .8, .5; 1, 0"/>
                                        <p:tgtEl>
                                          <p:spTgt spid="39"/>
                                        </p:tgtEl>
                                      </p:cBhvr>
                                    </p:animEffect>
                                    <p:animScale>
                                      <p:cBhvr>
                                        <p:cTn id="113"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771550"/>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6" name="TextBox 25"/>
          <p:cNvSpPr txBox="1"/>
          <p:nvPr/>
        </p:nvSpPr>
        <p:spPr>
          <a:xfrm>
            <a:off x="908957" y="206330"/>
            <a:ext cx="2199641" cy="400110"/>
          </a:xfrm>
          <a:prstGeom prst="rect">
            <a:avLst/>
          </a:prstGeom>
          <a:noFill/>
        </p:spPr>
        <p:txBody>
          <a:bodyPr wrap="none" rtlCol="0">
            <a:spAutoFit/>
          </a:bodyPr>
          <a:lstStyle/>
          <a:p>
            <a:pPr>
              <a:tabLst>
                <a:tab pos="352425" algn="l"/>
              </a:tabLst>
            </a:pPr>
            <a:r>
              <a:rPr lang="en-US" altLang="zh-CN" sz="2000" spc="300" dirty="0">
                <a:solidFill>
                  <a:schemeClr val="tx1">
                    <a:lumMod val="65000"/>
                    <a:lumOff val="35000"/>
                  </a:schemeClr>
                </a:solidFill>
                <a:latin typeface="微软雅黑"/>
                <a:ea typeface="微软雅黑"/>
              </a:rPr>
              <a:t>visualization</a:t>
            </a:r>
            <a:endParaRPr lang="zh-CN" altLang="en-US" sz="2000" spc="300" dirty="0">
              <a:solidFill>
                <a:schemeClr val="tx1">
                  <a:lumMod val="65000"/>
                  <a:lumOff val="35000"/>
                </a:schemeClr>
              </a:solidFill>
              <a:latin typeface="微软雅黑"/>
              <a:ea typeface="微软雅黑"/>
            </a:endParaRPr>
          </a:p>
        </p:txBody>
      </p:sp>
      <p:sp>
        <p:nvSpPr>
          <p:cNvPr id="80" name="TextBox 79"/>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30" name="组合 29"/>
          <p:cNvGrpSpPr>
            <a:grpSpLocks noChangeAspect="1"/>
          </p:cNvGrpSpPr>
          <p:nvPr/>
        </p:nvGrpSpPr>
        <p:grpSpPr>
          <a:xfrm>
            <a:off x="3272941" y="1538444"/>
            <a:ext cx="1290303" cy="1455842"/>
            <a:chOff x="8220075" y="3296921"/>
            <a:chExt cx="2050264" cy="2313302"/>
          </a:xfrm>
        </p:grpSpPr>
        <p:sp>
          <p:nvSpPr>
            <p:cNvPr id="32"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
            <p:cNvSpPr>
              <a:spLocks/>
            </p:cNvSpPr>
            <p:nvPr/>
          </p:nvSpPr>
          <p:spPr bwMode="auto">
            <a:xfrm rot="5400000">
              <a:off x="8582836" y="3866516"/>
              <a:ext cx="1324745"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49" name="文本框 15"/>
            <p:cNvSpPr txBox="1"/>
            <p:nvPr/>
          </p:nvSpPr>
          <p:spPr>
            <a:xfrm>
              <a:off x="8780373" y="4098519"/>
              <a:ext cx="929672"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nvGrpSpPr>
          <p:cNvPr id="50" name="组合 49"/>
          <p:cNvGrpSpPr>
            <a:grpSpLocks noChangeAspect="1"/>
          </p:cNvGrpSpPr>
          <p:nvPr/>
        </p:nvGrpSpPr>
        <p:grpSpPr>
          <a:xfrm>
            <a:off x="2120814" y="3117908"/>
            <a:ext cx="1290303" cy="1455842"/>
            <a:chOff x="7871514" y="4555712"/>
            <a:chExt cx="2050264" cy="2313302"/>
          </a:xfrm>
        </p:grpSpPr>
        <p:sp>
          <p:nvSpPr>
            <p:cNvPr id="51" name="Freeform 5"/>
            <p:cNvSpPr>
              <a:spLocks/>
            </p:cNvSpPr>
            <p:nvPr/>
          </p:nvSpPr>
          <p:spPr bwMode="auto">
            <a:xfrm rot="5400000">
              <a:off x="7739995" y="4687231"/>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
            <p:cNvSpPr>
              <a:spLocks/>
            </p:cNvSpPr>
            <p:nvPr/>
          </p:nvSpPr>
          <p:spPr bwMode="auto">
            <a:xfrm rot="5400000">
              <a:off x="7967478" y="4881125"/>
              <a:ext cx="1817847"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
            <p:cNvSpPr>
              <a:spLocks/>
            </p:cNvSpPr>
            <p:nvPr/>
          </p:nvSpPr>
          <p:spPr bwMode="auto">
            <a:xfrm rot="5400000">
              <a:off x="8220764" y="5085316"/>
              <a:ext cx="1324746"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54" name="文本框 54"/>
            <p:cNvSpPr txBox="1"/>
            <p:nvPr/>
          </p:nvSpPr>
          <p:spPr>
            <a:xfrm>
              <a:off x="8340863" y="5319911"/>
              <a:ext cx="1111564"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nvGrpSpPr>
          <p:cNvPr id="55" name="组合 54"/>
          <p:cNvGrpSpPr>
            <a:grpSpLocks noChangeAspect="1"/>
          </p:cNvGrpSpPr>
          <p:nvPr/>
        </p:nvGrpSpPr>
        <p:grpSpPr>
          <a:xfrm>
            <a:off x="4425068" y="3117909"/>
            <a:ext cx="1290303" cy="1455842"/>
            <a:chOff x="8220075" y="3296921"/>
            <a:chExt cx="2050264" cy="2313302"/>
          </a:xfrm>
        </p:grpSpPr>
        <p:sp>
          <p:nvSpPr>
            <p:cNvPr id="56"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59" name="文本框 59"/>
            <p:cNvSpPr txBox="1"/>
            <p:nvPr/>
          </p:nvSpPr>
          <p:spPr>
            <a:xfrm>
              <a:off x="8803281" y="4099629"/>
              <a:ext cx="921511"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sp>
        <p:nvSpPr>
          <p:cNvPr id="72" name="文本框 164"/>
          <p:cNvSpPr txBox="1"/>
          <p:nvPr/>
        </p:nvSpPr>
        <p:spPr>
          <a:xfrm>
            <a:off x="4860032" y="1985518"/>
            <a:ext cx="2808312" cy="561692"/>
          </a:xfrm>
          <a:prstGeom prst="rect">
            <a:avLst/>
          </a:prstGeom>
          <a:noFill/>
        </p:spPr>
        <p:txBody>
          <a:bodyPr wrap="square" lIns="68580" tIns="34290" rIns="68580" bIns="34290"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Bar chart &amp; pie chart &amp; line chart &amp; bubble chart</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64"/>
          <p:cNvSpPr txBox="1"/>
          <p:nvPr/>
        </p:nvSpPr>
        <p:spPr>
          <a:xfrm>
            <a:off x="5852893" y="3662925"/>
            <a:ext cx="3111595" cy="315471"/>
          </a:xfrm>
          <a:prstGeom prst="rect">
            <a:avLst/>
          </a:prstGeom>
          <a:noFill/>
        </p:spPr>
        <p:txBody>
          <a:bodyPr wrap="square" lIns="68580" tIns="34290" rIns="68580" bIns="34290" rtlCol="0">
            <a:spAutoFit/>
          </a:bodyPr>
          <a:lstStyle/>
          <a:p>
            <a:r>
              <a:rPr lang="en-US" altLang="zh-CN" sz="1600" b="1" dirty="0">
                <a:latin typeface="微软雅黑" panose="020B0503020204020204" pitchFamily="34" charset="-122"/>
                <a:ea typeface="微软雅黑" panose="020B0503020204020204" pitchFamily="34" charset="-122"/>
              </a:rPr>
              <a:t>Force-Directed Graph &amp; Tree</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64"/>
          <p:cNvSpPr txBox="1"/>
          <p:nvPr/>
        </p:nvSpPr>
        <p:spPr>
          <a:xfrm>
            <a:off x="755576" y="3623081"/>
            <a:ext cx="1229515" cy="315471"/>
          </a:xfrm>
          <a:prstGeom prst="rect">
            <a:avLst/>
          </a:prstGeom>
          <a:noFill/>
        </p:spPr>
        <p:txBody>
          <a:bodyPr wrap="square" lIns="68580" tIns="34290" rIns="68580" bIns="34290" rtlCol="0">
            <a:spAutoFit/>
          </a:bodyPr>
          <a:lstStyle/>
          <a:p>
            <a:pPr algn="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Map</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91487427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par>
                          <p:cTn id="21" fill="hold">
                            <p:stCondLst>
                              <p:cond delay="1600"/>
                            </p:stCondLst>
                            <p:childTnLst>
                              <p:par>
                                <p:cTn id="22" presetID="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350" fill="hold"/>
                                        <p:tgtEl>
                                          <p:spTgt spid="30"/>
                                        </p:tgtEl>
                                        <p:attrNameLst>
                                          <p:attrName>ppt_x</p:attrName>
                                        </p:attrNameLst>
                                      </p:cBhvr>
                                      <p:tavLst>
                                        <p:tav tm="0">
                                          <p:val>
                                            <p:strVal val="#ppt_x"/>
                                          </p:val>
                                        </p:tav>
                                        <p:tav tm="100000">
                                          <p:val>
                                            <p:strVal val="#ppt_x"/>
                                          </p:val>
                                        </p:tav>
                                      </p:tavLst>
                                    </p:anim>
                                    <p:anim calcmode="lin" valueType="num">
                                      <p:cBhvr additive="base">
                                        <p:cTn id="25" dur="35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1950"/>
                            </p:stCondLst>
                            <p:childTnLst>
                              <p:par>
                                <p:cTn id="27" presetID="2" presetClass="entr" presetSubtype="4"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350" fill="hold"/>
                                        <p:tgtEl>
                                          <p:spTgt spid="50"/>
                                        </p:tgtEl>
                                        <p:attrNameLst>
                                          <p:attrName>ppt_x</p:attrName>
                                        </p:attrNameLst>
                                      </p:cBhvr>
                                      <p:tavLst>
                                        <p:tav tm="0">
                                          <p:val>
                                            <p:strVal val="#ppt_x"/>
                                          </p:val>
                                        </p:tav>
                                        <p:tav tm="100000">
                                          <p:val>
                                            <p:strVal val="#ppt_x"/>
                                          </p:val>
                                        </p:tav>
                                      </p:tavLst>
                                    </p:anim>
                                    <p:anim calcmode="lin" valueType="num">
                                      <p:cBhvr additive="base">
                                        <p:cTn id="30" dur="35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300"/>
                            </p:stCondLst>
                            <p:childTnLst>
                              <p:par>
                                <p:cTn id="32" presetID="2" presetClass="entr" presetSubtype="4"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additive="base">
                                        <p:cTn id="34" dur="350" fill="hold"/>
                                        <p:tgtEl>
                                          <p:spTgt spid="55"/>
                                        </p:tgtEl>
                                        <p:attrNameLst>
                                          <p:attrName>ppt_x</p:attrName>
                                        </p:attrNameLst>
                                      </p:cBhvr>
                                      <p:tavLst>
                                        <p:tav tm="0">
                                          <p:val>
                                            <p:strVal val="#ppt_x"/>
                                          </p:val>
                                        </p:tav>
                                        <p:tav tm="100000">
                                          <p:val>
                                            <p:strVal val="#ppt_x"/>
                                          </p:val>
                                        </p:tav>
                                      </p:tavLst>
                                    </p:anim>
                                    <p:anim calcmode="lin" valueType="num">
                                      <p:cBhvr additive="base">
                                        <p:cTn id="35" dur="3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898870"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paper general =&gt; line chart</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4" name="图片 3">
            <a:extLst>
              <a:ext uri="{FF2B5EF4-FFF2-40B4-BE49-F238E27FC236}">
                <a16:creationId xmlns:a16="http://schemas.microsoft.com/office/drawing/2014/main" id="{0D88AE8A-B2B5-4B6B-A4F0-34060773A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302" y="665055"/>
            <a:ext cx="4283937" cy="4478444"/>
          </a:xfrm>
          <a:prstGeom prst="rect">
            <a:avLst/>
          </a:prstGeom>
        </p:spPr>
      </p:pic>
    </p:spTree>
    <p:custDataLst>
      <p:tags r:id="rId1"/>
    </p:custDataLst>
    <p:extLst>
      <p:ext uri="{BB962C8B-B14F-4D97-AF65-F5344CB8AC3E}">
        <p14:creationId xmlns:p14="http://schemas.microsoft.com/office/powerpoint/2010/main" val="165152982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3227487"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paper specific =&gt; bubble chart</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A888A1A6-4D7A-48A4-9E8A-726984033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690320"/>
            <a:ext cx="3312368" cy="4401710"/>
          </a:xfrm>
          <a:prstGeom prst="rect">
            <a:avLst/>
          </a:prstGeom>
        </p:spPr>
      </p:pic>
    </p:spTree>
    <p:custDataLst>
      <p:tags r:id="rId1"/>
    </p:custDataLst>
    <p:extLst>
      <p:ext uri="{BB962C8B-B14F-4D97-AF65-F5344CB8AC3E}">
        <p14:creationId xmlns:p14="http://schemas.microsoft.com/office/powerpoint/2010/main" val="210168114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530180"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Author specific =&gt; tree </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A3E108C6-5388-4C7C-AEBA-C72711FE3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149" y="665055"/>
            <a:ext cx="3811701" cy="4320470"/>
          </a:xfrm>
          <a:prstGeom prst="rect">
            <a:avLst/>
          </a:prstGeom>
        </p:spPr>
      </p:pic>
    </p:spTree>
    <p:custDataLst>
      <p:tags r:id="rId1"/>
    </p:custDataLst>
    <p:extLst>
      <p:ext uri="{BB962C8B-B14F-4D97-AF65-F5344CB8AC3E}">
        <p14:creationId xmlns:p14="http://schemas.microsoft.com/office/powerpoint/2010/main" val="289211628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4360746"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Author specific =&gt; </a:t>
            </a:r>
            <a:r>
              <a:rPr lang="en-US" altLang="zh-CN" sz="1600" b="1" dirty="0">
                <a:latin typeface="微软雅黑" panose="020B0503020204020204" pitchFamily="34" charset="-122"/>
                <a:ea typeface="微软雅黑" panose="020B0503020204020204" pitchFamily="34" charset="-122"/>
              </a:rPr>
              <a:t>Force-Directed Graph</a:t>
            </a:r>
            <a:r>
              <a:rPr lang="en-US" altLang="zh-CN" sz="1600" dirty="0">
                <a:solidFill>
                  <a:schemeClr val="tx1">
                    <a:lumMod val="50000"/>
                    <a:lumOff val="50000"/>
                  </a:schemeClr>
                </a:solidFill>
                <a:latin typeface="微软雅黑"/>
                <a:ea typeface="微软雅黑"/>
              </a:rPr>
              <a:t> </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6" name="图片 5">
            <a:extLst>
              <a:ext uri="{FF2B5EF4-FFF2-40B4-BE49-F238E27FC236}">
                <a16:creationId xmlns:a16="http://schemas.microsoft.com/office/drawing/2014/main" id="{6FB91E31-71B9-436B-87D0-3CB6C7502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193794"/>
            <a:ext cx="5040560" cy="3324162"/>
          </a:xfrm>
          <a:prstGeom prst="rect">
            <a:avLst/>
          </a:prstGeom>
        </p:spPr>
      </p:pic>
    </p:spTree>
    <p:custDataLst>
      <p:tags r:id="rId1"/>
    </p:custDataLst>
    <p:extLst>
      <p:ext uri="{BB962C8B-B14F-4D97-AF65-F5344CB8AC3E}">
        <p14:creationId xmlns:p14="http://schemas.microsoft.com/office/powerpoint/2010/main" val="226145413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961388"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General graph =&gt; bar chart </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4" name="图片 3">
            <a:extLst>
              <a:ext uri="{FF2B5EF4-FFF2-40B4-BE49-F238E27FC236}">
                <a16:creationId xmlns:a16="http://schemas.microsoft.com/office/drawing/2014/main" id="{94648265-7FA7-48AA-973F-4EEA69696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64" y="872443"/>
            <a:ext cx="8820472" cy="4003563"/>
          </a:xfrm>
          <a:prstGeom prst="rect">
            <a:avLst/>
          </a:prstGeom>
        </p:spPr>
      </p:pic>
    </p:spTree>
    <p:custDataLst>
      <p:tags r:id="rId1"/>
    </p:custDataLst>
    <p:extLst>
      <p:ext uri="{BB962C8B-B14F-4D97-AF65-F5344CB8AC3E}">
        <p14:creationId xmlns:p14="http://schemas.microsoft.com/office/powerpoint/2010/main" val="56965606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943434"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General graph =&gt; pie chart </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6" name="图片 5">
            <a:extLst>
              <a:ext uri="{FF2B5EF4-FFF2-40B4-BE49-F238E27FC236}">
                <a16:creationId xmlns:a16="http://schemas.microsoft.com/office/drawing/2014/main" id="{300A09C8-4660-4BE2-8AB7-9BF2A1196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57" y="948236"/>
            <a:ext cx="8113486" cy="3783754"/>
          </a:xfrm>
          <a:prstGeom prst="rect">
            <a:avLst/>
          </a:prstGeom>
        </p:spPr>
      </p:pic>
    </p:spTree>
    <p:custDataLst>
      <p:tags r:id="rId1"/>
    </p:custDataLst>
    <p:extLst>
      <p:ext uri="{BB962C8B-B14F-4D97-AF65-F5344CB8AC3E}">
        <p14:creationId xmlns:p14="http://schemas.microsoft.com/office/powerpoint/2010/main" val="350185634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sp>
        <p:nvSpPr>
          <p:cNvPr id="58" name="Freeform 7"/>
          <p:cNvSpPr>
            <a:spLocks noEditPoints="1"/>
          </p:cNvSpPr>
          <p:nvPr/>
        </p:nvSpPr>
        <p:spPr bwMode="auto">
          <a:xfrm>
            <a:off x="1548461" y="2435786"/>
            <a:ext cx="6048268" cy="1676094"/>
          </a:xfrm>
          <a:custGeom>
            <a:avLst/>
            <a:gdLst>
              <a:gd name="T0" fmla="*/ 15500 w 16792"/>
              <a:gd name="T1" fmla="*/ 3324 h 4654"/>
              <a:gd name="T2" fmla="*/ 14617 w 16792"/>
              <a:gd name="T3" fmla="*/ 3660 h 4654"/>
              <a:gd name="T4" fmla="*/ 14480 w 16792"/>
              <a:gd name="T5" fmla="*/ 3428 h 4654"/>
              <a:gd name="T6" fmla="*/ 14456 w 16792"/>
              <a:gd name="T7" fmla="*/ 3336 h 4654"/>
              <a:gd name="T8" fmla="*/ 14433 w 16792"/>
              <a:gd name="T9" fmla="*/ 3411 h 4654"/>
              <a:gd name="T10" fmla="*/ 14286 w 16792"/>
              <a:gd name="T11" fmla="*/ 3584 h 4654"/>
              <a:gd name="T12" fmla="*/ 13542 w 16792"/>
              <a:gd name="T13" fmla="*/ 2209 h 4654"/>
              <a:gd name="T14" fmla="*/ 13374 w 16792"/>
              <a:gd name="T15" fmla="*/ 2948 h 4654"/>
              <a:gd name="T16" fmla="*/ 12611 w 16792"/>
              <a:gd name="T17" fmla="*/ 2939 h 4654"/>
              <a:gd name="T18" fmla="*/ 11834 w 16792"/>
              <a:gd name="T19" fmla="*/ 1548 h 4654"/>
              <a:gd name="T20" fmla="*/ 10627 w 16792"/>
              <a:gd name="T21" fmla="*/ 1257 h 4654"/>
              <a:gd name="T22" fmla="*/ 10549 w 16792"/>
              <a:gd name="T23" fmla="*/ 834 h 4654"/>
              <a:gd name="T24" fmla="*/ 10455 w 16792"/>
              <a:gd name="T25" fmla="*/ 681 h 4654"/>
              <a:gd name="T26" fmla="*/ 10363 w 16792"/>
              <a:gd name="T27" fmla="*/ 607 h 4654"/>
              <a:gd name="T28" fmla="*/ 10174 w 16792"/>
              <a:gd name="T29" fmla="*/ 1184 h 4654"/>
              <a:gd name="T30" fmla="*/ 10155 w 16792"/>
              <a:gd name="T31" fmla="*/ 1822 h 4654"/>
              <a:gd name="T32" fmla="*/ 9968 w 16792"/>
              <a:gd name="T33" fmla="*/ 2079 h 4654"/>
              <a:gd name="T34" fmla="*/ 9869 w 16792"/>
              <a:gd name="T35" fmla="*/ 2030 h 4654"/>
              <a:gd name="T36" fmla="*/ 9545 w 16792"/>
              <a:gd name="T37" fmla="*/ 1982 h 4654"/>
              <a:gd name="T38" fmla="*/ 9470 w 16792"/>
              <a:gd name="T39" fmla="*/ 1857 h 4654"/>
              <a:gd name="T40" fmla="*/ 9075 w 16792"/>
              <a:gd name="T41" fmla="*/ 1850 h 4654"/>
              <a:gd name="T42" fmla="*/ 8374 w 16792"/>
              <a:gd name="T43" fmla="*/ 2209 h 4654"/>
              <a:gd name="T44" fmla="*/ 7889 w 16792"/>
              <a:gd name="T45" fmla="*/ 2419 h 4654"/>
              <a:gd name="T46" fmla="*/ 7885 w 16792"/>
              <a:gd name="T47" fmla="*/ 2119 h 4654"/>
              <a:gd name="T48" fmla="*/ 7870 w 16792"/>
              <a:gd name="T49" fmla="*/ 2417 h 4654"/>
              <a:gd name="T50" fmla="*/ 7724 w 16792"/>
              <a:gd name="T51" fmla="*/ 2417 h 4654"/>
              <a:gd name="T52" fmla="*/ 7715 w 16792"/>
              <a:gd name="T53" fmla="*/ 2115 h 4654"/>
              <a:gd name="T54" fmla="*/ 7705 w 16792"/>
              <a:gd name="T55" fmla="*/ 2415 h 4654"/>
              <a:gd name="T56" fmla="*/ 7604 w 16792"/>
              <a:gd name="T57" fmla="*/ 2474 h 4654"/>
              <a:gd name="T58" fmla="*/ 7228 w 16792"/>
              <a:gd name="T59" fmla="*/ 2417 h 4654"/>
              <a:gd name="T60" fmla="*/ 6985 w 16792"/>
              <a:gd name="T61" fmla="*/ 2488 h 4654"/>
              <a:gd name="T62" fmla="*/ 6708 w 16792"/>
              <a:gd name="T63" fmla="*/ 2405 h 4654"/>
              <a:gd name="T64" fmla="*/ 6673 w 16792"/>
              <a:gd name="T65" fmla="*/ 2698 h 4654"/>
              <a:gd name="T66" fmla="*/ 6359 w 16792"/>
              <a:gd name="T67" fmla="*/ 1264 h 4654"/>
              <a:gd name="T68" fmla="*/ 5615 w 16792"/>
              <a:gd name="T69" fmla="*/ 2034 h 4654"/>
              <a:gd name="T70" fmla="*/ 5104 w 16792"/>
              <a:gd name="T71" fmla="*/ 3929 h 4654"/>
              <a:gd name="T72" fmla="*/ 4216 w 16792"/>
              <a:gd name="T73" fmla="*/ 2757 h 4654"/>
              <a:gd name="T74" fmla="*/ 4058 w 16792"/>
              <a:gd name="T75" fmla="*/ 2528 h 4654"/>
              <a:gd name="T76" fmla="*/ 3819 w 16792"/>
              <a:gd name="T77" fmla="*/ 2459 h 4654"/>
              <a:gd name="T78" fmla="*/ 2981 w 16792"/>
              <a:gd name="T79" fmla="*/ 3525 h 4654"/>
              <a:gd name="T80" fmla="*/ 1549 w 16792"/>
              <a:gd name="T81" fmla="*/ 3752 h 4654"/>
              <a:gd name="T82" fmla="*/ 1185 w 16792"/>
              <a:gd name="T83" fmla="*/ 3123 h 4654"/>
              <a:gd name="T84" fmla="*/ 1025 w 16792"/>
              <a:gd name="T85" fmla="*/ 1285 h 4654"/>
              <a:gd name="T86" fmla="*/ 1032 w 16792"/>
              <a:gd name="T87" fmla="*/ 945 h 4654"/>
              <a:gd name="T88" fmla="*/ 999 w 16792"/>
              <a:gd name="T89" fmla="*/ 428 h 4654"/>
              <a:gd name="T90" fmla="*/ 937 w 16792"/>
              <a:gd name="T91" fmla="*/ 426 h 4654"/>
              <a:gd name="T92" fmla="*/ 911 w 16792"/>
              <a:gd name="T93" fmla="*/ 933 h 4654"/>
              <a:gd name="T94" fmla="*/ 916 w 16792"/>
              <a:gd name="T95" fmla="*/ 1288 h 4654"/>
              <a:gd name="T96" fmla="*/ 708 w 16792"/>
              <a:gd name="T97" fmla="*/ 3251 h 4654"/>
              <a:gd name="T98" fmla="*/ 666 w 16792"/>
              <a:gd name="T99" fmla="*/ 3889 h 4654"/>
              <a:gd name="T100" fmla="*/ 621 w 16792"/>
              <a:gd name="T101" fmla="*/ 3943 h 4654"/>
              <a:gd name="T102" fmla="*/ 19 w 16792"/>
              <a:gd name="T103" fmla="*/ 3952 h 4654"/>
              <a:gd name="T104" fmla="*/ 11078 w 16792"/>
              <a:gd name="T105" fmla="*/ 437 h 4654"/>
              <a:gd name="T106" fmla="*/ 6694 w 16792"/>
              <a:gd name="T107" fmla="*/ 2658 h 4654"/>
              <a:gd name="T108" fmla="*/ 6675 w 16792"/>
              <a:gd name="T109" fmla="*/ 2500 h 4654"/>
              <a:gd name="T110" fmla="*/ 956 w 16792"/>
              <a:gd name="T111" fmla="*/ 1937 h 4654"/>
              <a:gd name="T112" fmla="*/ 959 w 16792"/>
              <a:gd name="T113" fmla="*/ 2048 h 4654"/>
              <a:gd name="T114" fmla="*/ 933 w 16792"/>
              <a:gd name="T115" fmla="*/ 2226 h 4654"/>
              <a:gd name="T116" fmla="*/ 911 w 16792"/>
              <a:gd name="T117" fmla="*/ 2405 h 4654"/>
              <a:gd name="T118" fmla="*/ 940 w 16792"/>
              <a:gd name="T119" fmla="*/ 2530 h 4654"/>
              <a:gd name="T120" fmla="*/ 961 w 16792"/>
              <a:gd name="T121" fmla="*/ 2639 h 4654"/>
              <a:gd name="T122" fmla="*/ 952 w 16792"/>
              <a:gd name="T123" fmla="*/ 2868 h 4654"/>
              <a:gd name="T124" fmla="*/ 1067 w 16792"/>
              <a:gd name="T125" fmla="*/ 3938 h 4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92" h="4654">
                <a:moveTo>
                  <a:pt x="16360" y="3823"/>
                </a:moveTo>
                <a:lnTo>
                  <a:pt x="16400" y="3823"/>
                </a:lnTo>
                <a:lnTo>
                  <a:pt x="16400" y="3466"/>
                </a:lnTo>
                <a:lnTo>
                  <a:pt x="16436" y="3454"/>
                </a:lnTo>
                <a:lnTo>
                  <a:pt x="16542" y="3409"/>
                </a:lnTo>
                <a:lnTo>
                  <a:pt x="16792" y="3279"/>
                </a:lnTo>
                <a:lnTo>
                  <a:pt x="16719" y="3279"/>
                </a:lnTo>
                <a:lnTo>
                  <a:pt x="16580" y="3334"/>
                </a:lnTo>
                <a:lnTo>
                  <a:pt x="16549" y="3343"/>
                </a:lnTo>
                <a:lnTo>
                  <a:pt x="16400" y="3343"/>
                </a:lnTo>
                <a:lnTo>
                  <a:pt x="16400" y="3322"/>
                </a:lnTo>
                <a:lnTo>
                  <a:pt x="16107" y="3324"/>
                </a:lnTo>
                <a:lnTo>
                  <a:pt x="16105" y="3331"/>
                </a:lnTo>
                <a:lnTo>
                  <a:pt x="16105" y="3334"/>
                </a:lnTo>
                <a:lnTo>
                  <a:pt x="15892" y="3334"/>
                </a:lnTo>
                <a:lnTo>
                  <a:pt x="15892" y="3343"/>
                </a:lnTo>
                <a:lnTo>
                  <a:pt x="15701" y="3343"/>
                </a:lnTo>
                <a:lnTo>
                  <a:pt x="15699" y="3334"/>
                </a:lnTo>
                <a:lnTo>
                  <a:pt x="15675" y="3334"/>
                </a:lnTo>
                <a:lnTo>
                  <a:pt x="15510" y="3334"/>
                </a:lnTo>
                <a:lnTo>
                  <a:pt x="15510" y="3334"/>
                </a:lnTo>
                <a:lnTo>
                  <a:pt x="15500" y="3324"/>
                </a:lnTo>
                <a:lnTo>
                  <a:pt x="15210" y="3324"/>
                </a:lnTo>
                <a:lnTo>
                  <a:pt x="15210" y="3345"/>
                </a:lnTo>
                <a:lnTo>
                  <a:pt x="15049" y="3345"/>
                </a:lnTo>
                <a:lnTo>
                  <a:pt x="15018" y="3336"/>
                </a:lnTo>
                <a:lnTo>
                  <a:pt x="14881" y="3284"/>
                </a:lnTo>
                <a:lnTo>
                  <a:pt x="14792" y="3284"/>
                </a:lnTo>
                <a:lnTo>
                  <a:pt x="15092" y="3411"/>
                </a:lnTo>
                <a:lnTo>
                  <a:pt x="15198" y="3456"/>
                </a:lnTo>
                <a:lnTo>
                  <a:pt x="15210" y="3459"/>
                </a:lnTo>
                <a:lnTo>
                  <a:pt x="15210" y="3823"/>
                </a:lnTo>
                <a:lnTo>
                  <a:pt x="15238" y="3823"/>
                </a:lnTo>
                <a:lnTo>
                  <a:pt x="15070" y="3912"/>
                </a:lnTo>
                <a:lnTo>
                  <a:pt x="15070" y="3728"/>
                </a:lnTo>
                <a:lnTo>
                  <a:pt x="14610" y="3728"/>
                </a:lnTo>
                <a:lnTo>
                  <a:pt x="14610" y="3685"/>
                </a:lnTo>
                <a:lnTo>
                  <a:pt x="14614" y="3685"/>
                </a:lnTo>
                <a:lnTo>
                  <a:pt x="14614" y="3685"/>
                </a:lnTo>
                <a:lnTo>
                  <a:pt x="14614" y="3683"/>
                </a:lnTo>
                <a:lnTo>
                  <a:pt x="14617" y="3678"/>
                </a:lnTo>
                <a:lnTo>
                  <a:pt x="14617" y="3678"/>
                </a:lnTo>
                <a:lnTo>
                  <a:pt x="14617" y="3678"/>
                </a:lnTo>
                <a:lnTo>
                  <a:pt x="14617" y="3660"/>
                </a:lnTo>
                <a:lnTo>
                  <a:pt x="14610" y="3660"/>
                </a:lnTo>
                <a:lnTo>
                  <a:pt x="14612" y="3608"/>
                </a:lnTo>
                <a:lnTo>
                  <a:pt x="14614" y="3608"/>
                </a:lnTo>
                <a:lnTo>
                  <a:pt x="14614" y="3603"/>
                </a:lnTo>
                <a:lnTo>
                  <a:pt x="14614" y="3598"/>
                </a:lnTo>
                <a:lnTo>
                  <a:pt x="14614" y="3598"/>
                </a:lnTo>
                <a:lnTo>
                  <a:pt x="14614" y="3596"/>
                </a:lnTo>
                <a:lnTo>
                  <a:pt x="14614" y="3586"/>
                </a:lnTo>
                <a:lnTo>
                  <a:pt x="14612" y="3586"/>
                </a:lnTo>
                <a:lnTo>
                  <a:pt x="14612" y="3560"/>
                </a:lnTo>
                <a:lnTo>
                  <a:pt x="14589" y="3560"/>
                </a:lnTo>
                <a:lnTo>
                  <a:pt x="14567" y="3558"/>
                </a:lnTo>
                <a:lnTo>
                  <a:pt x="14567" y="3525"/>
                </a:lnTo>
                <a:lnTo>
                  <a:pt x="14560" y="3525"/>
                </a:lnTo>
                <a:lnTo>
                  <a:pt x="14560" y="3508"/>
                </a:lnTo>
                <a:lnTo>
                  <a:pt x="14558" y="3508"/>
                </a:lnTo>
                <a:lnTo>
                  <a:pt x="14555" y="3504"/>
                </a:lnTo>
                <a:lnTo>
                  <a:pt x="14546" y="3478"/>
                </a:lnTo>
                <a:lnTo>
                  <a:pt x="14529" y="3456"/>
                </a:lnTo>
                <a:lnTo>
                  <a:pt x="14527" y="3454"/>
                </a:lnTo>
                <a:lnTo>
                  <a:pt x="14506" y="3437"/>
                </a:lnTo>
                <a:lnTo>
                  <a:pt x="14480" y="3428"/>
                </a:lnTo>
                <a:lnTo>
                  <a:pt x="14477" y="3428"/>
                </a:lnTo>
                <a:lnTo>
                  <a:pt x="14473" y="3426"/>
                </a:lnTo>
                <a:lnTo>
                  <a:pt x="14473" y="3419"/>
                </a:lnTo>
                <a:lnTo>
                  <a:pt x="14475" y="3419"/>
                </a:lnTo>
                <a:lnTo>
                  <a:pt x="14477" y="3416"/>
                </a:lnTo>
                <a:lnTo>
                  <a:pt x="14477" y="3416"/>
                </a:lnTo>
                <a:lnTo>
                  <a:pt x="14475" y="3414"/>
                </a:lnTo>
                <a:lnTo>
                  <a:pt x="14473" y="3414"/>
                </a:lnTo>
                <a:lnTo>
                  <a:pt x="14468" y="3411"/>
                </a:lnTo>
                <a:lnTo>
                  <a:pt x="14466" y="3411"/>
                </a:lnTo>
                <a:lnTo>
                  <a:pt x="14463" y="3409"/>
                </a:lnTo>
                <a:lnTo>
                  <a:pt x="14461" y="3409"/>
                </a:lnTo>
                <a:lnTo>
                  <a:pt x="14461" y="3409"/>
                </a:lnTo>
                <a:lnTo>
                  <a:pt x="14461" y="3385"/>
                </a:lnTo>
                <a:lnTo>
                  <a:pt x="14461" y="3385"/>
                </a:lnTo>
                <a:lnTo>
                  <a:pt x="14459" y="3385"/>
                </a:lnTo>
                <a:lnTo>
                  <a:pt x="14459" y="3385"/>
                </a:lnTo>
                <a:lnTo>
                  <a:pt x="14456" y="3385"/>
                </a:lnTo>
                <a:lnTo>
                  <a:pt x="14456" y="3385"/>
                </a:lnTo>
                <a:lnTo>
                  <a:pt x="14456" y="3336"/>
                </a:lnTo>
                <a:lnTo>
                  <a:pt x="14456" y="3336"/>
                </a:lnTo>
                <a:lnTo>
                  <a:pt x="14456" y="3336"/>
                </a:lnTo>
                <a:lnTo>
                  <a:pt x="14454" y="3336"/>
                </a:lnTo>
                <a:lnTo>
                  <a:pt x="14454" y="3336"/>
                </a:lnTo>
                <a:lnTo>
                  <a:pt x="14454" y="3336"/>
                </a:lnTo>
                <a:lnTo>
                  <a:pt x="14454" y="3336"/>
                </a:lnTo>
                <a:lnTo>
                  <a:pt x="14451" y="3336"/>
                </a:lnTo>
                <a:lnTo>
                  <a:pt x="14451" y="3336"/>
                </a:lnTo>
                <a:lnTo>
                  <a:pt x="14451" y="3336"/>
                </a:lnTo>
                <a:lnTo>
                  <a:pt x="14451" y="3336"/>
                </a:lnTo>
                <a:lnTo>
                  <a:pt x="14451" y="3336"/>
                </a:lnTo>
                <a:lnTo>
                  <a:pt x="14451" y="3336"/>
                </a:lnTo>
                <a:lnTo>
                  <a:pt x="14451" y="3385"/>
                </a:lnTo>
                <a:lnTo>
                  <a:pt x="14449" y="3385"/>
                </a:lnTo>
                <a:lnTo>
                  <a:pt x="14447" y="3385"/>
                </a:lnTo>
                <a:lnTo>
                  <a:pt x="14447" y="3385"/>
                </a:lnTo>
                <a:lnTo>
                  <a:pt x="14447" y="3385"/>
                </a:lnTo>
                <a:lnTo>
                  <a:pt x="14444" y="3385"/>
                </a:lnTo>
                <a:lnTo>
                  <a:pt x="14447" y="3409"/>
                </a:lnTo>
                <a:lnTo>
                  <a:pt x="14444" y="3409"/>
                </a:lnTo>
                <a:lnTo>
                  <a:pt x="14442" y="3409"/>
                </a:lnTo>
                <a:lnTo>
                  <a:pt x="14440" y="3409"/>
                </a:lnTo>
                <a:lnTo>
                  <a:pt x="14437" y="3411"/>
                </a:lnTo>
                <a:lnTo>
                  <a:pt x="14433" y="3411"/>
                </a:lnTo>
                <a:lnTo>
                  <a:pt x="14430" y="3414"/>
                </a:lnTo>
                <a:lnTo>
                  <a:pt x="14428" y="3414"/>
                </a:lnTo>
                <a:lnTo>
                  <a:pt x="14426" y="3416"/>
                </a:lnTo>
                <a:lnTo>
                  <a:pt x="14428" y="3416"/>
                </a:lnTo>
                <a:lnTo>
                  <a:pt x="14430" y="3419"/>
                </a:lnTo>
                <a:lnTo>
                  <a:pt x="14433" y="3419"/>
                </a:lnTo>
                <a:lnTo>
                  <a:pt x="14433" y="3426"/>
                </a:lnTo>
                <a:lnTo>
                  <a:pt x="14430" y="3428"/>
                </a:lnTo>
                <a:lnTo>
                  <a:pt x="14407" y="3435"/>
                </a:lnTo>
                <a:lnTo>
                  <a:pt x="14402" y="3437"/>
                </a:lnTo>
                <a:lnTo>
                  <a:pt x="14381" y="3454"/>
                </a:lnTo>
                <a:lnTo>
                  <a:pt x="14364" y="3475"/>
                </a:lnTo>
                <a:lnTo>
                  <a:pt x="14352" y="3501"/>
                </a:lnTo>
                <a:lnTo>
                  <a:pt x="14352" y="3504"/>
                </a:lnTo>
                <a:lnTo>
                  <a:pt x="14352" y="3508"/>
                </a:lnTo>
                <a:lnTo>
                  <a:pt x="14345" y="3508"/>
                </a:lnTo>
                <a:lnTo>
                  <a:pt x="14345" y="3556"/>
                </a:lnTo>
                <a:lnTo>
                  <a:pt x="14314" y="3560"/>
                </a:lnTo>
                <a:lnTo>
                  <a:pt x="14312" y="3558"/>
                </a:lnTo>
                <a:lnTo>
                  <a:pt x="14289" y="3558"/>
                </a:lnTo>
                <a:lnTo>
                  <a:pt x="14289" y="3584"/>
                </a:lnTo>
                <a:lnTo>
                  <a:pt x="14286" y="3584"/>
                </a:lnTo>
                <a:lnTo>
                  <a:pt x="14284" y="3593"/>
                </a:lnTo>
                <a:lnTo>
                  <a:pt x="14289" y="3596"/>
                </a:lnTo>
                <a:lnTo>
                  <a:pt x="14289" y="3662"/>
                </a:lnTo>
                <a:lnTo>
                  <a:pt x="14281" y="3674"/>
                </a:lnTo>
                <a:lnTo>
                  <a:pt x="14281" y="3676"/>
                </a:lnTo>
                <a:lnTo>
                  <a:pt x="14286" y="3676"/>
                </a:lnTo>
                <a:lnTo>
                  <a:pt x="14289" y="3678"/>
                </a:lnTo>
                <a:lnTo>
                  <a:pt x="14289" y="3728"/>
                </a:lnTo>
                <a:lnTo>
                  <a:pt x="14076" y="3728"/>
                </a:lnTo>
                <a:lnTo>
                  <a:pt x="14090" y="3348"/>
                </a:lnTo>
                <a:lnTo>
                  <a:pt x="14092" y="2868"/>
                </a:lnTo>
                <a:lnTo>
                  <a:pt x="14095" y="2202"/>
                </a:lnTo>
                <a:lnTo>
                  <a:pt x="14052" y="1623"/>
                </a:lnTo>
                <a:lnTo>
                  <a:pt x="14043" y="1491"/>
                </a:lnTo>
                <a:lnTo>
                  <a:pt x="14019" y="1458"/>
                </a:lnTo>
                <a:lnTo>
                  <a:pt x="13759" y="1522"/>
                </a:lnTo>
                <a:lnTo>
                  <a:pt x="13759" y="1557"/>
                </a:lnTo>
                <a:lnTo>
                  <a:pt x="13722" y="1559"/>
                </a:lnTo>
                <a:lnTo>
                  <a:pt x="13722" y="1522"/>
                </a:lnTo>
                <a:lnTo>
                  <a:pt x="13577" y="1481"/>
                </a:lnTo>
                <a:lnTo>
                  <a:pt x="13570" y="1623"/>
                </a:lnTo>
                <a:lnTo>
                  <a:pt x="13542" y="2209"/>
                </a:lnTo>
                <a:lnTo>
                  <a:pt x="13549" y="2854"/>
                </a:lnTo>
                <a:lnTo>
                  <a:pt x="13552" y="3319"/>
                </a:lnTo>
                <a:lnTo>
                  <a:pt x="13552" y="3322"/>
                </a:lnTo>
                <a:lnTo>
                  <a:pt x="13533" y="3322"/>
                </a:lnTo>
                <a:lnTo>
                  <a:pt x="13533" y="3161"/>
                </a:lnTo>
                <a:lnTo>
                  <a:pt x="13495" y="3159"/>
                </a:lnTo>
                <a:lnTo>
                  <a:pt x="13495" y="3097"/>
                </a:lnTo>
                <a:lnTo>
                  <a:pt x="13457" y="3093"/>
                </a:lnTo>
                <a:lnTo>
                  <a:pt x="13457" y="3093"/>
                </a:lnTo>
                <a:lnTo>
                  <a:pt x="13457" y="2948"/>
                </a:lnTo>
                <a:lnTo>
                  <a:pt x="13455" y="2946"/>
                </a:lnTo>
                <a:lnTo>
                  <a:pt x="13452" y="2946"/>
                </a:lnTo>
                <a:lnTo>
                  <a:pt x="13445" y="2944"/>
                </a:lnTo>
                <a:lnTo>
                  <a:pt x="13436" y="2944"/>
                </a:lnTo>
                <a:lnTo>
                  <a:pt x="13426" y="2941"/>
                </a:lnTo>
                <a:lnTo>
                  <a:pt x="13417" y="2941"/>
                </a:lnTo>
                <a:lnTo>
                  <a:pt x="13405" y="2941"/>
                </a:lnTo>
                <a:lnTo>
                  <a:pt x="13396" y="2944"/>
                </a:lnTo>
                <a:lnTo>
                  <a:pt x="13386" y="2944"/>
                </a:lnTo>
                <a:lnTo>
                  <a:pt x="13381" y="2946"/>
                </a:lnTo>
                <a:lnTo>
                  <a:pt x="13377" y="2946"/>
                </a:lnTo>
                <a:lnTo>
                  <a:pt x="13374" y="2948"/>
                </a:lnTo>
                <a:lnTo>
                  <a:pt x="13374" y="2972"/>
                </a:lnTo>
                <a:lnTo>
                  <a:pt x="13261" y="2970"/>
                </a:lnTo>
                <a:lnTo>
                  <a:pt x="13259" y="2958"/>
                </a:lnTo>
                <a:lnTo>
                  <a:pt x="13138" y="2958"/>
                </a:lnTo>
                <a:lnTo>
                  <a:pt x="13138" y="2861"/>
                </a:lnTo>
                <a:lnTo>
                  <a:pt x="13126" y="2821"/>
                </a:lnTo>
                <a:lnTo>
                  <a:pt x="13119" y="2823"/>
                </a:lnTo>
                <a:lnTo>
                  <a:pt x="12900" y="2823"/>
                </a:lnTo>
                <a:lnTo>
                  <a:pt x="12890" y="2821"/>
                </a:lnTo>
                <a:lnTo>
                  <a:pt x="12890" y="2887"/>
                </a:lnTo>
                <a:lnTo>
                  <a:pt x="12890" y="2958"/>
                </a:lnTo>
                <a:lnTo>
                  <a:pt x="12758" y="2956"/>
                </a:lnTo>
                <a:lnTo>
                  <a:pt x="12758" y="2970"/>
                </a:lnTo>
                <a:lnTo>
                  <a:pt x="12659" y="2967"/>
                </a:lnTo>
                <a:lnTo>
                  <a:pt x="12659" y="2946"/>
                </a:lnTo>
                <a:lnTo>
                  <a:pt x="12659" y="2944"/>
                </a:lnTo>
                <a:lnTo>
                  <a:pt x="12656" y="2944"/>
                </a:lnTo>
                <a:lnTo>
                  <a:pt x="12649" y="2941"/>
                </a:lnTo>
                <a:lnTo>
                  <a:pt x="12642" y="2941"/>
                </a:lnTo>
                <a:lnTo>
                  <a:pt x="12633" y="2939"/>
                </a:lnTo>
                <a:lnTo>
                  <a:pt x="12621" y="2939"/>
                </a:lnTo>
                <a:lnTo>
                  <a:pt x="12611" y="2939"/>
                </a:lnTo>
                <a:lnTo>
                  <a:pt x="12600" y="2939"/>
                </a:lnTo>
                <a:lnTo>
                  <a:pt x="12590" y="2939"/>
                </a:lnTo>
                <a:lnTo>
                  <a:pt x="12583" y="2941"/>
                </a:lnTo>
                <a:lnTo>
                  <a:pt x="12578" y="2941"/>
                </a:lnTo>
                <a:lnTo>
                  <a:pt x="12576" y="2944"/>
                </a:lnTo>
                <a:lnTo>
                  <a:pt x="12576" y="3093"/>
                </a:lnTo>
                <a:lnTo>
                  <a:pt x="12552" y="3090"/>
                </a:lnTo>
                <a:lnTo>
                  <a:pt x="12522" y="3093"/>
                </a:lnTo>
                <a:lnTo>
                  <a:pt x="12522" y="3154"/>
                </a:lnTo>
                <a:lnTo>
                  <a:pt x="12489" y="3159"/>
                </a:lnTo>
                <a:lnTo>
                  <a:pt x="12489" y="3319"/>
                </a:lnTo>
                <a:lnTo>
                  <a:pt x="12479" y="3319"/>
                </a:lnTo>
                <a:lnTo>
                  <a:pt x="12451" y="3322"/>
                </a:lnTo>
                <a:lnTo>
                  <a:pt x="12451" y="3286"/>
                </a:lnTo>
                <a:lnTo>
                  <a:pt x="12451" y="1562"/>
                </a:lnTo>
                <a:lnTo>
                  <a:pt x="12418" y="1550"/>
                </a:lnTo>
                <a:lnTo>
                  <a:pt x="12411" y="1219"/>
                </a:lnTo>
                <a:lnTo>
                  <a:pt x="12231" y="1151"/>
                </a:lnTo>
                <a:lnTo>
                  <a:pt x="12118" y="1146"/>
                </a:lnTo>
                <a:lnTo>
                  <a:pt x="11907" y="1203"/>
                </a:lnTo>
                <a:lnTo>
                  <a:pt x="11900" y="1533"/>
                </a:lnTo>
                <a:lnTo>
                  <a:pt x="11834" y="1548"/>
                </a:lnTo>
                <a:lnTo>
                  <a:pt x="11832" y="2183"/>
                </a:lnTo>
                <a:lnTo>
                  <a:pt x="11553" y="2183"/>
                </a:lnTo>
                <a:lnTo>
                  <a:pt x="11548" y="92"/>
                </a:lnTo>
                <a:lnTo>
                  <a:pt x="10946" y="88"/>
                </a:lnTo>
                <a:lnTo>
                  <a:pt x="10929" y="2183"/>
                </a:lnTo>
                <a:lnTo>
                  <a:pt x="10672" y="2181"/>
                </a:lnTo>
                <a:lnTo>
                  <a:pt x="10672" y="2169"/>
                </a:lnTo>
                <a:lnTo>
                  <a:pt x="10681" y="2103"/>
                </a:lnTo>
                <a:lnTo>
                  <a:pt x="10665" y="2100"/>
                </a:lnTo>
                <a:lnTo>
                  <a:pt x="10663" y="1874"/>
                </a:lnTo>
                <a:lnTo>
                  <a:pt x="10672" y="1807"/>
                </a:lnTo>
                <a:lnTo>
                  <a:pt x="10655" y="1805"/>
                </a:lnTo>
                <a:lnTo>
                  <a:pt x="10653" y="1675"/>
                </a:lnTo>
                <a:lnTo>
                  <a:pt x="10663" y="1614"/>
                </a:lnTo>
                <a:lnTo>
                  <a:pt x="10646" y="1609"/>
                </a:lnTo>
                <a:lnTo>
                  <a:pt x="10644" y="1510"/>
                </a:lnTo>
                <a:lnTo>
                  <a:pt x="10653" y="1446"/>
                </a:lnTo>
                <a:lnTo>
                  <a:pt x="10637" y="1444"/>
                </a:lnTo>
                <a:lnTo>
                  <a:pt x="10637" y="1361"/>
                </a:lnTo>
                <a:lnTo>
                  <a:pt x="10646" y="1300"/>
                </a:lnTo>
                <a:lnTo>
                  <a:pt x="10627" y="1295"/>
                </a:lnTo>
                <a:lnTo>
                  <a:pt x="10627" y="1257"/>
                </a:lnTo>
                <a:lnTo>
                  <a:pt x="10637" y="1196"/>
                </a:lnTo>
                <a:lnTo>
                  <a:pt x="10622" y="1193"/>
                </a:lnTo>
                <a:lnTo>
                  <a:pt x="10627" y="1160"/>
                </a:lnTo>
                <a:lnTo>
                  <a:pt x="10622" y="1158"/>
                </a:lnTo>
                <a:lnTo>
                  <a:pt x="10629" y="1118"/>
                </a:lnTo>
                <a:lnTo>
                  <a:pt x="10625" y="1118"/>
                </a:lnTo>
                <a:lnTo>
                  <a:pt x="10627" y="1101"/>
                </a:lnTo>
                <a:lnTo>
                  <a:pt x="10618" y="1099"/>
                </a:lnTo>
                <a:lnTo>
                  <a:pt x="10627" y="1042"/>
                </a:lnTo>
                <a:lnTo>
                  <a:pt x="10618" y="1040"/>
                </a:lnTo>
                <a:lnTo>
                  <a:pt x="10627" y="983"/>
                </a:lnTo>
                <a:lnTo>
                  <a:pt x="10592" y="974"/>
                </a:lnTo>
                <a:lnTo>
                  <a:pt x="10596" y="938"/>
                </a:lnTo>
                <a:lnTo>
                  <a:pt x="10585" y="915"/>
                </a:lnTo>
                <a:lnTo>
                  <a:pt x="10580" y="912"/>
                </a:lnTo>
                <a:lnTo>
                  <a:pt x="10582" y="898"/>
                </a:lnTo>
                <a:lnTo>
                  <a:pt x="10573" y="896"/>
                </a:lnTo>
                <a:lnTo>
                  <a:pt x="10575" y="874"/>
                </a:lnTo>
                <a:lnTo>
                  <a:pt x="10559" y="846"/>
                </a:lnTo>
                <a:lnTo>
                  <a:pt x="10552" y="844"/>
                </a:lnTo>
                <a:lnTo>
                  <a:pt x="10554" y="834"/>
                </a:lnTo>
                <a:lnTo>
                  <a:pt x="10549" y="834"/>
                </a:lnTo>
                <a:lnTo>
                  <a:pt x="10552" y="829"/>
                </a:lnTo>
                <a:lnTo>
                  <a:pt x="10547" y="829"/>
                </a:lnTo>
                <a:lnTo>
                  <a:pt x="10549" y="825"/>
                </a:lnTo>
                <a:lnTo>
                  <a:pt x="10544" y="825"/>
                </a:lnTo>
                <a:lnTo>
                  <a:pt x="10547" y="820"/>
                </a:lnTo>
                <a:lnTo>
                  <a:pt x="10544" y="820"/>
                </a:lnTo>
                <a:lnTo>
                  <a:pt x="10544" y="811"/>
                </a:lnTo>
                <a:lnTo>
                  <a:pt x="10530" y="780"/>
                </a:lnTo>
                <a:lnTo>
                  <a:pt x="10526" y="780"/>
                </a:lnTo>
                <a:lnTo>
                  <a:pt x="10523" y="778"/>
                </a:lnTo>
                <a:lnTo>
                  <a:pt x="10526" y="770"/>
                </a:lnTo>
                <a:lnTo>
                  <a:pt x="10521" y="770"/>
                </a:lnTo>
                <a:lnTo>
                  <a:pt x="10521" y="766"/>
                </a:lnTo>
                <a:lnTo>
                  <a:pt x="10516" y="763"/>
                </a:lnTo>
                <a:lnTo>
                  <a:pt x="10516" y="754"/>
                </a:lnTo>
                <a:lnTo>
                  <a:pt x="10500" y="723"/>
                </a:lnTo>
                <a:lnTo>
                  <a:pt x="10495" y="726"/>
                </a:lnTo>
                <a:lnTo>
                  <a:pt x="10488" y="711"/>
                </a:lnTo>
                <a:lnTo>
                  <a:pt x="10488" y="711"/>
                </a:lnTo>
                <a:lnTo>
                  <a:pt x="10488" y="711"/>
                </a:lnTo>
                <a:lnTo>
                  <a:pt x="10471" y="681"/>
                </a:lnTo>
                <a:lnTo>
                  <a:pt x="10455" y="681"/>
                </a:lnTo>
                <a:lnTo>
                  <a:pt x="10452" y="671"/>
                </a:lnTo>
                <a:lnTo>
                  <a:pt x="10443" y="626"/>
                </a:lnTo>
                <a:lnTo>
                  <a:pt x="10443" y="626"/>
                </a:lnTo>
                <a:lnTo>
                  <a:pt x="10443" y="598"/>
                </a:lnTo>
                <a:lnTo>
                  <a:pt x="10438" y="598"/>
                </a:lnTo>
                <a:lnTo>
                  <a:pt x="10450" y="534"/>
                </a:lnTo>
                <a:lnTo>
                  <a:pt x="10443" y="534"/>
                </a:lnTo>
                <a:lnTo>
                  <a:pt x="10452" y="468"/>
                </a:lnTo>
                <a:lnTo>
                  <a:pt x="10415" y="480"/>
                </a:lnTo>
                <a:lnTo>
                  <a:pt x="10403" y="310"/>
                </a:lnTo>
                <a:lnTo>
                  <a:pt x="10393" y="452"/>
                </a:lnTo>
                <a:lnTo>
                  <a:pt x="10393" y="452"/>
                </a:lnTo>
                <a:lnTo>
                  <a:pt x="10386" y="470"/>
                </a:lnTo>
                <a:lnTo>
                  <a:pt x="10386" y="482"/>
                </a:lnTo>
                <a:lnTo>
                  <a:pt x="10353" y="475"/>
                </a:lnTo>
                <a:lnTo>
                  <a:pt x="10358" y="513"/>
                </a:lnTo>
                <a:lnTo>
                  <a:pt x="10355" y="511"/>
                </a:lnTo>
                <a:lnTo>
                  <a:pt x="10370" y="593"/>
                </a:lnTo>
                <a:lnTo>
                  <a:pt x="10370" y="600"/>
                </a:lnTo>
                <a:lnTo>
                  <a:pt x="10363" y="605"/>
                </a:lnTo>
                <a:lnTo>
                  <a:pt x="10363" y="607"/>
                </a:lnTo>
                <a:lnTo>
                  <a:pt x="10363" y="607"/>
                </a:lnTo>
                <a:lnTo>
                  <a:pt x="10344" y="690"/>
                </a:lnTo>
                <a:lnTo>
                  <a:pt x="10299" y="692"/>
                </a:lnTo>
                <a:lnTo>
                  <a:pt x="10306" y="740"/>
                </a:lnTo>
                <a:lnTo>
                  <a:pt x="10259" y="742"/>
                </a:lnTo>
                <a:lnTo>
                  <a:pt x="10266" y="792"/>
                </a:lnTo>
                <a:lnTo>
                  <a:pt x="10228" y="794"/>
                </a:lnTo>
                <a:lnTo>
                  <a:pt x="10235" y="846"/>
                </a:lnTo>
                <a:lnTo>
                  <a:pt x="10202" y="848"/>
                </a:lnTo>
                <a:lnTo>
                  <a:pt x="10211" y="907"/>
                </a:lnTo>
                <a:lnTo>
                  <a:pt x="10204" y="910"/>
                </a:lnTo>
                <a:lnTo>
                  <a:pt x="10176" y="926"/>
                </a:lnTo>
                <a:lnTo>
                  <a:pt x="10185" y="981"/>
                </a:lnTo>
                <a:lnTo>
                  <a:pt x="10176" y="985"/>
                </a:lnTo>
                <a:lnTo>
                  <a:pt x="10183" y="1042"/>
                </a:lnTo>
                <a:lnTo>
                  <a:pt x="10176" y="1047"/>
                </a:lnTo>
                <a:lnTo>
                  <a:pt x="10183" y="1101"/>
                </a:lnTo>
                <a:lnTo>
                  <a:pt x="10176" y="1106"/>
                </a:lnTo>
                <a:lnTo>
                  <a:pt x="10181" y="1148"/>
                </a:lnTo>
                <a:lnTo>
                  <a:pt x="10181" y="1148"/>
                </a:lnTo>
                <a:lnTo>
                  <a:pt x="10185" y="1177"/>
                </a:lnTo>
                <a:lnTo>
                  <a:pt x="10185" y="1179"/>
                </a:lnTo>
                <a:lnTo>
                  <a:pt x="10174" y="1184"/>
                </a:lnTo>
                <a:lnTo>
                  <a:pt x="10181" y="1222"/>
                </a:lnTo>
                <a:lnTo>
                  <a:pt x="10171" y="1226"/>
                </a:lnTo>
                <a:lnTo>
                  <a:pt x="10181" y="1285"/>
                </a:lnTo>
                <a:lnTo>
                  <a:pt x="10181" y="1285"/>
                </a:lnTo>
                <a:lnTo>
                  <a:pt x="10174" y="1290"/>
                </a:lnTo>
                <a:lnTo>
                  <a:pt x="10178" y="1314"/>
                </a:lnTo>
                <a:lnTo>
                  <a:pt x="10176" y="1316"/>
                </a:lnTo>
                <a:lnTo>
                  <a:pt x="10176" y="1323"/>
                </a:lnTo>
                <a:lnTo>
                  <a:pt x="10164" y="1328"/>
                </a:lnTo>
                <a:lnTo>
                  <a:pt x="10174" y="1389"/>
                </a:lnTo>
                <a:lnTo>
                  <a:pt x="10174" y="1460"/>
                </a:lnTo>
                <a:lnTo>
                  <a:pt x="10169" y="1463"/>
                </a:lnTo>
                <a:lnTo>
                  <a:pt x="10169" y="1470"/>
                </a:lnTo>
                <a:lnTo>
                  <a:pt x="10157" y="1477"/>
                </a:lnTo>
                <a:lnTo>
                  <a:pt x="10166" y="1536"/>
                </a:lnTo>
                <a:lnTo>
                  <a:pt x="10166" y="1626"/>
                </a:lnTo>
                <a:lnTo>
                  <a:pt x="10162" y="1628"/>
                </a:lnTo>
                <a:lnTo>
                  <a:pt x="10164" y="1635"/>
                </a:lnTo>
                <a:lnTo>
                  <a:pt x="10148" y="1640"/>
                </a:lnTo>
                <a:lnTo>
                  <a:pt x="10157" y="1701"/>
                </a:lnTo>
                <a:lnTo>
                  <a:pt x="10157" y="1822"/>
                </a:lnTo>
                <a:lnTo>
                  <a:pt x="10155" y="1822"/>
                </a:lnTo>
                <a:lnTo>
                  <a:pt x="10157" y="1826"/>
                </a:lnTo>
                <a:lnTo>
                  <a:pt x="10141" y="1833"/>
                </a:lnTo>
                <a:lnTo>
                  <a:pt x="10150" y="1900"/>
                </a:lnTo>
                <a:lnTo>
                  <a:pt x="10148" y="2119"/>
                </a:lnTo>
                <a:lnTo>
                  <a:pt x="10131" y="2124"/>
                </a:lnTo>
                <a:lnTo>
                  <a:pt x="10141" y="2193"/>
                </a:lnTo>
                <a:lnTo>
                  <a:pt x="10141" y="2469"/>
                </a:lnTo>
                <a:lnTo>
                  <a:pt x="10122" y="2474"/>
                </a:lnTo>
                <a:lnTo>
                  <a:pt x="10131" y="2547"/>
                </a:lnTo>
                <a:lnTo>
                  <a:pt x="10131" y="2908"/>
                </a:lnTo>
                <a:lnTo>
                  <a:pt x="10112" y="2911"/>
                </a:lnTo>
                <a:lnTo>
                  <a:pt x="10122" y="3000"/>
                </a:lnTo>
                <a:lnTo>
                  <a:pt x="10119" y="3411"/>
                </a:lnTo>
                <a:lnTo>
                  <a:pt x="10103" y="3411"/>
                </a:lnTo>
                <a:lnTo>
                  <a:pt x="10112" y="3511"/>
                </a:lnTo>
                <a:lnTo>
                  <a:pt x="10110" y="3834"/>
                </a:lnTo>
                <a:lnTo>
                  <a:pt x="10084" y="3832"/>
                </a:lnTo>
                <a:lnTo>
                  <a:pt x="10084" y="3778"/>
                </a:lnTo>
                <a:lnTo>
                  <a:pt x="10081" y="2100"/>
                </a:lnTo>
                <a:lnTo>
                  <a:pt x="10051" y="2093"/>
                </a:lnTo>
                <a:lnTo>
                  <a:pt x="10011" y="2086"/>
                </a:lnTo>
                <a:lnTo>
                  <a:pt x="9968" y="2079"/>
                </a:lnTo>
                <a:lnTo>
                  <a:pt x="9921" y="2074"/>
                </a:lnTo>
                <a:lnTo>
                  <a:pt x="9871" y="2072"/>
                </a:lnTo>
                <a:lnTo>
                  <a:pt x="9819" y="2070"/>
                </a:lnTo>
                <a:lnTo>
                  <a:pt x="9770" y="2070"/>
                </a:lnTo>
                <a:lnTo>
                  <a:pt x="9718" y="2072"/>
                </a:lnTo>
                <a:lnTo>
                  <a:pt x="9670" y="2077"/>
                </a:lnTo>
                <a:lnTo>
                  <a:pt x="9630" y="2079"/>
                </a:lnTo>
                <a:lnTo>
                  <a:pt x="9630" y="2037"/>
                </a:lnTo>
                <a:lnTo>
                  <a:pt x="9590" y="2030"/>
                </a:lnTo>
                <a:lnTo>
                  <a:pt x="9590" y="2086"/>
                </a:lnTo>
                <a:lnTo>
                  <a:pt x="9595" y="2086"/>
                </a:lnTo>
                <a:lnTo>
                  <a:pt x="9588" y="2086"/>
                </a:lnTo>
                <a:lnTo>
                  <a:pt x="9557" y="2093"/>
                </a:lnTo>
                <a:lnTo>
                  <a:pt x="9545" y="1999"/>
                </a:lnTo>
                <a:lnTo>
                  <a:pt x="9545" y="1999"/>
                </a:lnTo>
                <a:lnTo>
                  <a:pt x="9576" y="2006"/>
                </a:lnTo>
                <a:lnTo>
                  <a:pt x="9618" y="2013"/>
                </a:lnTo>
                <a:lnTo>
                  <a:pt x="9666" y="2020"/>
                </a:lnTo>
                <a:lnTo>
                  <a:pt x="9713" y="2025"/>
                </a:lnTo>
                <a:lnTo>
                  <a:pt x="9765" y="2030"/>
                </a:lnTo>
                <a:lnTo>
                  <a:pt x="9817" y="2032"/>
                </a:lnTo>
                <a:lnTo>
                  <a:pt x="9869" y="2030"/>
                </a:lnTo>
                <a:lnTo>
                  <a:pt x="9921" y="2030"/>
                </a:lnTo>
                <a:lnTo>
                  <a:pt x="9970" y="2025"/>
                </a:lnTo>
                <a:lnTo>
                  <a:pt x="10011" y="2020"/>
                </a:lnTo>
                <a:lnTo>
                  <a:pt x="10011" y="2067"/>
                </a:lnTo>
                <a:lnTo>
                  <a:pt x="10051" y="2074"/>
                </a:lnTo>
                <a:lnTo>
                  <a:pt x="10051" y="2018"/>
                </a:lnTo>
                <a:lnTo>
                  <a:pt x="10041" y="2015"/>
                </a:lnTo>
                <a:lnTo>
                  <a:pt x="10060" y="2013"/>
                </a:lnTo>
                <a:lnTo>
                  <a:pt x="10098" y="2004"/>
                </a:lnTo>
                <a:lnTo>
                  <a:pt x="10098" y="1992"/>
                </a:lnTo>
                <a:lnTo>
                  <a:pt x="10065" y="1982"/>
                </a:lnTo>
                <a:lnTo>
                  <a:pt x="10025" y="1973"/>
                </a:lnTo>
                <a:lnTo>
                  <a:pt x="9980" y="1966"/>
                </a:lnTo>
                <a:lnTo>
                  <a:pt x="9930" y="1959"/>
                </a:lnTo>
                <a:lnTo>
                  <a:pt x="9876" y="1956"/>
                </a:lnTo>
                <a:lnTo>
                  <a:pt x="9819" y="1954"/>
                </a:lnTo>
                <a:lnTo>
                  <a:pt x="9765" y="1954"/>
                </a:lnTo>
                <a:lnTo>
                  <a:pt x="9711" y="1956"/>
                </a:lnTo>
                <a:lnTo>
                  <a:pt x="9659" y="1961"/>
                </a:lnTo>
                <a:lnTo>
                  <a:pt x="9614" y="1968"/>
                </a:lnTo>
                <a:lnTo>
                  <a:pt x="9571" y="1975"/>
                </a:lnTo>
                <a:lnTo>
                  <a:pt x="9545" y="1982"/>
                </a:lnTo>
                <a:lnTo>
                  <a:pt x="9543" y="1982"/>
                </a:lnTo>
                <a:lnTo>
                  <a:pt x="9541" y="1968"/>
                </a:lnTo>
                <a:lnTo>
                  <a:pt x="9543" y="1732"/>
                </a:lnTo>
                <a:lnTo>
                  <a:pt x="9543" y="1732"/>
                </a:lnTo>
                <a:lnTo>
                  <a:pt x="9541" y="1732"/>
                </a:lnTo>
                <a:lnTo>
                  <a:pt x="9538" y="1732"/>
                </a:lnTo>
                <a:lnTo>
                  <a:pt x="9536" y="2155"/>
                </a:lnTo>
                <a:lnTo>
                  <a:pt x="9552" y="2178"/>
                </a:lnTo>
                <a:lnTo>
                  <a:pt x="9545" y="3782"/>
                </a:lnTo>
                <a:lnTo>
                  <a:pt x="9545" y="3782"/>
                </a:lnTo>
                <a:lnTo>
                  <a:pt x="9545" y="3834"/>
                </a:lnTo>
                <a:lnTo>
                  <a:pt x="9538" y="3837"/>
                </a:lnTo>
                <a:lnTo>
                  <a:pt x="9538" y="3780"/>
                </a:lnTo>
                <a:lnTo>
                  <a:pt x="9531" y="3778"/>
                </a:lnTo>
                <a:lnTo>
                  <a:pt x="9517" y="3773"/>
                </a:lnTo>
                <a:lnTo>
                  <a:pt x="9493" y="3771"/>
                </a:lnTo>
                <a:lnTo>
                  <a:pt x="9479" y="3771"/>
                </a:lnTo>
                <a:lnTo>
                  <a:pt x="9460" y="1968"/>
                </a:lnTo>
                <a:lnTo>
                  <a:pt x="9441" y="1963"/>
                </a:lnTo>
                <a:lnTo>
                  <a:pt x="9441" y="1876"/>
                </a:lnTo>
                <a:lnTo>
                  <a:pt x="9451" y="1871"/>
                </a:lnTo>
                <a:lnTo>
                  <a:pt x="9470" y="1857"/>
                </a:lnTo>
                <a:lnTo>
                  <a:pt x="9472" y="1850"/>
                </a:lnTo>
                <a:lnTo>
                  <a:pt x="9470" y="1824"/>
                </a:lnTo>
                <a:lnTo>
                  <a:pt x="9439" y="1815"/>
                </a:lnTo>
                <a:lnTo>
                  <a:pt x="9439" y="1616"/>
                </a:lnTo>
                <a:lnTo>
                  <a:pt x="9323" y="1576"/>
                </a:lnTo>
                <a:lnTo>
                  <a:pt x="9314" y="1578"/>
                </a:lnTo>
                <a:lnTo>
                  <a:pt x="9290" y="1583"/>
                </a:lnTo>
                <a:lnTo>
                  <a:pt x="9252" y="1590"/>
                </a:lnTo>
                <a:lnTo>
                  <a:pt x="9215" y="1600"/>
                </a:lnTo>
                <a:lnTo>
                  <a:pt x="9179" y="1609"/>
                </a:lnTo>
                <a:lnTo>
                  <a:pt x="9177" y="1609"/>
                </a:lnTo>
                <a:lnTo>
                  <a:pt x="9167" y="1640"/>
                </a:lnTo>
                <a:lnTo>
                  <a:pt x="9158" y="1673"/>
                </a:lnTo>
                <a:lnTo>
                  <a:pt x="9148" y="1704"/>
                </a:lnTo>
                <a:lnTo>
                  <a:pt x="9146" y="1718"/>
                </a:lnTo>
                <a:lnTo>
                  <a:pt x="9141" y="1734"/>
                </a:lnTo>
                <a:lnTo>
                  <a:pt x="9137" y="1765"/>
                </a:lnTo>
                <a:lnTo>
                  <a:pt x="9129" y="1796"/>
                </a:lnTo>
                <a:lnTo>
                  <a:pt x="9125" y="1829"/>
                </a:lnTo>
                <a:lnTo>
                  <a:pt x="9120" y="1855"/>
                </a:lnTo>
                <a:lnTo>
                  <a:pt x="9085" y="1845"/>
                </a:lnTo>
                <a:lnTo>
                  <a:pt x="9075" y="1850"/>
                </a:lnTo>
                <a:lnTo>
                  <a:pt x="9049" y="1862"/>
                </a:lnTo>
                <a:lnTo>
                  <a:pt x="9026" y="1871"/>
                </a:lnTo>
                <a:lnTo>
                  <a:pt x="9007" y="1883"/>
                </a:lnTo>
                <a:lnTo>
                  <a:pt x="8988" y="1895"/>
                </a:lnTo>
                <a:lnTo>
                  <a:pt x="8974" y="1907"/>
                </a:lnTo>
                <a:lnTo>
                  <a:pt x="8976" y="2996"/>
                </a:lnTo>
                <a:lnTo>
                  <a:pt x="8851" y="2913"/>
                </a:lnTo>
                <a:lnTo>
                  <a:pt x="8782" y="2906"/>
                </a:lnTo>
                <a:lnTo>
                  <a:pt x="8697" y="2908"/>
                </a:lnTo>
                <a:lnTo>
                  <a:pt x="8555" y="2989"/>
                </a:lnTo>
                <a:lnTo>
                  <a:pt x="8558" y="3038"/>
                </a:lnTo>
                <a:lnTo>
                  <a:pt x="8537" y="3038"/>
                </a:lnTo>
                <a:lnTo>
                  <a:pt x="8541" y="2337"/>
                </a:lnTo>
                <a:lnTo>
                  <a:pt x="8534" y="2337"/>
                </a:lnTo>
                <a:lnTo>
                  <a:pt x="8534" y="2240"/>
                </a:lnTo>
                <a:lnTo>
                  <a:pt x="8610" y="2207"/>
                </a:lnTo>
                <a:lnTo>
                  <a:pt x="8610" y="2183"/>
                </a:lnTo>
                <a:lnTo>
                  <a:pt x="8534" y="2174"/>
                </a:lnTo>
                <a:lnTo>
                  <a:pt x="8494" y="2183"/>
                </a:lnTo>
                <a:lnTo>
                  <a:pt x="8454" y="2193"/>
                </a:lnTo>
                <a:lnTo>
                  <a:pt x="8414" y="2200"/>
                </a:lnTo>
                <a:lnTo>
                  <a:pt x="8374" y="2209"/>
                </a:lnTo>
                <a:lnTo>
                  <a:pt x="8333" y="2219"/>
                </a:lnTo>
                <a:lnTo>
                  <a:pt x="8293" y="2226"/>
                </a:lnTo>
                <a:lnTo>
                  <a:pt x="8253" y="2235"/>
                </a:lnTo>
                <a:lnTo>
                  <a:pt x="8215" y="2242"/>
                </a:lnTo>
                <a:lnTo>
                  <a:pt x="8178" y="2249"/>
                </a:lnTo>
                <a:lnTo>
                  <a:pt x="8137" y="2256"/>
                </a:lnTo>
                <a:lnTo>
                  <a:pt x="8100" y="2263"/>
                </a:lnTo>
                <a:lnTo>
                  <a:pt x="8062" y="2270"/>
                </a:lnTo>
                <a:lnTo>
                  <a:pt x="7998" y="2308"/>
                </a:lnTo>
                <a:lnTo>
                  <a:pt x="7998" y="2332"/>
                </a:lnTo>
                <a:lnTo>
                  <a:pt x="8024" y="2330"/>
                </a:lnTo>
                <a:lnTo>
                  <a:pt x="8022" y="2360"/>
                </a:lnTo>
                <a:lnTo>
                  <a:pt x="7996" y="2374"/>
                </a:lnTo>
                <a:lnTo>
                  <a:pt x="7986" y="3064"/>
                </a:lnTo>
                <a:lnTo>
                  <a:pt x="7934" y="3008"/>
                </a:lnTo>
                <a:lnTo>
                  <a:pt x="7934" y="2622"/>
                </a:lnTo>
                <a:lnTo>
                  <a:pt x="7927" y="2620"/>
                </a:lnTo>
                <a:lnTo>
                  <a:pt x="7927" y="2618"/>
                </a:lnTo>
                <a:lnTo>
                  <a:pt x="7887" y="2618"/>
                </a:lnTo>
                <a:lnTo>
                  <a:pt x="7887" y="2422"/>
                </a:lnTo>
                <a:lnTo>
                  <a:pt x="7887" y="2422"/>
                </a:lnTo>
                <a:lnTo>
                  <a:pt x="7889" y="2419"/>
                </a:lnTo>
                <a:lnTo>
                  <a:pt x="7889" y="2419"/>
                </a:lnTo>
                <a:lnTo>
                  <a:pt x="7889" y="2419"/>
                </a:lnTo>
                <a:lnTo>
                  <a:pt x="7889" y="2419"/>
                </a:lnTo>
                <a:lnTo>
                  <a:pt x="7889" y="2419"/>
                </a:lnTo>
                <a:lnTo>
                  <a:pt x="7889" y="2419"/>
                </a:lnTo>
                <a:lnTo>
                  <a:pt x="7889" y="2419"/>
                </a:lnTo>
                <a:lnTo>
                  <a:pt x="7889" y="2419"/>
                </a:lnTo>
                <a:lnTo>
                  <a:pt x="7889" y="2417"/>
                </a:lnTo>
                <a:lnTo>
                  <a:pt x="7889" y="2417"/>
                </a:lnTo>
                <a:lnTo>
                  <a:pt x="7889" y="2417"/>
                </a:lnTo>
                <a:lnTo>
                  <a:pt x="7889" y="2417"/>
                </a:lnTo>
                <a:lnTo>
                  <a:pt x="7889" y="2417"/>
                </a:lnTo>
                <a:lnTo>
                  <a:pt x="7889" y="2412"/>
                </a:lnTo>
                <a:lnTo>
                  <a:pt x="7889" y="2412"/>
                </a:lnTo>
                <a:lnTo>
                  <a:pt x="7887" y="2412"/>
                </a:lnTo>
                <a:lnTo>
                  <a:pt x="7887" y="2410"/>
                </a:lnTo>
                <a:lnTo>
                  <a:pt x="7885" y="2119"/>
                </a:lnTo>
                <a:lnTo>
                  <a:pt x="7885" y="2119"/>
                </a:lnTo>
                <a:lnTo>
                  <a:pt x="7885" y="2119"/>
                </a:lnTo>
                <a:lnTo>
                  <a:pt x="7885" y="2119"/>
                </a:lnTo>
                <a:lnTo>
                  <a:pt x="7885" y="2119"/>
                </a:lnTo>
                <a:lnTo>
                  <a:pt x="7885" y="2119"/>
                </a:lnTo>
                <a:lnTo>
                  <a:pt x="7885" y="2119"/>
                </a:lnTo>
                <a:lnTo>
                  <a:pt x="7882" y="2117"/>
                </a:lnTo>
                <a:lnTo>
                  <a:pt x="7882" y="2117"/>
                </a:lnTo>
                <a:lnTo>
                  <a:pt x="7882" y="2117"/>
                </a:lnTo>
                <a:lnTo>
                  <a:pt x="7882" y="2117"/>
                </a:lnTo>
                <a:lnTo>
                  <a:pt x="7880" y="2117"/>
                </a:lnTo>
                <a:lnTo>
                  <a:pt x="7880" y="2117"/>
                </a:lnTo>
                <a:lnTo>
                  <a:pt x="7878" y="2117"/>
                </a:lnTo>
                <a:lnTo>
                  <a:pt x="7878" y="2117"/>
                </a:lnTo>
                <a:lnTo>
                  <a:pt x="7878" y="2117"/>
                </a:lnTo>
                <a:lnTo>
                  <a:pt x="7875" y="2117"/>
                </a:lnTo>
                <a:lnTo>
                  <a:pt x="7875" y="2119"/>
                </a:lnTo>
                <a:lnTo>
                  <a:pt x="7875" y="2119"/>
                </a:lnTo>
                <a:lnTo>
                  <a:pt x="7875" y="2119"/>
                </a:lnTo>
                <a:lnTo>
                  <a:pt x="7875" y="2119"/>
                </a:lnTo>
                <a:lnTo>
                  <a:pt x="7875" y="2119"/>
                </a:lnTo>
                <a:lnTo>
                  <a:pt x="7875" y="2119"/>
                </a:lnTo>
                <a:lnTo>
                  <a:pt x="7870" y="2410"/>
                </a:lnTo>
                <a:lnTo>
                  <a:pt x="7870" y="2412"/>
                </a:lnTo>
                <a:lnTo>
                  <a:pt x="7870" y="2412"/>
                </a:lnTo>
                <a:lnTo>
                  <a:pt x="7870" y="2417"/>
                </a:lnTo>
                <a:lnTo>
                  <a:pt x="7870" y="2417"/>
                </a:lnTo>
                <a:lnTo>
                  <a:pt x="7868" y="2417"/>
                </a:lnTo>
                <a:lnTo>
                  <a:pt x="7868" y="2417"/>
                </a:lnTo>
                <a:lnTo>
                  <a:pt x="7868" y="2417"/>
                </a:lnTo>
                <a:lnTo>
                  <a:pt x="7868" y="2417"/>
                </a:lnTo>
                <a:lnTo>
                  <a:pt x="7868" y="2419"/>
                </a:lnTo>
                <a:lnTo>
                  <a:pt x="7868" y="2419"/>
                </a:lnTo>
                <a:lnTo>
                  <a:pt x="7868" y="2419"/>
                </a:lnTo>
                <a:lnTo>
                  <a:pt x="7870" y="2419"/>
                </a:lnTo>
                <a:lnTo>
                  <a:pt x="7870" y="2419"/>
                </a:lnTo>
                <a:lnTo>
                  <a:pt x="7870" y="2419"/>
                </a:lnTo>
                <a:lnTo>
                  <a:pt x="7870" y="2422"/>
                </a:lnTo>
                <a:lnTo>
                  <a:pt x="7870" y="2422"/>
                </a:lnTo>
                <a:lnTo>
                  <a:pt x="7870" y="2618"/>
                </a:lnTo>
                <a:lnTo>
                  <a:pt x="7842" y="2618"/>
                </a:lnTo>
                <a:lnTo>
                  <a:pt x="7823" y="2618"/>
                </a:lnTo>
                <a:lnTo>
                  <a:pt x="7764" y="2615"/>
                </a:lnTo>
                <a:lnTo>
                  <a:pt x="7748" y="2615"/>
                </a:lnTo>
                <a:lnTo>
                  <a:pt x="7722" y="2615"/>
                </a:lnTo>
                <a:lnTo>
                  <a:pt x="7722" y="2419"/>
                </a:lnTo>
                <a:lnTo>
                  <a:pt x="7724" y="2419"/>
                </a:lnTo>
                <a:lnTo>
                  <a:pt x="7724" y="2419"/>
                </a:lnTo>
                <a:lnTo>
                  <a:pt x="7724" y="2417"/>
                </a:lnTo>
                <a:lnTo>
                  <a:pt x="7724" y="2417"/>
                </a:lnTo>
                <a:lnTo>
                  <a:pt x="7724" y="2417"/>
                </a:lnTo>
                <a:lnTo>
                  <a:pt x="7726" y="2417"/>
                </a:lnTo>
                <a:lnTo>
                  <a:pt x="7726" y="2417"/>
                </a:lnTo>
                <a:lnTo>
                  <a:pt x="7726" y="2417"/>
                </a:lnTo>
                <a:lnTo>
                  <a:pt x="7726" y="2415"/>
                </a:lnTo>
                <a:lnTo>
                  <a:pt x="7726" y="2415"/>
                </a:lnTo>
                <a:lnTo>
                  <a:pt x="7724" y="2415"/>
                </a:lnTo>
                <a:lnTo>
                  <a:pt x="7724" y="2415"/>
                </a:lnTo>
                <a:lnTo>
                  <a:pt x="7724" y="2415"/>
                </a:lnTo>
                <a:lnTo>
                  <a:pt x="7724" y="2410"/>
                </a:lnTo>
                <a:lnTo>
                  <a:pt x="7724" y="2410"/>
                </a:lnTo>
                <a:lnTo>
                  <a:pt x="7724" y="2410"/>
                </a:lnTo>
                <a:lnTo>
                  <a:pt x="7722" y="2410"/>
                </a:lnTo>
                <a:lnTo>
                  <a:pt x="7722" y="2117"/>
                </a:lnTo>
                <a:lnTo>
                  <a:pt x="7722" y="2117"/>
                </a:lnTo>
                <a:lnTo>
                  <a:pt x="7722" y="2117"/>
                </a:lnTo>
                <a:lnTo>
                  <a:pt x="7719" y="2117"/>
                </a:lnTo>
                <a:lnTo>
                  <a:pt x="7719" y="2115"/>
                </a:lnTo>
                <a:lnTo>
                  <a:pt x="7719" y="2115"/>
                </a:lnTo>
                <a:lnTo>
                  <a:pt x="7717" y="2115"/>
                </a:lnTo>
                <a:lnTo>
                  <a:pt x="7715" y="2115"/>
                </a:lnTo>
                <a:lnTo>
                  <a:pt x="7715" y="2115"/>
                </a:lnTo>
                <a:lnTo>
                  <a:pt x="7715" y="2115"/>
                </a:lnTo>
                <a:lnTo>
                  <a:pt x="7715" y="2115"/>
                </a:lnTo>
                <a:lnTo>
                  <a:pt x="7715" y="2115"/>
                </a:lnTo>
                <a:lnTo>
                  <a:pt x="7715" y="2115"/>
                </a:lnTo>
                <a:lnTo>
                  <a:pt x="7715" y="2115"/>
                </a:lnTo>
                <a:lnTo>
                  <a:pt x="7712" y="2115"/>
                </a:lnTo>
                <a:lnTo>
                  <a:pt x="7712" y="2115"/>
                </a:lnTo>
                <a:lnTo>
                  <a:pt x="7712" y="2115"/>
                </a:lnTo>
                <a:lnTo>
                  <a:pt x="7710" y="2117"/>
                </a:lnTo>
                <a:lnTo>
                  <a:pt x="7710" y="2117"/>
                </a:lnTo>
                <a:lnTo>
                  <a:pt x="7710" y="2117"/>
                </a:lnTo>
                <a:lnTo>
                  <a:pt x="7707" y="2408"/>
                </a:lnTo>
                <a:lnTo>
                  <a:pt x="7707" y="2408"/>
                </a:lnTo>
                <a:lnTo>
                  <a:pt x="7705" y="2410"/>
                </a:lnTo>
                <a:lnTo>
                  <a:pt x="7705" y="2410"/>
                </a:lnTo>
                <a:lnTo>
                  <a:pt x="7705" y="2415"/>
                </a:lnTo>
                <a:lnTo>
                  <a:pt x="7705" y="2415"/>
                </a:lnTo>
                <a:lnTo>
                  <a:pt x="7705" y="2415"/>
                </a:lnTo>
                <a:lnTo>
                  <a:pt x="7705" y="2415"/>
                </a:lnTo>
                <a:lnTo>
                  <a:pt x="7705" y="2415"/>
                </a:lnTo>
                <a:lnTo>
                  <a:pt x="7705" y="2415"/>
                </a:lnTo>
                <a:lnTo>
                  <a:pt x="7703" y="2415"/>
                </a:lnTo>
                <a:lnTo>
                  <a:pt x="7703" y="2415"/>
                </a:lnTo>
                <a:lnTo>
                  <a:pt x="7705" y="2417"/>
                </a:lnTo>
                <a:lnTo>
                  <a:pt x="7705" y="2417"/>
                </a:lnTo>
                <a:lnTo>
                  <a:pt x="7705" y="2417"/>
                </a:lnTo>
                <a:lnTo>
                  <a:pt x="7705" y="2417"/>
                </a:lnTo>
                <a:lnTo>
                  <a:pt x="7705" y="2417"/>
                </a:lnTo>
                <a:lnTo>
                  <a:pt x="7705" y="2417"/>
                </a:lnTo>
                <a:lnTo>
                  <a:pt x="7707" y="2419"/>
                </a:lnTo>
                <a:lnTo>
                  <a:pt x="7707" y="2419"/>
                </a:lnTo>
                <a:lnTo>
                  <a:pt x="7707" y="2615"/>
                </a:lnTo>
                <a:lnTo>
                  <a:pt x="7660" y="2615"/>
                </a:lnTo>
                <a:lnTo>
                  <a:pt x="7660" y="2618"/>
                </a:lnTo>
                <a:lnTo>
                  <a:pt x="7655" y="2620"/>
                </a:lnTo>
                <a:lnTo>
                  <a:pt x="7653" y="3005"/>
                </a:lnTo>
                <a:lnTo>
                  <a:pt x="7604" y="3052"/>
                </a:lnTo>
                <a:lnTo>
                  <a:pt x="7606" y="2478"/>
                </a:lnTo>
                <a:lnTo>
                  <a:pt x="7606" y="2478"/>
                </a:lnTo>
                <a:lnTo>
                  <a:pt x="7606" y="2476"/>
                </a:lnTo>
                <a:lnTo>
                  <a:pt x="7604" y="2476"/>
                </a:lnTo>
                <a:lnTo>
                  <a:pt x="7604" y="2476"/>
                </a:lnTo>
                <a:lnTo>
                  <a:pt x="7604" y="2474"/>
                </a:lnTo>
                <a:lnTo>
                  <a:pt x="7604" y="2474"/>
                </a:lnTo>
                <a:lnTo>
                  <a:pt x="7604" y="2471"/>
                </a:lnTo>
                <a:lnTo>
                  <a:pt x="7604" y="2471"/>
                </a:lnTo>
                <a:lnTo>
                  <a:pt x="7604" y="2471"/>
                </a:lnTo>
                <a:lnTo>
                  <a:pt x="7604" y="2469"/>
                </a:lnTo>
                <a:lnTo>
                  <a:pt x="7604" y="2469"/>
                </a:lnTo>
                <a:lnTo>
                  <a:pt x="7601" y="2469"/>
                </a:lnTo>
                <a:lnTo>
                  <a:pt x="7568" y="2412"/>
                </a:lnTo>
                <a:lnTo>
                  <a:pt x="7568" y="2412"/>
                </a:lnTo>
                <a:lnTo>
                  <a:pt x="7568" y="2410"/>
                </a:lnTo>
                <a:lnTo>
                  <a:pt x="7568" y="2410"/>
                </a:lnTo>
                <a:lnTo>
                  <a:pt x="7566" y="2410"/>
                </a:lnTo>
                <a:lnTo>
                  <a:pt x="7566" y="2408"/>
                </a:lnTo>
                <a:lnTo>
                  <a:pt x="7563" y="2408"/>
                </a:lnTo>
                <a:lnTo>
                  <a:pt x="7563" y="2408"/>
                </a:lnTo>
                <a:lnTo>
                  <a:pt x="7563" y="2408"/>
                </a:lnTo>
                <a:lnTo>
                  <a:pt x="7561" y="2405"/>
                </a:lnTo>
                <a:lnTo>
                  <a:pt x="7561" y="2405"/>
                </a:lnTo>
                <a:lnTo>
                  <a:pt x="7561" y="2332"/>
                </a:lnTo>
                <a:lnTo>
                  <a:pt x="7386" y="2377"/>
                </a:lnTo>
                <a:lnTo>
                  <a:pt x="7230" y="2457"/>
                </a:lnTo>
                <a:lnTo>
                  <a:pt x="7228" y="2417"/>
                </a:lnTo>
                <a:lnTo>
                  <a:pt x="7131" y="2408"/>
                </a:lnTo>
                <a:lnTo>
                  <a:pt x="7131" y="2408"/>
                </a:lnTo>
                <a:lnTo>
                  <a:pt x="7129" y="2408"/>
                </a:lnTo>
                <a:lnTo>
                  <a:pt x="7129" y="2408"/>
                </a:lnTo>
                <a:lnTo>
                  <a:pt x="7126" y="2408"/>
                </a:lnTo>
                <a:lnTo>
                  <a:pt x="7126" y="2408"/>
                </a:lnTo>
                <a:lnTo>
                  <a:pt x="7037" y="2433"/>
                </a:lnTo>
                <a:lnTo>
                  <a:pt x="7037" y="2433"/>
                </a:lnTo>
                <a:lnTo>
                  <a:pt x="7037" y="2433"/>
                </a:lnTo>
                <a:lnTo>
                  <a:pt x="7034" y="2433"/>
                </a:lnTo>
                <a:lnTo>
                  <a:pt x="7034" y="2433"/>
                </a:lnTo>
                <a:lnTo>
                  <a:pt x="7032" y="2436"/>
                </a:lnTo>
                <a:lnTo>
                  <a:pt x="7032" y="2436"/>
                </a:lnTo>
                <a:lnTo>
                  <a:pt x="7032" y="2436"/>
                </a:lnTo>
                <a:lnTo>
                  <a:pt x="6987" y="2483"/>
                </a:lnTo>
                <a:lnTo>
                  <a:pt x="6987" y="2483"/>
                </a:lnTo>
                <a:lnTo>
                  <a:pt x="6987" y="2483"/>
                </a:lnTo>
                <a:lnTo>
                  <a:pt x="6985" y="2485"/>
                </a:lnTo>
                <a:lnTo>
                  <a:pt x="6985" y="2485"/>
                </a:lnTo>
                <a:lnTo>
                  <a:pt x="6985" y="2485"/>
                </a:lnTo>
                <a:lnTo>
                  <a:pt x="6985" y="2488"/>
                </a:lnTo>
                <a:lnTo>
                  <a:pt x="6985" y="2488"/>
                </a:lnTo>
                <a:lnTo>
                  <a:pt x="6982" y="2490"/>
                </a:lnTo>
                <a:lnTo>
                  <a:pt x="6982" y="2490"/>
                </a:lnTo>
                <a:lnTo>
                  <a:pt x="6982" y="2490"/>
                </a:lnTo>
                <a:lnTo>
                  <a:pt x="6982" y="2493"/>
                </a:lnTo>
                <a:lnTo>
                  <a:pt x="6982" y="2493"/>
                </a:lnTo>
                <a:lnTo>
                  <a:pt x="6987" y="2958"/>
                </a:lnTo>
                <a:lnTo>
                  <a:pt x="6845" y="2816"/>
                </a:lnTo>
                <a:lnTo>
                  <a:pt x="6722" y="2696"/>
                </a:lnTo>
                <a:lnTo>
                  <a:pt x="6713" y="2696"/>
                </a:lnTo>
                <a:lnTo>
                  <a:pt x="6713" y="2495"/>
                </a:lnTo>
                <a:lnTo>
                  <a:pt x="6713" y="2495"/>
                </a:lnTo>
                <a:lnTo>
                  <a:pt x="6711" y="2495"/>
                </a:lnTo>
                <a:lnTo>
                  <a:pt x="6711" y="2405"/>
                </a:lnTo>
                <a:lnTo>
                  <a:pt x="6711" y="2405"/>
                </a:lnTo>
                <a:lnTo>
                  <a:pt x="6711" y="2405"/>
                </a:lnTo>
                <a:lnTo>
                  <a:pt x="6711" y="2405"/>
                </a:lnTo>
                <a:lnTo>
                  <a:pt x="6711" y="2405"/>
                </a:lnTo>
                <a:lnTo>
                  <a:pt x="6708" y="2405"/>
                </a:lnTo>
                <a:lnTo>
                  <a:pt x="6708" y="2405"/>
                </a:lnTo>
                <a:lnTo>
                  <a:pt x="6708" y="2405"/>
                </a:lnTo>
                <a:lnTo>
                  <a:pt x="6708" y="2405"/>
                </a:lnTo>
                <a:lnTo>
                  <a:pt x="6708" y="2405"/>
                </a:lnTo>
                <a:lnTo>
                  <a:pt x="6706" y="2405"/>
                </a:lnTo>
                <a:lnTo>
                  <a:pt x="6706" y="2405"/>
                </a:lnTo>
                <a:lnTo>
                  <a:pt x="6706" y="2405"/>
                </a:lnTo>
                <a:lnTo>
                  <a:pt x="6708" y="2495"/>
                </a:lnTo>
                <a:lnTo>
                  <a:pt x="6675" y="2497"/>
                </a:lnTo>
                <a:lnTo>
                  <a:pt x="6675" y="2408"/>
                </a:lnTo>
                <a:lnTo>
                  <a:pt x="6675" y="2408"/>
                </a:lnTo>
                <a:lnTo>
                  <a:pt x="6675" y="2408"/>
                </a:lnTo>
                <a:lnTo>
                  <a:pt x="6675" y="2408"/>
                </a:lnTo>
                <a:lnTo>
                  <a:pt x="6675" y="2408"/>
                </a:lnTo>
                <a:lnTo>
                  <a:pt x="6673" y="2408"/>
                </a:lnTo>
                <a:lnTo>
                  <a:pt x="6673" y="2408"/>
                </a:lnTo>
                <a:lnTo>
                  <a:pt x="6673" y="2408"/>
                </a:lnTo>
                <a:lnTo>
                  <a:pt x="6673" y="2408"/>
                </a:lnTo>
                <a:lnTo>
                  <a:pt x="6673" y="2408"/>
                </a:lnTo>
                <a:lnTo>
                  <a:pt x="6670" y="2408"/>
                </a:lnTo>
                <a:lnTo>
                  <a:pt x="6670" y="2408"/>
                </a:lnTo>
                <a:lnTo>
                  <a:pt x="6670" y="2408"/>
                </a:lnTo>
                <a:lnTo>
                  <a:pt x="6670" y="2497"/>
                </a:lnTo>
                <a:lnTo>
                  <a:pt x="6670" y="2497"/>
                </a:lnTo>
                <a:lnTo>
                  <a:pt x="6670" y="2500"/>
                </a:lnTo>
                <a:lnTo>
                  <a:pt x="6673" y="2698"/>
                </a:lnTo>
                <a:lnTo>
                  <a:pt x="6652" y="2698"/>
                </a:lnTo>
                <a:lnTo>
                  <a:pt x="6654" y="3010"/>
                </a:lnTo>
                <a:lnTo>
                  <a:pt x="6536" y="3107"/>
                </a:lnTo>
                <a:lnTo>
                  <a:pt x="6538" y="2124"/>
                </a:lnTo>
                <a:lnTo>
                  <a:pt x="6500" y="2105"/>
                </a:lnTo>
                <a:lnTo>
                  <a:pt x="6503" y="1833"/>
                </a:lnTo>
                <a:lnTo>
                  <a:pt x="6467" y="1822"/>
                </a:lnTo>
                <a:lnTo>
                  <a:pt x="6467" y="1670"/>
                </a:lnTo>
                <a:lnTo>
                  <a:pt x="6420" y="1656"/>
                </a:lnTo>
                <a:lnTo>
                  <a:pt x="6418" y="1538"/>
                </a:lnTo>
                <a:lnTo>
                  <a:pt x="6387" y="1533"/>
                </a:lnTo>
                <a:lnTo>
                  <a:pt x="6385" y="1479"/>
                </a:lnTo>
                <a:lnTo>
                  <a:pt x="6375" y="1477"/>
                </a:lnTo>
                <a:lnTo>
                  <a:pt x="6373" y="1477"/>
                </a:lnTo>
                <a:lnTo>
                  <a:pt x="6373" y="1264"/>
                </a:lnTo>
                <a:lnTo>
                  <a:pt x="6373" y="1264"/>
                </a:lnTo>
                <a:lnTo>
                  <a:pt x="6370" y="1264"/>
                </a:lnTo>
                <a:lnTo>
                  <a:pt x="6368" y="1264"/>
                </a:lnTo>
                <a:lnTo>
                  <a:pt x="6366" y="1264"/>
                </a:lnTo>
                <a:lnTo>
                  <a:pt x="6363" y="1264"/>
                </a:lnTo>
                <a:lnTo>
                  <a:pt x="6361" y="1264"/>
                </a:lnTo>
                <a:lnTo>
                  <a:pt x="6359" y="1264"/>
                </a:lnTo>
                <a:lnTo>
                  <a:pt x="6356" y="1264"/>
                </a:lnTo>
                <a:lnTo>
                  <a:pt x="6354" y="1264"/>
                </a:lnTo>
                <a:lnTo>
                  <a:pt x="6352" y="1264"/>
                </a:lnTo>
                <a:lnTo>
                  <a:pt x="6352" y="1264"/>
                </a:lnTo>
                <a:lnTo>
                  <a:pt x="6349" y="1264"/>
                </a:lnTo>
                <a:lnTo>
                  <a:pt x="6352" y="1479"/>
                </a:lnTo>
                <a:lnTo>
                  <a:pt x="6340" y="1479"/>
                </a:lnTo>
                <a:lnTo>
                  <a:pt x="6340" y="1536"/>
                </a:lnTo>
                <a:lnTo>
                  <a:pt x="6302" y="1536"/>
                </a:lnTo>
                <a:lnTo>
                  <a:pt x="6302" y="1633"/>
                </a:lnTo>
                <a:lnTo>
                  <a:pt x="6087" y="1637"/>
                </a:lnTo>
                <a:lnTo>
                  <a:pt x="5900" y="1654"/>
                </a:lnTo>
                <a:lnTo>
                  <a:pt x="5903" y="1798"/>
                </a:lnTo>
                <a:lnTo>
                  <a:pt x="5806" y="1810"/>
                </a:lnTo>
                <a:lnTo>
                  <a:pt x="5811" y="2072"/>
                </a:lnTo>
                <a:lnTo>
                  <a:pt x="5707" y="2091"/>
                </a:lnTo>
                <a:lnTo>
                  <a:pt x="5744" y="3678"/>
                </a:lnTo>
                <a:lnTo>
                  <a:pt x="5633" y="3730"/>
                </a:lnTo>
                <a:lnTo>
                  <a:pt x="5622" y="2039"/>
                </a:lnTo>
                <a:lnTo>
                  <a:pt x="5619" y="2037"/>
                </a:lnTo>
                <a:lnTo>
                  <a:pt x="5619" y="2037"/>
                </a:lnTo>
                <a:lnTo>
                  <a:pt x="5615" y="2034"/>
                </a:lnTo>
                <a:lnTo>
                  <a:pt x="5612" y="2034"/>
                </a:lnTo>
                <a:lnTo>
                  <a:pt x="5605" y="2032"/>
                </a:lnTo>
                <a:lnTo>
                  <a:pt x="5600" y="2032"/>
                </a:lnTo>
                <a:lnTo>
                  <a:pt x="5593" y="2030"/>
                </a:lnTo>
                <a:lnTo>
                  <a:pt x="5584" y="2030"/>
                </a:lnTo>
                <a:lnTo>
                  <a:pt x="5574" y="2027"/>
                </a:lnTo>
                <a:lnTo>
                  <a:pt x="5565" y="2027"/>
                </a:lnTo>
                <a:lnTo>
                  <a:pt x="5556" y="2025"/>
                </a:lnTo>
                <a:lnTo>
                  <a:pt x="5544" y="2025"/>
                </a:lnTo>
                <a:lnTo>
                  <a:pt x="5194" y="2020"/>
                </a:lnTo>
                <a:lnTo>
                  <a:pt x="5180" y="2020"/>
                </a:lnTo>
                <a:lnTo>
                  <a:pt x="5168" y="2020"/>
                </a:lnTo>
                <a:lnTo>
                  <a:pt x="5154" y="2022"/>
                </a:lnTo>
                <a:lnTo>
                  <a:pt x="5142" y="2022"/>
                </a:lnTo>
                <a:lnTo>
                  <a:pt x="5130" y="2022"/>
                </a:lnTo>
                <a:lnTo>
                  <a:pt x="5121" y="2025"/>
                </a:lnTo>
                <a:lnTo>
                  <a:pt x="5111" y="2025"/>
                </a:lnTo>
                <a:lnTo>
                  <a:pt x="5107" y="2027"/>
                </a:lnTo>
                <a:lnTo>
                  <a:pt x="5102" y="2030"/>
                </a:lnTo>
                <a:lnTo>
                  <a:pt x="5100" y="2030"/>
                </a:lnTo>
                <a:lnTo>
                  <a:pt x="5144" y="3929"/>
                </a:lnTo>
                <a:lnTo>
                  <a:pt x="5104" y="3929"/>
                </a:lnTo>
                <a:lnTo>
                  <a:pt x="5104" y="2835"/>
                </a:lnTo>
                <a:lnTo>
                  <a:pt x="5069" y="2835"/>
                </a:lnTo>
                <a:lnTo>
                  <a:pt x="5069" y="2826"/>
                </a:lnTo>
                <a:lnTo>
                  <a:pt x="5067" y="2819"/>
                </a:lnTo>
                <a:lnTo>
                  <a:pt x="5057" y="2811"/>
                </a:lnTo>
                <a:lnTo>
                  <a:pt x="5038" y="2804"/>
                </a:lnTo>
                <a:lnTo>
                  <a:pt x="5012" y="2800"/>
                </a:lnTo>
                <a:lnTo>
                  <a:pt x="4979" y="2795"/>
                </a:lnTo>
                <a:lnTo>
                  <a:pt x="4944" y="2793"/>
                </a:lnTo>
                <a:lnTo>
                  <a:pt x="4908" y="2793"/>
                </a:lnTo>
                <a:lnTo>
                  <a:pt x="4873" y="2795"/>
                </a:lnTo>
                <a:lnTo>
                  <a:pt x="4844" y="2800"/>
                </a:lnTo>
                <a:lnTo>
                  <a:pt x="4823" y="2804"/>
                </a:lnTo>
                <a:lnTo>
                  <a:pt x="4821" y="2807"/>
                </a:lnTo>
                <a:lnTo>
                  <a:pt x="4823" y="2308"/>
                </a:lnTo>
                <a:lnTo>
                  <a:pt x="4738" y="2294"/>
                </a:lnTo>
                <a:lnTo>
                  <a:pt x="4334" y="2207"/>
                </a:lnTo>
                <a:lnTo>
                  <a:pt x="4280" y="2197"/>
                </a:lnTo>
                <a:lnTo>
                  <a:pt x="4285" y="2856"/>
                </a:lnTo>
                <a:lnTo>
                  <a:pt x="4228" y="2856"/>
                </a:lnTo>
                <a:lnTo>
                  <a:pt x="4228" y="2757"/>
                </a:lnTo>
                <a:lnTo>
                  <a:pt x="4216" y="2757"/>
                </a:lnTo>
                <a:lnTo>
                  <a:pt x="4214" y="2757"/>
                </a:lnTo>
                <a:lnTo>
                  <a:pt x="4197" y="2757"/>
                </a:lnTo>
                <a:lnTo>
                  <a:pt x="4197" y="2528"/>
                </a:lnTo>
                <a:lnTo>
                  <a:pt x="4185" y="2528"/>
                </a:lnTo>
                <a:lnTo>
                  <a:pt x="4185" y="2462"/>
                </a:lnTo>
                <a:lnTo>
                  <a:pt x="4174" y="2462"/>
                </a:lnTo>
                <a:lnTo>
                  <a:pt x="4174" y="2462"/>
                </a:lnTo>
                <a:lnTo>
                  <a:pt x="4159" y="2462"/>
                </a:lnTo>
                <a:lnTo>
                  <a:pt x="4159" y="2266"/>
                </a:lnTo>
                <a:lnTo>
                  <a:pt x="4155" y="2266"/>
                </a:lnTo>
                <a:lnTo>
                  <a:pt x="4152" y="2268"/>
                </a:lnTo>
                <a:lnTo>
                  <a:pt x="4155" y="2462"/>
                </a:lnTo>
                <a:lnTo>
                  <a:pt x="4136" y="2462"/>
                </a:lnTo>
                <a:lnTo>
                  <a:pt x="4136" y="2462"/>
                </a:lnTo>
                <a:lnTo>
                  <a:pt x="4122" y="2462"/>
                </a:lnTo>
                <a:lnTo>
                  <a:pt x="4122" y="2462"/>
                </a:lnTo>
                <a:lnTo>
                  <a:pt x="4112" y="2493"/>
                </a:lnTo>
                <a:lnTo>
                  <a:pt x="4112" y="2493"/>
                </a:lnTo>
                <a:lnTo>
                  <a:pt x="4112" y="2526"/>
                </a:lnTo>
                <a:lnTo>
                  <a:pt x="4100" y="2526"/>
                </a:lnTo>
                <a:lnTo>
                  <a:pt x="4079" y="2528"/>
                </a:lnTo>
                <a:lnTo>
                  <a:pt x="4058" y="2528"/>
                </a:lnTo>
                <a:lnTo>
                  <a:pt x="4037" y="2528"/>
                </a:lnTo>
                <a:lnTo>
                  <a:pt x="4015" y="2528"/>
                </a:lnTo>
                <a:lnTo>
                  <a:pt x="3994" y="2528"/>
                </a:lnTo>
                <a:lnTo>
                  <a:pt x="3973" y="2528"/>
                </a:lnTo>
                <a:lnTo>
                  <a:pt x="3952" y="2528"/>
                </a:lnTo>
                <a:lnTo>
                  <a:pt x="3930" y="2528"/>
                </a:lnTo>
                <a:lnTo>
                  <a:pt x="3909" y="2528"/>
                </a:lnTo>
                <a:lnTo>
                  <a:pt x="3890" y="2526"/>
                </a:lnTo>
                <a:lnTo>
                  <a:pt x="3869" y="2526"/>
                </a:lnTo>
                <a:lnTo>
                  <a:pt x="3869" y="2493"/>
                </a:lnTo>
                <a:lnTo>
                  <a:pt x="3869" y="2490"/>
                </a:lnTo>
                <a:lnTo>
                  <a:pt x="3869" y="2462"/>
                </a:lnTo>
                <a:lnTo>
                  <a:pt x="3869" y="2459"/>
                </a:lnTo>
                <a:lnTo>
                  <a:pt x="3857" y="2459"/>
                </a:lnTo>
                <a:lnTo>
                  <a:pt x="3857" y="2462"/>
                </a:lnTo>
                <a:lnTo>
                  <a:pt x="3838" y="2462"/>
                </a:lnTo>
                <a:lnTo>
                  <a:pt x="3838" y="2268"/>
                </a:lnTo>
                <a:lnTo>
                  <a:pt x="3838" y="2266"/>
                </a:lnTo>
                <a:lnTo>
                  <a:pt x="3833" y="2266"/>
                </a:lnTo>
                <a:lnTo>
                  <a:pt x="3833" y="2462"/>
                </a:lnTo>
                <a:lnTo>
                  <a:pt x="3819" y="2462"/>
                </a:lnTo>
                <a:lnTo>
                  <a:pt x="3819" y="2459"/>
                </a:lnTo>
                <a:lnTo>
                  <a:pt x="3805" y="2459"/>
                </a:lnTo>
                <a:lnTo>
                  <a:pt x="3805" y="2528"/>
                </a:lnTo>
                <a:lnTo>
                  <a:pt x="3796" y="2528"/>
                </a:lnTo>
                <a:lnTo>
                  <a:pt x="3793" y="2757"/>
                </a:lnTo>
                <a:lnTo>
                  <a:pt x="3774" y="2757"/>
                </a:lnTo>
                <a:lnTo>
                  <a:pt x="3774" y="2757"/>
                </a:lnTo>
                <a:lnTo>
                  <a:pt x="3765" y="2757"/>
                </a:lnTo>
                <a:lnTo>
                  <a:pt x="3763" y="3612"/>
                </a:lnTo>
                <a:lnTo>
                  <a:pt x="3727" y="3612"/>
                </a:lnTo>
                <a:lnTo>
                  <a:pt x="3727" y="3612"/>
                </a:lnTo>
                <a:lnTo>
                  <a:pt x="3715" y="3612"/>
                </a:lnTo>
                <a:lnTo>
                  <a:pt x="3715" y="3612"/>
                </a:lnTo>
                <a:lnTo>
                  <a:pt x="3706" y="3631"/>
                </a:lnTo>
                <a:lnTo>
                  <a:pt x="3706" y="3634"/>
                </a:lnTo>
                <a:lnTo>
                  <a:pt x="3706" y="3754"/>
                </a:lnTo>
                <a:lnTo>
                  <a:pt x="3564" y="3754"/>
                </a:lnTo>
                <a:lnTo>
                  <a:pt x="3564" y="3667"/>
                </a:lnTo>
                <a:lnTo>
                  <a:pt x="3564" y="3660"/>
                </a:lnTo>
                <a:lnTo>
                  <a:pt x="3564" y="3657"/>
                </a:lnTo>
                <a:lnTo>
                  <a:pt x="3555" y="3657"/>
                </a:lnTo>
                <a:lnTo>
                  <a:pt x="2981" y="3657"/>
                </a:lnTo>
                <a:lnTo>
                  <a:pt x="2981" y="3525"/>
                </a:lnTo>
                <a:lnTo>
                  <a:pt x="3118" y="3487"/>
                </a:lnTo>
                <a:lnTo>
                  <a:pt x="3276" y="3426"/>
                </a:lnTo>
                <a:lnTo>
                  <a:pt x="3427" y="3345"/>
                </a:lnTo>
                <a:lnTo>
                  <a:pt x="3500" y="3303"/>
                </a:lnTo>
                <a:lnTo>
                  <a:pt x="3663" y="3194"/>
                </a:lnTo>
                <a:lnTo>
                  <a:pt x="3663" y="3161"/>
                </a:lnTo>
                <a:lnTo>
                  <a:pt x="3238" y="3161"/>
                </a:lnTo>
                <a:lnTo>
                  <a:pt x="3226" y="3178"/>
                </a:lnTo>
                <a:lnTo>
                  <a:pt x="1941" y="3180"/>
                </a:lnTo>
                <a:lnTo>
                  <a:pt x="1904" y="3163"/>
                </a:lnTo>
                <a:lnTo>
                  <a:pt x="1481" y="3163"/>
                </a:lnTo>
                <a:lnTo>
                  <a:pt x="1481" y="3197"/>
                </a:lnTo>
                <a:lnTo>
                  <a:pt x="1644" y="3305"/>
                </a:lnTo>
                <a:lnTo>
                  <a:pt x="1816" y="3395"/>
                </a:lnTo>
                <a:lnTo>
                  <a:pt x="1996" y="3466"/>
                </a:lnTo>
                <a:lnTo>
                  <a:pt x="2175" y="3515"/>
                </a:lnTo>
                <a:lnTo>
                  <a:pt x="2178" y="3799"/>
                </a:lnTo>
                <a:lnTo>
                  <a:pt x="1741" y="3799"/>
                </a:lnTo>
                <a:lnTo>
                  <a:pt x="1736" y="3754"/>
                </a:lnTo>
                <a:lnTo>
                  <a:pt x="1719" y="3752"/>
                </a:lnTo>
                <a:lnTo>
                  <a:pt x="1637" y="3749"/>
                </a:lnTo>
                <a:lnTo>
                  <a:pt x="1549" y="3752"/>
                </a:lnTo>
                <a:lnTo>
                  <a:pt x="1519" y="3754"/>
                </a:lnTo>
                <a:lnTo>
                  <a:pt x="1495" y="3938"/>
                </a:lnTo>
                <a:lnTo>
                  <a:pt x="1422" y="3934"/>
                </a:lnTo>
                <a:lnTo>
                  <a:pt x="1275" y="3681"/>
                </a:lnTo>
                <a:lnTo>
                  <a:pt x="1275" y="3674"/>
                </a:lnTo>
                <a:lnTo>
                  <a:pt x="1273" y="3662"/>
                </a:lnTo>
                <a:lnTo>
                  <a:pt x="1273" y="3660"/>
                </a:lnTo>
                <a:lnTo>
                  <a:pt x="1268" y="3650"/>
                </a:lnTo>
                <a:lnTo>
                  <a:pt x="1268" y="3650"/>
                </a:lnTo>
                <a:lnTo>
                  <a:pt x="1261" y="3641"/>
                </a:lnTo>
                <a:lnTo>
                  <a:pt x="1252" y="3634"/>
                </a:lnTo>
                <a:lnTo>
                  <a:pt x="1245" y="3629"/>
                </a:lnTo>
                <a:lnTo>
                  <a:pt x="1136" y="3440"/>
                </a:lnTo>
                <a:lnTo>
                  <a:pt x="1145" y="3433"/>
                </a:lnTo>
                <a:lnTo>
                  <a:pt x="1185" y="3378"/>
                </a:lnTo>
                <a:lnTo>
                  <a:pt x="1200" y="3348"/>
                </a:lnTo>
                <a:lnTo>
                  <a:pt x="1211" y="3317"/>
                </a:lnTo>
                <a:lnTo>
                  <a:pt x="1221" y="3251"/>
                </a:lnTo>
                <a:lnTo>
                  <a:pt x="1219" y="3251"/>
                </a:lnTo>
                <a:lnTo>
                  <a:pt x="1211" y="3185"/>
                </a:lnTo>
                <a:lnTo>
                  <a:pt x="1197" y="3154"/>
                </a:lnTo>
                <a:lnTo>
                  <a:pt x="1185" y="3123"/>
                </a:lnTo>
                <a:lnTo>
                  <a:pt x="1145" y="3071"/>
                </a:lnTo>
                <a:lnTo>
                  <a:pt x="1093" y="3029"/>
                </a:lnTo>
                <a:lnTo>
                  <a:pt x="1089" y="3029"/>
                </a:lnTo>
                <a:lnTo>
                  <a:pt x="1067" y="3019"/>
                </a:lnTo>
                <a:lnTo>
                  <a:pt x="1067" y="1807"/>
                </a:lnTo>
                <a:lnTo>
                  <a:pt x="1074" y="1803"/>
                </a:lnTo>
                <a:lnTo>
                  <a:pt x="1122" y="1767"/>
                </a:lnTo>
                <a:lnTo>
                  <a:pt x="1159" y="1722"/>
                </a:lnTo>
                <a:lnTo>
                  <a:pt x="1171" y="1694"/>
                </a:lnTo>
                <a:lnTo>
                  <a:pt x="1181" y="1668"/>
                </a:lnTo>
                <a:lnTo>
                  <a:pt x="1190" y="1609"/>
                </a:lnTo>
                <a:lnTo>
                  <a:pt x="1190" y="1604"/>
                </a:lnTo>
                <a:lnTo>
                  <a:pt x="1190" y="1600"/>
                </a:lnTo>
                <a:lnTo>
                  <a:pt x="1181" y="1541"/>
                </a:lnTo>
                <a:lnTo>
                  <a:pt x="1159" y="1486"/>
                </a:lnTo>
                <a:lnTo>
                  <a:pt x="1122" y="1441"/>
                </a:lnTo>
                <a:lnTo>
                  <a:pt x="1112" y="1432"/>
                </a:lnTo>
                <a:lnTo>
                  <a:pt x="1067" y="1401"/>
                </a:lnTo>
                <a:lnTo>
                  <a:pt x="1053" y="1394"/>
                </a:lnTo>
                <a:lnTo>
                  <a:pt x="1027" y="1387"/>
                </a:lnTo>
                <a:lnTo>
                  <a:pt x="1015" y="1288"/>
                </a:lnTo>
                <a:lnTo>
                  <a:pt x="1025" y="1285"/>
                </a:lnTo>
                <a:lnTo>
                  <a:pt x="1034" y="1283"/>
                </a:lnTo>
                <a:lnTo>
                  <a:pt x="1037" y="1278"/>
                </a:lnTo>
                <a:lnTo>
                  <a:pt x="1037" y="1267"/>
                </a:lnTo>
                <a:lnTo>
                  <a:pt x="1034" y="1262"/>
                </a:lnTo>
                <a:lnTo>
                  <a:pt x="1030" y="1259"/>
                </a:lnTo>
                <a:lnTo>
                  <a:pt x="1018" y="1255"/>
                </a:lnTo>
                <a:lnTo>
                  <a:pt x="1015" y="1255"/>
                </a:lnTo>
                <a:lnTo>
                  <a:pt x="1015" y="1047"/>
                </a:lnTo>
                <a:lnTo>
                  <a:pt x="1020" y="1044"/>
                </a:lnTo>
                <a:lnTo>
                  <a:pt x="1032" y="1030"/>
                </a:lnTo>
                <a:lnTo>
                  <a:pt x="1039" y="1011"/>
                </a:lnTo>
                <a:lnTo>
                  <a:pt x="1041" y="1007"/>
                </a:lnTo>
                <a:lnTo>
                  <a:pt x="1044" y="997"/>
                </a:lnTo>
                <a:lnTo>
                  <a:pt x="1044" y="990"/>
                </a:lnTo>
                <a:lnTo>
                  <a:pt x="1044" y="988"/>
                </a:lnTo>
                <a:lnTo>
                  <a:pt x="1044" y="988"/>
                </a:lnTo>
                <a:lnTo>
                  <a:pt x="1044" y="988"/>
                </a:lnTo>
                <a:lnTo>
                  <a:pt x="1044" y="985"/>
                </a:lnTo>
                <a:lnTo>
                  <a:pt x="1044" y="978"/>
                </a:lnTo>
                <a:lnTo>
                  <a:pt x="1041" y="969"/>
                </a:lnTo>
                <a:lnTo>
                  <a:pt x="1039" y="964"/>
                </a:lnTo>
                <a:lnTo>
                  <a:pt x="1032" y="945"/>
                </a:lnTo>
                <a:lnTo>
                  <a:pt x="1022" y="933"/>
                </a:lnTo>
                <a:lnTo>
                  <a:pt x="1027" y="931"/>
                </a:lnTo>
                <a:lnTo>
                  <a:pt x="1034" y="926"/>
                </a:lnTo>
                <a:lnTo>
                  <a:pt x="1037" y="922"/>
                </a:lnTo>
                <a:lnTo>
                  <a:pt x="1037" y="912"/>
                </a:lnTo>
                <a:lnTo>
                  <a:pt x="1034" y="907"/>
                </a:lnTo>
                <a:lnTo>
                  <a:pt x="1027" y="903"/>
                </a:lnTo>
                <a:lnTo>
                  <a:pt x="1015" y="898"/>
                </a:lnTo>
                <a:lnTo>
                  <a:pt x="1001" y="896"/>
                </a:lnTo>
                <a:lnTo>
                  <a:pt x="999" y="896"/>
                </a:lnTo>
                <a:lnTo>
                  <a:pt x="999" y="690"/>
                </a:lnTo>
                <a:lnTo>
                  <a:pt x="1015" y="688"/>
                </a:lnTo>
                <a:lnTo>
                  <a:pt x="1015" y="678"/>
                </a:lnTo>
                <a:lnTo>
                  <a:pt x="985" y="657"/>
                </a:lnTo>
                <a:lnTo>
                  <a:pt x="985" y="444"/>
                </a:lnTo>
                <a:lnTo>
                  <a:pt x="987" y="444"/>
                </a:lnTo>
                <a:lnTo>
                  <a:pt x="994" y="442"/>
                </a:lnTo>
                <a:lnTo>
                  <a:pt x="996" y="440"/>
                </a:lnTo>
                <a:lnTo>
                  <a:pt x="999" y="437"/>
                </a:lnTo>
                <a:lnTo>
                  <a:pt x="999" y="435"/>
                </a:lnTo>
                <a:lnTo>
                  <a:pt x="999" y="430"/>
                </a:lnTo>
                <a:lnTo>
                  <a:pt x="999" y="428"/>
                </a:lnTo>
                <a:lnTo>
                  <a:pt x="994" y="426"/>
                </a:lnTo>
                <a:lnTo>
                  <a:pt x="992" y="423"/>
                </a:lnTo>
                <a:lnTo>
                  <a:pt x="985" y="421"/>
                </a:lnTo>
                <a:lnTo>
                  <a:pt x="980" y="421"/>
                </a:lnTo>
                <a:lnTo>
                  <a:pt x="982" y="5"/>
                </a:lnTo>
                <a:lnTo>
                  <a:pt x="980" y="5"/>
                </a:lnTo>
                <a:lnTo>
                  <a:pt x="980" y="3"/>
                </a:lnTo>
                <a:lnTo>
                  <a:pt x="978" y="3"/>
                </a:lnTo>
                <a:lnTo>
                  <a:pt x="973" y="0"/>
                </a:lnTo>
                <a:lnTo>
                  <a:pt x="971" y="0"/>
                </a:lnTo>
                <a:lnTo>
                  <a:pt x="968" y="0"/>
                </a:lnTo>
                <a:lnTo>
                  <a:pt x="963" y="0"/>
                </a:lnTo>
                <a:lnTo>
                  <a:pt x="961" y="0"/>
                </a:lnTo>
                <a:lnTo>
                  <a:pt x="959" y="3"/>
                </a:lnTo>
                <a:lnTo>
                  <a:pt x="956" y="3"/>
                </a:lnTo>
                <a:lnTo>
                  <a:pt x="956" y="5"/>
                </a:lnTo>
                <a:lnTo>
                  <a:pt x="954" y="5"/>
                </a:lnTo>
                <a:lnTo>
                  <a:pt x="954" y="421"/>
                </a:lnTo>
                <a:lnTo>
                  <a:pt x="954" y="421"/>
                </a:lnTo>
                <a:lnTo>
                  <a:pt x="947" y="423"/>
                </a:lnTo>
                <a:lnTo>
                  <a:pt x="942" y="423"/>
                </a:lnTo>
                <a:lnTo>
                  <a:pt x="937" y="426"/>
                </a:lnTo>
                <a:lnTo>
                  <a:pt x="937" y="428"/>
                </a:lnTo>
                <a:lnTo>
                  <a:pt x="937" y="433"/>
                </a:lnTo>
                <a:lnTo>
                  <a:pt x="937" y="435"/>
                </a:lnTo>
                <a:lnTo>
                  <a:pt x="937" y="440"/>
                </a:lnTo>
                <a:lnTo>
                  <a:pt x="940" y="442"/>
                </a:lnTo>
                <a:lnTo>
                  <a:pt x="945" y="444"/>
                </a:lnTo>
                <a:lnTo>
                  <a:pt x="952" y="444"/>
                </a:lnTo>
                <a:lnTo>
                  <a:pt x="952" y="444"/>
                </a:lnTo>
                <a:lnTo>
                  <a:pt x="952" y="662"/>
                </a:lnTo>
                <a:lnTo>
                  <a:pt x="919" y="667"/>
                </a:lnTo>
                <a:lnTo>
                  <a:pt x="919" y="678"/>
                </a:lnTo>
                <a:lnTo>
                  <a:pt x="935" y="688"/>
                </a:lnTo>
                <a:lnTo>
                  <a:pt x="935" y="896"/>
                </a:lnTo>
                <a:lnTo>
                  <a:pt x="930" y="896"/>
                </a:lnTo>
                <a:lnTo>
                  <a:pt x="916" y="898"/>
                </a:lnTo>
                <a:lnTo>
                  <a:pt x="907" y="903"/>
                </a:lnTo>
                <a:lnTo>
                  <a:pt x="900" y="907"/>
                </a:lnTo>
                <a:lnTo>
                  <a:pt x="897" y="912"/>
                </a:lnTo>
                <a:lnTo>
                  <a:pt x="897" y="922"/>
                </a:lnTo>
                <a:lnTo>
                  <a:pt x="900" y="926"/>
                </a:lnTo>
                <a:lnTo>
                  <a:pt x="907" y="931"/>
                </a:lnTo>
                <a:lnTo>
                  <a:pt x="911" y="933"/>
                </a:lnTo>
                <a:lnTo>
                  <a:pt x="902" y="943"/>
                </a:lnTo>
                <a:lnTo>
                  <a:pt x="900" y="948"/>
                </a:lnTo>
                <a:lnTo>
                  <a:pt x="890" y="967"/>
                </a:lnTo>
                <a:lnTo>
                  <a:pt x="890" y="976"/>
                </a:lnTo>
                <a:lnTo>
                  <a:pt x="888" y="985"/>
                </a:lnTo>
                <a:lnTo>
                  <a:pt x="888" y="988"/>
                </a:lnTo>
                <a:lnTo>
                  <a:pt x="888" y="988"/>
                </a:lnTo>
                <a:lnTo>
                  <a:pt x="890" y="997"/>
                </a:lnTo>
                <a:lnTo>
                  <a:pt x="890" y="1007"/>
                </a:lnTo>
                <a:lnTo>
                  <a:pt x="900" y="1026"/>
                </a:lnTo>
                <a:lnTo>
                  <a:pt x="902" y="1030"/>
                </a:lnTo>
                <a:lnTo>
                  <a:pt x="914" y="1044"/>
                </a:lnTo>
                <a:lnTo>
                  <a:pt x="916" y="1047"/>
                </a:lnTo>
                <a:lnTo>
                  <a:pt x="916" y="1255"/>
                </a:lnTo>
                <a:lnTo>
                  <a:pt x="907" y="1257"/>
                </a:lnTo>
                <a:lnTo>
                  <a:pt x="897" y="1262"/>
                </a:lnTo>
                <a:lnTo>
                  <a:pt x="895" y="1267"/>
                </a:lnTo>
                <a:lnTo>
                  <a:pt x="895" y="1276"/>
                </a:lnTo>
                <a:lnTo>
                  <a:pt x="897" y="1281"/>
                </a:lnTo>
                <a:lnTo>
                  <a:pt x="904" y="1285"/>
                </a:lnTo>
                <a:lnTo>
                  <a:pt x="914" y="1288"/>
                </a:lnTo>
                <a:lnTo>
                  <a:pt x="916" y="1288"/>
                </a:lnTo>
                <a:lnTo>
                  <a:pt x="904" y="1382"/>
                </a:lnTo>
                <a:lnTo>
                  <a:pt x="869" y="1394"/>
                </a:lnTo>
                <a:lnTo>
                  <a:pt x="855" y="1399"/>
                </a:lnTo>
                <a:lnTo>
                  <a:pt x="810" y="1432"/>
                </a:lnTo>
                <a:lnTo>
                  <a:pt x="800" y="1441"/>
                </a:lnTo>
                <a:lnTo>
                  <a:pt x="763" y="1486"/>
                </a:lnTo>
                <a:lnTo>
                  <a:pt x="741" y="1541"/>
                </a:lnTo>
                <a:lnTo>
                  <a:pt x="732" y="1600"/>
                </a:lnTo>
                <a:lnTo>
                  <a:pt x="732" y="1600"/>
                </a:lnTo>
                <a:lnTo>
                  <a:pt x="739" y="1659"/>
                </a:lnTo>
                <a:lnTo>
                  <a:pt x="744" y="1668"/>
                </a:lnTo>
                <a:lnTo>
                  <a:pt x="753" y="1696"/>
                </a:lnTo>
                <a:lnTo>
                  <a:pt x="765" y="1722"/>
                </a:lnTo>
                <a:lnTo>
                  <a:pt x="800" y="1770"/>
                </a:lnTo>
                <a:lnTo>
                  <a:pt x="819" y="1784"/>
                </a:lnTo>
                <a:lnTo>
                  <a:pt x="817" y="3045"/>
                </a:lnTo>
                <a:lnTo>
                  <a:pt x="784" y="3069"/>
                </a:lnTo>
                <a:lnTo>
                  <a:pt x="744" y="3123"/>
                </a:lnTo>
                <a:lnTo>
                  <a:pt x="730" y="3154"/>
                </a:lnTo>
                <a:lnTo>
                  <a:pt x="718" y="3185"/>
                </a:lnTo>
                <a:lnTo>
                  <a:pt x="708" y="3251"/>
                </a:lnTo>
                <a:lnTo>
                  <a:pt x="708" y="3251"/>
                </a:lnTo>
                <a:lnTo>
                  <a:pt x="718" y="3317"/>
                </a:lnTo>
                <a:lnTo>
                  <a:pt x="730" y="3348"/>
                </a:lnTo>
                <a:lnTo>
                  <a:pt x="744" y="3378"/>
                </a:lnTo>
                <a:lnTo>
                  <a:pt x="784" y="3433"/>
                </a:lnTo>
                <a:lnTo>
                  <a:pt x="815" y="3456"/>
                </a:lnTo>
                <a:lnTo>
                  <a:pt x="815" y="3596"/>
                </a:lnTo>
                <a:lnTo>
                  <a:pt x="805" y="3629"/>
                </a:lnTo>
                <a:lnTo>
                  <a:pt x="800" y="3631"/>
                </a:lnTo>
                <a:lnTo>
                  <a:pt x="793" y="3638"/>
                </a:lnTo>
                <a:lnTo>
                  <a:pt x="791" y="3648"/>
                </a:lnTo>
                <a:lnTo>
                  <a:pt x="789" y="3648"/>
                </a:lnTo>
                <a:lnTo>
                  <a:pt x="786" y="3652"/>
                </a:lnTo>
                <a:lnTo>
                  <a:pt x="786" y="3664"/>
                </a:lnTo>
                <a:lnTo>
                  <a:pt x="786" y="3669"/>
                </a:lnTo>
                <a:lnTo>
                  <a:pt x="789" y="3681"/>
                </a:lnTo>
                <a:lnTo>
                  <a:pt x="789" y="3681"/>
                </a:lnTo>
                <a:lnTo>
                  <a:pt x="789" y="3685"/>
                </a:lnTo>
                <a:lnTo>
                  <a:pt x="789" y="3685"/>
                </a:lnTo>
                <a:lnTo>
                  <a:pt x="732" y="3886"/>
                </a:lnTo>
                <a:lnTo>
                  <a:pt x="720" y="3886"/>
                </a:lnTo>
                <a:lnTo>
                  <a:pt x="692" y="3886"/>
                </a:lnTo>
                <a:lnTo>
                  <a:pt x="666" y="3889"/>
                </a:lnTo>
                <a:lnTo>
                  <a:pt x="637" y="3889"/>
                </a:lnTo>
                <a:lnTo>
                  <a:pt x="614" y="3889"/>
                </a:lnTo>
                <a:lnTo>
                  <a:pt x="588" y="3891"/>
                </a:lnTo>
                <a:lnTo>
                  <a:pt x="564" y="3891"/>
                </a:lnTo>
                <a:lnTo>
                  <a:pt x="543" y="3893"/>
                </a:lnTo>
                <a:lnTo>
                  <a:pt x="543" y="3908"/>
                </a:lnTo>
                <a:lnTo>
                  <a:pt x="533" y="3908"/>
                </a:lnTo>
                <a:lnTo>
                  <a:pt x="510" y="3910"/>
                </a:lnTo>
                <a:lnTo>
                  <a:pt x="510" y="3919"/>
                </a:lnTo>
                <a:lnTo>
                  <a:pt x="550" y="3922"/>
                </a:lnTo>
                <a:lnTo>
                  <a:pt x="574" y="3919"/>
                </a:lnTo>
                <a:lnTo>
                  <a:pt x="597" y="3919"/>
                </a:lnTo>
                <a:lnTo>
                  <a:pt x="623" y="3917"/>
                </a:lnTo>
                <a:lnTo>
                  <a:pt x="647" y="3917"/>
                </a:lnTo>
                <a:lnTo>
                  <a:pt x="656" y="3917"/>
                </a:lnTo>
                <a:lnTo>
                  <a:pt x="708" y="3917"/>
                </a:lnTo>
                <a:lnTo>
                  <a:pt x="708" y="3952"/>
                </a:lnTo>
                <a:lnTo>
                  <a:pt x="588" y="3952"/>
                </a:lnTo>
                <a:lnTo>
                  <a:pt x="590" y="3950"/>
                </a:lnTo>
                <a:lnTo>
                  <a:pt x="600" y="3948"/>
                </a:lnTo>
                <a:lnTo>
                  <a:pt x="609" y="3945"/>
                </a:lnTo>
                <a:lnTo>
                  <a:pt x="621" y="3943"/>
                </a:lnTo>
                <a:lnTo>
                  <a:pt x="619" y="3941"/>
                </a:lnTo>
                <a:lnTo>
                  <a:pt x="611" y="3941"/>
                </a:lnTo>
                <a:lnTo>
                  <a:pt x="590" y="3938"/>
                </a:lnTo>
                <a:lnTo>
                  <a:pt x="571" y="3938"/>
                </a:lnTo>
                <a:lnTo>
                  <a:pt x="552" y="3936"/>
                </a:lnTo>
                <a:lnTo>
                  <a:pt x="538" y="3936"/>
                </a:lnTo>
                <a:lnTo>
                  <a:pt x="522" y="3934"/>
                </a:lnTo>
                <a:lnTo>
                  <a:pt x="508" y="3934"/>
                </a:lnTo>
                <a:lnTo>
                  <a:pt x="496" y="3931"/>
                </a:lnTo>
                <a:lnTo>
                  <a:pt x="486" y="3929"/>
                </a:lnTo>
                <a:lnTo>
                  <a:pt x="477" y="3929"/>
                </a:lnTo>
                <a:lnTo>
                  <a:pt x="470" y="3926"/>
                </a:lnTo>
                <a:lnTo>
                  <a:pt x="467" y="3926"/>
                </a:lnTo>
                <a:lnTo>
                  <a:pt x="453" y="3929"/>
                </a:lnTo>
                <a:lnTo>
                  <a:pt x="439" y="3931"/>
                </a:lnTo>
                <a:lnTo>
                  <a:pt x="425" y="3934"/>
                </a:lnTo>
                <a:lnTo>
                  <a:pt x="411" y="3936"/>
                </a:lnTo>
                <a:lnTo>
                  <a:pt x="396" y="3941"/>
                </a:lnTo>
                <a:lnTo>
                  <a:pt x="382" y="3945"/>
                </a:lnTo>
                <a:lnTo>
                  <a:pt x="368" y="3950"/>
                </a:lnTo>
                <a:lnTo>
                  <a:pt x="363" y="3952"/>
                </a:lnTo>
                <a:lnTo>
                  <a:pt x="19" y="3952"/>
                </a:lnTo>
                <a:lnTo>
                  <a:pt x="19" y="3986"/>
                </a:lnTo>
                <a:lnTo>
                  <a:pt x="2" y="3986"/>
                </a:lnTo>
                <a:lnTo>
                  <a:pt x="0" y="4309"/>
                </a:lnTo>
                <a:lnTo>
                  <a:pt x="7" y="4314"/>
                </a:lnTo>
                <a:lnTo>
                  <a:pt x="19" y="4319"/>
                </a:lnTo>
                <a:lnTo>
                  <a:pt x="19" y="4654"/>
                </a:lnTo>
                <a:lnTo>
                  <a:pt x="16792" y="4654"/>
                </a:lnTo>
                <a:lnTo>
                  <a:pt x="16792" y="3952"/>
                </a:lnTo>
                <a:lnTo>
                  <a:pt x="16629" y="3952"/>
                </a:lnTo>
                <a:lnTo>
                  <a:pt x="16360" y="3823"/>
                </a:lnTo>
                <a:close/>
                <a:moveTo>
                  <a:pt x="13556" y="3440"/>
                </a:moveTo>
                <a:lnTo>
                  <a:pt x="13556" y="3440"/>
                </a:lnTo>
                <a:lnTo>
                  <a:pt x="13556" y="3426"/>
                </a:lnTo>
                <a:lnTo>
                  <a:pt x="13556" y="3440"/>
                </a:lnTo>
                <a:close/>
                <a:moveTo>
                  <a:pt x="11461" y="192"/>
                </a:moveTo>
                <a:lnTo>
                  <a:pt x="11452" y="241"/>
                </a:lnTo>
                <a:lnTo>
                  <a:pt x="11449" y="258"/>
                </a:lnTo>
                <a:lnTo>
                  <a:pt x="11430" y="359"/>
                </a:lnTo>
                <a:lnTo>
                  <a:pt x="11416" y="440"/>
                </a:lnTo>
                <a:lnTo>
                  <a:pt x="11411" y="470"/>
                </a:lnTo>
                <a:lnTo>
                  <a:pt x="11083" y="468"/>
                </a:lnTo>
                <a:lnTo>
                  <a:pt x="11078" y="437"/>
                </a:lnTo>
                <a:lnTo>
                  <a:pt x="11064" y="357"/>
                </a:lnTo>
                <a:lnTo>
                  <a:pt x="11045" y="255"/>
                </a:lnTo>
                <a:lnTo>
                  <a:pt x="11043" y="239"/>
                </a:lnTo>
                <a:lnTo>
                  <a:pt x="11033" y="189"/>
                </a:lnTo>
                <a:lnTo>
                  <a:pt x="11461" y="192"/>
                </a:lnTo>
                <a:close/>
                <a:moveTo>
                  <a:pt x="6675" y="2511"/>
                </a:moveTo>
                <a:lnTo>
                  <a:pt x="6689" y="2552"/>
                </a:lnTo>
                <a:lnTo>
                  <a:pt x="6678" y="2592"/>
                </a:lnTo>
                <a:lnTo>
                  <a:pt x="6675" y="2511"/>
                </a:lnTo>
                <a:close/>
                <a:moveTo>
                  <a:pt x="6678" y="2698"/>
                </a:moveTo>
                <a:lnTo>
                  <a:pt x="6678" y="2698"/>
                </a:lnTo>
                <a:lnTo>
                  <a:pt x="6678" y="2618"/>
                </a:lnTo>
                <a:lnTo>
                  <a:pt x="6689" y="2658"/>
                </a:lnTo>
                <a:lnTo>
                  <a:pt x="6678" y="2698"/>
                </a:lnTo>
                <a:close/>
                <a:moveTo>
                  <a:pt x="6692" y="2663"/>
                </a:moveTo>
                <a:lnTo>
                  <a:pt x="6704" y="2696"/>
                </a:lnTo>
                <a:lnTo>
                  <a:pt x="6680" y="2698"/>
                </a:lnTo>
                <a:lnTo>
                  <a:pt x="6692" y="2663"/>
                </a:lnTo>
                <a:close/>
                <a:moveTo>
                  <a:pt x="6708" y="2615"/>
                </a:moveTo>
                <a:lnTo>
                  <a:pt x="6708" y="2696"/>
                </a:lnTo>
                <a:lnTo>
                  <a:pt x="6708" y="2696"/>
                </a:lnTo>
                <a:lnTo>
                  <a:pt x="6694" y="2658"/>
                </a:lnTo>
                <a:lnTo>
                  <a:pt x="6708" y="2615"/>
                </a:lnTo>
                <a:close/>
                <a:moveTo>
                  <a:pt x="6708" y="2606"/>
                </a:moveTo>
                <a:lnTo>
                  <a:pt x="6692" y="2653"/>
                </a:lnTo>
                <a:lnTo>
                  <a:pt x="6678" y="2608"/>
                </a:lnTo>
                <a:lnTo>
                  <a:pt x="6678" y="2606"/>
                </a:lnTo>
                <a:lnTo>
                  <a:pt x="6708" y="2606"/>
                </a:lnTo>
                <a:lnTo>
                  <a:pt x="6708" y="2606"/>
                </a:lnTo>
                <a:close/>
                <a:moveTo>
                  <a:pt x="6708" y="2601"/>
                </a:moveTo>
                <a:lnTo>
                  <a:pt x="6708" y="2601"/>
                </a:lnTo>
                <a:lnTo>
                  <a:pt x="6678" y="2604"/>
                </a:lnTo>
                <a:lnTo>
                  <a:pt x="6678" y="2604"/>
                </a:lnTo>
                <a:lnTo>
                  <a:pt x="6692" y="2556"/>
                </a:lnTo>
                <a:lnTo>
                  <a:pt x="6708" y="2601"/>
                </a:lnTo>
                <a:close/>
                <a:moveTo>
                  <a:pt x="6708" y="2589"/>
                </a:moveTo>
                <a:lnTo>
                  <a:pt x="6694" y="2552"/>
                </a:lnTo>
                <a:lnTo>
                  <a:pt x="6706" y="2509"/>
                </a:lnTo>
                <a:lnTo>
                  <a:pt x="6708" y="2589"/>
                </a:lnTo>
                <a:close/>
                <a:moveTo>
                  <a:pt x="6706" y="2497"/>
                </a:moveTo>
                <a:lnTo>
                  <a:pt x="6706" y="2497"/>
                </a:lnTo>
                <a:lnTo>
                  <a:pt x="6692" y="2545"/>
                </a:lnTo>
                <a:lnTo>
                  <a:pt x="6675" y="2500"/>
                </a:lnTo>
                <a:lnTo>
                  <a:pt x="6675" y="2500"/>
                </a:lnTo>
                <a:lnTo>
                  <a:pt x="6706" y="2497"/>
                </a:lnTo>
                <a:close/>
                <a:moveTo>
                  <a:pt x="1067" y="3482"/>
                </a:moveTo>
                <a:lnTo>
                  <a:pt x="1074" y="3480"/>
                </a:lnTo>
                <a:lnTo>
                  <a:pt x="1183" y="3664"/>
                </a:lnTo>
                <a:lnTo>
                  <a:pt x="1181" y="3671"/>
                </a:lnTo>
                <a:lnTo>
                  <a:pt x="1067" y="3851"/>
                </a:lnTo>
                <a:lnTo>
                  <a:pt x="1067" y="3482"/>
                </a:lnTo>
                <a:close/>
                <a:moveTo>
                  <a:pt x="971" y="2868"/>
                </a:moveTo>
                <a:lnTo>
                  <a:pt x="971" y="2868"/>
                </a:lnTo>
                <a:lnTo>
                  <a:pt x="968" y="2868"/>
                </a:lnTo>
                <a:lnTo>
                  <a:pt x="963" y="2868"/>
                </a:lnTo>
                <a:lnTo>
                  <a:pt x="971" y="2868"/>
                </a:lnTo>
                <a:close/>
                <a:moveTo>
                  <a:pt x="911" y="1829"/>
                </a:moveTo>
                <a:lnTo>
                  <a:pt x="916" y="1829"/>
                </a:lnTo>
                <a:lnTo>
                  <a:pt x="926" y="1831"/>
                </a:lnTo>
                <a:lnTo>
                  <a:pt x="940" y="1833"/>
                </a:lnTo>
                <a:lnTo>
                  <a:pt x="956" y="1833"/>
                </a:lnTo>
                <a:lnTo>
                  <a:pt x="961" y="1833"/>
                </a:lnTo>
                <a:lnTo>
                  <a:pt x="961" y="1937"/>
                </a:lnTo>
                <a:lnTo>
                  <a:pt x="961" y="1937"/>
                </a:lnTo>
                <a:lnTo>
                  <a:pt x="959" y="1937"/>
                </a:lnTo>
                <a:lnTo>
                  <a:pt x="956" y="1937"/>
                </a:lnTo>
                <a:lnTo>
                  <a:pt x="954" y="1937"/>
                </a:lnTo>
                <a:lnTo>
                  <a:pt x="945" y="1940"/>
                </a:lnTo>
                <a:lnTo>
                  <a:pt x="942" y="1940"/>
                </a:lnTo>
                <a:lnTo>
                  <a:pt x="933" y="1947"/>
                </a:lnTo>
                <a:lnTo>
                  <a:pt x="930" y="1947"/>
                </a:lnTo>
                <a:lnTo>
                  <a:pt x="923" y="1954"/>
                </a:lnTo>
                <a:lnTo>
                  <a:pt x="919" y="1963"/>
                </a:lnTo>
                <a:lnTo>
                  <a:pt x="916" y="1968"/>
                </a:lnTo>
                <a:lnTo>
                  <a:pt x="916" y="1968"/>
                </a:lnTo>
                <a:lnTo>
                  <a:pt x="911" y="1968"/>
                </a:lnTo>
                <a:lnTo>
                  <a:pt x="911" y="1829"/>
                </a:lnTo>
                <a:close/>
                <a:moveTo>
                  <a:pt x="911" y="2015"/>
                </a:moveTo>
                <a:lnTo>
                  <a:pt x="916" y="2015"/>
                </a:lnTo>
                <a:lnTo>
                  <a:pt x="919" y="2020"/>
                </a:lnTo>
                <a:lnTo>
                  <a:pt x="923" y="2030"/>
                </a:lnTo>
                <a:lnTo>
                  <a:pt x="930" y="2037"/>
                </a:lnTo>
                <a:lnTo>
                  <a:pt x="930" y="2039"/>
                </a:lnTo>
                <a:lnTo>
                  <a:pt x="940" y="2044"/>
                </a:lnTo>
                <a:lnTo>
                  <a:pt x="945" y="2044"/>
                </a:lnTo>
                <a:lnTo>
                  <a:pt x="954" y="2048"/>
                </a:lnTo>
                <a:lnTo>
                  <a:pt x="956" y="2048"/>
                </a:lnTo>
                <a:lnTo>
                  <a:pt x="959" y="2048"/>
                </a:lnTo>
                <a:lnTo>
                  <a:pt x="961" y="2048"/>
                </a:lnTo>
                <a:lnTo>
                  <a:pt x="961" y="2048"/>
                </a:lnTo>
                <a:lnTo>
                  <a:pt x="961" y="2124"/>
                </a:lnTo>
                <a:lnTo>
                  <a:pt x="959" y="2124"/>
                </a:lnTo>
                <a:lnTo>
                  <a:pt x="956" y="2124"/>
                </a:lnTo>
                <a:lnTo>
                  <a:pt x="954" y="2124"/>
                </a:lnTo>
                <a:lnTo>
                  <a:pt x="945" y="2126"/>
                </a:lnTo>
                <a:lnTo>
                  <a:pt x="942" y="2126"/>
                </a:lnTo>
                <a:lnTo>
                  <a:pt x="933" y="2133"/>
                </a:lnTo>
                <a:lnTo>
                  <a:pt x="930" y="2133"/>
                </a:lnTo>
                <a:lnTo>
                  <a:pt x="923" y="2141"/>
                </a:lnTo>
                <a:lnTo>
                  <a:pt x="919" y="2150"/>
                </a:lnTo>
                <a:lnTo>
                  <a:pt x="916" y="2155"/>
                </a:lnTo>
                <a:lnTo>
                  <a:pt x="916" y="2155"/>
                </a:lnTo>
                <a:lnTo>
                  <a:pt x="911" y="2155"/>
                </a:lnTo>
                <a:lnTo>
                  <a:pt x="911" y="2015"/>
                </a:lnTo>
                <a:close/>
                <a:moveTo>
                  <a:pt x="911" y="2202"/>
                </a:moveTo>
                <a:lnTo>
                  <a:pt x="916" y="2202"/>
                </a:lnTo>
                <a:lnTo>
                  <a:pt x="919" y="2207"/>
                </a:lnTo>
                <a:lnTo>
                  <a:pt x="923" y="2216"/>
                </a:lnTo>
                <a:lnTo>
                  <a:pt x="930" y="2223"/>
                </a:lnTo>
                <a:lnTo>
                  <a:pt x="933" y="2226"/>
                </a:lnTo>
                <a:lnTo>
                  <a:pt x="942" y="2230"/>
                </a:lnTo>
                <a:lnTo>
                  <a:pt x="952" y="2233"/>
                </a:lnTo>
                <a:lnTo>
                  <a:pt x="954" y="2235"/>
                </a:lnTo>
                <a:lnTo>
                  <a:pt x="956" y="2235"/>
                </a:lnTo>
                <a:lnTo>
                  <a:pt x="959" y="2235"/>
                </a:lnTo>
                <a:lnTo>
                  <a:pt x="961" y="2235"/>
                </a:lnTo>
                <a:lnTo>
                  <a:pt x="961" y="2325"/>
                </a:lnTo>
                <a:lnTo>
                  <a:pt x="961" y="2325"/>
                </a:lnTo>
                <a:lnTo>
                  <a:pt x="956" y="2325"/>
                </a:lnTo>
                <a:lnTo>
                  <a:pt x="954" y="2327"/>
                </a:lnTo>
                <a:lnTo>
                  <a:pt x="952" y="2327"/>
                </a:lnTo>
                <a:lnTo>
                  <a:pt x="952" y="2327"/>
                </a:lnTo>
                <a:lnTo>
                  <a:pt x="940" y="2330"/>
                </a:lnTo>
                <a:lnTo>
                  <a:pt x="930" y="2334"/>
                </a:lnTo>
                <a:lnTo>
                  <a:pt x="928" y="2337"/>
                </a:lnTo>
                <a:lnTo>
                  <a:pt x="921" y="2344"/>
                </a:lnTo>
                <a:lnTo>
                  <a:pt x="916" y="2353"/>
                </a:lnTo>
                <a:lnTo>
                  <a:pt x="916" y="2360"/>
                </a:lnTo>
                <a:lnTo>
                  <a:pt x="914" y="2360"/>
                </a:lnTo>
                <a:lnTo>
                  <a:pt x="911" y="2358"/>
                </a:lnTo>
                <a:lnTo>
                  <a:pt x="911" y="2202"/>
                </a:lnTo>
                <a:close/>
                <a:moveTo>
                  <a:pt x="911" y="2405"/>
                </a:moveTo>
                <a:lnTo>
                  <a:pt x="916" y="2405"/>
                </a:lnTo>
                <a:lnTo>
                  <a:pt x="916" y="2410"/>
                </a:lnTo>
                <a:lnTo>
                  <a:pt x="921" y="2419"/>
                </a:lnTo>
                <a:lnTo>
                  <a:pt x="928" y="2426"/>
                </a:lnTo>
                <a:lnTo>
                  <a:pt x="930" y="2429"/>
                </a:lnTo>
                <a:lnTo>
                  <a:pt x="940" y="2433"/>
                </a:lnTo>
                <a:lnTo>
                  <a:pt x="952" y="2436"/>
                </a:lnTo>
                <a:lnTo>
                  <a:pt x="952" y="2436"/>
                </a:lnTo>
                <a:lnTo>
                  <a:pt x="954" y="2438"/>
                </a:lnTo>
                <a:lnTo>
                  <a:pt x="956" y="2438"/>
                </a:lnTo>
                <a:lnTo>
                  <a:pt x="959" y="2438"/>
                </a:lnTo>
                <a:lnTo>
                  <a:pt x="961" y="2438"/>
                </a:lnTo>
                <a:lnTo>
                  <a:pt x="961" y="2526"/>
                </a:lnTo>
                <a:lnTo>
                  <a:pt x="963" y="2526"/>
                </a:lnTo>
                <a:lnTo>
                  <a:pt x="963" y="2526"/>
                </a:lnTo>
                <a:lnTo>
                  <a:pt x="961" y="2526"/>
                </a:lnTo>
                <a:lnTo>
                  <a:pt x="959" y="2526"/>
                </a:lnTo>
                <a:lnTo>
                  <a:pt x="956" y="2526"/>
                </a:lnTo>
                <a:lnTo>
                  <a:pt x="954" y="2528"/>
                </a:lnTo>
                <a:lnTo>
                  <a:pt x="952" y="2528"/>
                </a:lnTo>
                <a:lnTo>
                  <a:pt x="942" y="2530"/>
                </a:lnTo>
                <a:lnTo>
                  <a:pt x="940" y="2530"/>
                </a:lnTo>
                <a:lnTo>
                  <a:pt x="930" y="2537"/>
                </a:lnTo>
                <a:lnTo>
                  <a:pt x="923" y="2545"/>
                </a:lnTo>
                <a:lnTo>
                  <a:pt x="919" y="2554"/>
                </a:lnTo>
                <a:lnTo>
                  <a:pt x="916" y="2561"/>
                </a:lnTo>
                <a:lnTo>
                  <a:pt x="916" y="2561"/>
                </a:lnTo>
                <a:lnTo>
                  <a:pt x="911" y="2561"/>
                </a:lnTo>
                <a:lnTo>
                  <a:pt x="911" y="2405"/>
                </a:lnTo>
                <a:close/>
                <a:moveTo>
                  <a:pt x="911" y="2604"/>
                </a:moveTo>
                <a:lnTo>
                  <a:pt x="916" y="2604"/>
                </a:lnTo>
                <a:lnTo>
                  <a:pt x="919" y="2611"/>
                </a:lnTo>
                <a:lnTo>
                  <a:pt x="923" y="2620"/>
                </a:lnTo>
                <a:lnTo>
                  <a:pt x="930" y="2627"/>
                </a:lnTo>
                <a:lnTo>
                  <a:pt x="940" y="2634"/>
                </a:lnTo>
                <a:lnTo>
                  <a:pt x="942" y="2634"/>
                </a:lnTo>
                <a:lnTo>
                  <a:pt x="952" y="2637"/>
                </a:lnTo>
                <a:lnTo>
                  <a:pt x="954" y="2637"/>
                </a:lnTo>
                <a:lnTo>
                  <a:pt x="956" y="2637"/>
                </a:lnTo>
                <a:lnTo>
                  <a:pt x="959" y="2639"/>
                </a:lnTo>
                <a:lnTo>
                  <a:pt x="959" y="2639"/>
                </a:lnTo>
                <a:lnTo>
                  <a:pt x="963" y="2639"/>
                </a:lnTo>
                <a:lnTo>
                  <a:pt x="963" y="2639"/>
                </a:lnTo>
                <a:lnTo>
                  <a:pt x="961" y="2639"/>
                </a:lnTo>
                <a:lnTo>
                  <a:pt x="961" y="2755"/>
                </a:lnTo>
                <a:lnTo>
                  <a:pt x="954" y="2757"/>
                </a:lnTo>
                <a:lnTo>
                  <a:pt x="952" y="2757"/>
                </a:lnTo>
                <a:lnTo>
                  <a:pt x="949" y="2757"/>
                </a:lnTo>
                <a:lnTo>
                  <a:pt x="940" y="2759"/>
                </a:lnTo>
                <a:lnTo>
                  <a:pt x="937" y="2759"/>
                </a:lnTo>
                <a:lnTo>
                  <a:pt x="928" y="2767"/>
                </a:lnTo>
                <a:lnTo>
                  <a:pt x="921" y="2774"/>
                </a:lnTo>
                <a:lnTo>
                  <a:pt x="916" y="2783"/>
                </a:lnTo>
                <a:lnTo>
                  <a:pt x="914" y="2790"/>
                </a:lnTo>
                <a:lnTo>
                  <a:pt x="914" y="2790"/>
                </a:lnTo>
                <a:lnTo>
                  <a:pt x="911" y="2790"/>
                </a:lnTo>
                <a:lnTo>
                  <a:pt x="911" y="2604"/>
                </a:lnTo>
                <a:close/>
                <a:moveTo>
                  <a:pt x="911" y="2833"/>
                </a:moveTo>
                <a:lnTo>
                  <a:pt x="914" y="2833"/>
                </a:lnTo>
                <a:lnTo>
                  <a:pt x="916" y="2840"/>
                </a:lnTo>
                <a:lnTo>
                  <a:pt x="921" y="2849"/>
                </a:lnTo>
                <a:lnTo>
                  <a:pt x="928" y="2856"/>
                </a:lnTo>
                <a:lnTo>
                  <a:pt x="937" y="2863"/>
                </a:lnTo>
                <a:lnTo>
                  <a:pt x="940" y="2863"/>
                </a:lnTo>
                <a:lnTo>
                  <a:pt x="949" y="2868"/>
                </a:lnTo>
                <a:lnTo>
                  <a:pt x="952" y="2868"/>
                </a:lnTo>
                <a:lnTo>
                  <a:pt x="961" y="2868"/>
                </a:lnTo>
                <a:lnTo>
                  <a:pt x="961" y="2868"/>
                </a:lnTo>
                <a:lnTo>
                  <a:pt x="961" y="2951"/>
                </a:lnTo>
                <a:lnTo>
                  <a:pt x="914" y="2953"/>
                </a:lnTo>
                <a:lnTo>
                  <a:pt x="911" y="2953"/>
                </a:lnTo>
                <a:lnTo>
                  <a:pt x="911" y="2833"/>
                </a:lnTo>
                <a:close/>
                <a:moveTo>
                  <a:pt x="909" y="3558"/>
                </a:moveTo>
                <a:lnTo>
                  <a:pt x="923" y="3501"/>
                </a:lnTo>
                <a:lnTo>
                  <a:pt x="959" y="3506"/>
                </a:lnTo>
                <a:lnTo>
                  <a:pt x="959" y="3674"/>
                </a:lnTo>
                <a:lnTo>
                  <a:pt x="909" y="3674"/>
                </a:lnTo>
                <a:lnTo>
                  <a:pt x="909" y="3558"/>
                </a:lnTo>
                <a:close/>
                <a:moveTo>
                  <a:pt x="909" y="3733"/>
                </a:moveTo>
                <a:lnTo>
                  <a:pt x="959" y="3735"/>
                </a:lnTo>
                <a:lnTo>
                  <a:pt x="959" y="3943"/>
                </a:lnTo>
                <a:lnTo>
                  <a:pt x="956" y="3943"/>
                </a:lnTo>
                <a:lnTo>
                  <a:pt x="909" y="3789"/>
                </a:lnTo>
                <a:lnTo>
                  <a:pt x="909" y="3733"/>
                </a:lnTo>
                <a:close/>
                <a:moveTo>
                  <a:pt x="1169" y="3948"/>
                </a:moveTo>
                <a:lnTo>
                  <a:pt x="1117" y="3945"/>
                </a:lnTo>
                <a:lnTo>
                  <a:pt x="1067" y="3943"/>
                </a:lnTo>
                <a:lnTo>
                  <a:pt x="1067" y="3938"/>
                </a:lnTo>
                <a:lnTo>
                  <a:pt x="1211" y="3716"/>
                </a:lnTo>
                <a:lnTo>
                  <a:pt x="1211" y="3716"/>
                </a:lnTo>
                <a:lnTo>
                  <a:pt x="1334" y="3926"/>
                </a:lnTo>
                <a:lnTo>
                  <a:pt x="1237" y="3917"/>
                </a:lnTo>
                <a:lnTo>
                  <a:pt x="1237" y="3952"/>
                </a:lnTo>
                <a:lnTo>
                  <a:pt x="1207" y="3952"/>
                </a:lnTo>
                <a:lnTo>
                  <a:pt x="1169" y="3948"/>
                </a:lnTo>
                <a:close/>
              </a:path>
            </a:pathLst>
          </a:custGeom>
          <a:solidFill>
            <a:srgbClr val="679E2A"/>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59" name="矩形 58"/>
          <p:cNvSpPr/>
          <p:nvPr/>
        </p:nvSpPr>
        <p:spPr>
          <a:xfrm>
            <a:off x="0" y="3975906"/>
            <a:ext cx="9144000" cy="1167594"/>
          </a:xfrm>
          <a:prstGeom prst="rect">
            <a:avLst/>
          </a:prstGeom>
          <a:solidFill>
            <a:srgbClr val="679E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0" name="椭圆 59"/>
          <p:cNvSpPr/>
          <p:nvPr/>
        </p:nvSpPr>
        <p:spPr>
          <a:xfrm>
            <a:off x="1835696" y="1416390"/>
            <a:ext cx="1152128" cy="91810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1200" dirty="0">
                <a:solidFill>
                  <a:schemeClr val="tx1">
                    <a:lumMod val="65000"/>
                    <a:lumOff val="35000"/>
                  </a:schemeClr>
                </a:solidFill>
                <a:latin typeface="微软雅黑" pitchFamily="34" charset="-122"/>
                <a:ea typeface="微软雅黑" pitchFamily="34" charset="-122"/>
              </a:rPr>
              <a:t>Data search &amp; </a:t>
            </a:r>
            <a:r>
              <a:rPr lang="en-US" altLang="zh-CN" sz="1200" dirty="0" smtClean="0">
                <a:solidFill>
                  <a:schemeClr val="tx1">
                    <a:lumMod val="65000"/>
                    <a:lumOff val="35000"/>
                  </a:schemeClr>
                </a:solidFill>
                <a:latin typeface="微软雅黑" pitchFamily="34" charset="-122"/>
                <a:ea typeface="微软雅黑" pitchFamily="34" charset="-122"/>
              </a:rPr>
              <a:t>MVC </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63" name="椭圆 62"/>
          <p:cNvSpPr/>
          <p:nvPr/>
        </p:nvSpPr>
        <p:spPr>
          <a:xfrm>
            <a:off x="5293037" y="1059582"/>
            <a:ext cx="918222" cy="91810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1200" dirty="0">
                <a:solidFill>
                  <a:schemeClr val="tx1">
                    <a:lumMod val="65000"/>
                    <a:lumOff val="35000"/>
                  </a:schemeClr>
                </a:solidFill>
                <a:latin typeface="微软雅黑" pitchFamily="34" charset="-122"/>
                <a:ea typeface="微软雅黑" pitchFamily="34" charset="-122"/>
              </a:rPr>
              <a:t>Beautification</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64" name="椭圆 63"/>
          <p:cNvSpPr/>
          <p:nvPr/>
        </p:nvSpPr>
        <p:spPr>
          <a:xfrm>
            <a:off x="6676070" y="1854765"/>
            <a:ext cx="918222" cy="91810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1200" dirty="0">
                <a:solidFill>
                  <a:schemeClr val="tx1">
                    <a:lumMod val="65000"/>
                    <a:lumOff val="35000"/>
                  </a:schemeClr>
                </a:solidFill>
                <a:latin typeface="微软雅黑" pitchFamily="34" charset="-122"/>
                <a:ea typeface="微软雅黑" pitchFamily="34" charset="-122"/>
              </a:rPr>
              <a:t>Visualization </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15" name="TextBox 26"/>
          <p:cNvSpPr txBox="1"/>
          <p:nvPr/>
        </p:nvSpPr>
        <p:spPr>
          <a:xfrm>
            <a:off x="1024969" y="238199"/>
            <a:ext cx="1692707"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Basic Structure</a:t>
            </a:r>
            <a:endParaRPr lang="zh-CN" altLang="en-US" sz="1600" dirty="0">
              <a:solidFill>
                <a:schemeClr val="tx1">
                  <a:lumMod val="50000"/>
                  <a:lumOff val="50000"/>
                </a:schemeClr>
              </a:solidFill>
              <a:latin typeface="微软雅黑"/>
              <a:ea typeface="微软雅黑"/>
            </a:endParaRPr>
          </a:p>
        </p:txBody>
      </p:sp>
    </p:spTree>
    <p:custDataLst>
      <p:tags r:id="rId1"/>
    </p:custDataLst>
    <p:extLst>
      <p:ext uri="{BB962C8B-B14F-4D97-AF65-F5344CB8AC3E}">
        <p14:creationId xmlns:p14="http://schemas.microsoft.com/office/powerpoint/2010/main" val="83308518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600"/>
                            </p:stCondLst>
                            <p:childTnLst>
                              <p:par>
                                <p:cTn id="13" presetID="2" presetClass="entr" presetSubtype="4" decel="10000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100"/>
                            </p:stCondLst>
                            <p:childTnLst>
                              <p:par>
                                <p:cTn id="22" presetID="42"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anim calcmode="lin" valueType="num">
                                      <p:cBhvr>
                                        <p:cTn id="25" dur="500" fill="hold"/>
                                        <p:tgtEl>
                                          <p:spTgt spid="60"/>
                                        </p:tgtEl>
                                        <p:attrNameLst>
                                          <p:attrName>ppt_x</p:attrName>
                                        </p:attrNameLst>
                                      </p:cBhvr>
                                      <p:tavLst>
                                        <p:tav tm="0">
                                          <p:val>
                                            <p:strVal val="#ppt_x"/>
                                          </p:val>
                                        </p:tav>
                                        <p:tav tm="100000">
                                          <p:val>
                                            <p:strVal val="#ppt_x"/>
                                          </p:val>
                                        </p:tav>
                                      </p:tavLst>
                                    </p:anim>
                                    <p:anim calcmode="lin" valueType="num">
                                      <p:cBhvr>
                                        <p:cTn id="26" dur="500" fill="hold"/>
                                        <p:tgtEl>
                                          <p:spTgt spid="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anim calcmode="lin" valueType="num">
                                      <p:cBhvr>
                                        <p:cTn id="35" dur="500" fill="hold"/>
                                        <p:tgtEl>
                                          <p:spTgt spid="64"/>
                                        </p:tgtEl>
                                        <p:attrNameLst>
                                          <p:attrName>ppt_x</p:attrName>
                                        </p:attrNameLst>
                                      </p:cBhvr>
                                      <p:tavLst>
                                        <p:tav tm="0">
                                          <p:val>
                                            <p:strVal val="#ppt_x"/>
                                          </p:val>
                                        </p:tav>
                                        <p:tav tm="100000">
                                          <p:val>
                                            <p:strVal val="#ppt_x"/>
                                          </p:val>
                                        </p:tav>
                                      </p:tavLst>
                                    </p:anim>
                                    <p:anim calcmode="lin" valueType="num">
                                      <p:cBhvr>
                                        <p:cTn id="36" dur="500" fill="hold"/>
                                        <p:tgtEl>
                                          <p:spTgt spid="64"/>
                                        </p:tgtEl>
                                        <p:attrNameLst>
                                          <p:attrName>ppt_y</p:attrName>
                                        </p:attrNameLst>
                                      </p:cBhvr>
                                      <p:tavLst>
                                        <p:tav tm="0">
                                          <p:val>
                                            <p:strVal val="#ppt_y-.1"/>
                                          </p:val>
                                        </p:tav>
                                        <p:tav tm="100000">
                                          <p:val>
                                            <p:strVal val="#ppt_y"/>
                                          </p:val>
                                        </p:tav>
                                      </p:tavLst>
                                    </p:anim>
                                  </p:childTnLst>
                                </p:cTn>
                              </p:par>
                              <p:par>
                                <p:cTn id="37" presetID="1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8" grpId="0" animBg="1"/>
      <p:bldP spid="59" grpId="0" animBg="1"/>
      <p:bldP spid="60" grpId="0" animBg="1"/>
      <p:bldP spid="63" grpId="0" animBg="1"/>
      <p:bldP spid="6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451312"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General graph =&gt; map</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3" name="图片 2">
            <a:extLst>
              <a:ext uri="{FF2B5EF4-FFF2-40B4-BE49-F238E27FC236}">
                <a16:creationId xmlns:a16="http://schemas.microsoft.com/office/drawing/2014/main" id="{22089421-4946-4F4E-964C-DDDD0EBED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57" y="915566"/>
            <a:ext cx="8113486" cy="3800798"/>
          </a:xfrm>
          <a:prstGeom prst="rect">
            <a:avLst/>
          </a:prstGeom>
        </p:spPr>
      </p:pic>
    </p:spTree>
    <p:custDataLst>
      <p:tags r:id="rId1"/>
    </p:custDataLst>
    <p:extLst>
      <p:ext uri="{BB962C8B-B14F-4D97-AF65-F5344CB8AC3E}">
        <p14:creationId xmlns:p14="http://schemas.microsoft.com/office/powerpoint/2010/main" val="126050154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72926" y="244620"/>
            <a:ext cx="2650406"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Conference =&gt; line chart</a:t>
            </a: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pic>
        <p:nvPicPr>
          <p:cNvPr id="4" name="图片 3">
            <a:extLst>
              <a:ext uri="{FF2B5EF4-FFF2-40B4-BE49-F238E27FC236}">
                <a16:creationId xmlns:a16="http://schemas.microsoft.com/office/drawing/2014/main" id="{812E0C03-923E-4AF2-8F8A-4F9E1C0BF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193850"/>
            <a:ext cx="8496944" cy="3325536"/>
          </a:xfrm>
          <a:prstGeom prst="rect">
            <a:avLst/>
          </a:prstGeom>
        </p:spPr>
      </p:pic>
    </p:spTree>
    <p:custDataLst>
      <p:tags r:id="rId1"/>
    </p:custDataLst>
    <p:extLst>
      <p:ext uri="{BB962C8B-B14F-4D97-AF65-F5344CB8AC3E}">
        <p14:creationId xmlns:p14="http://schemas.microsoft.com/office/powerpoint/2010/main" val="50750464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6" name="TextBox 25"/>
          <p:cNvSpPr txBox="1"/>
          <p:nvPr/>
        </p:nvSpPr>
        <p:spPr>
          <a:xfrm>
            <a:off x="908957" y="206330"/>
            <a:ext cx="1386918" cy="400110"/>
          </a:xfrm>
          <a:prstGeom prst="rect">
            <a:avLst/>
          </a:prstGeom>
          <a:noFill/>
          <a:ln>
            <a:noFill/>
          </a:ln>
        </p:spPr>
        <p:txBody>
          <a:bodyPr wrap="none" rtlCol="0">
            <a:spAutoFit/>
          </a:bodyPr>
          <a:lstStyle/>
          <a:p>
            <a:r>
              <a:rPr lang="en-US" altLang="zh-CN" sz="2000" spc="300" dirty="0" err="1">
                <a:solidFill>
                  <a:schemeClr val="tx1">
                    <a:lumMod val="65000"/>
                    <a:lumOff val="35000"/>
                  </a:schemeClr>
                </a:solidFill>
                <a:latin typeface="微软雅黑"/>
                <a:ea typeface="微软雅黑"/>
              </a:rPr>
              <a:t>ECharts</a:t>
            </a:r>
            <a:endParaRPr lang="zh-CN" altLang="en-US" sz="2000" spc="300" dirty="0">
              <a:solidFill>
                <a:schemeClr val="tx1">
                  <a:lumMod val="65000"/>
                  <a:lumOff val="35000"/>
                </a:schemeClr>
              </a:solidFill>
              <a:latin typeface="微软雅黑"/>
              <a:ea typeface="微软雅黑"/>
            </a:endParaRPr>
          </a:p>
        </p:txBody>
      </p:sp>
      <p:sp>
        <p:nvSpPr>
          <p:cNvPr id="27" name="TextBox 26"/>
          <p:cNvSpPr txBox="1"/>
          <p:nvPr/>
        </p:nvSpPr>
        <p:spPr>
          <a:xfrm>
            <a:off x="2390916" y="237108"/>
            <a:ext cx="6294287"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A open-source visualization library implemented by JavaScript</a:t>
            </a:r>
            <a:endParaRPr lang="zh-CN" altLang="en-US" sz="1600" dirty="0">
              <a:solidFill>
                <a:schemeClr val="tx1">
                  <a:lumMod val="50000"/>
                  <a:lumOff val="50000"/>
                </a:schemeClr>
              </a:solidFill>
              <a:latin typeface="微软雅黑"/>
              <a:ea typeface="微软雅黑"/>
            </a:endParaRPr>
          </a:p>
        </p:txBody>
      </p:sp>
      <p:cxnSp>
        <p:nvCxnSpPr>
          <p:cNvPr id="28" name="直接连接符 27"/>
          <p:cNvCxnSpPr/>
          <p:nvPr/>
        </p:nvCxnSpPr>
        <p:spPr>
          <a:xfrm>
            <a:off x="2332174" y="302089"/>
            <a:ext cx="0" cy="2085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33" name="组合 32"/>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3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3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3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3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grpSp>
      <p:sp>
        <p:nvSpPr>
          <p:cNvPr id="40" name="TextBox 39"/>
          <p:cNvSpPr txBox="1"/>
          <p:nvPr/>
        </p:nvSpPr>
        <p:spPr>
          <a:xfrm>
            <a:off x="858984" y="1862543"/>
            <a:ext cx="2653909" cy="325858"/>
          </a:xfrm>
          <a:prstGeom prst="rect">
            <a:avLst/>
          </a:prstGeom>
          <a:noFill/>
        </p:spPr>
        <p:txBody>
          <a:bodyPr wrap="square" lIns="91431" tIns="0" rIns="91431" bIns="0" rtlCol="0" anchor="t">
            <a:spAutoFit/>
          </a:bodyPr>
          <a:lstStyle/>
          <a:p>
            <a:pPr>
              <a:lnSpc>
                <a:spcPct val="150000"/>
              </a:lnSpc>
            </a:pPr>
            <a:r>
              <a:rPr lang="en-US" altLang="zh-CN" sz="1600" dirty="0">
                <a:solidFill>
                  <a:schemeClr val="tx1">
                    <a:lumMod val="75000"/>
                    <a:lumOff val="25000"/>
                  </a:schemeClr>
                </a:solidFill>
                <a:latin typeface="微软雅黑" pitchFamily="34" charset="-122"/>
                <a:ea typeface="微软雅黑" pitchFamily="34" charset="-122"/>
                <a:cs typeface="华文黑体" pitchFamily="2" charset="-122"/>
              </a:rPr>
              <a:t>Rich visualization types</a:t>
            </a:r>
            <a:endParaRPr lang="zh-CN" altLang="en-US" sz="1600" dirty="0">
              <a:solidFill>
                <a:schemeClr val="tx1">
                  <a:lumMod val="75000"/>
                  <a:lumOff val="25000"/>
                </a:schemeClr>
              </a:solidFill>
              <a:latin typeface="微软雅黑" pitchFamily="34" charset="-122"/>
              <a:ea typeface="微软雅黑" pitchFamily="34" charset="-122"/>
              <a:cs typeface="华文黑体" pitchFamily="2" charset="-122"/>
            </a:endParaRPr>
          </a:p>
        </p:txBody>
      </p:sp>
      <p:grpSp>
        <p:nvGrpSpPr>
          <p:cNvPr id="55" name="组合 54"/>
          <p:cNvGrpSpPr/>
          <p:nvPr/>
        </p:nvGrpSpPr>
        <p:grpSpPr>
          <a:xfrm>
            <a:off x="1516672" y="2248188"/>
            <a:ext cx="1206806" cy="1206613"/>
            <a:chOff x="2201071" y="3406041"/>
            <a:chExt cx="1805286" cy="1805938"/>
          </a:xfrm>
        </p:grpSpPr>
        <p:grpSp>
          <p:nvGrpSpPr>
            <p:cNvPr id="56" name="组合 55"/>
            <p:cNvGrpSpPr/>
            <p:nvPr/>
          </p:nvGrpSpPr>
          <p:grpSpPr>
            <a:xfrm>
              <a:off x="2201071" y="3406041"/>
              <a:ext cx="1805286" cy="1805938"/>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0"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2790100" y="4032617"/>
              <a:ext cx="1023614" cy="552779"/>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980217" y="2248188"/>
            <a:ext cx="1206806" cy="1206613"/>
            <a:chOff x="7382260" y="3406041"/>
            <a:chExt cx="1805286" cy="1805938"/>
          </a:xfrm>
        </p:grpSpPr>
        <p:grpSp>
          <p:nvGrpSpPr>
            <p:cNvPr id="63" name="组合 62"/>
            <p:cNvGrpSpPr/>
            <p:nvPr/>
          </p:nvGrpSpPr>
          <p:grpSpPr>
            <a:xfrm>
              <a:off x="7382260" y="3406041"/>
              <a:ext cx="1805286" cy="1805938"/>
              <a:chOff x="4345444" y="2542859"/>
              <a:chExt cx="1810550" cy="1811205"/>
            </a:xfrm>
          </p:grpSpPr>
          <p:grpSp>
            <p:nvGrpSpPr>
              <p:cNvPr id="86" name="组合 8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8" name="同心圆 8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椭圆 86"/>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TextBox 64"/>
            <p:cNvSpPr txBox="1"/>
            <p:nvPr/>
          </p:nvSpPr>
          <p:spPr>
            <a:xfrm>
              <a:off x="7977726" y="4032617"/>
              <a:ext cx="1023614" cy="552779"/>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3261429" y="2248188"/>
            <a:ext cx="1206806" cy="1206613"/>
            <a:chOff x="4811090" y="3406041"/>
            <a:chExt cx="1805286" cy="1805938"/>
          </a:xfrm>
        </p:grpSpPr>
        <p:grpSp>
          <p:nvGrpSpPr>
            <p:cNvPr id="91" name="组合 90"/>
            <p:cNvGrpSpPr/>
            <p:nvPr/>
          </p:nvGrpSpPr>
          <p:grpSpPr>
            <a:xfrm>
              <a:off x="4811090" y="3406041"/>
              <a:ext cx="1805286" cy="1805938"/>
              <a:chOff x="4345444" y="2542859"/>
              <a:chExt cx="1810550" cy="1811205"/>
            </a:xfrm>
          </p:grpSpPr>
          <p:grpSp>
            <p:nvGrpSpPr>
              <p:cNvPr id="93" name="组合 9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5" name="同心圆 9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椭圆 93"/>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TextBox 91"/>
            <p:cNvSpPr txBox="1"/>
            <p:nvPr/>
          </p:nvSpPr>
          <p:spPr>
            <a:xfrm>
              <a:off x="5393518" y="4036023"/>
              <a:ext cx="1023614" cy="552779"/>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6706590" y="2248188"/>
            <a:ext cx="1206806" cy="1206613"/>
            <a:chOff x="9964778" y="3406041"/>
            <a:chExt cx="1805286" cy="1805938"/>
          </a:xfrm>
        </p:grpSpPr>
        <p:grpSp>
          <p:nvGrpSpPr>
            <p:cNvPr id="98" name="组合 97"/>
            <p:cNvGrpSpPr/>
            <p:nvPr/>
          </p:nvGrpSpPr>
          <p:grpSpPr>
            <a:xfrm>
              <a:off x="9964778" y="3406041"/>
              <a:ext cx="1805286" cy="1805938"/>
              <a:chOff x="4345444" y="2542859"/>
              <a:chExt cx="1810550" cy="1811205"/>
            </a:xfrm>
          </p:grpSpPr>
          <p:grpSp>
            <p:nvGrpSpPr>
              <p:cNvPr id="100" name="组合 9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2" name="同心圆 10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椭圆 10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1" name="椭圆 100"/>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TextBox 98"/>
            <p:cNvSpPr txBox="1"/>
            <p:nvPr/>
          </p:nvSpPr>
          <p:spPr>
            <a:xfrm>
              <a:off x="10526964" y="4019387"/>
              <a:ext cx="1023614" cy="552779"/>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6" name="TextBox 105"/>
          <p:cNvSpPr txBox="1"/>
          <p:nvPr/>
        </p:nvSpPr>
        <p:spPr>
          <a:xfrm>
            <a:off x="5140329" y="1867862"/>
            <a:ext cx="1008286" cy="325858"/>
          </a:xfrm>
          <a:prstGeom prst="rect">
            <a:avLst/>
          </a:prstGeom>
          <a:noFill/>
        </p:spPr>
        <p:txBody>
          <a:bodyPr wrap="square" lIns="91431" tIns="0" rIns="91431" bIns="0" rtlCol="0" anchor="t">
            <a:spAutoFit/>
          </a:bodyPr>
          <a:lstStyle/>
          <a:p>
            <a:pPr>
              <a:lnSpc>
                <a:spcPct val="150000"/>
              </a:lnSpc>
            </a:pPr>
            <a:r>
              <a:rPr lang="en-US" altLang="zh-CN" sz="1600" dirty="0">
                <a:solidFill>
                  <a:schemeClr val="tx1">
                    <a:lumMod val="75000"/>
                    <a:lumOff val="25000"/>
                  </a:schemeClr>
                </a:solidFill>
                <a:latin typeface="微软雅黑" pitchFamily="34" charset="-122"/>
                <a:ea typeface="微软雅黑" pitchFamily="34" charset="-122"/>
                <a:cs typeface="华文黑体" pitchFamily="2" charset="-122"/>
              </a:rPr>
              <a:t>Big data</a:t>
            </a:r>
            <a:endParaRPr lang="zh-CN" altLang="en-US" sz="16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09" name="TextBox 108"/>
          <p:cNvSpPr txBox="1"/>
          <p:nvPr/>
        </p:nvSpPr>
        <p:spPr>
          <a:xfrm>
            <a:off x="2657891" y="3579408"/>
            <a:ext cx="2413882" cy="325858"/>
          </a:xfrm>
          <a:prstGeom prst="rect">
            <a:avLst/>
          </a:prstGeom>
          <a:noFill/>
        </p:spPr>
        <p:txBody>
          <a:bodyPr wrap="square" lIns="91431" tIns="0" rIns="91431" bIns="0" rtlCol="0" anchor="t">
            <a:spAutoFit/>
          </a:bodyPr>
          <a:lstStyle/>
          <a:p>
            <a:pPr>
              <a:lnSpc>
                <a:spcPct val="150000"/>
              </a:lnSpc>
            </a:pPr>
            <a:r>
              <a:rPr lang="en-US" altLang="zh-CN" sz="1600" dirty="0">
                <a:solidFill>
                  <a:schemeClr val="tx1">
                    <a:lumMod val="75000"/>
                    <a:lumOff val="25000"/>
                  </a:schemeClr>
                </a:solidFill>
                <a:latin typeface="微软雅黑" pitchFamily="34" charset="-122"/>
                <a:ea typeface="微软雅黑" pitchFamily="34" charset="-122"/>
                <a:cs typeface="华文黑体" pitchFamily="2" charset="-122"/>
              </a:rPr>
              <a:t>Multiple data formats</a:t>
            </a:r>
            <a:endParaRPr lang="zh-CN" altLang="en-US" sz="16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12" name="TextBox 111"/>
          <p:cNvSpPr txBox="1"/>
          <p:nvPr/>
        </p:nvSpPr>
        <p:spPr>
          <a:xfrm>
            <a:off x="6027704" y="3583827"/>
            <a:ext cx="2733651" cy="325858"/>
          </a:xfrm>
          <a:prstGeom prst="rect">
            <a:avLst/>
          </a:prstGeom>
          <a:noFill/>
        </p:spPr>
        <p:txBody>
          <a:bodyPr wrap="square" lIns="91431" tIns="0" rIns="91431" bIns="0" rtlCol="0" anchor="t">
            <a:spAutoFit/>
          </a:bodyPr>
          <a:lstStyle/>
          <a:p>
            <a:pPr>
              <a:lnSpc>
                <a:spcPct val="150000"/>
              </a:lnSpc>
            </a:pPr>
            <a:r>
              <a:rPr lang="en-US" altLang="zh-CN" sz="1600" dirty="0">
                <a:solidFill>
                  <a:schemeClr val="tx1">
                    <a:lumMod val="75000"/>
                    <a:lumOff val="25000"/>
                  </a:schemeClr>
                </a:solidFill>
                <a:latin typeface="微软雅黑" pitchFamily="34" charset="-122"/>
                <a:ea typeface="微软雅黑" pitchFamily="34" charset="-122"/>
                <a:cs typeface="华文黑体" pitchFamily="2" charset="-122"/>
              </a:rPr>
              <a:t>In-depth data exploration</a:t>
            </a:r>
            <a:endParaRPr lang="zh-CN" altLang="en-US" sz="1600" dirty="0">
              <a:solidFill>
                <a:schemeClr val="tx1">
                  <a:lumMod val="75000"/>
                  <a:lumOff val="25000"/>
                </a:schemeClr>
              </a:solidFill>
              <a:latin typeface="微软雅黑" pitchFamily="34" charset="-122"/>
              <a:ea typeface="微软雅黑" pitchFamily="34" charset="-122"/>
              <a:cs typeface="华文黑体" pitchFamily="2" charset="-122"/>
            </a:endParaRPr>
          </a:p>
        </p:txBody>
      </p:sp>
    </p:spTree>
    <p:custDataLst>
      <p:tags r:id="rId1"/>
    </p:custDataLst>
    <p:extLst>
      <p:ext uri="{BB962C8B-B14F-4D97-AF65-F5344CB8AC3E}">
        <p14:creationId xmlns:p14="http://schemas.microsoft.com/office/powerpoint/2010/main" val="1915413089"/>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par>
                              <p:cTn id="28" fill="hold">
                                <p:stCondLst>
                                  <p:cond delay="11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childTnLst>
                              </p:cTn>
                            </p:par>
                            <p:par>
                              <p:cTn id="32" fill="hold">
                                <p:stCondLst>
                                  <p:cond delay="2100"/>
                                </p:stCondLst>
                                <p:childTnLst>
                                  <p:par>
                                    <p:cTn id="33" presetID="2" presetClass="entr" presetSubtype="12" accel="58000" fill="hold" nodeType="afterEffect" p14:presetBounceEnd="58000">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14:bounceEnd="58000">
                                          <p:cBhvr additive="base">
                                            <p:cTn id="35" dur="2000" fill="hold"/>
                                            <p:tgtEl>
                                              <p:spTgt spid="55"/>
                                            </p:tgtEl>
                                            <p:attrNameLst>
                                              <p:attrName>ppt_x</p:attrName>
                                            </p:attrNameLst>
                                          </p:cBhvr>
                                          <p:tavLst>
                                            <p:tav tm="0">
                                              <p:val>
                                                <p:strVal val="0-#ppt_w/2"/>
                                              </p:val>
                                            </p:tav>
                                            <p:tav tm="100000">
                                              <p:val>
                                                <p:strVal val="#ppt_x"/>
                                              </p:val>
                                            </p:tav>
                                          </p:tavLst>
                                        </p:anim>
                                        <p:anim calcmode="lin" valueType="num" p14:bounceEnd="58000">
                                          <p:cBhvr additive="base">
                                            <p:cTn id="36" dur="20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3" accel="58000" fill="hold" nodeType="withEffect" p14:presetBounceEnd="58000">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14:bounceEnd="58000">
                                          <p:cBhvr additive="base">
                                            <p:cTn id="39" dur="2000" fill="hold"/>
                                            <p:tgtEl>
                                              <p:spTgt spid="90"/>
                                            </p:tgtEl>
                                            <p:attrNameLst>
                                              <p:attrName>ppt_x</p:attrName>
                                            </p:attrNameLst>
                                          </p:cBhvr>
                                          <p:tavLst>
                                            <p:tav tm="0">
                                              <p:val>
                                                <p:strVal val="1+#ppt_w/2"/>
                                              </p:val>
                                            </p:tav>
                                            <p:tav tm="100000">
                                              <p:val>
                                                <p:strVal val="#ppt_x"/>
                                              </p:val>
                                            </p:tav>
                                          </p:tavLst>
                                        </p:anim>
                                        <p:anim calcmode="lin" valueType="num" p14:bounceEnd="58000">
                                          <p:cBhvr additive="base">
                                            <p:cTn id="40" dur="2000" fill="hold"/>
                                            <p:tgtEl>
                                              <p:spTgt spid="90"/>
                                            </p:tgtEl>
                                            <p:attrNameLst>
                                              <p:attrName>ppt_y</p:attrName>
                                            </p:attrNameLst>
                                          </p:cBhvr>
                                          <p:tavLst>
                                            <p:tav tm="0">
                                              <p:val>
                                                <p:strVal val="0-#ppt_h/2"/>
                                              </p:val>
                                            </p:tav>
                                            <p:tav tm="100000">
                                              <p:val>
                                                <p:strVal val="#ppt_y"/>
                                              </p:val>
                                            </p:tav>
                                          </p:tavLst>
                                        </p:anim>
                                      </p:childTnLst>
                                    </p:cTn>
                                  </p:par>
                                  <p:par>
                                    <p:cTn id="41" presetID="2" presetClass="entr" presetSubtype="12" accel="58000" fill="hold" nodeType="withEffect" p14:presetBounceEnd="58000">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14:bounceEnd="58000">
                                          <p:cBhvr additive="base">
                                            <p:cTn id="43" dur="2000" fill="hold"/>
                                            <p:tgtEl>
                                              <p:spTgt spid="62"/>
                                            </p:tgtEl>
                                            <p:attrNameLst>
                                              <p:attrName>ppt_x</p:attrName>
                                            </p:attrNameLst>
                                          </p:cBhvr>
                                          <p:tavLst>
                                            <p:tav tm="0">
                                              <p:val>
                                                <p:strVal val="0-#ppt_w/2"/>
                                              </p:val>
                                            </p:tav>
                                            <p:tav tm="100000">
                                              <p:val>
                                                <p:strVal val="#ppt_x"/>
                                              </p:val>
                                            </p:tav>
                                          </p:tavLst>
                                        </p:anim>
                                        <p:anim calcmode="lin" valueType="num" p14:bounceEnd="58000">
                                          <p:cBhvr additive="base">
                                            <p:cTn id="44" dur="20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3" accel="58000" fill="hold" nodeType="withEffect" p14:presetBounceEnd="58000">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14:bounceEnd="58000">
                                          <p:cBhvr additive="base">
                                            <p:cTn id="47" dur="2000" fill="hold"/>
                                            <p:tgtEl>
                                              <p:spTgt spid="97"/>
                                            </p:tgtEl>
                                            <p:attrNameLst>
                                              <p:attrName>ppt_x</p:attrName>
                                            </p:attrNameLst>
                                          </p:cBhvr>
                                          <p:tavLst>
                                            <p:tav tm="0">
                                              <p:val>
                                                <p:strVal val="1+#ppt_w/2"/>
                                              </p:val>
                                            </p:tav>
                                            <p:tav tm="100000">
                                              <p:val>
                                                <p:strVal val="#ppt_x"/>
                                              </p:val>
                                            </p:tav>
                                          </p:tavLst>
                                        </p:anim>
                                        <p:anim calcmode="lin" valueType="num" p14:bounceEnd="58000">
                                          <p:cBhvr additive="base">
                                            <p:cTn id="48" dur="20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par>
                              <p:cTn id="28" fill="hold">
                                <p:stCondLst>
                                  <p:cond delay="11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childTnLst>
                              </p:cTn>
                            </p:par>
                            <p:par>
                              <p:cTn id="32" fill="hold">
                                <p:stCondLst>
                                  <p:cond delay="2100"/>
                                </p:stCondLst>
                                <p:childTnLst>
                                  <p:par>
                                    <p:cTn id="33" presetID="2" presetClass="entr" presetSubtype="12" accel="5800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2000" fill="hold"/>
                                            <p:tgtEl>
                                              <p:spTgt spid="55"/>
                                            </p:tgtEl>
                                            <p:attrNameLst>
                                              <p:attrName>ppt_x</p:attrName>
                                            </p:attrNameLst>
                                          </p:cBhvr>
                                          <p:tavLst>
                                            <p:tav tm="0">
                                              <p:val>
                                                <p:strVal val="0-#ppt_w/2"/>
                                              </p:val>
                                            </p:tav>
                                            <p:tav tm="100000">
                                              <p:val>
                                                <p:strVal val="#ppt_x"/>
                                              </p:val>
                                            </p:tav>
                                          </p:tavLst>
                                        </p:anim>
                                        <p:anim calcmode="lin" valueType="num">
                                          <p:cBhvr additive="base">
                                            <p:cTn id="36" dur="20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3" accel="5800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2000" fill="hold"/>
                                            <p:tgtEl>
                                              <p:spTgt spid="90"/>
                                            </p:tgtEl>
                                            <p:attrNameLst>
                                              <p:attrName>ppt_x</p:attrName>
                                            </p:attrNameLst>
                                          </p:cBhvr>
                                          <p:tavLst>
                                            <p:tav tm="0">
                                              <p:val>
                                                <p:strVal val="1+#ppt_w/2"/>
                                              </p:val>
                                            </p:tav>
                                            <p:tav tm="100000">
                                              <p:val>
                                                <p:strVal val="#ppt_x"/>
                                              </p:val>
                                            </p:tav>
                                          </p:tavLst>
                                        </p:anim>
                                        <p:anim calcmode="lin" valueType="num">
                                          <p:cBhvr additive="base">
                                            <p:cTn id="40" dur="2000" fill="hold"/>
                                            <p:tgtEl>
                                              <p:spTgt spid="90"/>
                                            </p:tgtEl>
                                            <p:attrNameLst>
                                              <p:attrName>ppt_y</p:attrName>
                                            </p:attrNameLst>
                                          </p:cBhvr>
                                          <p:tavLst>
                                            <p:tav tm="0">
                                              <p:val>
                                                <p:strVal val="0-#ppt_h/2"/>
                                              </p:val>
                                            </p:tav>
                                            <p:tav tm="100000">
                                              <p:val>
                                                <p:strVal val="#ppt_y"/>
                                              </p:val>
                                            </p:tav>
                                          </p:tavLst>
                                        </p:anim>
                                      </p:childTnLst>
                                    </p:cTn>
                                  </p:par>
                                  <p:par>
                                    <p:cTn id="41" presetID="2" presetClass="entr" presetSubtype="12" accel="5800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2000" fill="hold"/>
                                            <p:tgtEl>
                                              <p:spTgt spid="62"/>
                                            </p:tgtEl>
                                            <p:attrNameLst>
                                              <p:attrName>ppt_x</p:attrName>
                                            </p:attrNameLst>
                                          </p:cBhvr>
                                          <p:tavLst>
                                            <p:tav tm="0">
                                              <p:val>
                                                <p:strVal val="0-#ppt_w/2"/>
                                              </p:val>
                                            </p:tav>
                                            <p:tav tm="100000">
                                              <p:val>
                                                <p:strVal val="#ppt_x"/>
                                              </p:val>
                                            </p:tav>
                                          </p:tavLst>
                                        </p:anim>
                                        <p:anim calcmode="lin" valueType="num">
                                          <p:cBhvr additive="base">
                                            <p:cTn id="44" dur="20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3" accel="5800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additive="base">
                                            <p:cTn id="47" dur="2000" fill="hold"/>
                                            <p:tgtEl>
                                              <p:spTgt spid="97"/>
                                            </p:tgtEl>
                                            <p:attrNameLst>
                                              <p:attrName>ppt_x</p:attrName>
                                            </p:attrNameLst>
                                          </p:cBhvr>
                                          <p:tavLst>
                                            <p:tav tm="0">
                                              <p:val>
                                                <p:strVal val="1+#ppt_w/2"/>
                                              </p:val>
                                            </p:tav>
                                            <p:tav tm="100000">
                                              <p:val>
                                                <p:strVal val="#ppt_x"/>
                                              </p:val>
                                            </p:tav>
                                          </p:tavLst>
                                        </p:anim>
                                        <p:anim calcmode="lin" valueType="num">
                                          <p:cBhvr additive="base">
                                            <p:cTn id="48" dur="20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75"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7" name="TextBox 26"/>
          <p:cNvSpPr txBox="1"/>
          <p:nvPr/>
        </p:nvSpPr>
        <p:spPr>
          <a:xfrm>
            <a:off x="1024969" y="238199"/>
            <a:ext cx="1184940" cy="400110"/>
          </a:xfrm>
          <a:prstGeom prst="rect">
            <a:avLst/>
          </a:prstGeom>
          <a:noFill/>
        </p:spPr>
        <p:txBody>
          <a:bodyPr wrap="none" rtlCol="0">
            <a:spAutoFit/>
          </a:bodyPr>
          <a:lstStyle/>
          <a:p>
            <a:r>
              <a:rPr lang="en-US" altLang="zh-CN" sz="2000" dirty="0" err="1">
                <a:solidFill>
                  <a:schemeClr val="tx1">
                    <a:lumMod val="50000"/>
                    <a:lumOff val="50000"/>
                  </a:schemeClr>
                </a:solidFill>
                <a:latin typeface="微软雅黑"/>
                <a:ea typeface="微软雅黑"/>
              </a:rPr>
              <a:t>Acemap</a:t>
            </a:r>
            <a:endParaRPr lang="zh-CN" altLang="en-US" sz="2000" dirty="0">
              <a:solidFill>
                <a:schemeClr val="tx1">
                  <a:lumMod val="50000"/>
                  <a:lumOff val="50000"/>
                </a:schemeClr>
              </a:solidFill>
              <a:latin typeface="微软雅黑"/>
              <a:ea typeface="微软雅黑"/>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sp>
        <p:nvSpPr>
          <p:cNvPr id="64" name="TextBox 63"/>
          <p:cNvSpPr txBox="1"/>
          <p:nvPr/>
        </p:nvSpPr>
        <p:spPr>
          <a:xfrm>
            <a:off x="5508104" y="3196179"/>
            <a:ext cx="2373920" cy="707886"/>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extract data from </a:t>
            </a:r>
          </a:p>
          <a:p>
            <a:r>
              <a:rPr lang="en-US" altLang="zh-CN" sz="2000" dirty="0">
                <a:solidFill>
                  <a:schemeClr val="tx1">
                    <a:lumMod val="75000"/>
                    <a:lumOff val="25000"/>
                  </a:schemeClr>
                </a:solidFill>
                <a:latin typeface="微软雅黑" pitchFamily="34" charset="-122"/>
                <a:ea typeface="微软雅黑" pitchFamily="34" charset="-122"/>
              </a:rPr>
              <a:t>our database</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76" name="椭圆 75"/>
          <p:cNvSpPr/>
          <p:nvPr/>
        </p:nvSpPr>
        <p:spPr>
          <a:xfrm>
            <a:off x="1939208" y="3291506"/>
            <a:ext cx="727041" cy="727041"/>
          </a:xfrm>
          <a:prstGeom prst="ellipse">
            <a:avLst/>
          </a:prstGeom>
          <a:solidFill>
            <a:schemeClr val="tx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7" name="椭圆 76"/>
          <p:cNvSpPr/>
          <p:nvPr/>
        </p:nvSpPr>
        <p:spPr>
          <a:xfrm>
            <a:off x="4216134" y="2938407"/>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78" name="组合 77"/>
          <p:cNvGrpSpPr/>
          <p:nvPr/>
        </p:nvGrpSpPr>
        <p:grpSpPr>
          <a:xfrm>
            <a:off x="4740185" y="2283657"/>
            <a:ext cx="623903" cy="623903"/>
            <a:chOff x="304800" y="673100"/>
            <a:chExt cx="4000500" cy="4000500"/>
          </a:xfrm>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81" name="组合 80"/>
          <p:cNvGrpSpPr/>
          <p:nvPr/>
        </p:nvGrpSpPr>
        <p:grpSpPr>
          <a:xfrm>
            <a:off x="2063377" y="4116856"/>
            <a:ext cx="219777" cy="219777"/>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84" name="组合 83"/>
          <p:cNvGrpSpPr/>
          <p:nvPr/>
        </p:nvGrpSpPr>
        <p:grpSpPr>
          <a:xfrm>
            <a:off x="1788026" y="2540498"/>
            <a:ext cx="287919" cy="287919"/>
            <a:chOff x="304800" y="673100"/>
            <a:chExt cx="4000500" cy="4000500"/>
          </a:xfrm>
          <a:effectLst>
            <a:outerShdw blurRad="381000" dist="152400" dir="8100000" algn="tr" rotWithShape="0">
              <a:prstClr val="black">
                <a:alpha val="7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1" name="椭圆 10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102" name="椭圆 101"/>
          <p:cNvSpPr/>
          <p:nvPr/>
        </p:nvSpPr>
        <p:spPr>
          <a:xfrm>
            <a:off x="4149319" y="1539398"/>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3" name="椭圆 102"/>
          <p:cNvSpPr/>
          <p:nvPr/>
        </p:nvSpPr>
        <p:spPr>
          <a:xfrm>
            <a:off x="4875653" y="4141983"/>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104" name="组合 103"/>
          <p:cNvGrpSpPr/>
          <p:nvPr/>
        </p:nvGrpSpPr>
        <p:grpSpPr>
          <a:xfrm>
            <a:off x="3648461" y="3329866"/>
            <a:ext cx="638246" cy="638246"/>
            <a:chOff x="304800" y="673100"/>
            <a:chExt cx="4000500" cy="4000500"/>
          </a:xfrm>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107" name="椭圆 106"/>
          <p:cNvSpPr/>
          <p:nvPr/>
        </p:nvSpPr>
        <p:spPr>
          <a:xfrm>
            <a:off x="2915816" y="1275606"/>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8" name="椭圆 107"/>
          <p:cNvSpPr/>
          <p:nvPr/>
        </p:nvSpPr>
        <p:spPr>
          <a:xfrm>
            <a:off x="3579766" y="3127485"/>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09" name="TextBox 108"/>
          <p:cNvSpPr txBox="1"/>
          <p:nvPr/>
        </p:nvSpPr>
        <p:spPr>
          <a:xfrm>
            <a:off x="5328727" y="1805290"/>
            <a:ext cx="3456384" cy="870366"/>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latin typeface="微软雅黑" pitchFamily="34" charset="-122"/>
                <a:ea typeface="微软雅黑" pitchFamily="34" charset="-122"/>
              </a:rPr>
              <a:t>       </a:t>
            </a:r>
            <a:r>
              <a:rPr lang="en-US" altLang="zh-CN" sz="2400" dirty="0">
                <a:solidFill>
                  <a:schemeClr val="tx1">
                    <a:lumMod val="65000"/>
                    <a:lumOff val="35000"/>
                  </a:schemeClr>
                </a:solidFill>
                <a:latin typeface="微软雅黑" pitchFamily="34" charset="-122"/>
                <a:ea typeface="微软雅黑" pitchFamily="34" charset="-122"/>
              </a:rPr>
              <a:t>inspiration</a:t>
            </a:r>
          </a:p>
          <a:p>
            <a:pPr>
              <a:lnSpc>
                <a:spcPct val="150000"/>
              </a:lnSpc>
            </a:pPr>
            <a:endParaRPr lang="en-US" altLang="zh-CN" sz="1100" dirty="0">
              <a:solidFill>
                <a:schemeClr val="tx1">
                  <a:lumMod val="65000"/>
                  <a:lumOff val="3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17856329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par>
                          <p:cTn id="16" fill="hold">
                            <p:stCondLst>
                              <p:cond delay="8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2000"/>
                                        <p:tgtEl>
                                          <p:spTgt spid="7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par>
                                <p:cTn id="30" presetID="53" presetClass="entr" presetSubtype="16"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par>
                                <p:cTn id="35" presetID="53" presetClass="entr" presetSubtype="16" fill="hold" nodeType="withEffect">
                                  <p:stCondLst>
                                    <p:cond delay="40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par>
                                <p:cTn id="40" presetID="53" presetClass="entr" presetSubtype="16" fill="hold" nodeType="withEffect">
                                  <p:stCondLst>
                                    <p:cond delay="20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ppt_w</p:attrName>
                                        </p:attrNameLst>
                                      </p:cBhvr>
                                      <p:tavLst>
                                        <p:tav tm="0">
                                          <p:val>
                                            <p:fltVal val="0"/>
                                          </p:val>
                                        </p:tav>
                                        <p:tav tm="100000">
                                          <p:val>
                                            <p:strVal val="#ppt_w"/>
                                          </p:val>
                                        </p:tav>
                                      </p:tavLst>
                                    </p:anim>
                                    <p:anim calcmode="lin" valueType="num">
                                      <p:cBhvr>
                                        <p:cTn id="48" dur="500" fill="hold"/>
                                        <p:tgtEl>
                                          <p:spTgt spid="102"/>
                                        </p:tgtEl>
                                        <p:attrNameLst>
                                          <p:attrName>ppt_h</p:attrName>
                                        </p:attrNameLst>
                                      </p:cBhvr>
                                      <p:tavLst>
                                        <p:tav tm="0">
                                          <p:val>
                                            <p:fltVal val="0"/>
                                          </p:val>
                                        </p:tav>
                                        <p:tav tm="100000">
                                          <p:val>
                                            <p:strVal val="#ppt_h"/>
                                          </p:val>
                                        </p:tav>
                                      </p:tavLst>
                                    </p:anim>
                                    <p:animEffect transition="in" filter="fade">
                                      <p:cBhvr>
                                        <p:cTn id="49" dur="500"/>
                                        <p:tgtEl>
                                          <p:spTgt spid="10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3"/>
                                        </p:tgtEl>
                                        <p:attrNameLst>
                                          <p:attrName>style.visibility</p:attrName>
                                        </p:attrNameLst>
                                      </p:cBhvr>
                                      <p:to>
                                        <p:strVal val="visible"/>
                                      </p:to>
                                    </p:set>
                                    <p:anim calcmode="lin" valueType="num">
                                      <p:cBhvr>
                                        <p:cTn id="52" dur="500" fill="hold"/>
                                        <p:tgtEl>
                                          <p:spTgt spid="103"/>
                                        </p:tgtEl>
                                        <p:attrNameLst>
                                          <p:attrName>ppt_w</p:attrName>
                                        </p:attrNameLst>
                                      </p:cBhvr>
                                      <p:tavLst>
                                        <p:tav tm="0">
                                          <p:val>
                                            <p:fltVal val="0"/>
                                          </p:val>
                                        </p:tav>
                                        <p:tav tm="100000">
                                          <p:val>
                                            <p:strVal val="#ppt_w"/>
                                          </p:val>
                                        </p:tav>
                                      </p:tavLst>
                                    </p:anim>
                                    <p:anim calcmode="lin" valueType="num">
                                      <p:cBhvr>
                                        <p:cTn id="53" dur="500" fill="hold"/>
                                        <p:tgtEl>
                                          <p:spTgt spid="103"/>
                                        </p:tgtEl>
                                        <p:attrNameLst>
                                          <p:attrName>ppt_h</p:attrName>
                                        </p:attrNameLst>
                                      </p:cBhvr>
                                      <p:tavLst>
                                        <p:tav tm="0">
                                          <p:val>
                                            <p:fltVal val="0"/>
                                          </p:val>
                                        </p:tav>
                                        <p:tav tm="100000">
                                          <p:val>
                                            <p:strVal val="#ppt_h"/>
                                          </p:val>
                                        </p:tav>
                                      </p:tavLst>
                                    </p:anim>
                                    <p:animEffect transition="in" filter="fade">
                                      <p:cBhvr>
                                        <p:cTn id="54" dur="500"/>
                                        <p:tgtEl>
                                          <p:spTgt spid="103"/>
                                        </p:tgtEl>
                                      </p:cBhvr>
                                    </p:animEffect>
                                  </p:childTnLst>
                                </p:cTn>
                              </p:par>
                              <p:par>
                                <p:cTn id="55" presetID="53" presetClass="entr" presetSubtype="16" fill="hold" nodeType="withEffect">
                                  <p:stCondLst>
                                    <p:cond delay="400"/>
                                  </p:stCondLst>
                                  <p:childTnLst>
                                    <p:set>
                                      <p:cBhvr>
                                        <p:cTn id="56" dur="1" fill="hold">
                                          <p:stCondLst>
                                            <p:cond delay="0"/>
                                          </p:stCondLst>
                                        </p:cTn>
                                        <p:tgtEl>
                                          <p:spTgt spid="104"/>
                                        </p:tgtEl>
                                        <p:attrNameLst>
                                          <p:attrName>style.visibility</p:attrName>
                                        </p:attrNameLst>
                                      </p:cBhvr>
                                      <p:to>
                                        <p:strVal val="visible"/>
                                      </p:to>
                                    </p:set>
                                    <p:anim calcmode="lin" valueType="num">
                                      <p:cBhvr>
                                        <p:cTn id="57" dur="500" fill="hold"/>
                                        <p:tgtEl>
                                          <p:spTgt spid="104"/>
                                        </p:tgtEl>
                                        <p:attrNameLst>
                                          <p:attrName>ppt_w</p:attrName>
                                        </p:attrNameLst>
                                      </p:cBhvr>
                                      <p:tavLst>
                                        <p:tav tm="0">
                                          <p:val>
                                            <p:fltVal val="0"/>
                                          </p:val>
                                        </p:tav>
                                        <p:tav tm="100000">
                                          <p:val>
                                            <p:strVal val="#ppt_w"/>
                                          </p:val>
                                        </p:tav>
                                      </p:tavLst>
                                    </p:anim>
                                    <p:anim calcmode="lin" valueType="num">
                                      <p:cBhvr>
                                        <p:cTn id="58" dur="500" fill="hold"/>
                                        <p:tgtEl>
                                          <p:spTgt spid="104"/>
                                        </p:tgtEl>
                                        <p:attrNameLst>
                                          <p:attrName>ppt_h</p:attrName>
                                        </p:attrNameLst>
                                      </p:cBhvr>
                                      <p:tavLst>
                                        <p:tav tm="0">
                                          <p:val>
                                            <p:fltVal val="0"/>
                                          </p:val>
                                        </p:tav>
                                        <p:tav tm="100000">
                                          <p:val>
                                            <p:strVal val="#ppt_h"/>
                                          </p:val>
                                        </p:tav>
                                      </p:tavLst>
                                    </p:anim>
                                    <p:animEffect transition="in" filter="fade">
                                      <p:cBhvr>
                                        <p:cTn id="59" dur="500"/>
                                        <p:tgtEl>
                                          <p:spTgt spid="10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107"/>
                                        </p:tgtEl>
                                        <p:attrNameLst>
                                          <p:attrName>style.visibility</p:attrName>
                                        </p:attrNameLst>
                                      </p:cBhvr>
                                      <p:to>
                                        <p:strVal val="visible"/>
                                      </p:to>
                                    </p:set>
                                    <p:anim calcmode="lin" valueType="num">
                                      <p:cBhvr>
                                        <p:cTn id="62" dur="500" fill="hold"/>
                                        <p:tgtEl>
                                          <p:spTgt spid="107"/>
                                        </p:tgtEl>
                                        <p:attrNameLst>
                                          <p:attrName>ppt_w</p:attrName>
                                        </p:attrNameLst>
                                      </p:cBhvr>
                                      <p:tavLst>
                                        <p:tav tm="0">
                                          <p:val>
                                            <p:fltVal val="0"/>
                                          </p:val>
                                        </p:tav>
                                        <p:tav tm="100000">
                                          <p:val>
                                            <p:strVal val="#ppt_w"/>
                                          </p:val>
                                        </p:tav>
                                      </p:tavLst>
                                    </p:anim>
                                    <p:anim calcmode="lin" valueType="num">
                                      <p:cBhvr>
                                        <p:cTn id="63" dur="500" fill="hold"/>
                                        <p:tgtEl>
                                          <p:spTgt spid="107"/>
                                        </p:tgtEl>
                                        <p:attrNameLst>
                                          <p:attrName>ppt_h</p:attrName>
                                        </p:attrNameLst>
                                      </p:cBhvr>
                                      <p:tavLst>
                                        <p:tav tm="0">
                                          <p:val>
                                            <p:fltVal val="0"/>
                                          </p:val>
                                        </p:tav>
                                        <p:tav tm="100000">
                                          <p:val>
                                            <p:strVal val="#ppt_h"/>
                                          </p:val>
                                        </p:tav>
                                      </p:tavLst>
                                    </p:anim>
                                    <p:animEffect transition="in" filter="fade">
                                      <p:cBhvr>
                                        <p:cTn id="64" dur="500"/>
                                        <p:tgtEl>
                                          <p:spTgt spid="10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08"/>
                                        </p:tgtEl>
                                        <p:attrNameLst>
                                          <p:attrName>style.visibility</p:attrName>
                                        </p:attrNameLst>
                                      </p:cBhvr>
                                      <p:to>
                                        <p:strVal val="visible"/>
                                      </p:to>
                                    </p:set>
                                    <p:anim calcmode="lin" valueType="num">
                                      <p:cBhvr>
                                        <p:cTn id="67" dur="500" fill="hold"/>
                                        <p:tgtEl>
                                          <p:spTgt spid="108"/>
                                        </p:tgtEl>
                                        <p:attrNameLst>
                                          <p:attrName>ppt_w</p:attrName>
                                        </p:attrNameLst>
                                      </p:cBhvr>
                                      <p:tavLst>
                                        <p:tav tm="0">
                                          <p:val>
                                            <p:fltVal val="0"/>
                                          </p:val>
                                        </p:tav>
                                        <p:tav tm="100000">
                                          <p:val>
                                            <p:strVal val="#ppt_w"/>
                                          </p:val>
                                        </p:tav>
                                      </p:tavLst>
                                    </p:anim>
                                    <p:anim calcmode="lin" valueType="num">
                                      <p:cBhvr>
                                        <p:cTn id="68" dur="500" fill="hold"/>
                                        <p:tgtEl>
                                          <p:spTgt spid="108"/>
                                        </p:tgtEl>
                                        <p:attrNameLst>
                                          <p:attrName>ppt_h</p:attrName>
                                        </p:attrNameLst>
                                      </p:cBhvr>
                                      <p:tavLst>
                                        <p:tav tm="0">
                                          <p:val>
                                            <p:fltVal val="0"/>
                                          </p:val>
                                        </p:tav>
                                        <p:tav tm="100000">
                                          <p:val>
                                            <p:strVal val="#ppt_h"/>
                                          </p:val>
                                        </p:tav>
                                      </p:tavLst>
                                    </p:anim>
                                    <p:animEffect transition="in" filter="fade">
                                      <p:cBhvr>
                                        <p:cTn id="69" dur="500"/>
                                        <p:tgtEl>
                                          <p:spTgt spid="108"/>
                                        </p:tgtEl>
                                      </p:cBhvr>
                                    </p:animEffect>
                                  </p:childTnLst>
                                </p:cTn>
                              </p:par>
                            </p:childTnLst>
                          </p:cTn>
                        </p:par>
                        <p:par>
                          <p:cTn id="70" fill="hold">
                            <p:stCondLst>
                              <p:cond delay="280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64"/>
                                        </p:tgtEl>
                                        <p:attrNameLst>
                                          <p:attrName>style.visibility</p:attrName>
                                        </p:attrNameLst>
                                      </p:cBhvr>
                                      <p:to>
                                        <p:strVal val="visible"/>
                                      </p:to>
                                    </p:set>
                                    <p:anim by="(-#ppt_w*2)" calcmode="lin" valueType="num">
                                      <p:cBhvr rctx="PPT">
                                        <p:cTn id="73" dur="250" autoRev="1" fill="hold">
                                          <p:stCondLst>
                                            <p:cond delay="0"/>
                                          </p:stCondLst>
                                        </p:cTn>
                                        <p:tgtEl>
                                          <p:spTgt spid="64"/>
                                        </p:tgtEl>
                                        <p:attrNameLst>
                                          <p:attrName>ppt_w</p:attrName>
                                        </p:attrNameLst>
                                      </p:cBhvr>
                                    </p:anim>
                                    <p:anim by="(#ppt_w*0.50)" calcmode="lin" valueType="num">
                                      <p:cBhvr>
                                        <p:cTn id="74" dur="250" decel="50000" autoRev="1" fill="hold">
                                          <p:stCondLst>
                                            <p:cond delay="0"/>
                                          </p:stCondLst>
                                        </p:cTn>
                                        <p:tgtEl>
                                          <p:spTgt spid="64"/>
                                        </p:tgtEl>
                                        <p:attrNameLst>
                                          <p:attrName>ppt_x</p:attrName>
                                        </p:attrNameLst>
                                      </p:cBhvr>
                                    </p:anim>
                                    <p:anim from="(-#ppt_h/2)" to="(#ppt_y)" calcmode="lin" valueType="num">
                                      <p:cBhvr>
                                        <p:cTn id="75" dur="500" fill="hold">
                                          <p:stCondLst>
                                            <p:cond delay="0"/>
                                          </p:stCondLst>
                                        </p:cTn>
                                        <p:tgtEl>
                                          <p:spTgt spid="64"/>
                                        </p:tgtEl>
                                        <p:attrNameLst>
                                          <p:attrName>ppt_y</p:attrName>
                                        </p:attrNameLst>
                                      </p:cBhvr>
                                    </p:anim>
                                    <p:animRot by="21600000">
                                      <p:cBhvr>
                                        <p:cTn id="76" dur="500" fill="hold">
                                          <p:stCondLst>
                                            <p:cond delay="0"/>
                                          </p:stCondLst>
                                        </p:cTn>
                                        <p:tgtEl>
                                          <p:spTgt spid="64"/>
                                        </p:tgtEl>
                                        <p:attrNameLst>
                                          <p:attrName>r</p:attrName>
                                        </p:attrNameLst>
                                      </p:cBhvr>
                                    </p:animRot>
                                  </p:childTnLst>
                                </p:cTn>
                              </p:par>
                            </p:childTnLst>
                          </p:cTn>
                        </p:par>
                        <p:par>
                          <p:cTn id="77" fill="hold">
                            <p:stCondLst>
                              <p:cond delay="455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109"/>
                                        </p:tgtEl>
                                        <p:attrNameLst>
                                          <p:attrName>style.visibility</p:attrName>
                                        </p:attrNameLst>
                                      </p:cBhvr>
                                      <p:to>
                                        <p:strVal val="visible"/>
                                      </p:to>
                                    </p:set>
                                    <p:animEffect transition="in" filter="wipe(left)">
                                      <p:cBhvr>
                                        <p:cTn id="80" dur="100"/>
                                        <p:tgtEl>
                                          <p:spTgt spid="109"/>
                                        </p:tgtEl>
                                      </p:cBhvr>
                                    </p:animEffect>
                                  </p:childTnLst>
                                </p:cTn>
                              </p:par>
                              <p:par>
                                <p:cTn id="81" presetID="36" presetClass="emph" presetSubtype="0" fill="hold" grpId="1" nodeType="withEffect">
                                  <p:stCondLst>
                                    <p:cond delay="0"/>
                                  </p:stCondLst>
                                  <p:iterate type="lt">
                                    <p:tmPct val="30000"/>
                                  </p:iterate>
                                  <p:childTnLst>
                                    <p:animScale>
                                      <p:cBhvr>
                                        <p:cTn id="82" dur="50" autoRev="1" fill="hold">
                                          <p:stCondLst>
                                            <p:cond delay="0"/>
                                          </p:stCondLst>
                                        </p:cTn>
                                        <p:tgtEl>
                                          <p:spTgt spid="109"/>
                                        </p:tgtEl>
                                      </p:cBhvr>
                                      <p:to x="80000" y="100000"/>
                                    </p:animScale>
                                    <p:anim by="(#ppt_w*0.10)" calcmode="lin" valueType="num">
                                      <p:cBhvr>
                                        <p:cTn id="83" dur="50" autoRev="1" fill="hold">
                                          <p:stCondLst>
                                            <p:cond delay="0"/>
                                          </p:stCondLst>
                                        </p:cTn>
                                        <p:tgtEl>
                                          <p:spTgt spid="109"/>
                                        </p:tgtEl>
                                        <p:attrNameLst>
                                          <p:attrName>ppt_x</p:attrName>
                                        </p:attrNameLst>
                                      </p:cBhvr>
                                    </p:anim>
                                    <p:anim by="(-#ppt_w*0.10)" calcmode="lin" valueType="num">
                                      <p:cBhvr>
                                        <p:cTn id="84" dur="50" autoRev="1" fill="hold">
                                          <p:stCondLst>
                                            <p:cond delay="0"/>
                                          </p:stCondLst>
                                        </p:cTn>
                                        <p:tgtEl>
                                          <p:spTgt spid="109"/>
                                        </p:tgtEl>
                                        <p:attrNameLst>
                                          <p:attrName>ppt_y</p:attrName>
                                        </p:attrNameLst>
                                      </p:cBhvr>
                                    </p:anim>
                                    <p:animRot by="-480000">
                                      <p:cBhvr>
                                        <p:cTn id="85" dur="50" autoRev="1" fill="hold">
                                          <p:stCondLst>
                                            <p:cond delay="0"/>
                                          </p:stCondLst>
                                        </p:cTn>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75" grpId="0"/>
      <p:bldP spid="64" grpId="0"/>
      <p:bldP spid="76" grpId="0" animBg="1"/>
      <p:bldP spid="77" grpId="0" animBg="1"/>
      <p:bldP spid="102" grpId="0" animBg="1"/>
      <p:bldP spid="103" grpId="0" animBg="1"/>
      <p:bldP spid="107" grpId="0" animBg="1"/>
      <p:bldP spid="108" grpId="0" animBg="1"/>
      <p:bldP spid="109" grpId="0"/>
      <p:bldP spid="10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771550"/>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6" name="TextBox 25"/>
          <p:cNvSpPr txBox="1"/>
          <p:nvPr/>
        </p:nvSpPr>
        <p:spPr>
          <a:xfrm>
            <a:off x="908957" y="206330"/>
            <a:ext cx="973343" cy="400110"/>
          </a:xfrm>
          <a:prstGeom prst="rect">
            <a:avLst/>
          </a:prstGeom>
          <a:noFill/>
        </p:spPr>
        <p:txBody>
          <a:bodyPr wrap="none" rtlCol="0">
            <a:spAutoFit/>
          </a:bodyPr>
          <a:lstStyle/>
          <a:p>
            <a:pPr>
              <a:tabLst>
                <a:tab pos="352425" algn="l"/>
              </a:tabLst>
            </a:pPr>
            <a:r>
              <a:rPr lang="en-US" altLang="zh-CN" sz="2000" spc="300" dirty="0">
                <a:solidFill>
                  <a:schemeClr val="tx1">
                    <a:lumMod val="65000"/>
                    <a:lumOff val="35000"/>
                  </a:schemeClr>
                </a:solidFill>
                <a:latin typeface="微软雅黑"/>
                <a:ea typeface="微软雅黑"/>
              </a:rPr>
              <a:t>D3.js</a:t>
            </a:r>
            <a:endParaRPr lang="zh-CN" altLang="en-US" sz="2000" spc="300" dirty="0">
              <a:solidFill>
                <a:schemeClr val="tx1">
                  <a:lumMod val="65000"/>
                  <a:lumOff val="35000"/>
                </a:schemeClr>
              </a:solidFill>
              <a:latin typeface="微软雅黑"/>
              <a:ea typeface="微软雅黑"/>
            </a:endParaRPr>
          </a:p>
        </p:txBody>
      </p:sp>
      <p:sp>
        <p:nvSpPr>
          <p:cNvPr id="27" name="TextBox 26"/>
          <p:cNvSpPr txBox="1"/>
          <p:nvPr/>
        </p:nvSpPr>
        <p:spPr>
          <a:xfrm>
            <a:off x="2390916" y="237108"/>
            <a:ext cx="4312784"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A useful JavaScript library for visualization</a:t>
            </a:r>
            <a:endParaRPr lang="zh-CN" altLang="en-US" sz="1600" dirty="0">
              <a:solidFill>
                <a:schemeClr val="tx1">
                  <a:lumMod val="50000"/>
                  <a:lumOff val="50000"/>
                </a:schemeClr>
              </a:solidFill>
              <a:latin typeface="微软雅黑"/>
              <a:ea typeface="微软雅黑"/>
            </a:endParaRPr>
          </a:p>
        </p:txBody>
      </p:sp>
      <p:cxnSp>
        <p:nvCxnSpPr>
          <p:cNvPr id="28" name="直接连接符 27"/>
          <p:cNvCxnSpPr/>
          <p:nvPr/>
        </p:nvCxnSpPr>
        <p:spPr>
          <a:xfrm>
            <a:off x="2307128" y="302089"/>
            <a:ext cx="0" cy="2085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30" name="组合 29"/>
          <p:cNvGrpSpPr>
            <a:grpSpLocks noChangeAspect="1"/>
          </p:cNvGrpSpPr>
          <p:nvPr/>
        </p:nvGrpSpPr>
        <p:grpSpPr>
          <a:xfrm>
            <a:off x="3651650" y="1602003"/>
            <a:ext cx="1290303" cy="1455842"/>
            <a:chOff x="8220075" y="3296921"/>
            <a:chExt cx="2050264" cy="2313302"/>
          </a:xfrm>
        </p:grpSpPr>
        <p:sp>
          <p:nvSpPr>
            <p:cNvPr id="32"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
            <p:cNvSpPr>
              <a:spLocks/>
            </p:cNvSpPr>
            <p:nvPr/>
          </p:nvSpPr>
          <p:spPr bwMode="auto">
            <a:xfrm rot="5400000">
              <a:off x="8582836" y="3866516"/>
              <a:ext cx="1324745"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49" name="文本框 15"/>
            <p:cNvSpPr txBox="1"/>
            <p:nvPr/>
          </p:nvSpPr>
          <p:spPr>
            <a:xfrm>
              <a:off x="8780373" y="4098519"/>
              <a:ext cx="929672"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nvGrpSpPr>
          <p:cNvPr id="50" name="组合 49"/>
          <p:cNvGrpSpPr>
            <a:grpSpLocks noChangeAspect="1"/>
          </p:cNvGrpSpPr>
          <p:nvPr/>
        </p:nvGrpSpPr>
        <p:grpSpPr>
          <a:xfrm>
            <a:off x="2984487" y="2849899"/>
            <a:ext cx="1290303" cy="1455842"/>
            <a:chOff x="7871514" y="4555712"/>
            <a:chExt cx="2050264" cy="2313302"/>
          </a:xfrm>
        </p:grpSpPr>
        <p:sp>
          <p:nvSpPr>
            <p:cNvPr id="51" name="Freeform 5"/>
            <p:cNvSpPr>
              <a:spLocks/>
            </p:cNvSpPr>
            <p:nvPr/>
          </p:nvSpPr>
          <p:spPr bwMode="auto">
            <a:xfrm rot="5400000">
              <a:off x="7739995" y="4687231"/>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
            <p:cNvSpPr>
              <a:spLocks/>
            </p:cNvSpPr>
            <p:nvPr/>
          </p:nvSpPr>
          <p:spPr bwMode="auto">
            <a:xfrm rot="5400000">
              <a:off x="7967478" y="4881125"/>
              <a:ext cx="1817847"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
            <p:cNvSpPr>
              <a:spLocks/>
            </p:cNvSpPr>
            <p:nvPr/>
          </p:nvSpPr>
          <p:spPr bwMode="auto">
            <a:xfrm rot="5400000">
              <a:off x="8220764" y="5085316"/>
              <a:ext cx="1324746"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54" name="文本框 54"/>
            <p:cNvSpPr txBox="1"/>
            <p:nvPr/>
          </p:nvSpPr>
          <p:spPr>
            <a:xfrm>
              <a:off x="8340863" y="5319911"/>
              <a:ext cx="1111564"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nvGrpSpPr>
          <p:cNvPr id="55" name="组合 54"/>
          <p:cNvGrpSpPr>
            <a:grpSpLocks noChangeAspect="1"/>
          </p:cNvGrpSpPr>
          <p:nvPr/>
        </p:nvGrpSpPr>
        <p:grpSpPr>
          <a:xfrm>
            <a:off x="4412967" y="2819869"/>
            <a:ext cx="1290303" cy="1455842"/>
            <a:chOff x="8220075" y="3296921"/>
            <a:chExt cx="2050264" cy="2313302"/>
          </a:xfrm>
        </p:grpSpPr>
        <p:sp>
          <p:nvSpPr>
            <p:cNvPr id="56"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59" name="文本框 59"/>
            <p:cNvSpPr txBox="1"/>
            <p:nvPr/>
          </p:nvSpPr>
          <p:spPr>
            <a:xfrm>
              <a:off x="8803281" y="4099629"/>
              <a:ext cx="921511"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sp>
        <p:nvSpPr>
          <p:cNvPr id="72" name="文本框 164"/>
          <p:cNvSpPr txBox="1"/>
          <p:nvPr/>
        </p:nvSpPr>
        <p:spPr>
          <a:xfrm>
            <a:off x="5055472" y="1714507"/>
            <a:ext cx="1596693" cy="315471"/>
          </a:xfrm>
          <a:prstGeom prst="rect">
            <a:avLst/>
          </a:prstGeom>
          <a:noFill/>
        </p:spPr>
        <p:txBody>
          <a:bodyPr wrap="square" lIns="68580" tIns="34290" rIns="68580" bIns="34290"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Selections</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64"/>
          <p:cNvSpPr txBox="1"/>
          <p:nvPr/>
        </p:nvSpPr>
        <p:spPr>
          <a:xfrm>
            <a:off x="5875130" y="3398137"/>
            <a:ext cx="1728192" cy="315471"/>
          </a:xfrm>
          <a:prstGeom prst="rect">
            <a:avLst/>
          </a:prstGeom>
          <a:noFill/>
        </p:spPr>
        <p:txBody>
          <a:bodyPr wrap="square" lIns="68580" tIns="34290" rIns="68580" bIns="34290"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Transformation</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64"/>
          <p:cNvSpPr txBox="1"/>
          <p:nvPr/>
        </p:nvSpPr>
        <p:spPr>
          <a:xfrm>
            <a:off x="790553" y="3346116"/>
            <a:ext cx="2210183" cy="315471"/>
          </a:xfrm>
          <a:prstGeom prst="rect">
            <a:avLst/>
          </a:prstGeom>
          <a:noFill/>
        </p:spPr>
        <p:txBody>
          <a:bodyPr wrap="square" lIns="68580" tIns="34290" rIns="68580" bIns="34290" rtlCol="0">
            <a:spAutoFit/>
          </a:bodyPr>
          <a:lstStyle/>
          <a:p>
            <a:pPr algn="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Dynamic properties</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94591870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childTnLst>
                          </p:cTn>
                        </p:par>
                        <p:par>
                          <p:cTn id="29" fill="hold">
                            <p:stCondLst>
                              <p:cond delay="1600"/>
                            </p:stCondLst>
                            <p:childTnLst>
                              <p:par>
                                <p:cTn id="30" presetID="2" presetClass="entr" presetSubtype="4"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fill="hold"/>
                                        <p:tgtEl>
                                          <p:spTgt spid="30"/>
                                        </p:tgtEl>
                                        <p:attrNameLst>
                                          <p:attrName>ppt_x</p:attrName>
                                        </p:attrNameLst>
                                      </p:cBhvr>
                                      <p:tavLst>
                                        <p:tav tm="0">
                                          <p:val>
                                            <p:strVal val="#ppt_x"/>
                                          </p:val>
                                        </p:tav>
                                        <p:tav tm="100000">
                                          <p:val>
                                            <p:strVal val="#ppt_x"/>
                                          </p:val>
                                        </p:tav>
                                      </p:tavLst>
                                    </p:anim>
                                    <p:anim calcmode="lin" valueType="num">
                                      <p:cBhvr additive="base">
                                        <p:cTn id="33" dur="350" fill="hold"/>
                                        <p:tgtEl>
                                          <p:spTgt spid="30"/>
                                        </p:tgtEl>
                                        <p:attrNameLst>
                                          <p:attrName>ppt_y</p:attrName>
                                        </p:attrNameLst>
                                      </p:cBhvr>
                                      <p:tavLst>
                                        <p:tav tm="0">
                                          <p:val>
                                            <p:strVal val="1+#ppt_h/2"/>
                                          </p:val>
                                        </p:tav>
                                        <p:tav tm="100000">
                                          <p:val>
                                            <p:strVal val="#ppt_y"/>
                                          </p:val>
                                        </p:tav>
                                      </p:tavLst>
                                    </p:anim>
                                  </p:childTnLst>
                                </p:cTn>
                              </p:par>
                            </p:childTnLst>
                          </p:cTn>
                        </p:par>
                        <p:par>
                          <p:cTn id="34" fill="hold">
                            <p:stCondLst>
                              <p:cond delay="1950"/>
                            </p:stCondLst>
                            <p:childTnLst>
                              <p:par>
                                <p:cTn id="35" presetID="2" presetClass="entr" presetSubtype="4"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350" fill="hold"/>
                                        <p:tgtEl>
                                          <p:spTgt spid="50"/>
                                        </p:tgtEl>
                                        <p:attrNameLst>
                                          <p:attrName>ppt_x</p:attrName>
                                        </p:attrNameLst>
                                      </p:cBhvr>
                                      <p:tavLst>
                                        <p:tav tm="0">
                                          <p:val>
                                            <p:strVal val="#ppt_x"/>
                                          </p:val>
                                        </p:tav>
                                        <p:tav tm="100000">
                                          <p:val>
                                            <p:strVal val="#ppt_x"/>
                                          </p:val>
                                        </p:tav>
                                      </p:tavLst>
                                    </p:anim>
                                    <p:anim calcmode="lin" valueType="num">
                                      <p:cBhvr additive="base">
                                        <p:cTn id="38" dur="350" fill="hold"/>
                                        <p:tgtEl>
                                          <p:spTgt spid="50"/>
                                        </p:tgtEl>
                                        <p:attrNameLst>
                                          <p:attrName>ppt_y</p:attrName>
                                        </p:attrNameLst>
                                      </p:cBhvr>
                                      <p:tavLst>
                                        <p:tav tm="0">
                                          <p:val>
                                            <p:strVal val="1+#ppt_h/2"/>
                                          </p:val>
                                        </p:tav>
                                        <p:tav tm="100000">
                                          <p:val>
                                            <p:strVal val="#ppt_y"/>
                                          </p:val>
                                        </p:tav>
                                      </p:tavLst>
                                    </p:anim>
                                  </p:childTnLst>
                                </p:cTn>
                              </p:par>
                            </p:childTnLst>
                          </p:cTn>
                        </p:par>
                        <p:par>
                          <p:cTn id="39" fill="hold">
                            <p:stCondLst>
                              <p:cond delay="2300"/>
                            </p:stCondLst>
                            <p:childTnLst>
                              <p:par>
                                <p:cTn id="40" presetID="2" presetClass="entr" presetSubtype="4"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350" fill="hold"/>
                                        <p:tgtEl>
                                          <p:spTgt spid="55"/>
                                        </p:tgtEl>
                                        <p:attrNameLst>
                                          <p:attrName>ppt_x</p:attrName>
                                        </p:attrNameLst>
                                      </p:cBhvr>
                                      <p:tavLst>
                                        <p:tav tm="0">
                                          <p:val>
                                            <p:strVal val="#ppt_x"/>
                                          </p:val>
                                        </p:tav>
                                        <p:tav tm="100000">
                                          <p:val>
                                            <p:strVal val="#ppt_x"/>
                                          </p:val>
                                        </p:tav>
                                      </p:tavLst>
                                    </p:anim>
                                    <p:anim calcmode="lin" valueType="num">
                                      <p:cBhvr additive="base">
                                        <p:cTn id="43" dur="3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12" name="组合 11"/>
          <p:cNvGrpSpPr/>
          <p:nvPr/>
        </p:nvGrpSpPr>
        <p:grpSpPr>
          <a:xfrm>
            <a:off x="3924000" y="915566"/>
            <a:ext cx="1296000" cy="1296000"/>
            <a:chOff x="3832651" y="1100471"/>
            <a:chExt cx="1296000" cy="1296000"/>
          </a:xfrm>
        </p:grpSpPr>
        <p:sp>
          <p:nvSpPr>
            <p:cNvPr id="13" name="椭圆 12"/>
            <p:cNvSpPr/>
            <p:nvPr/>
          </p:nvSpPr>
          <p:spPr>
            <a:xfrm>
              <a:off x="3832651" y="1100471"/>
              <a:ext cx="1296000" cy="1296000"/>
            </a:xfrm>
            <a:prstGeom prst="ellipse">
              <a:avLst/>
            </a:prstGeom>
            <a:gradFill flip="none" rotWithShape="1">
              <a:gsLst>
                <a:gs pos="0">
                  <a:schemeClr val="bg1">
                    <a:lumMod val="75000"/>
                  </a:schemeClr>
                </a:gs>
                <a:gs pos="100000">
                  <a:schemeClr val="bg1"/>
                </a:gs>
                <a:gs pos="0">
                  <a:srgbClr val="CDCDCD"/>
                </a:gs>
              </a:gsLst>
              <a:lin ang="189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868583" y="1136403"/>
              <a:ext cx="1224136" cy="1224136"/>
            </a:xfrm>
            <a:prstGeom prst="ellipse">
              <a:avLst/>
            </a:prstGeom>
            <a:gradFill flip="none" rotWithShape="1">
              <a:gsLst>
                <a:gs pos="100000">
                  <a:schemeClr val="bg1"/>
                </a:gs>
                <a:gs pos="0">
                  <a:schemeClr val="bg1">
                    <a:lumMod val="75000"/>
                  </a:schemeClr>
                </a:gs>
              </a:gsLst>
              <a:lin ang="8400000" scaled="0"/>
              <a:tileRect/>
            </a:gradFill>
            <a:ln w="28575">
              <a:noFill/>
            </a:ln>
            <a:effectLst>
              <a:outerShdw blurRad="317500" dist="228600" dir="72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5" name="组合 14"/>
          <p:cNvGrpSpPr/>
          <p:nvPr/>
        </p:nvGrpSpPr>
        <p:grpSpPr>
          <a:xfrm>
            <a:off x="5812051" y="1309130"/>
            <a:ext cx="1656184" cy="508869"/>
            <a:chOff x="755576" y="627534"/>
            <a:chExt cx="1800200" cy="508869"/>
          </a:xfrm>
        </p:grpSpPr>
        <p:cxnSp>
          <p:nvCxnSpPr>
            <p:cNvPr id="16" name="直接连接符 15"/>
            <p:cNvCxnSpPr/>
            <p:nvPr/>
          </p:nvCxnSpPr>
          <p:spPr>
            <a:xfrm>
              <a:off x="755576" y="987574"/>
              <a:ext cx="504056" cy="0"/>
            </a:xfrm>
            <a:prstGeom prst="line">
              <a:avLst/>
            </a:prstGeom>
            <a:ln w="19050">
              <a:solidFill>
                <a:schemeClr val="bg1"/>
              </a:solidFill>
              <a:head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259632" y="843558"/>
              <a:ext cx="72008" cy="144016"/>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31640" y="843558"/>
              <a:ext cx="124675" cy="292845"/>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456315" y="627534"/>
              <a:ext cx="451389" cy="508869"/>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907704" y="627534"/>
              <a:ext cx="72008" cy="360040"/>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979712" y="987574"/>
              <a:ext cx="576064" cy="2406"/>
            </a:xfrm>
            <a:prstGeom prst="line">
              <a:avLst/>
            </a:prstGeom>
            <a:ln w="19050">
              <a:solidFill>
                <a:schemeClr val="bg1"/>
              </a:solidFill>
              <a:tail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475656" y="1309129"/>
            <a:ext cx="1656184" cy="508869"/>
            <a:chOff x="755576" y="627534"/>
            <a:chExt cx="1800200" cy="508869"/>
          </a:xfrm>
        </p:grpSpPr>
        <p:cxnSp>
          <p:nvCxnSpPr>
            <p:cNvPr id="23" name="直接连接符 22"/>
            <p:cNvCxnSpPr/>
            <p:nvPr/>
          </p:nvCxnSpPr>
          <p:spPr>
            <a:xfrm>
              <a:off x="755576" y="987574"/>
              <a:ext cx="504056" cy="0"/>
            </a:xfrm>
            <a:prstGeom prst="line">
              <a:avLst/>
            </a:prstGeom>
            <a:ln w="19050">
              <a:solidFill>
                <a:schemeClr val="bg1"/>
              </a:solidFill>
              <a:head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259632" y="843558"/>
              <a:ext cx="72008" cy="144016"/>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31640" y="843558"/>
              <a:ext cx="124675" cy="292845"/>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456315" y="627534"/>
              <a:ext cx="451389" cy="508869"/>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907704" y="627534"/>
              <a:ext cx="72008" cy="360040"/>
            </a:xfrm>
            <a:prstGeom prst="line">
              <a:avLst/>
            </a:prstGeom>
            <a:ln w="19050">
              <a:solidFill>
                <a:schemeClr val="bg1"/>
              </a:solidFil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979712" y="987574"/>
              <a:ext cx="576064" cy="2406"/>
            </a:xfrm>
            <a:prstGeom prst="line">
              <a:avLst/>
            </a:prstGeom>
            <a:ln w="19050">
              <a:solidFill>
                <a:schemeClr val="bg1"/>
              </a:solidFill>
              <a:tailEnd type="oval"/>
            </a:ln>
            <a:effectLst>
              <a:outerShdw blurRad="63500" dist="38100" dir="7200000" algn="ctr" rotWithShape="0">
                <a:schemeClr val="tx1">
                  <a:alpha val="60000"/>
                </a:schemeClr>
              </a:outerShdw>
            </a:effectLst>
          </p:spPr>
          <p:style>
            <a:lnRef idx="1">
              <a:schemeClr val="accent1"/>
            </a:lnRef>
            <a:fillRef idx="0">
              <a:schemeClr val="accent1"/>
            </a:fillRef>
            <a:effectRef idx="0">
              <a:schemeClr val="accent1"/>
            </a:effectRef>
            <a:fontRef idx="minor">
              <a:schemeClr val="tx1"/>
            </a:fontRef>
          </p:style>
        </p:cxnSp>
      </p:grpSp>
      <p:sp>
        <p:nvSpPr>
          <p:cNvPr id="37" name="圆角矩形 36"/>
          <p:cNvSpPr/>
          <p:nvPr/>
        </p:nvSpPr>
        <p:spPr>
          <a:xfrm>
            <a:off x="2354493" y="2765444"/>
            <a:ext cx="4593771" cy="549896"/>
          </a:xfrm>
          <a:prstGeom prst="roundRect">
            <a:avLst>
              <a:gd name="adj" fmla="val 22751"/>
            </a:avLst>
          </a:prstGeom>
          <a:gradFill>
            <a:gsLst>
              <a:gs pos="0">
                <a:schemeClr val="bg1">
                  <a:lumMod val="95000"/>
                </a:schemeClr>
              </a:gs>
              <a:gs pos="100000">
                <a:schemeClr val="bg1">
                  <a:lumMod val="95000"/>
                </a:schemeClr>
              </a:gs>
            </a:gsLst>
            <a:lin ang="5400000" scaled="0"/>
          </a:gradFill>
          <a:ln>
            <a:no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Text Box 64"/>
          <p:cNvSpPr txBox="1">
            <a:spLocks noChangeArrowheads="1"/>
          </p:cNvSpPr>
          <p:nvPr/>
        </p:nvSpPr>
        <p:spPr bwMode="auto">
          <a:xfrm>
            <a:off x="2608652" y="2782998"/>
            <a:ext cx="3816424" cy="900246"/>
          </a:xfrm>
          <a:prstGeom prst="rect">
            <a:avLst/>
          </a:prstGeom>
          <a:noFill/>
          <a:ln w="9525">
            <a:noFill/>
            <a:miter lim="800000"/>
            <a:headEnd/>
            <a:tailEnd/>
          </a:ln>
        </p:spPr>
        <p:txBody>
          <a:bodyPr wrap="square" lIns="68580" tIns="34290" rIns="68580" bIns="34290">
            <a:spAutoFit/>
          </a:bodyPr>
          <a:lstStyle/>
          <a:p>
            <a:r>
              <a:rPr lang="en-US" altLang="zh-CN" sz="2700" b="1" dirty="0">
                <a:solidFill>
                  <a:srgbClr val="0070C0"/>
                </a:solidFill>
                <a:latin typeface="微软雅黑" pitchFamily="34" charset="-122"/>
                <a:ea typeface="微软雅黑" pitchFamily="34" charset="-122"/>
              </a:rPr>
              <a:t>Thanks for watching</a:t>
            </a:r>
          </a:p>
          <a:p>
            <a:endParaRPr lang="en-US" altLang="zh-CN" sz="2700" b="1" dirty="0">
              <a:solidFill>
                <a:srgbClr val="679E2A"/>
              </a:solidFill>
              <a:latin typeface="微软雅黑" pitchFamily="34" charset="-122"/>
              <a:ea typeface="微软雅黑" pitchFamily="34" charset="-122"/>
            </a:endParaRPr>
          </a:p>
        </p:txBody>
      </p:sp>
      <p:grpSp>
        <p:nvGrpSpPr>
          <p:cNvPr id="42" name="组合 41"/>
          <p:cNvGrpSpPr>
            <a:grpSpLocks noChangeAspect="1"/>
          </p:cNvGrpSpPr>
          <p:nvPr/>
        </p:nvGrpSpPr>
        <p:grpSpPr>
          <a:xfrm>
            <a:off x="2060970" y="2685249"/>
            <a:ext cx="668044" cy="66819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pic>
        <p:nvPicPr>
          <p:cNvPr id="45" name="Picture 6" descr="D:\360data\重要数据\桌面\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040392"/>
            <a:ext cx="967073" cy="2318058"/>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38">
            <a:extLst>
              <a:ext uri="{FF2B5EF4-FFF2-40B4-BE49-F238E27FC236}">
                <a16:creationId xmlns:a16="http://schemas.microsoft.com/office/drawing/2014/main" id="{379E2981-AFE4-4656-81F5-C99B9D609D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0209" y="843562"/>
            <a:ext cx="1401863" cy="1419131"/>
          </a:xfrm>
          <a:prstGeom prst="rect">
            <a:avLst/>
          </a:prstGeom>
        </p:spPr>
      </p:pic>
    </p:spTree>
    <p:custDataLst>
      <p:tags r:id="rId1"/>
    </p:custDataLst>
    <p:extLst>
      <p:ext uri="{BB962C8B-B14F-4D97-AF65-F5344CB8AC3E}">
        <p14:creationId xmlns:p14="http://schemas.microsoft.com/office/powerpoint/2010/main" val="88242579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5"/>
                                        </p:tgtEl>
                                      </p:cBhvr>
                                    </p:animEffect>
                                    <p:animScale>
                                      <p:cBhvr>
                                        <p:cTn id="24" dur="250" autoRev="1" fill="hold"/>
                                        <p:tgtEl>
                                          <p:spTgt spid="15"/>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par>
                                <p:cTn id="36" presetID="63" presetClass="path" presetSubtype="0" accel="50000" decel="50000" fill="hold" nodeType="withEffect">
                                  <p:stCondLst>
                                    <p:cond delay="0"/>
                                  </p:stCondLst>
                                  <p:childTnLst>
                                    <p:animMotion origin="layout" path="M -4.16667E-6 4.224E-6 L 0.47448 4.224E-6 " pathEditMode="relative" rAng="0" ptsTypes="AA">
                                      <p:cBhvr>
                                        <p:cTn id="37" dur="2000" fill="hold"/>
                                        <p:tgtEl>
                                          <p:spTgt spid="42"/>
                                        </p:tgtEl>
                                        <p:attrNameLst>
                                          <p:attrName>ppt_x</p:attrName>
                                          <p:attrName>ppt_y</p:attrName>
                                        </p:attrNameLst>
                                      </p:cBhvr>
                                      <p:rCtr x="23715" y="0"/>
                                    </p:animMotion>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63" presetClass="path" presetSubtype="0" accel="50000" decel="50000" fill="hold" nodeType="withEffect">
                                  <p:stCondLst>
                                    <p:cond delay="0"/>
                                  </p:stCondLst>
                                  <p:childTnLst>
                                    <p:animMotion origin="layout" path="M -0.00556 0.00618 L 0.46701 0.00618 " pathEditMode="relative" rAng="0" ptsTypes="AA">
                                      <p:cBhvr>
                                        <p:cTn id="42" dur="2000" fill="hold"/>
                                        <p:tgtEl>
                                          <p:spTgt spid="45"/>
                                        </p:tgtEl>
                                        <p:attrNameLst>
                                          <p:attrName>ppt_x</p:attrName>
                                          <p:attrName>ppt_y</p:attrName>
                                        </p:attrNameLst>
                                      </p:cBhvr>
                                      <p:rCtr x="23628" y="0"/>
                                    </p:animMotion>
                                  </p:childTnLst>
                                </p:cTn>
                              </p:par>
                              <p:par>
                                <p:cTn id="43" presetID="22" presetClass="entr" presetSubtype="8" fill="hold" grpId="0" nodeType="withEffect">
                                  <p:stCondLst>
                                    <p:cond delay="50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2000"/>
                                        <p:tgtEl>
                                          <p:spTgt spid="38"/>
                                        </p:tgtEl>
                                      </p:cBhvr>
                                    </p:animEffect>
                                  </p:childTnLst>
                                </p:cTn>
                              </p:par>
                            </p:childTnLst>
                          </p:cTn>
                        </p:par>
                        <p:par>
                          <p:cTn id="46" fill="hold">
                            <p:stCondLst>
                              <p:cond delay="4500"/>
                            </p:stCondLst>
                            <p:childTnLst>
                              <p:par>
                                <p:cTn id="47" presetID="2" presetClass="exit" presetSubtype="4" fill="hold" nodeType="afterEffect">
                                  <p:stCondLst>
                                    <p:cond delay="0"/>
                                  </p:stCondLst>
                                  <p:childTnLst>
                                    <p:anim calcmode="lin" valueType="num">
                                      <p:cBhvr additive="base">
                                        <p:cTn id="48" dur="500"/>
                                        <p:tgtEl>
                                          <p:spTgt spid="45"/>
                                        </p:tgtEl>
                                        <p:attrNameLst>
                                          <p:attrName>ppt_x</p:attrName>
                                        </p:attrNameLst>
                                      </p:cBhvr>
                                      <p:tavLst>
                                        <p:tav tm="0">
                                          <p:val>
                                            <p:strVal val="ppt_x"/>
                                          </p:val>
                                        </p:tav>
                                        <p:tav tm="100000">
                                          <p:val>
                                            <p:strVal val="ppt_x"/>
                                          </p:val>
                                        </p:tav>
                                      </p:tavLst>
                                    </p:anim>
                                    <p:anim calcmode="lin" valueType="num">
                                      <p:cBhvr additive="base">
                                        <p:cTn id="49" dur="500"/>
                                        <p:tgtEl>
                                          <p:spTgt spid="45"/>
                                        </p:tgtEl>
                                        <p:attrNameLst>
                                          <p:attrName>ppt_y</p:attrName>
                                        </p:attrNameLst>
                                      </p:cBhvr>
                                      <p:tavLst>
                                        <p:tav tm="0">
                                          <p:val>
                                            <p:strVal val="ppt_y"/>
                                          </p:val>
                                        </p:tav>
                                        <p:tav tm="100000">
                                          <p:val>
                                            <p:strVal val="1+ppt_h/2"/>
                                          </p:val>
                                        </p:tav>
                                      </p:tavLst>
                                    </p:anim>
                                    <p:set>
                                      <p:cBhvr>
                                        <p:cTn id="5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矩形 34"/>
          <p:cNvGrpSpPr>
            <a:grpSpLocks/>
          </p:cNvGrpSpPr>
          <p:nvPr/>
        </p:nvGrpSpPr>
        <p:grpSpPr bwMode="auto">
          <a:xfrm>
            <a:off x="-23812" y="2166937"/>
            <a:ext cx="9314260" cy="109538"/>
            <a:chOff x="634" y="2396"/>
            <a:chExt cx="6470" cy="238"/>
          </a:xfrm>
        </p:grpSpPr>
        <p:pic>
          <p:nvPicPr>
            <p:cNvPr id="20486" name="矩形 34"/>
            <p:cNvPicPr>
              <a:picLocks noChangeArrowheads="1"/>
            </p:cNvPicPr>
            <p:nvPr/>
          </p:nvPicPr>
          <p:blipFill>
            <a:blip r:embed="rId3"/>
            <a:srcRect/>
            <a:stretch>
              <a:fillRect/>
            </a:stretch>
          </p:blipFill>
          <p:spPr bwMode="auto">
            <a:xfrm>
              <a:off x="634" y="2396"/>
              <a:ext cx="6470" cy="238"/>
            </a:xfrm>
            <a:prstGeom prst="rect">
              <a:avLst/>
            </a:prstGeom>
            <a:noFill/>
            <a:ln w="9525">
              <a:noFill/>
              <a:miter lim="800000"/>
              <a:headEnd/>
              <a:tailEnd/>
            </a:ln>
          </p:spPr>
        </p:pic>
        <p:sp>
          <p:nvSpPr>
            <p:cNvPr id="20487" name="Text Box 4"/>
            <p:cNvSpPr txBox="1">
              <a:spLocks noChangeArrowheads="1"/>
            </p:cNvSpPr>
            <p:nvPr/>
          </p:nvSpPr>
          <p:spPr bwMode="auto">
            <a:xfrm rot="-5400000">
              <a:off x="3769" y="-700"/>
              <a:ext cx="102" cy="6337"/>
            </a:xfrm>
            <a:prstGeom prst="rect">
              <a:avLst/>
            </a:prstGeom>
            <a:noFill/>
            <a:ln w="9525">
              <a:noFill/>
              <a:miter lim="800000"/>
              <a:headEnd/>
              <a:tailEnd/>
            </a:ln>
          </p:spPr>
          <p:txBody>
            <a:bodyPr vert="eaVert" anchor="ctr"/>
            <a:lstStyle/>
            <a:p>
              <a:pPr algn="ctr"/>
              <a:endParaRPr lang="zh-CN" altLang="en-US" sz="600" b="1"/>
            </a:p>
          </p:txBody>
        </p:sp>
      </p:grpSp>
      <p:sp>
        <p:nvSpPr>
          <p:cNvPr id="12" name="椭圆 11"/>
          <p:cNvSpPr/>
          <p:nvPr/>
        </p:nvSpPr>
        <p:spPr>
          <a:xfrm>
            <a:off x="3822085" y="1563280"/>
            <a:ext cx="1299658" cy="129846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b="1" dirty="0">
                <a:solidFill>
                  <a:srgbClr val="002060"/>
                </a:solidFill>
              </a:rPr>
              <a:t>01</a:t>
            </a:r>
          </a:p>
        </p:txBody>
      </p:sp>
      <p:sp>
        <p:nvSpPr>
          <p:cNvPr id="20485" name="文本框 13"/>
          <p:cNvSpPr txBox="1">
            <a:spLocks noChangeArrowheads="1"/>
          </p:cNvSpPr>
          <p:nvPr/>
        </p:nvSpPr>
        <p:spPr bwMode="auto">
          <a:xfrm>
            <a:off x="1033121" y="2929338"/>
            <a:ext cx="6877586" cy="577081"/>
          </a:xfrm>
          <a:prstGeom prst="rect">
            <a:avLst/>
          </a:prstGeom>
          <a:noFill/>
          <a:ln w="9525">
            <a:noFill/>
            <a:miter lim="800000"/>
            <a:headEnd/>
            <a:tailEnd/>
          </a:ln>
        </p:spPr>
        <p:txBody>
          <a:bodyPr wrap="square" lIns="68580" tIns="34290" rIns="68580" bIns="34290">
            <a:spAutoFit/>
          </a:bodyPr>
          <a:lstStyle/>
          <a:p>
            <a:pPr algn="ctr"/>
            <a:r>
              <a:rPr lang="en-US" altLang="zh-CN" sz="3300" b="1" dirty="0">
                <a:solidFill>
                  <a:schemeClr val="tx1">
                    <a:lumMod val="75000"/>
                    <a:lumOff val="25000"/>
                  </a:schemeClr>
                </a:solidFill>
                <a:latin typeface="微软雅黑" pitchFamily="34" charset="-122"/>
                <a:ea typeface="微软雅黑" pitchFamily="34" charset="-122"/>
              </a:rPr>
              <a:t>Data search &amp; </a:t>
            </a:r>
            <a:r>
              <a:rPr lang="en-US" altLang="zh-CN" sz="3300" b="1" dirty="0" smtClean="0">
                <a:solidFill>
                  <a:schemeClr val="tx1">
                    <a:lumMod val="75000"/>
                    <a:lumOff val="25000"/>
                  </a:schemeClr>
                </a:solidFill>
                <a:latin typeface="微软雅黑" pitchFamily="34" charset="-122"/>
                <a:ea typeface="微软雅黑" pitchFamily="34" charset="-122"/>
              </a:rPr>
              <a:t>MVC </a:t>
            </a:r>
            <a:endParaRPr lang="en-US" altLang="zh-CN" sz="3300" b="1" dirty="0">
              <a:solidFill>
                <a:schemeClr val="tx1">
                  <a:lumMod val="75000"/>
                  <a:lumOff val="25000"/>
                </a:schemeClr>
              </a:solidFill>
              <a:latin typeface="微软雅黑" pitchFamily="34" charset="-122"/>
              <a:ea typeface="微软雅黑" pitchFamily="34" charset="-122"/>
            </a:endParaRPr>
          </a:p>
        </p:txBody>
      </p:sp>
      <p:grpSp>
        <p:nvGrpSpPr>
          <p:cNvPr id="8" name="组合 7"/>
          <p:cNvGrpSpPr/>
          <p:nvPr/>
        </p:nvGrpSpPr>
        <p:grpSpPr>
          <a:xfrm>
            <a:off x="6284086" y="4299943"/>
            <a:ext cx="1178923" cy="990581"/>
            <a:chOff x="304800" y="673100"/>
            <a:chExt cx="4000500" cy="4000500"/>
          </a:xfrm>
          <a:effectLst>
            <a:outerShdw blurRad="444500" dist="254000" dir="8100000" algn="tr" rotWithShape="0">
              <a:prstClr val="black">
                <a:alpha val="50000"/>
              </a:prstClr>
            </a:outerShdw>
          </a:effectLst>
        </p:grpSpPr>
        <p:sp>
          <p:nvSpPr>
            <p:cNvPr id="9"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10"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11" name="组合 10"/>
          <p:cNvGrpSpPr/>
          <p:nvPr/>
        </p:nvGrpSpPr>
        <p:grpSpPr>
          <a:xfrm>
            <a:off x="4757398" y="4707084"/>
            <a:ext cx="630038" cy="529386"/>
            <a:chOff x="304800" y="673100"/>
            <a:chExt cx="4000500" cy="4000500"/>
          </a:xfrm>
          <a:effectLst>
            <a:outerShdw blurRad="444500" dist="254000" dir="8100000" algn="tr" rotWithShape="0">
              <a:prstClr val="black">
                <a:alpha val="50000"/>
              </a:prstClr>
            </a:outerShdw>
          </a:effectLst>
        </p:grpSpPr>
        <p:sp>
          <p:nvSpPr>
            <p:cNvPr id="13"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14"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15" name="组合 14"/>
          <p:cNvGrpSpPr/>
          <p:nvPr/>
        </p:nvGrpSpPr>
        <p:grpSpPr>
          <a:xfrm>
            <a:off x="5435980" y="5063807"/>
            <a:ext cx="890249" cy="748024"/>
            <a:chOff x="304800" y="673100"/>
            <a:chExt cx="4000500" cy="4000500"/>
          </a:xfrm>
          <a:effectLst>
            <a:outerShdw blurRad="444500" dist="254000" dir="8100000" algn="tr" rotWithShape="0">
              <a:prstClr val="black">
                <a:alpha val="50000"/>
              </a:prstClr>
            </a:outerShdw>
          </a:effectLst>
        </p:grpSpPr>
        <p:sp>
          <p:nvSpPr>
            <p:cNvPr id="16"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17"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18" name="组合 17"/>
          <p:cNvGrpSpPr/>
          <p:nvPr/>
        </p:nvGrpSpPr>
        <p:grpSpPr>
          <a:xfrm>
            <a:off x="7757778" y="4841201"/>
            <a:ext cx="685592" cy="576062"/>
            <a:chOff x="304800" y="673100"/>
            <a:chExt cx="4000500" cy="4000500"/>
          </a:xfrm>
          <a:effectLst>
            <a:outerShdw blurRad="444500" dist="254000" dir="8100000" algn="tr" rotWithShape="0">
              <a:prstClr val="black">
                <a:alpha val="50000"/>
              </a:prstClr>
            </a:outerShdw>
          </a:effectLst>
        </p:grpSpPr>
        <p:sp>
          <p:nvSpPr>
            <p:cNvPr id="19"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20"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21" name="组合 20"/>
          <p:cNvGrpSpPr/>
          <p:nvPr/>
        </p:nvGrpSpPr>
        <p:grpSpPr>
          <a:xfrm>
            <a:off x="766340" y="5134279"/>
            <a:ext cx="588678" cy="494633"/>
            <a:chOff x="304800" y="673100"/>
            <a:chExt cx="4000500" cy="4000500"/>
          </a:xfrm>
          <a:effectLst>
            <a:outerShdw blurRad="444500" dist="254000" dir="8100000" algn="tr" rotWithShape="0">
              <a:prstClr val="black">
                <a:alpha val="50000"/>
              </a:prstClr>
            </a:outerShdw>
          </a:effectLst>
        </p:grpSpPr>
        <p:sp>
          <p:nvSpPr>
            <p:cNvPr id="22"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3"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24" name="组合 23"/>
          <p:cNvGrpSpPr/>
          <p:nvPr/>
        </p:nvGrpSpPr>
        <p:grpSpPr>
          <a:xfrm>
            <a:off x="3961991" y="4569885"/>
            <a:ext cx="252414" cy="212090"/>
            <a:chOff x="304800" y="673100"/>
            <a:chExt cx="4000500" cy="4000500"/>
          </a:xfrm>
          <a:effectLst>
            <a:outerShdw blurRad="444500" dist="254000" dir="8100000" algn="tr" rotWithShape="0">
              <a:prstClr val="black">
                <a:alpha val="50000"/>
              </a:prstClr>
            </a:outerShdw>
          </a:effectLst>
        </p:grpSpPr>
        <p:sp>
          <p:nvSpPr>
            <p:cNvPr id="25"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6"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27" name="组合 26"/>
          <p:cNvGrpSpPr/>
          <p:nvPr/>
        </p:nvGrpSpPr>
        <p:grpSpPr>
          <a:xfrm>
            <a:off x="3180838" y="4411336"/>
            <a:ext cx="528914" cy="444416"/>
            <a:chOff x="304800" y="673100"/>
            <a:chExt cx="4000500" cy="4000500"/>
          </a:xfrm>
          <a:effectLst>
            <a:outerShdw blurRad="444500" dist="254000" dir="8100000" algn="tr" rotWithShape="0">
              <a:prstClr val="black">
                <a:alpha val="50000"/>
              </a:prstClr>
            </a:outerShdw>
          </a:effectLst>
        </p:grpSpPr>
        <p:sp>
          <p:nvSpPr>
            <p:cNvPr id="28"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9"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30" name="组合 29"/>
          <p:cNvGrpSpPr/>
          <p:nvPr/>
        </p:nvGrpSpPr>
        <p:grpSpPr>
          <a:xfrm>
            <a:off x="8700986" y="4401221"/>
            <a:ext cx="1178923" cy="990581"/>
            <a:chOff x="304800" y="673100"/>
            <a:chExt cx="4000500" cy="4000500"/>
          </a:xfrm>
          <a:effectLst>
            <a:outerShdw blurRad="444500" dist="254000" dir="8100000" algn="tr" rotWithShape="0">
              <a:prstClr val="black">
                <a:alpha val="50000"/>
              </a:prstClr>
            </a:outerShdw>
          </a:effectLst>
        </p:grpSpPr>
        <p:sp>
          <p:nvSpPr>
            <p:cNvPr id="31"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32"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33" name="组合 32"/>
          <p:cNvGrpSpPr/>
          <p:nvPr/>
        </p:nvGrpSpPr>
        <p:grpSpPr>
          <a:xfrm>
            <a:off x="4419051" y="4360488"/>
            <a:ext cx="223013" cy="187385"/>
            <a:chOff x="304800" y="673100"/>
            <a:chExt cx="4000500" cy="4000500"/>
          </a:xfrm>
          <a:effectLst>
            <a:outerShdw blurRad="444500" dist="254000" dir="8100000" algn="tr" rotWithShape="0">
              <a:prstClr val="black">
                <a:alpha val="50000"/>
              </a:prstClr>
            </a:outerShdw>
          </a:effectLst>
        </p:grpSpPr>
        <p:sp>
          <p:nvSpPr>
            <p:cNvPr id="34"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35"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36" name="组合 35"/>
          <p:cNvGrpSpPr/>
          <p:nvPr/>
        </p:nvGrpSpPr>
        <p:grpSpPr>
          <a:xfrm>
            <a:off x="1942885" y="4894390"/>
            <a:ext cx="1178923" cy="990581"/>
            <a:chOff x="304800" y="673100"/>
            <a:chExt cx="4000500" cy="4000500"/>
          </a:xfrm>
          <a:effectLst>
            <a:outerShdw blurRad="444500" dist="254000" dir="8100000" algn="tr" rotWithShape="0">
              <a:prstClr val="black">
                <a:alpha val="50000"/>
              </a:prstClr>
            </a:outerShdw>
          </a:effectLst>
        </p:grpSpPr>
        <p:sp>
          <p:nvSpPr>
            <p:cNvPr id="37"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38"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39" name="组合 38"/>
          <p:cNvGrpSpPr/>
          <p:nvPr/>
        </p:nvGrpSpPr>
        <p:grpSpPr>
          <a:xfrm>
            <a:off x="1275029" y="4689485"/>
            <a:ext cx="520034" cy="436956"/>
            <a:chOff x="304800" y="673100"/>
            <a:chExt cx="4000500" cy="4000500"/>
          </a:xfrm>
          <a:effectLst>
            <a:outerShdw blurRad="444500" dist="254000" dir="8100000" algn="tr" rotWithShape="0">
              <a:prstClr val="black">
                <a:alpha val="50000"/>
              </a:prstClr>
            </a:outerShdw>
          </a:effectLst>
        </p:grpSpPr>
        <p:sp>
          <p:nvSpPr>
            <p:cNvPr id="40"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1"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42" name="组合 41"/>
          <p:cNvGrpSpPr/>
          <p:nvPr/>
        </p:nvGrpSpPr>
        <p:grpSpPr>
          <a:xfrm>
            <a:off x="291040" y="4972059"/>
            <a:ext cx="316781" cy="266173"/>
            <a:chOff x="304800" y="673100"/>
            <a:chExt cx="4000500" cy="4000500"/>
          </a:xfrm>
          <a:effectLst>
            <a:outerShdw blurRad="444500" dist="254000" dir="8100000" algn="tr" rotWithShape="0">
              <a:prstClr val="black">
                <a:alpha val="50000"/>
              </a:prstClr>
            </a:outerShdw>
          </a:effectLst>
        </p:grpSpPr>
        <p:sp>
          <p:nvSpPr>
            <p:cNvPr id="43"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4"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45" name="组合 44"/>
          <p:cNvGrpSpPr/>
          <p:nvPr/>
        </p:nvGrpSpPr>
        <p:grpSpPr>
          <a:xfrm>
            <a:off x="117128" y="4763425"/>
            <a:ext cx="158390" cy="133087"/>
            <a:chOff x="304800" y="673100"/>
            <a:chExt cx="4000500" cy="4000500"/>
          </a:xfrm>
          <a:effectLst>
            <a:outerShdw blurRad="444500" dist="254000" dir="8100000" algn="tr" rotWithShape="0">
              <a:prstClr val="black">
                <a:alpha val="50000"/>
              </a:prstClr>
            </a:outerShdw>
          </a:effectLst>
        </p:grpSpPr>
        <p:sp>
          <p:nvSpPr>
            <p:cNvPr id="46"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7"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spTree>
    <p:extLst>
      <p:ext uri="{BB962C8B-B14F-4D97-AF65-F5344CB8AC3E}">
        <p14:creationId xmlns:p14="http://schemas.microsoft.com/office/powerpoint/2010/main" val="131211217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485"/>
                                        </p:tgtEl>
                                        <p:attrNameLst>
                                          <p:attrName>style.visibility</p:attrName>
                                        </p:attrNameLst>
                                      </p:cBhvr>
                                      <p:to>
                                        <p:strVal val="visible"/>
                                      </p:to>
                                    </p:set>
                                    <p:anim calcmode="lin" valueType="num">
                                      <p:cBhvr>
                                        <p:cTn id="18"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485"/>
                                        </p:tgtEl>
                                        <p:attrNameLst>
                                          <p:attrName>ppt_y</p:attrName>
                                        </p:attrNameLst>
                                      </p:cBhvr>
                                      <p:tavLst>
                                        <p:tav tm="0">
                                          <p:val>
                                            <p:strVal val="#ppt_y"/>
                                          </p:val>
                                        </p:tav>
                                        <p:tav tm="100000">
                                          <p:val>
                                            <p:strVal val="#ppt_y"/>
                                          </p:val>
                                        </p:tav>
                                      </p:tavLst>
                                    </p:anim>
                                    <p:anim calcmode="lin" valueType="num">
                                      <p:cBhvr>
                                        <p:cTn id="20"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485"/>
                                        </p:tgtEl>
                                      </p:cBhvr>
                                    </p:animEffect>
                                  </p:childTnLst>
                                </p:cTn>
                              </p:par>
                            </p:childTnLst>
                          </p:cTn>
                        </p:par>
                        <p:par>
                          <p:cTn id="23" fill="hold">
                            <p:stCondLst>
                              <p:cond delay="2650"/>
                            </p:stCondLst>
                            <p:childTnLst>
                              <p:par>
                                <p:cTn id="24" presetID="23" presetClass="entr" presetSubtype="52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7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1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6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6" presetClass="emph" presetSubtype="0" repeatCount="3000" fill="hold" nodeType="withEffect">
                                  <p:stCondLst>
                                    <p:cond delay="600"/>
                                  </p:stCondLst>
                                  <p:childTnLst>
                                    <p:animEffect transition="out" filter="fade">
                                      <p:cBhvr>
                                        <p:cTn id="103" dur="500" tmFilter="0, 0; .2, .5; .8, .5; 1, 0"/>
                                        <p:tgtEl>
                                          <p:spTgt spid="8"/>
                                        </p:tgtEl>
                                      </p:cBhvr>
                                    </p:animEffect>
                                    <p:animScale>
                                      <p:cBhvr>
                                        <p:cTn id="104" dur="250" autoRev="1" fill="hold"/>
                                        <p:tgtEl>
                                          <p:spTgt spid="8"/>
                                        </p:tgtEl>
                                      </p:cBhvr>
                                      <p:by x="105000" y="105000"/>
                                    </p:animScale>
                                  </p:childTnLst>
                                </p:cTn>
                              </p:par>
                              <p:par>
                                <p:cTn id="105" presetID="26" presetClass="emph" presetSubtype="0" repeatCount="3000" fill="hold" nodeType="withEffect">
                                  <p:stCondLst>
                                    <p:cond delay="710"/>
                                  </p:stCondLst>
                                  <p:childTnLst>
                                    <p:animEffect transition="out" filter="fade">
                                      <p:cBhvr>
                                        <p:cTn id="106" dur="500" tmFilter="0, 0; .2, .5; .8, .5; 1, 0"/>
                                        <p:tgtEl>
                                          <p:spTgt spid="30"/>
                                        </p:tgtEl>
                                      </p:cBhvr>
                                    </p:animEffect>
                                    <p:animScale>
                                      <p:cBhvr>
                                        <p:cTn id="107" dur="250" autoRev="1" fill="hold"/>
                                        <p:tgtEl>
                                          <p:spTgt spid="30"/>
                                        </p:tgtEl>
                                      </p:cBhvr>
                                      <p:by x="105000" y="105000"/>
                                    </p:animScale>
                                  </p:childTnLst>
                                </p:cTn>
                              </p:par>
                              <p:par>
                                <p:cTn id="108" presetID="26" presetClass="emph" presetSubtype="0" repeatCount="3000" fill="hold" nodeType="withEffect">
                                  <p:stCondLst>
                                    <p:cond delay="41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26" presetClass="emph" presetSubtype="0" repeatCount="3000" fill="hold" nodeType="withEffect">
                                  <p:stCondLst>
                                    <p:cond delay="810"/>
                                  </p:stCondLst>
                                  <p:childTnLst>
                                    <p:animEffect transition="out" filter="fade">
                                      <p:cBhvr>
                                        <p:cTn id="112" dur="500" tmFilter="0, 0; .2, .5; .8, .5; 1, 0"/>
                                        <p:tgtEl>
                                          <p:spTgt spid="39"/>
                                        </p:tgtEl>
                                      </p:cBhvr>
                                    </p:animEffect>
                                    <p:animScale>
                                      <p:cBhvr>
                                        <p:cTn id="113"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41"/>
          <p:cNvSpPr>
            <a:spLocks noChangeArrowheads="1"/>
          </p:cNvSpPr>
          <p:nvPr/>
        </p:nvSpPr>
        <p:spPr bwMode="auto">
          <a:xfrm>
            <a:off x="3687728" y="1876619"/>
            <a:ext cx="6264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600" b="1" dirty="0" err="1">
                <a:solidFill>
                  <a:srgbClr val="679E2A"/>
                </a:solidFill>
                <a:latin typeface="微软雅黑" pitchFamily="34" charset="-122"/>
                <a:ea typeface="微软雅黑" pitchFamily="34" charset="-122"/>
                <a:sym typeface="微软雅黑" pitchFamily="34" charset="-122"/>
              </a:rPr>
              <a:t>Lucene</a:t>
            </a:r>
            <a:r>
              <a:rPr lang="en-US" altLang="zh-CN" sz="1600" b="1" dirty="0">
                <a:solidFill>
                  <a:srgbClr val="679E2A"/>
                </a:solidFill>
                <a:latin typeface="微软雅黑" pitchFamily="34" charset="-122"/>
                <a:ea typeface="微软雅黑" pitchFamily="34" charset="-122"/>
                <a:sym typeface="微软雅黑" pitchFamily="34" charset="-122"/>
              </a:rPr>
              <a:t>-based</a:t>
            </a:r>
          </a:p>
        </p:txBody>
      </p:sp>
      <p:sp>
        <p:nvSpPr>
          <p:cNvPr id="35" name="TextBox 43"/>
          <p:cNvSpPr>
            <a:spLocks noChangeArrowheads="1"/>
          </p:cNvSpPr>
          <p:nvPr/>
        </p:nvSpPr>
        <p:spPr bwMode="auto">
          <a:xfrm>
            <a:off x="3416300" y="994410"/>
            <a:ext cx="2311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dirty="0" err="1">
                <a:solidFill>
                  <a:schemeClr val="tx1">
                    <a:lumMod val="75000"/>
                    <a:lumOff val="25000"/>
                  </a:schemeClr>
                </a:solidFill>
                <a:latin typeface="微软雅黑" pitchFamily="34" charset="-122"/>
                <a:ea typeface="微软雅黑" pitchFamily="34" charset="-122"/>
              </a:rPr>
              <a:t>Elasticsearch</a:t>
            </a:r>
            <a:r>
              <a:rPr lang="en-US" altLang="zh-CN" sz="1400" b="1" dirty="0">
                <a:solidFill>
                  <a:schemeClr val="tx1">
                    <a:lumMod val="75000"/>
                    <a:lumOff val="25000"/>
                  </a:schemeClr>
                </a:solidFill>
                <a:latin typeface="微软雅黑" pitchFamily="34" charset="-122"/>
                <a:ea typeface="微软雅黑" pitchFamily="34" charset="-122"/>
              </a:rPr>
              <a:t> &amp; MVC</a:t>
            </a:r>
            <a:endParaRPr lang="zh-CN" altLang="en-US" sz="1400" b="1" dirty="0">
              <a:solidFill>
                <a:schemeClr val="tx1">
                  <a:lumMod val="75000"/>
                  <a:lumOff val="25000"/>
                </a:schemeClr>
              </a:solidFill>
              <a:latin typeface="微软雅黑" pitchFamily="34" charset="-122"/>
              <a:ea typeface="微软雅黑" pitchFamily="34" charset="-122"/>
            </a:endParaRPr>
          </a:p>
        </p:txBody>
      </p:sp>
      <p:grpSp>
        <p:nvGrpSpPr>
          <p:cNvPr id="36" name="组合 2"/>
          <p:cNvGrpSpPr>
            <a:grpSpLocks/>
          </p:cNvGrpSpPr>
          <p:nvPr/>
        </p:nvGrpSpPr>
        <p:grpSpPr bwMode="auto">
          <a:xfrm>
            <a:off x="2770188" y="1138714"/>
            <a:ext cx="3579812" cy="142875"/>
            <a:chOff x="0" y="0"/>
            <a:chExt cx="3580582" cy="158874"/>
          </a:xfrm>
        </p:grpSpPr>
        <p:grpSp>
          <p:nvGrpSpPr>
            <p:cNvPr id="37" name="组合 61"/>
            <p:cNvGrpSpPr>
              <a:grpSpLocks/>
            </p:cNvGrpSpPr>
            <p:nvPr/>
          </p:nvGrpSpPr>
          <p:grpSpPr bwMode="auto">
            <a:xfrm>
              <a:off x="0" y="0"/>
              <a:ext cx="792088" cy="158874"/>
              <a:chOff x="0" y="0"/>
              <a:chExt cx="792088" cy="158874"/>
            </a:xfrm>
          </p:grpSpPr>
          <p:sp>
            <p:nvSpPr>
              <p:cNvPr id="42" name="直接连接符 70"/>
              <p:cNvSpPr>
                <a:spLocks noChangeShapeType="1"/>
              </p:cNvSpPr>
              <p:nvPr/>
            </p:nvSpPr>
            <p:spPr bwMode="auto">
              <a:xfrm flipH="1">
                <a:off x="0" y="79437"/>
                <a:ext cx="792088"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直接连接符 71"/>
              <p:cNvSpPr>
                <a:spLocks noChangeShapeType="1"/>
              </p:cNvSpPr>
              <p:nvPr/>
            </p:nvSpPr>
            <p:spPr bwMode="auto">
              <a:xfrm flipH="1">
                <a:off x="216024" y="0"/>
                <a:ext cx="57606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直接连接符 72"/>
              <p:cNvSpPr>
                <a:spLocks noChangeShapeType="1"/>
              </p:cNvSpPr>
              <p:nvPr/>
            </p:nvSpPr>
            <p:spPr bwMode="auto">
              <a:xfrm flipH="1">
                <a:off x="396044" y="158874"/>
                <a:ext cx="39604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8" name="组合 62"/>
            <p:cNvGrpSpPr>
              <a:grpSpLocks/>
            </p:cNvGrpSpPr>
            <p:nvPr/>
          </p:nvGrpSpPr>
          <p:grpSpPr bwMode="auto">
            <a:xfrm rot="10800000">
              <a:off x="2788494" y="0"/>
              <a:ext cx="792088" cy="158874"/>
              <a:chOff x="0" y="0"/>
              <a:chExt cx="792088" cy="158874"/>
            </a:xfrm>
          </p:grpSpPr>
          <p:sp>
            <p:nvSpPr>
              <p:cNvPr id="39" name="直接连接符 67"/>
              <p:cNvSpPr>
                <a:spLocks noChangeShapeType="1"/>
              </p:cNvSpPr>
              <p:nvPr/>
            </p:nvSpPr>
            <p:spPr bwMode="auto">
              <a:xfrm flipH="1">
                <a:off x="0" y="79437"/>
                <a:ext cx="792088"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直接连接符 68"/>
              <p:cNvSpPr>
                <a:spLocks noChangeShapeType="1"/>
              </p:cNvSpPr>
              <p:nvPr/>
            </p:nvSpPr>
            <p:spPr bwMode="auto">
              <a:xfrm flipH="1">
                <a:off x="216024" y="0"/>
                <a:ext cx="57606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直接连接符 69"/>
              <p:cNvSpPr>
                <a:spLocks noChangeShapeType="1"/>
              </p:cNvSpPr>
              <p:nvPr/>
            </p:nvSpPr>
            <p:spPr bwMode="auto">
              <a:xfrm flipH="1">
                <a:off x="396044" y="158874"/>
                <a:ext cx="39604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1026" name="Picture 2" descr="https://timgsa.baidu.com/timg?image&amp;quality=80&amp;size=b9999_10000&amp;sec=1528794995621&amp;di=47e2e490b440176c0f853c5bbea37370&amp;imgtype=jpg&amp;src=http%3A%2F%2Fimg1.imgtn.bdimg.com%2Fit%2Fu%3D488291336%2C1804525246%26fm%3D214%26gp%3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142" y="2839224"/>
            <a:ext cx="2975007" cy="90872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1"/>
          <p:cNvSpPr>
            <a:spLocks noChangeArrowheads="1"/>
          </p:cNvSpPr>
          <p:nvPr/>
        </p:nvSpPr>
        <p:spPr bwMode="auto">
          <a:xfrm>
            <a:off x="5179856" y="3867894"/>
            <a:ext cx="6264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b="1" dirty="0">
                <a:solidFill>
                  <a:srgbClr val="679E2A"/>
                </a:solidFill>
                <a:latin typeface="微软雅黑" pitchFamily="34" charset="-122"/>
                <a:ea typeface="微软雅黑" pitchFamily="34" charset="-122"/>
                <a:sym typeface="微软雅黑" pitchFamily="34" charset="-122"/>
              </a:rPr>
              <a:t>RESTful API</a:t>
            </a:r>
          </a:p>
        </p:txBody>
      </p:sp>
      <p:sp>
        <p:nvSpPr>
          <p:cNvPr id="44" name="TextBox 41"/>
          <p:cNvSpPr>
            <a:spLocks noChangeArrowheads="1"/>
          </p:cNvSpPr>
          <p:nvPr/>
        </p:nvSpPr>
        <p:spPr bwMode="auto">
          <a:xfrm>
            <a:off x="4099737" y="2288166"/>
            <a:ext cx="21602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600" b="1" dirty="0">
                <a:solidFill>
                  <a:srgbClr val="679E2A"/>
                </a:solidFill>
                <a:latin typeface="微软雅黑" pitchFamily="34" charset="-122"/>
                <a:ea typeface="微软雅黑" pitchFamily="34" charset="-122"/>
                <a:sym typeface="微软雅黑" pitchFamily="34" charset="-122"/>
              </a:rPr>
              <a:t>Inverted index </a:t>
            </a:r>
          </a:p>
        </p:txBody>
      </p:sp>
      <p:sp>
        <p:nvSpPr>
          <p:cNvPr id="45" name="TextBox 26"/>
          <p:cNvSpPr txBox="1"/>
          <p:nvPr/>
        </p:nvSpPr>
        <p:spPr>
          <a:xfrm>
            <a:off x="1024969" y="238199"/>
            <a:ext cx="2171300"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Data search &amp; </a:t>
            </a:r>
            <a:r>
              <a:rPr lang="en-US" altLang="zh-CN" sz="1600" dirty="0" smtClean="0">
                <a:solidFill>
                  <a:schemeClr val="tx1">
                    <a:lumMod val="50000"/>
                    <a:lumOff val="50000"/>
                  </a:schemeClr>
                </a:solidFill>
                <a:latin typeface="微软雅黑"/>
                <a:ea typeface="微软雅黑"/>
              </a:rPr>
              <a:t>MVC </a:t>
            </a:r>
            <a:endParaRPr lang="en-US" altLang="zh-CN" sz="1600" dirty="0">
              <a:solidFill>
                <a:schemeClr val="tx1">
                  <a:lumMod val="50000"/>
                  <a:lumOff val="50000"/>
                </a:schemeClr>
              </a:solidFill>
              <a:latin typeface="微软雅黑"/>
              <a:ea typeface="微软雅黑"/>
            </a:endParaRPr>
          </a:p>
        </p:txBody>
      </p:sp>
      <p:pic>
        <p:nvPicPr>
          <p:cNvPr id="2" name="Picture 2" descr="https://codeigniter.org.cn/assets/images/ci-logo-bi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1563332"/>
            <a:ext cx="613056" cy="7910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1"/>
          <p:cNvSpPr>
            <a:spLocks noChangeArrowheads="1"/>
          </p:cNvSpPr>
          <p:nvPr/>
        </p:nvSpPr>
        <p:spPr bwMode="auto">
          <a:xfrm>
            <a:off x="5652120" y="2789307"/>
            <a:ext cx="1979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200" b="1" dirty="0">
                <a:solidFill>
                  <a:srgbClr val="679E2A"/>
                </a:solidFill>
                <a:latin typeface="微软雅黑" pitchFamily="34" charset="-122"/>
                <a:ea typeface="微软雅黑" pitchFamily="34" charset="-122"/>
                <a:sym typeface="微软雅黑" pitchFamily="34" charset="-122"/>
              </a:rPr>
              <a:t>Highlight</a:t>
            </a:r>
          </a:p>
        </p:txBody>
      </p:sp>
      <p:sp>
        <p:nvSpPr>
          <p:cNvPr id="47" name="椭圆 46"/>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custDataLst>
      <p:tags r:id="rId1"/>
    </p:custDataLst>
    <p:extLst>
      <p:ext uri="{BB962C8B-B14F-4D97-AF65-F5344CB8AC3E}">
        <p14:creationId xmlns:p14="http://schemas.microsoft.com/office/powerpoint/2010/main" val="319862358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300"/>
                                        <p:tgtEl>
                                          <p:spTgt spid="71"/>
                                        </p:tgtEl>
                                      </p:cBhvr>
                                    </p:animEffect>
                                  </p:childTnLst>
                                </p:cTn>
                              </p:par>
                            </p:childTnLst>
                          </p:cTn>
                        </p:par>
                        <p:par>
                          <p:cTn id="8" fill="hold">
                            <p:stCondLst>
                              <p:cond delay="300"/>
                            </p:stCondLst>
                            <p:childTnLst>
                              <p:par>
                                <p:cTn id="9" presetID="23" presetClass="entr" presetSubtype="3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strVal val="(6*min(max(#ppt_w*#ppt_h,.3),1)-7.4)/-.7*#ppt_w"/>
                                          </p:val>
                                        </p:tav>
                                        <p:tav tm="100000">
                                          <p:val>
                                            <p:strVal val="#ppt_w"/>
                                          </p:val>
                                        </p:tav>
                                      </p:tavLst>
                                    </p:anim>
                                    <p:anim calcmode="lin" valueType="num">
                                      <p:cBhvr>
                                        <p:cTn id="12" dur="500" fill="hold"/>
                                        <p:tgtEl>
                                          <p:spTgt spid="36"/>
                                        </p:tgtEl>
                                        <p:attrNameLst>
                                          <p:attrName>ppt_h</p:attrName>
                                        </p:attrNameLst>
                                      </p:cBhvr>
                                      <p:tavLst>
                                        <p:tav tm="0">
                                          <p:val>
                                            <p:strVal val="(6*min(max(#ppt_w*#ppt_h,.3),1)-7.4)/-.7*#ppt_h"/>
                                          </p:val>
                                        </p:tav>
                                        <p:tav tm="100000">
                                          <p:val>
                                            <p:strVal val="#ppt_h"/>
                                          </p:val>
                                        </p:tav>
                                      </p:tavLst>
                                    </p:anim>
                                    <p:anim calcmode="lin" valueType="num">
                                      <p:cBhvr>
                                        <p:cTn id="13" dur="500" fill="hold"/>
                                        <p:tgtEl>
                                          <p:spTgt spid="36"/>
                                        </p:tgtEl>
                                        <p:attrNameLst>
                                          <p:attrName>ppt_x</p:attrName>
                                        </p:attrNameLst>
                                      </p:cBhvr>
                                      <p:tavLst>
                                        <p:tav tm="0">
                                          <p:val>
                                            <p:fltVal val="0.5"/>
                                          </p:val>
                                        </p:tav>
                                        <p:tav tm="100000">
                                          <p:val>
                                            <p:strVal val="#ppt_x"/>
                                          </p:val>
                                        </p:tav>
                                      </p:tavLst>
                                    </p:anim>
                                    <p:anim calcmode="lin" valueType="num">
                                      <p:cBhvr>
                                        <p:cTn id="14" dur="500" fill="hold"/>
                                        <p:tgtEl>
                                          <p:spTgt spid="36"/>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strVal val="(6*min(max(#ppt_w*#ppt_h,.3),1)-7.4)/-.7*#ppt_w"/>
                                          </p:val>
                                        </p:tav>
                                        <p:tav tm="100000">
                                          <p:val>
                                            <p:strVal val="#ppt_w"/>
                                          </p:val>
                                        </p:tav>
                                      </p:tavLst>
                                    </p:anim>
                                    <p:anim calcmode="lin" valueType="num">
                                      <p:cBhvr>
                                        <p:cTn id="18" dur="500" fill="hold"/>
                                        <p:tgtEl>
                                          <p:spTgt spid="35"/>
                                        </p:tgtEl>
                                        <p:attrNameLst>
                                          <p:attrName>ppt_h</p:attrName>
                                        </p:attrNameLst>
                                      </p:cBhvr>
                                      <p:tavLst>
                                        <p:tav tm="0">
                                          <p:val>
                                            <p:strVal val="(6*min(max(#ppt_w*#ppt_h,.3),1)-7.4)/-.7*#ppt_h"/>
                                          </p:val>
                                        </p:tav>
                                        <p:tav tm="100000">
                                          <p:val>
                                            <p:strVal val="#ppt_h"/>
                                          </p:val>
                                        </p:tav>
                                      </p:tavLst>
                                    </p:anim>
                                    <p:anim calcmode="lin" valueType="num">
                                      <p:cBhvr>
                                        <p:cTn id="19" dur="500" fill="hold"/>
                                        <p:tgtEl>
                                          <p:spTgt spid="35"/>
                                        </p:tgtEl>
                                        <p:attrNameLst>
                                          <p:attrName>ppt_x</p:attrName>
                                        </p:attrNameLst>
                                      </p:cBhvr>
                                      <p:tavLst>
                                        <p:tav tm="0">
                                          <p:val>
                                            <p:fltVal val="0.5"/>
                                          </p:val>
                                        </p:tav>
                                        <p:tav tm="100000">
                                          <p:val>
                                            <p:strVal val="#ppt_x"/>
                                          </p:val>
                                        </p:tav>
                                      </p:tavLst>
                                    </p:anim>
                                    <p:anim calcmode="lin" valueType="num">
                                      <p:cBhvr>
                                        <p:cTn id="20" dur="500" fill="hold"/>
                                        <p:tgtEl>
                                          <p:spTgt spid="35"/>
                                        </p:tgtEl>
                                        <p:attrNameLst>
                                          <p:attrName>ppt_y</p:attrName>
                                        </p:attrNameLst>
                                      </p:cBhvr>
                                      <p:tavLst>
                                        <p:tav tm="0">
                                          <p:val>
                                            <p:strVal val="1+(6*min(max(#ppt_w*#ppt_h,.3),1)-7.4)/-.7*#ppt_h/2"/>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p:tgtEl>
                                          <p:spTgt spid="45"/>
                                        </p:tgtEl>
                                        <p:attrNameLst>
                                          <p:attrName>ppt_x</p:attrName>
                                        </p:attrNameLst>
                                      </p:cBhvr>
                                      <p:tavLst>
                                        <p:tav tm="0">
                                          <p:val>
                                            <p:strVal val="#ppt_x-#ppt_w*1.125000"/>
                                          </p:val>
                                        </p:tav>
                                        <p:tav tm="100000">
                                          <p:val>
                                            <p:strVal val="#ppt_x"/>
                                          </p:val>
                                        </p:tav>
                                      </p:tavLst>
                                    </p:anim>
                                    <p:animEffect transition="in" filter="wipe(right)">
                                      <p:cBhvr>
                                        <p:cTn id="24" dur="500"/>
                                        <p:tgtEl>
                                          <p:spTgt spid="45"/>
                                        </p:tgtEl>
                                      </p:cBhvr>
                                    </p:animEffect>
                                  </p:childTnLst>
                                </p:cTn>
                              </p:par>
                            </p:childTnLst>
                          </p:cTn>
                        </p:par>
                        <p:par>
                          <p:cTn id="25" fill="hold">
                            <p:stCondLst>
                              <p:cond delay="800"/>
                            </p:stCondLst>
                            <p:childTnLst>
                              <p:par>
                                <p:cTn id="26" presetID="22" presetClass="entr" presetSubtype="4"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3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utoUpdateAnimBg="0"/>
      <p:bldP spid="43" grpId="0"/>
      <p:bldP spid="44" grpId="0"/>
      <p:bldP spid="45" grpId="0"/>
      <p:bldP spid="46"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74" name="组合 73"/>
          <p:cNvGrpSpPr/>
          <p:nvPr/>
        </p:nvGrpSpPr>
        <p:grpSpPr>
          <a:xfrm>
            <a:off x="1186789" y="1565803"/>
            <a:ext cx="2011893" cy="2011893"/>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1370150" y="344781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747910" y="3571714"/>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921613" y="3377093"/>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2554374" y="3498702"/>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095373" y="3259008"/>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388122" y="3302300"/>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2925092" y="3433728"/>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3290975" y="3072585"/>
            <a:ext cx="167224" cy="16722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3086076" y="3190313"/>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04"/>
          <p:cNvSpPr txBox="1"/>
          <p:nvPr/>
        </p:nvSpPr>
        <p:spPr>
          <a:xfrm>
            <a:off x="1438896" y="2261021"/>
            <a:ext cx="1486196" cy="4924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en-US" altLang="zh-CN" sz="1600" b="1" dirty="0">
                <a:solidFill>
                  <a:schemeClr val="tx1">
                    <a:lumMod val="75000"/>
                    <a:lumOff val="25000"/>
                  </a:schemeClr>
                </a:solidFill>
              </a:rPr>
              <a:t>Index Configuration</a:t>
            </a:r>
          </a:p>
        </p:txBody>
      </p:sp>
      <p:pic>
        <p:nvPicPr>
          <p:cNvPr id="39" name="图片 38"/>
          <p:cNvPicPr/>
          <p:nvPr/>
        </p:nvPicPr>
        <p:blipFill>
          <a:blip r:embed="rId4"/>
          <a:stretch>
            <a:fillRect/>
          </a:stretch>
        </p:blipFill>
        <p:spPr>
          <a:xfrm>
            <a:off x="4238475" y="2139702"/>
            <a:ext cx="3501877" cy="2948484"/>
          </a:xfrm>
          <a:prstGeom prst="rect">
            <a:avLst/>
          </a:prstGeom>
        </p:spPr>
      </p:pic>
      <p:sp>
        <p:nvSpPr>
          <p:cNvPr id="40" name="矩形 39"/>
          <p:cNvSpPr/>
          <p:nvPr/>
        </p:nvSpPr>
        <p:spPr>
          <a:xfrm>
            <a:off x="2925092" y="1126486"/>
            <a:ext cx="6925492" cy="721864"/>
          </a:xfrm>
          <a:prstGeom prst="rect">
            <a:avLst/>
          </a:prstGeom>
        </p:spPr>
        <p:txBody>
          <a:bodyPr wrap="square">
            <a:spAutoFit/>
          </a:bodyPr>
          <a:lstStyle/>
          <a:p>
            <a:pPr>
              <a:lnSpc>
                <a:spcPct val="107000"/>
              </a:lnSpc>
              <a:spcAft>
                <a:spcPts val="800"/>
              </a:spcAft>
            </a:pPr>
            <a:r>
              <a:rPr lang="en-US" altLang="zh-CN" sz="1600" dirty="0">
                <a:solidFill>
                  <a:schemeClr val="tx1">
                    <a:lumMod val="50000"/>
                    <a:lumOff val="50000"/>
                  </a:schemeClr>
                </a:solidFill>
                <a:latin typeface="微软雅黑"/>
                <a:ea typeface="微软雅黑"/>
              </a:rPr>
              <a:t>Relational DB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Databases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Tables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Rows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Columns</a:t>
            </a:r>
            <a:endParaRPr lang="zh-CN" altLang="zh-CN" sz="1600" dirty="0">
              <a:solidFill>
                <a:schemeClr val="tx1">
                  <a:lumMod val="50000"/>
                  <a:lumOff val="50000"/>
                </a:schemeClr>
              </a:solidFill>
              <a:latin typeface="微软雅黑"/>
              <a:ea typeface="微软雅黑"/>
            </a:endParaRPr>
          </a:p>
          <a:p>
            <a:pPr>
              <a:lnSpc>
                <a:spcPct val="107000"/>
              </a:lnSpc>
              <a:spcAft>
                <a:spcPts val="800"/>
              </a:spcAft>
            </a:pPr>
            <a:r>
              <a:rPr lang="en-US" altLang="zh-CN" sz="1600" dirty="0" err="1">
                <a:solidFill>
                  <a:schemeClr val="tx1">
                    <a:lumMod val="50000"/>
                    <a:lumOff val="50000"/>
                  </a:schemeClr>
                </a:solidFill>
                <a:latin typeface="微软雅黑"/>
                <a:ea typeface="微软雅黑"/>
              </a:rPr>
              <a:t>Elasticsearch</a:t>
            </a:r>
            <a:r>
              <a:rPr lang="en-US" altLang="zh-CN" sz="1600" dirty="0">
                <a:solidFill>
                  <a:schemeClr val="tx1">
                    <a:lumMod val="50000"/>
                    <a:lumOff val="50000"/>
                  </a:schemeClr>
                </a:solidFill>
                <a:latin typeface="微软雅黑"/>
                <a:ea typeface="微软雅黑"/>
              </a:rPr>
              <a:t>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Indices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Types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Documents </a:t>
            </a:r>
            <a:r>
              <a:rPr lang="zh-CN" altLang="zh-CN" sz="1600" dirty="0">
                <a:solidFill>
                  <a:schemeClr val="tx1">
                    <a:lumMod val="50000"/>
                    <a:lumOff val="50000"/>
                  </a:schemeClr>
                </a:solidFill>
                <a:latin typeface="微软雅黑"/>
                <a:ea typeface="微软雅黑"/>
              </a:rPr>
              <a:t>⇒</a:t>
            </a:r>
            <a:r>
              <a:rPr lang="en-US" altLang="zh-CN" sz="1600" dirty="0">
                <a:solidFill>
                  <a:schemeClr val="tx1">
                    <a:lumMod val="50000"/>
                    <a:lumOff val="50000"/>
                  </a:schemeClr>
                </a:solidFill>
                <a:latin typeface="微软雅黑"/>
                <a:ea typeface="微软雅黑"/>
              </a:rPr>
              <a:t> Fields </a:t>
            </a:r>
            <a:endParaRPr lang="zh-CN" altLang="zh-CN" sz="1600" dirty="0">
              <a:solidFill>
                <a:schemeClr val="tx1">
                  <a:lumMod val="50000"/>
                  <a:lumOff val="50000"/>
                </a:schemeClr>
              </a:solidFill>
              <a:latin typeface="微软雅黑"/>
              <a:ea typeface="微软雅黑"/>
            </a:endParaRPr>
          </a:p>
        </p:txBody>
      </p:sp>
      <p:sp>
        <p:nvSpPr>
          <p:cNvPr id="41" name="椭圆 40"/>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42" name="TextBox 26"/>
          <p:cNvSpPr txBox="1"/>
          <p:nvPr/>
        </p:nvSpPr>
        <p:spPr>
          <a:xfrm>
            <a:off x="1024969" y="238199"/>
            <a:ext cx="2171300"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Data search &amp; </a:t>
            </a:r>
            <a:r>
              <a:rPr lang="en-US" altLang="zh-CN" sz="1600" dirty="0" smtClean="0">
                <a:solidFill>
                  <a:schemeClr val="tx1">
                    <a:lumMod val="50000"/>
                    <a:lumOff val="50000"/>
                  </a:schemeClr>
                </a:solidFill>
                <a:latin typeface="微软雅黑"/>
                <a:ea typeface="微软雅黑"/>
              </a:rPr>
              <a:t>MVC </a:t>
            </a:r>
            <a:endParaRPr lang="en-US" altLang="zh-CN" sz="1600" dirty="0">
              <a:solidFill>
                <a:schemeClr val="tx1">
                  <a:lumMod val="50000"/>
                  <a:lumOff val="50000"/>
                </a:schemeClr>
              </a:solidFill>
              <a:latin typeface="微软雅黑"/>
              <a:ea typeface="微软雅黑"/>
            </a:endParaRPr>
          </a:p>
        </p:txBody>
      </p:sp>
    </p:spTree>
    <p:custDataLst>
      <p:tags r:id="rId1"/>
    </p:custDataLst>
    <p:extLst>
      <p:ext uri="{BB962C8B-B14F-4D97-AF65-F5344CB8AC3E}">
        <p14:creationId xmlns:p14="http://schemas.microsoft.com/office/powerpoint/2010/main" val="251876268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500"/>
                                        <p:tgtEl>
                                          <p:spTgt spid="74"/>
                                        </p:tgtEl>
                                      </p:cBhvr>
                                    </p:animEffect>
                                    <p:anim calcmode="lin" valueType="num">
                                      <p:cBhvr>
                                        <p:cTn id="12" dur="1500" fill="hold"/>
                                        <p:tgtEl>
                                          <p:spTgt spid="74"/>
                                        </p:tgtEl>
                                        <p:attrNameLst>
                                          <p:attrName>ppt_x</p:attrName>
                                        </p:attrNameLst>
                                      </p:cBhvr>
                                      <p:tavLst>
                                        <p:tav tm="0">
                                          <p:val>
                                            <p:strVal val="#ppt_x"/>
                                          </p:val>
                                        </p:tav>
                                        <p:tav tm="100000">
                                          <p:val>
                                            <p:strVal val="#ppt_x"/>
                                          </p:val>
                                        </p:tav>
                                      </p:tavLst>
                                    </p:anim>
                                    <p:anim calcmode="lin" valueType="num">
                                      <p:cBhvr>
                                        <p:cTn id="13" dur="1500" fill="hold"/>
                                        <p:tgtEl>
                                          <p:spTgt spid="74"/>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40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400"/>
                                  </p:stCondLst>
                                  <p:childTnLst>
                                    <p:set>
                                      <p:cBhvr>
                                        <p:cTn id="25" dur="1" fill="hold">
                                          <p:stCondLst>
                                            <p:cond delay="0"/>
                                          </p:stCondLst>
                                        </p:cTn>
                                        <p:tgtEl>
                                          <p:spTgt spid="80"/>
                                        </p:tgtEl>
                                        <p:attrNameLst>
                                          <p:attrName>style.visibility</p:attrName>
                                        </p:attrNameLst>
                                      </p:cBhvr>
                                      <p:to>
                                        <p:strVal val="visible"/>
                                      </p:to>
                                    </p:set>
                                    <p:anim calcmode="lin" valueType="num">
                                      <p:cBhvr>
                                        <p:cTn id="26" dur="500" fill="hold"/>
                                        <p:tgtEl>
                                          <p:spTgt spid="80"/>
                                        </p:tgtEl>
                                        <p:attrNameLst>
                                          <p:attrName>ppt_w</p:attrName>
                                        </p:attrNameLst>
                                      </p:cBhvr>
                                      <p:tavLst>
                                        <p:tav tm="0">
                                          <p:val>
                                            <p:fltVal val="0"/>
                                          </p:val>
                                        </p:tav>
                                        <p:tav tm="100000">
                                          <p:val>
                                            <p:strVal val="#ppt_w"/>
                                          </p:val>
                                        </p:tav>
                                      </p:tavLst>
                                    </p:anim>
                                    <p:anim calcmode="lin" valueType="num">
                                      <p:cBhvr>
                                        <p:cTn id="27" dur="500" fill="hold"/>
                                        <p:tgtEl>
                                          <p:spTgt spid="80"/>
                                        </p:tgtEl>
                                        <p:attrNameLst>
                                          <p:attrName>ppt_h</p:attrName>
                                        </p:attrNameLst>
                                      </p:cBhvr>
                                      <p:tavLst>
                                        <p:tav tm="0">
                                          <p:val>
                                            <p:fltVal val="0"/>
                                          </p:val>
                                        </p:tav>
                                        <p:tav tm="100000">
                                          <p:val>
                                            <p:strVal val="#ppt_h"/>
                                          </p:val>
                                        </p:tav>
                                      </p:tavLst>
                                    </p:anim>
                                    <p:animEffect transition="in" filter="fade">
                                      <p:cBhvr>
                                        <p:cTn id="28" dur="500"/>
                                        <p:tgtEl>
                                          <p:spTgt spid="8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82"/>
                                        </p:tgtEl>
                                        <p:attrNameLst>
                                          <p:attrName>style.visibility</p:attrName>
                                        </p:attrNameLst>
                                      </p:cBhvr>
                                      <p:to>
                                        <p:strVal val="visible"/>
                                      </p:to>
                                    </p:set>
                                    <p:anim calcmode="lin" valueType="num">
                                      <p:cBhvr>
                                        <p:cTn id="36" dur="500" fill="hold"/>
                                        <p:tgtEl>
                                          <p:spTgt spid="82"/>
                                        </p:tgtEl>
                                        <p:attrNameLst>
                                          <p:attrName>ppt_w</p:attrName>
                                        </p:attrNameLst>
                                      </p:cBhvr>
                                      <p:tavLst>
                                        <p:tav tm="0">
                                          <p:val>
                                            <p:fltVal val="0"/>
                                          </p:val>
                                        </p:tav>
                                        <p:tav tm="100000">
                                          <p:val>
                                            <p:strVal val="#ppt_w"/>
                                          </p:val>
                                        </p:tav>
                                      </p:tavLst>
                                    </p:anim>
                                    <p:anim calcmode="lin" valueType="num">
                                      <p:cBhvr>
                                        <p:cTn id="37" dur="500" fill="hold"/>
                                        <p:tgtEl>
                                          <p:spTgt spid="82"/>
                                        </p:tgtEl>
                                        <p:attrNameLst>
                                          <p:attrName>ppt_h</p:attrName>
                                        </p:attrNameLst>
                                      </p:cBhvr>
                                      <p:tavLst>
                                        <p:tav tm="0">
                                          <p:val>
                                            <p:fltVal val="0"/>
                                          </p:val>
                                        </p:tav>
                                        <p:tav tm="100000">
                                          <p:val>
                                            <p:strVal val="#ppt_h"/>
                                          </p:val>
                                        </p:tav>
                                      </p:tavLst>
                                    </p:anim>
                                    <p:animEffect transition="in" filter="fade">
                                      <p:cBhvr>
                                        <p:cTn id="38" dur="500"/>
                                        <p:tgtEl>
                                          <p:spTgt spid="82"/>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83"/>
                                        </p:tgtEl>
                                        <p:attrNameLst>
                                          <p:attrName>style.visibility</p:attrName>
                                        </p:attrNameLst>
                                      </p:cBhvr>
                                      <p:to>
                                        <p:strVal val="visible"/>
                                      </p:to>
                                    </p:set>
                                    <p:anim calcmode="lin" valueType="num">
                                      <p:cBhvr>
                                        <p:cTn id="41" dur="500" fill="hold"/>
                                        <p:tgtEl>
                                          <p:spTgt spid="83"/>
                                        </p:tgtEl>
                                        <p:attrNameLst>
                                          <p:attrName>ppt_w</p:attrName>
                                        </p:attrNameLst>
                                      </p:cBhvr>
                                      <p:tavLst>
                                        <p:tav tm="0">
                                          <p:val>
                                            <p:fltVal val="0"/>
                                          </p:val>
                                        </p:tav>
                                        <p:tav tm="100000">
                                          <p:val>
                                            <p:strVal val="#ppt_w"/>
                                          </p:val>
                                        </p:tav>
                                      </p:tavLst>
                                    </p:anim>
                                    <p:anim calcmode="lin" valueType="num">
                                      <p:cBhvr>
                                        <p:cTn id="42" dur="500" fill="hold"/>
                                        <p:tgtEl>
                                          <p:spTgt spid="83"/>
                                        </p:tgtEl>
                                        <p:attrNameLst>
                                          <p:attrName>ppt_h</p:attrName>
                                        </p:attrNameLst>
                                      </p:cBhvr>
                                      <p:tavLst>
                                        <p:tav tm="0">
                                          <p:val>
                                            <p:fltVal val="0"/>
                                          </p:val>
                                        </p:tav>
                                        <p:tav tm="100000">
                                          <p:val>
                                            <p:strVal val="#ppt_h"/>
                                          </p:val>
                                        </p:tav>
                                      </p:tavLst>
                                    </p:anim>
                                    <p:animEffect transition="in" filter="fade">
                                      <p:cBhvr>
                                        <p:cTn id="43" dur="500"/>
                                        <p:tgtEl>
                                          <p:spTgt spid="83"/>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par>
                          <p:cTn id="49" fill="hold">
                            <p:stCondLst>
                              <p:cond delay="1800"/>
                            </p:stCondLst>
                            <p:childTnLst>
                              <p:par>
                                <p:cTn id="50" presetID="53" presetClass="entr" presetSubtype="16"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p:cTn id="52" dur="500" fill="hold"/>
                                        <p:tgtEl>
                                          <p:spTgt spid="105"/>
                                        </p:tgtEl>
                                        <p:attrNameLst>
                                          <p:attrName>ppt_w</p:attrName>
                                        </p:attrNameLst>
                                      </p:cBhvr>
                                      <p:tavLst>
                                        <p:tav tm="0">
                                          <p:val>
                                            <p:fltVal val="0"/>
                                          </p:val>
                                        </p:tav>
                                        <p:tav tm="100000">
                                          <p:val>
                                            <p:strVal val="#ppt_w"/>
                                          </p:val>
                                        </p:tav>
                                      </p:tavLst>
                                    </p:anim>
                                    <p:anim calcmode="lin" valueType="num">
                                      <p:cBhvr>
                                        <p:cTn id="53" dur="500" fill="hold"/>
                                        <p:tgtEl>
                                          <p:spTgt spid="105"/>
                                        </p:tgtEl>
                                        <p:attrNameLst>
                                          <p:attrName>ppt_h</p:attrName>
                                        </p:attrNameLst>
                                      </p:cBhvr>
                                      <p:tavLst>
                                        <p:tav tm="0">
                                          <p:val>
                                            <p:fltVal val="0"/>
                                          </p:val>
                                        </p:tav>
                                        <p:tav tm="100000">
                                          <p:val>
                                            <p:strVal val="#ppt_h"/>
                                          </p:val>
                                        </p:tav>
                                      </p:tavLst>
                                    </p:anim>
                                    <p:animEffect transition="in" filter="fade">
                                      <p:cBhvr>
                                        <p:cTn id="54" dur="500"/>
                                        <p:tgtEl>
                                          <p:spTgt spid="105"/>
                                        </p:tgtEl>
                                      </p:cBhvr>
                                    </p:animEffect>
                                  </p:childTnLst>
                                </p:cTn>
                              </p:par>
                              <p:par>
                                <p:cTn id="55" presetID="53" presetClass="entr" presetSubtype="16" fill="hold" grpId="0" nodeType="withEffect">
                                  <p:stCondLst>
                                    <p:cond delay="100"/>
                                  </p:stCondLst>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ppt_w</p:attrName>
                                        </p:attrNameLst>
                                      </p:cBhvr>
                                      <p:tavLst>
                                        <p:tav tm="0">
                                          <p:val>
                                            <p:fltVal val="0"/>
                                          </p:val>
                                        </p:tav>
                                        <p:tav tm="100000">
                                          <p:val>
                                            <p:strVal val="#ppt_w"/>
                                          </p:val>
                                        </p:tav>
                                      </p:tavLst>
                                    </p:anim>
                                    <p:anim calcmode="lin" valueType="num">
                                      <p:cBhvr>
                                        <p:cTn id="58" dur="500" fill="hold"/>
                                        <p:tgtEl>
                                          <p:spTgt spid="98"/>
                                        </p:tgtEl>
                                        <p:attrNameLst>
                                          <p:attrName>ppt_h</p:attrName>
                                        </p:attrNameLst>
                                      </p:cBhvr>
                                      <p:tavLst>
                                        <p:tav tm="0">
                                          <p:val>
                                            <p:fltVal val="0"/>
                                          </p:val>
                                        </p:tav>
                                        <p:tav tm="100000">
                                          <p:val>
                                            <p:strVal val="#ppt_h"/>
                                          </p:val>
                                        </p:tav>
                                      </p:tavLst>
                                    </p:anim>
                                    <p:animEffect transition="in" filter="fade">
                                      <p:cBhvr>
                                        <p:cTn id="59" dur="500"/>
                                        <p:tgtEl>
                                          <p:spTgt spid="98"/>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2500"/>
                            </p:stCondLst>
                            <p:childTnLst>
                              <p:par>
                                <p:cTn id="66" presetID="22" presetClass="entr" presetSubtype="4"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300"/>
                                        <p:tgtEl>
                                          <p:spTgt spid="41"/>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p:tgtEl>
                                          <p:spTgt spid="42"/>
                                        </p:tgtEl>
                                        <p:attrNameLst>
                                          <p:attrName>ppt_x</p:attrName>
                                        </p:attrNameLst>
                                      </p:cBhvr>
                                      <p:tavLst>
                                        <p:tav tm="0">
                                          <p:val>
                                            <p:strVal val="#ppt_x-#ppt_w*1.125000"/>
                                          </p:val>
                                        </p:tav>
                                        <p:tav tm="100000">
                                          <p:val>
                                            <p:strVal val="#ppt_x"/>
                                          </p:val>
                                        </p:tav>
                                      </p:tavLst>
                                    </p:anim>
                                    <p:animEffect transition="in" filter="wipe(right)">
                                      <p:cBhvr>
                                        <p:cTn id="72" dur="500"/>
                                        <p:tgtEl>
                                          <p:spTgt spid="42"/>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98" grpId="0" animBg="1"/>
      <p:bldP spid="99" grpId="0" animBg="1"/>
      <p:bldP spid="105" grpId="0"/>
      <p:bldP spid="40" grpId="0"/>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sp>
        <p:nvSpPr>
          <p:cNvPr id="58" name="直接连接符 833"/>
          <p:cNvSpPr>
            <a:spLocks noChangeShapeType="1"/>
          </p:cNvSpPr>
          <p:nvPr/>
        </p:nvSpPr>
        <p:spPr bwMode="auto">
          <a:xfrm>
            <a:off x="1259284" y="3611116"/>
            <a:ext cx="6769100" cy="0"/>
          </a:xfrm>
          <a:prstGeom prst="line">
            <a:avLst/>
          </a:prstGeom>
          <a:noFill/>
          <a:ln w="1270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9" name="直接连接符 834"/>
          <p:cNvSpPr>
            <a:spLocks noChangeShapeType="1"/>
          </p:cNvSpPr>
          <p:nvPr/>
        </p:nvSpPr>
        <p:spPr bwMode="auto">
          <a:xfrm>
            <a:off x="1259284" y="4371950"/>
            <a:ext cx="6769100" cy="0"/>
          </a:xfrm>
          <a:prstGeom prst="line">
            <a:avLst/>
          </a:prstGeom>
          <a:noFill/>
          <a:ln w="1270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1" name="矩形 1"/>
          <p:cNvSpPr>
            <a:spLocks noChangeArrowheads="1"/>
          </p:cNvSpPr>
          <p:nvPr/>
        </p:nvSpPr>
        <p:spPr bwMode="auto">
          <a:xfrm>
            <a:off x="1395312" y="3730843"/>
            <a:ext cx="6759575"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A lot of function can be realized easily thanks to </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Elasticsearch</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3020367" y="1274531"/>
            <a:ext cx="1362075" cy="1729267"/>
            <a:chOff x="2948533" y="1274531"/>
            <a:chExt cx="1362075" cy="1729267"/>
          </a:xfrm>
        </p:grpSpPr>
        <p:sp>
          <p:nvSpPr>
            <p:cNvPr id="81" name="Freeform 196"/>
            <p:cNvSpPr>
              <a:spLocks noChangeArrowheads="1"/>
            </p:cNvSpPr>
            <p:nvPr/>
          </p:nvSpPr>
          <p:spPr bwMode="auto">
            <a:xfrm>
              <a:off x="2948533"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82" name="TextBox 821"/>
            <p:cNvSpPr>
              <a:spLocks noChangeArrowheads="1"/>
            </p:cNvSpPr>
            <p:nvPr/>
          </p:nvSpPr>
          <p:spPr bwMode="auto">
            <a:xfrm>
              <a:off x="2960284" y="1629204"/>
              <a:ext cx="13385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Tagging System</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1"/>
            <p:cNvSpPr>
              <a:spLocks noChangeArrowheads="1"/>
            </p:cNvSpPr>
            <p:nvPr/>
          </p:nvSpPr>
          <p:spPr bwMode="auto">
            <a:xfrm>
              <a:off x="3086645" y="2001719"/>
              <a:ext cx="1085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Track topics</a:t>
              </a:r>
            </a:p>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Classify papers</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TextBox 682"/>
            <p:cNvSpPr>
              <a:spLocks noChangeArrowheads="1"/>
            </p:cNvSpPr>
            <p:nvPr/>
          </p:nvSpPr>
          <p:spPr bwMode="auto">
            <a:xfrm>
              <a:off x="3230389" y="1274714"/>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4000" dirty="0">
                <a:solidFill>
                  <a:srgbClr val="679E2A"/>
                </a:solidFill>
                <a:latin typeface="微软雅黑" panose="020B0503020204020204" pitchFamily="34" charset="-122"/>
                <a:ea typeface="微软雅黑" panose="020B0503020204020204" pitchFamily="34" charset="-122"/>
              </a:endParaRPr>
            </a:p>
          </p:txBody>
        </p:sp>
        <p:sp>
          <p:nvSpPr>
            <p:cNvPr id="85" name="直接连接符 849"/>
            <p:cNvSpPr>
              <a:spLocks noChangeShapeType="1"/>
            </p:cNvSpPr>
            <p:nvPr/>
          </p:nvSpPr>
          <p:spPr bwMode="auto">
            <a:xfrm>
              <a:off x="3115220" y="1982600"/>
              <a:ext cx="1028700" cy="0"/>
            </a:xfrm>
            <a:prstGeom prst="line">
              <a:avLst/>
            </a:prstGeom>
            <a:noFill/>
            <a:ln w="9525">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4"/>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4775100" y="1274531"/>
            <a:ext cx="1362075" cy="1729267"/>
            <a:chOff x="4703266" y="1274531"/>
            <a:chExt cx="1362075" cy="1729267"/>
          </a:xfrm>
        </p:grpSpPr>
        <p:sp>
          <p:nvSpPr>
            <p:cNvPr id="87" name="Freeform 196"/>
            <p:cNvSpPr>
              <a:spLocks noChangeArrowheads="1"/>
            </p:cNvSpPr>
            <p:nvPr/>
          </p:nvSpPr>
          <p:spPr bwMode="auto">
            <a:xfrm>
              <a:off x="4703266"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88" name="TextBox 821"/>
            <p:cNvSpPr>
              <a:spLocks noChangeArrowheads="1"/>
            </p:cNvSpPr>
            <p:nvPr/>
          </p:nvSpPr>
          <p:spPr bwMode="auto">
            <a:xfrm>
              <a:off x="4849530" y="1628539"/>
              <a:ext cx="1116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Visualization</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1"/>
            <p:cNvSpPr>
              <a:spLocks noChangeArrowheads="1"/>
            </p:cNvSpPr>
            <p:nvPr/>
          </p:nvSpPr>
          <p:spPr bwMode="auto">
            <a:xfrm>
              <a:off x="4905091" y="2037230"/>
              <a:ext cx="10858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Data analyze</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直接连接符 849"/>
            <p:cNvSpPr>
              <a:spLocks noChangeShapeType="1"/>
            </p:cNvSpPr>
            <p:nvPr/>
          </p:nvSpPr>
          <p:spPr bwMode="auto">
            <a:xfrm>
              <a:off x="4870771" y="1982600"/>
              <a:ext cx="1028700" cy="0"/>
            </a:xfrm>
            <a:prstGeom prst="line">
              <a:avLst/>
            </a:prstGeom>
            <a:noFill/>
            <a:ln w="9525">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4"/>
                </a:solidFill>
                <a:latin typeface="微软雅黑" panose="020B0503020204020204" pitchFamily="34" charset="-122"/>
                <a:ea typeface="微软雅黑" panose="020B0503020204020204" pitchFamily="34" charset="-122"/>
              </a:endParaRPr>
            </a:p>
          </p:txBody>
        </p:sp>
      </p:grpSp>
      <p:sp>
        <p:nvSpPr>
          <p:cNvPr id="36" name="TextBox 26"/>
          <p:cNvSpPr txBox="1"/>
          <p:nvPr/>
        </p:nvSpPr>
        <p:spPr>
          <a:xfrm>
            <a:off x="1024969" y="238199"/>
            <a:ext cx="2171300" cy="338554"/>
          </a:xfrm>
          <a:prstGeom prst="rect">
            <a:avLst/>
          </a:prstGeom>
          <a:noFill/>
        </p:spPr>
        <p:txBody>
          <a:bodyPr wrap="none" rtlCol="0">
            <a:spAutoFit/>
          </a:bodyPr>
          <a:lstStyle/>
          <a:p>
            <a:r>
              <a:rPr lang="en-US" altLang="zh-CN" sz="1600" dirty="0">
                <a:solidFill>
                  <a:schemeClr val="tx1">
                    <a:lumMod val="50000"/>
                    <a:lumOff val="50000"/>
                  </a:schemeClr>
                </a:solidFill>
                <a:latin typeface="微软雅黑"/>
                <a:ea typeface="微软雅黑"/>
              </a:rPr>
              <a:t>Data search &amp; </a:t>
            </a:r>
            <a:r>
              <a:rPr lang="en-US" altLang="zh-CN" sz="1600" dirty="0" smtClean="0">
                <a:solidFill>
                  <a:schemeClr val="tx1">
                    <a:lumMod val="50000"/>
                    <a:lumOff val="50000"/>
                  </a:schemeClr>
                </a:solidFill>
                <a:latin typeface="微软雅黑"/>
                <a:ea typeface="微软雅黑"/>
              </a:rPr>
              <a:t>MVC </a:t>
            </a:r>
            <a:endParaRPr lang="en-US" altLang="zh-CN" sz="1600" dirty="0">
              <a:solidFill>
                <a:schemeClr val="tx1">
                  <a:lumMod val="50000"/>
                  <a:lumOff val="50000"/>
                </a:schemeClr>
              </a:solidFill>
              <a:latin typeface="微软雅黑"/>
              <a:ea typeface="微软雅黑"/>
            </a:endParaRPr>
          </a:p>
        </p:txBody>
      </p:sp>
      <p:sp>
        <p:nvSpPr>
          <p:cNvPr id="38" name="椭圆 37"/>
          <p:cNvSpPr/>
          <p:nvPr/>
        </p:nvSpPr>
        <p:spPr>
          <a:xfrm>
            <a:off x="646880" y="242192"/>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custDataLst>
      <p:tags r:id="rId1"/>
    </p:custDataLst>
    <p:extLst>
      <p:ext uri="{BB962C8B-B14F-4D97-AF65-F5344CB8AC3E}">
        <p14:creationId xmlns:p14="http://schemas.microsoft.com/office/powerpoint/2010/main" val="343545176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47"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anim calcmode="lin" valueType="num">
                                      <p:cBhvr>
                                        <p:cTn id="12" dur="500" fill="hold"/>
                                        <p:tgtEl>
                                          <p:spTgt spid="80"/>
                                        </p:tgtEl>
                                        <p:attrNameLst>
                                          <p:attrName>ppt_x</p:attrName>
                                        </p:attrNameLst>
                                      </p:cBhvr>
                                      <p:tavLst>
                                        <p:tav tm="0">
                                          <p:val>
                                            <p:strVal val="#ppt_x"/>
                                          </p:val>
                                        </p:tav>
                                        <p:tav tm="100000">
                                          <p:val>
                                            <p:strVal val="#ppt_x"/>
                                          </p:val>
                                        </p:tav>
                                      </p:tavLst>
                                    </p:anim>
                                    <p:anim calcmode="lin" valueType="num">
                                      <p:cBhvr>
                                        <p:cTn id="13" dur="500" fill="hold"/>
                                        <p:tgtEl>
                                          <p:spTgt spid="80"/>
                                        </p:tgtEl>
                                        <p:attrNameLst>
                                          <p:attrName>ppt_y</p:attrName>
                                        </p:attrNameLst>
                                      </p:cBhvr>
                                      <p:tavLst>
                                        <p:tav tm="0">
                                          <p:val>
                                            <p:strVal val="#ppt_y-.1"/>
                                          </p:val>
                                        </p:tav>
                                        <p:tav tm="100000">
                                          <p:val>
                                            <p:strVal val="#ppt_y"/>
                                          </p:val>
                                        </p:tav>
                                      </p:tavLst>
                                    </p:anim>
                                  </p:childTnLst>
                                </p:cTn>
                              </p:par>
                            </p:childTnLst>
                          </p:cTn>
                        </p:par>
                        <p:par>
                          <p:cTn id="14" fill="hold">
                            <p:stCondLst>
                              <p:cond delay="800"/>
                            </p:stCondLst>
                            <p:childTnLst>
                              <p:par>
                                <p:cTn id="15" presetID="47" presetClass="entr" presetSubtype="0"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anim calcmode="lin" valueType="num">
                                      <p:cBhvr>
                                        <p:cTn id="18" dur="500" fill="hold"/>
                                        <p:tgtEl>
                                          <p:spTgt spid="86"/>
                                        </p:tgtEl>
                                        <p:attrNameLst>
                                          <p:attrName>ppt_x</p:attrName>
                                        </p:attrNameLst>
                                      </p:cBhvr>
                                      <p:tavLst>
                                        <p:tav tm="0">
                                          <p:val>
                                            <p:strVal val="#ppt_x"/>
                                          </p:val>
                                        </p:tav>
                                        <p:tav tm="100000">
                                          <p:val>
                                            <p:strVal val="#ppt_x"/>
                                          </p:val>
                                        </p:tav>
                                      </p:tavLst>
                                    </p:anim>
                                    <p:anim calcmode="lin" valueType="num">
                                      <p:cBhvr>
                                        <p:cTn id="19" dur="500" fill="hold"/>
                                        <p:tgtEl>
                                          <p:spTgt spid="86"/>
                                        </p:tgtEl>
                                        <p:attrNameLst>
                                          <p:attrName>ppt_y</p:attrName>
                                        </p:attrNameLst>
                                      </p:cBhvr>
                                      <p:tavLst>
                                        <p:tav tm="0">
                                          <p:val>
                                            <p:strVal val="#ppt_y-.1"/>
                                          </p:val>
                                        </p:tav>
                                        <p:tav tm="100000">
                                          <p:val>
                                            <p:strVal val="#ppt_y"/>
                                          </p:val>
                                        </p:tav>
                                      </p:tavLst>
                                    </p:anim>
                                  </p:childTnLst>
                                </p:cTn>
                              </p:par>
                            </p:childTnLst>
                          </p:cTn>
                        </p:par>
                        <p:par>
                          <p:cTn id="20" fill="hold">
                            <p:stCondLst>
                              <p:cond delay="1300"/>
                            </p:stCondLst>
                            <p:childTnLst>
                              <p:par>
                                <p:cTn id="21" presetID="2" presetClass="entr" presetSubtype="4"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childTnLst>
                          </p:cTn>
                        </p:par>
                        <p:par>
                          <p:cTn id="29" fill="hold">
                            <p:stCondLst>
                              <p:cond delay="1800"/>
                            </p:stCondLst>
                            <p:childTnLst>
                              <p:par>
                                <p:cTn id="30" presetID="10"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p:stCondLst>
                              <p:cond delay="2300"/>
                            </p:stCondLst>
                            <p:childTnLst>
                              <p:par>
                                <p:cTn id="38" presetID="22" presetClass="entr" presetSubtype="4"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p:bldP spid="36"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矩形 34"/>
          <p:cNvGrpSpPr>
            <a:grpSpLocks/>
          </p:cNvGrpSpPr>
          <p:nvPr/>
        </p:nvGrpSpPr>
        <p:grpSpPr bwMode="auto">
          <a:xfrm>
            <a:off x="-23812" y="2166937"/>
            <a:ext cx="9314260" cy="109538"/>
            <a:chOff x="634" y="2396"/>
            <a:chExt cx="6470" cy="238"/>
          </a:xfrm>
        </p:grpSpPr>
        <p:pic>
          <p:nvPicPr>
            <p:cNvPr id="20486" name="矩形 34"/>
            <p:cNvPicPr>
              <a:picLocks noChangeArrowheads="1"/>
            </p:cNvPicPr>
            <p:nvPr/>
          </p:nvPicPr>
          <p:blipFill>
            <a:blip r:embed="rId3"/>
            <a:srcRect/>
            <a:stretch>
              <a:fillRect/>
            </a:stretch>
          </p:blipFill>
          <p:spPr bwMode="auto">
            <a:xfrm>
              <a:off x="634" y="2396"/>
              <a:ext cx="6470" cy="238"/>
            </a:xfrm>
            <a:prstGeom prst="rect">
              <a:avLst/>
            </a:prstGeom>
            <a:noFill/>
            <a:ln w="9525">
              <a:noFill/>
              <a:miter lim="800000"/>
              <a:headEnd/>
              <a:tailEnd/>
            </a:ln>
          </p:spPr>
        </p:pic>
        <p:sp>
          <p:nvSpPr>
            <p:cNvPr id="20487" name="Text Box 4"/>
            <p:cNvSpPr txBox="1">
              <a:spLocks noChangeArrowheads="1"/>
            </p:cNvSpPr>
            <p:nvPr/>
          </p:nvSpPr>
          <p:spPr bwMode="auto">
            <a:xfrm rot="-5400000">
              <a:off x="3769" y="-700"/>
              <a:ext cx="102" cy="6337"/>
            </a:xfrm>
            <a:prstGeom prst="rect">
              <a:avLst/>
            </a:prstGeom>
            <a:noFill/>
            <a:ln w="9525">
              <a:noFill/>
              <a:miter lim="800000"/>
              <a:headEnd/>
              <a:tailEnd/>
            </a:ln>
          </p:spPr>
          <p:txBody>
            <a:bodyPr vert="eaVert" anchor="ctr"/>
            <a:lstStyle/>
            <a:p>
              <a:pPr algn="ctr"/>
              <a:endParaRPr lang="zh-CN" altLang="en-US" sz="600" b="1"/>
            </a:p>
          </p:txBody>
        </p:sp>
      </p:grpSp>
      <p:sp>
        <p:nvSpPr>
          <p:cNvPr id="12" name="椭圆 11"/>
          <p:cNvSpPr/>
          <p:nvPr/>
        </p:nvSpPr>
        <p:spPr>
          <a:xfrm>
            <a:off x="3822085" y="1563280"/>
            <a:ext cx="1299658" cy="129846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b="1" dirty="0">
                <a:solidFill>
                  <a:srgbClr val="002060"/>
                </a:solidFill>
              </a:rPr>
              <a:t>02</a:t>
            </a:r>
          </a:p>
        </p:txBody>
      </p:sp>
      <p:sp>
        <p:nvSpPr>
          <p:cNvPr id="20485" name="文本框 13"/>
          <p:cNvSpPr txBox="1">
            <a:spLocks noChangeArrowheads="1"/>
          </p:cNvSpPr>
          <p:nvPr/>
        </p:nvSpPr>
        <p:spPr bwMode="auto">
          <a:xfrm>
            <a:off x="2579297" y="2968229"/>
            <a:ext cx="3985406" cy="577081"/>
          </a:xfrm>
          <a:prstGeom prst="rect">
            <a:avLst/>
          </a:prstGeom>
          <a:noFill/>
          <a:ln w="9525">
            <a:noFill/>
            <a:miter lim="800000"/>
            <a:headEnd/>
            <a:tailEnd/>
          </a:ln>
        </p:spPr>
        <p:txBody>
          <a:bodyPr wrap="square" lIns="68580" tIns="34290" rIns="68580" bIns="34290">
            <a:spAutoFit/>
          </a:bodyPr>
          <a:lstStyle/>
          <a:p>
            <a:pPr algn="ctr"/>
            <a:r>
              <a:rPr lang="en-US" altLang="zh-CN" sz="3300" b="1">
                <a:solidFill>
                  <a:schemeClr val="tx1">
                    <a:lumMod val="75000"/>
                    <a:lumOff val="25000"/>
                  </a:schemeClr>
                </a:solidFill>
                <a:latin typeface="微软雅黑" pitchFamily="34" charset="-122"/>
                <a:ea typeface="微软雅黑" pitchFamily="34" charset="-122"/>
              </a:rPr>
              <a:t>Beautification</a:t>
            </a:r>
            <a:endParaRPr lang="zh-CN" altLang="en-US" sz="3300" b="1" dirty="0">
              <a:solidFill>
                <a:schemeClr val="tx1">
                  <a:lumMod val="75000"/>
                  <a:lumOff val="25000"/>
                </a:schemeClr>
              </a:solidFill>
              <a:latin typeface="微软雅黑" pitchFamily="34" charset="-122"/>
              <a:ea typeface="微软雅黑" pitchFamily="34" charset="-122"/>
            </a:endParaRPr>
          </a:p>
        </p:txBody>
      </p:sp>
      <p:grpSp>
        <p:nvGrpSpPr>
          <p:cNvPr id="8" name="组合 7"/>
          <p:cNvGrpSpPr/>
          <p:nvPr/>
        </p:nvGrpSpPr>
        <p:grpSpPr>
          <a:xfrm>
            <a:off x="6284086" y="4299943"/>
            <a:ext cx="1178923" cy="990581"/>
            <a:chOff x="304800" y="673100"/>
            <a:chExt cx="4000500" cy="4000500"/>
          </a:xfrm>
          <a:effectLst>
            <a:outerShdw blurRad="444500" dist="254000" dir="8100000" algn="tr" rotWithShape="0">
              <a:prstClr val="black">
                <a:alpha val="50000"/>
              </a:prstClr>
            </a:outerShdw>
          </a:effectLst>
        </p:grpSpPr>
        <p:sp>
          <p:nvSpPr>
            <p:cNvPr id="9"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10"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11" name="组合 10"/>
          <p:cNvGrpSpPr/>
          <p:nvPr/>
        </p:nvGrpSpPr>
        <p:grpSpPr>
          <a:xfrm>
            <a:off x="4757398" y="4707084"/>
            <a:ext cx="630038" cy="529386"/>
            <a:chOff x="304800" y="673100"/>
            <a:chExt cx="4000500" cy="4000500"/>
          </a:xfrm>
          <a:effectLst>
            <a:outerShdw blurRad="444500" dist="254000" dir="8100000" algn="tr" rotWithShape="0">
              <a:prstClr val="black">
                <a:alpha val="50000"/>
              </a:prstClr>
            </a:outerShdw>
          </a:effectLst>
        </p:grpSpPr>
        <p:sp>
          <p:nvSpPr>
            <p:cNvPr id="13"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14"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15" name="组合 14"/>
          <p:cNvGrpSpPr/>
          <p:nvPr/>
        </p:nvGrpSpPr>
        <p:grpSpPr>
          <a:xfrm>
            <a:off x="5435980" y="5063807"/>
            <a:ext cx="890249" cy="748024"/>
            <a:chOff x="304800" y="673100"/>
            <a:chExt cx="4000500" cy="4000500"/>
          </a:xfrm>
          <a:effectLst>
            <a:outerShdw blurRad="444500" dist="254000" dir="8100000" algn="tr" rotWithShape="0">
              <a:prstClr val="black">
                <a:alpha val="50000"/>
              </a:prstClr>
            </a:outerShdw>
          </a:effectLst>
        </p:grpSpPr>
        <p:sp>
          <p:nvSpPr>
            <p:cNvPr id="16"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17"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18" name="组合 17"/>
          <p:cNvGrpSpPr/>
          <p:nvPr/>
        </p:nvGrpSpPr>
        <p:grpSpPr>
          <a:xfrm>
            <a:off x="7757778" y="4841201"/>
            <a:ext cx="685592" cy="576062"/>
            <a:chOff x="304800" y="673100"/>
            <a:chExt cx="4000500" cy="4000500"/>
          </a:xfrm>
          <a:effectLst>
            <a:outerShdw blurRad="444500" dist="254000" dir="8100000" algn="tr" rotWithShape="0">
              <a:prstClr val="black">
                <a:alpha val="50000"/>
              </a:prstClr>
            </a:outerShdw>
          </a:effectLst>
        </p:grpSpPr>
        <p:sp>
          <p:nvSpPr>
            <p:cNvPr id="19"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20"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21" name="组合 20"/>
          <p:cNvGrpSpPr/>
          <p:nvPr/>
        </p:nvGrpSpPr>
        <p:grpSpPr>
          <a:xfrm>
            <a:off x="766340" y="5134279"/>
            <a:ext cx="588678" cy="494633"/>
            <a:chOff x="304800" y="673100"/>
            <a:chExt cx="4000500" cy="4000500"/>
          </a:xfrm>
          <a:effectLst>
            <a:outerShdw blurRad="444500" dist="254000" dir="8100000" algn="tr" rotWithShape="0">
              <a:prstClr val="black">
                <a:alpha val="50000"/>
              </a:prstClr>
            </a:outerShdw>
          </a:effectLst>
        </p:grpSpPr>
        <p:sp>
          <p:nvSpPr>
            <p:cNvPr id="22"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3"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24" name="组合 23"/>
          <p:cNvGrpSpPr/>
          <p:nvPr/>
        </p:nvGrpSpPr>
        <p:grpSpPr>
          <a:xfrm>
            <a:off x="3961991" y="4569885"/>
            <a:ext cx="252414" cy="212090"/>
            <a:chOff x="304800" y="673100"/>
            <a:chExt cx="4000500" cy="4000500"/>
          </a:xfrm>
          <a:effectLst>
            <a:outerShdw blurRad="444500" dist="254000" dir="8100000" algn="tr" rotWithShape="0">
              <a:prstClr val="black">
                <a:alpha val="50000"/>
              </a:prstClr>
            </a:outerShdw>
          </a:effectLst>
        </p:grpSpPr>
        <p:sp>
          <p:nvSpPr>
            <p:cNvPr id="25"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6"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27" name="组合 26"/>
          <p:cNvGrpSpPr/>
          <p:nvPr/>
        </p:nvGrpSpPr>
        <p:grpSpPr>
          <a:xfrm>
            <a:off x="3180838" y="4411336"/>
            <a:ext cx="528914" cy="444416"/>
            <a:chOff x="304800" y="673100"/>
            <a:chExt cx="4000500" cy="4000500"/>
          </a:xfrm>
          <a:effectLst>
            <a:outerShdw blurRad="444500" dist="254000" dir="8100000" algn="tr" rotWithShape="0">
              <a:prstClr val="black">
                <a:alpha val="50000"/>
              </a:prstClr>
            </a:outerShdw>
          </a:effectLst>
        </p:grpSpPr>
        <p:sp>
          <p:nvSpPr>
            <p:cNvPr id="28"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29"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30" name="组合 29"/>
          <p:cNvGrpSpPr/>
          <p:nvPr/>
        </p:nvGrpSpPr>
        <p:grpSpPr>
          <a:xfrm>
            <a:off x="8700986" y="4401221"/>
            <a:ext cx="1178923" cy="990581"/>
            <a:chOff x="304800" y="673100"/>
            <a:chExt cx="4000500" cy="4000500"/>
          </a:xfrm>
          <a:effectLst>
            <a:outerShdw blurRad="444500" dist="254000" dir="8100000" algn="tr" rotWithShape="0">
              <a:prstClr val="black">
                <a:alpha val="50000"/>
              </a:prstClr>
            </a:outerShdw>
          </a:effectLst>
        </p:grpSpPr>
        <p:sp>
          <p:nvSpPr>
            <p:cNvPr id="31"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32"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33" name="组合 32"/>
          <p:cNvGrpSpPr/>
          <p:nvPr/>
        </p:nvGrpSpPr>
        <p:grpSpPr>
          <a:xfrm>
            <a:off x="4419051" y="4360488"/>
            <a:ext cx="223013" cy="187385"/>
            <a:chOff x="304800" y="673100"/>
            <a:chExt cx="4000500" cy="4000500"/>
          </a:xfrm>
          <a:effectLst>
            <a:outerShdw blurRad="444500" dist="254000" dir="8100000" algn="tr" rotWithShape="0">
              <a:prstClr val="black">
                <a:alpha val="50000"/>
              </a:prstClr>
            </a:outerShdw>
          </a:effectLst>
        </p:grpSpPr>
        <p:sp>
          <p:nvSpPr>
            <p:cNvPr id="34"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35"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36" name="组合 35"/>
          <p:cNvGrpSpPr/>
          <p:nvPr/>
        </p:nvGrpSpPr>
        <p:grpSpPr>
          <a:xfrm>
            <a:off x="1942885" y="4894390"/>
            <a:ext cx="1178923" cy="990581"/>
            <a:chOff x="304800" y="673100"/>
            <a:chExt cx="4000500" cy="4000500"/>
          </a:xfrm>
          <a:effectLst>
            <a:outerShdw blurRad="444500" dist="254000" dir="8100000" algn="tr" rotWithShape="0">
              <a:prstClr val="black">
                <a:alpha val="50000"/>
              </a:prstClr>
            </a:outerShdw>
          </a:effectLst>
        </p:grpSpPr>
        <p:sp>
          <p:nvSpPr>
            <p:cNvPr id="37"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kern="0">
                <a:solidFill>
                  <a:sysClr val="windowText" lastClr="000000"/>
                </a:solidFill>
                <a:latin typeface="Calibri"/>
                <a:ea typeface="宋体"/>
              </a:endParaRPr>
            </a:p>
          </p:txBody>
        </p:sp>
        <p:sp>
          <p:nvSpPr>
            <p:cNvPr id="38"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kern="0">
                <a:solidFill>
                  <a:sysClr val="window" lastClr="FFFFFF"/>
                </a:solidFill>
                <a:latin typeface="Calibri"/>
                <a:ea typeface="宋体"/>
              </a:endParaRPr>
            </a:p>
          </p:txBody>
        </p:sp>
      </p:grpSp>
      <p:grpSp>
        <p:nvGrpSpPr>
          <p:cNvPr id="39" name="组合 38"/>
          <p:cNvGrpSpPr/>
          <p:nvPr/>
        </p:nvGrpSpPr>
        <p:grpSpPr>
          <a:xfrm>
            <a:off x="1275029" y="4689485"/>
            <a:ext cx="520034" cy="436956"/>
            <a:chOff x="304800" y="673100"/>
            <a:chExt cx="4000500" cy="4000500"/>
          </a:xfrm>
          <a:effectLst>
            <a:outerShdw blurRad="444500" dist="254000" dir="8100000" algn="tr" rotWithShape="0">
              <a:prstClr val="black">
                <a:alpha val="50000"/>
              </a:prstClr>
            </a:outerShdw>
          </a:effectLst>
        </p:grpSpPr>
        <p:sp>
          <p:nvSpPr>
            <p:cNvPr id="40"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1"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42" name="组合 41"/>
          <p:cNvGrpSpPr/>
          <p:nvPr/>
        </p:nvGrpSpPr>
        <p:grpSpPr>
          <a:xfrm>
            <a:off x="291040" y="4972059"/>
            <a:ext cx="316781" cy="266173"/>
            <a:chOff x="304800" y="673100"/>
            <a:chExt cx="4000500" cy="4000500"/>
          </a:xfrm>
          <a:effectLst>
            <a:outerShdw blurRad="444500" dist="254000" dir="8100000" algn="tr" rotWithShape="0">
              <a:prstClr val="black">
                <a:alpha val="50000"/>
              </a:prstClr>
            </a:outerShdw>
          </a:effectLst>
        </p:grpSpPr>
        <p:sp>
          <p:nvSpPr>
            <p:cNvPr id="43"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4"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grpSp>
        <p:nvGrpSpPr>
          <p:cNvPr id="45" name="组合 44"/>
          <p:cNvGrpSpPr/>
          <p:nvPr/>
        </p:nvGrpSpPr>
        <p:grpSpPr>
          <a:xfrm>
            <a:off x="117128" y="4763425"/>
            <a:ext cx="158390" cy="133087"/>
            <a:chOff x="304800" y="673100"/>
            <a:chExt cx="4000500" cy="4000500"/>
          </a:xfrm>
          <a:effectLst>
            <a:outerShdw blurRad="444500" dist="254000" dir="8100000" algn="tr" rotWithShape="0">
              <a:prstClr val="black">
                <a:alpha val="50000"/>
              </a:prstClr>
            </a:outerShdw>
          </a:effectLst>
        </p:grpSpPr>
        <p:sp>
          <p:nvSpPr>
            <p:cNvPr id="46"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sp>
          <p:nvSpPr>
            <p:cNvPr id="47"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171">
                <a:defRPr/>
              </a:pPr>
              <a:endParaRPr lang="zh-CN" altLang="en-US" sz="1200" kern="0">
                <a:solidFill>
                  <a:sysClr val="windowText" lastClr="000000"/>
                </a:solidFill>
                <a:latin typeface="Calibri"/>
                <a:ea typeface="宋体"/>
              </a:endParaRPr>
            </a:p>
          </p:txBody>
        </p:sp>
      </p:grpSp>
    </p:spTree>
    <p:extLst>
      <p:ext uri="{BB962C8B-B14F-4D97-AF65-F5344CB8AC3E}">
        <p14:creationId xmlns:p14="http://schemas.microsoft.com/office/powerpoint/2010/main" val="9055012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485"/>
                                        </p:tgtEl>
                                        <p:attrNameLst>
                                          <p:attrName>style.visibility</p:attrName>
                                        </p:attrNameLst>
                                      </p:cBhvr>
                                      <p:to>
                                        <p:strVal val="visible"/>
                                      </p:to>
                                    </p:set>
                                    <p:anim calcmode="lin" valueType="num">
                                      <p:cBhvr>
                                        <p:cTn id="18"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485"/>
                                        </p:tgtEl>
                                        <p:attrNameLst>
                                          <p:attrName>ppt_y</p:attrName>
                                        </p:attrNameLst>
                                      </p:cBhvr>
                                      <p:tavLst>
                                        <p:tav tm="0">
                                          <p:val>
                                            <p:strVal val="#ppt_y"/>
                                          </p:val>
                                        </p:tav>
                                        <p:tav tm="100000">
                                          <p:val>
                                            <p:strVal val="#ppt_y"/>
                                          </p:val>
                                        </p:tav>
                                      </p:tavLst>
                                    </p:anim>
                                    <p:anim calcmode="lin" valueType="num">
                                      <p:cBhvr>
                                        <p:cTn id="20"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485"/>
                                        </p:tgtEl>
                                      </p:cBhvr>
                                    </p:animEffect>
                                  </p:childTnLst>
                                </p:cTn>
                              </p:par>
                            </p:childTnLst>
                          </p:cTn>
                        </p:par>
                        <p:par>
                          <p:cTn id="23" fill="hold">
                            <p:stCondLst>
                              <p:cond delay="2650"/>
                            </p:stCondLst>
                            <p:childTnLst>
                              <p:par>
                                <p:cTn id="24" presetID="23" presetClass="entr" presetSubtype="52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7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1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6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6" presetClass="emph" presetSubtype="0" repeatCount="3000" fill="hold" nodeType="withEffect">
                                  <p:stCondLst>
                                    <p:cond delay="600"/>
                                  </p:stCondLst>
                                  <p:childTnLst>
                                    <p:animEffect transition="out" filter="fade">
                                      <p:cBhvr>
                                        <p:cTn id="103" dur="500" tmFilter="0, 0; .2, .5; .8, .5; 1, 0"/>
                                        <p:tgtEl>
                                          <p:spTgt spid="8"/>
                                        </p:tgtEl>
                                      </p:cBhvr>
                                    </p:animEffect>
                                    <p:animScale>
                                      <p:cBhvr>
                                        <p:cTn id="104" dur="250" autoRev="1" fill="hold"/>
                                        <p:tgtEl>
                                          <p:spTgt spid="8"/>
                                        </p:tgtEl>
                                      </p:cBhvr>
                                      <p:by x="105000" y="105000"/>
                                    </p:animScale>
                                  </p:childTnLst>
                                </p:cTn>
                              </p:par>
                              <p:par>
                                <p:cTn id="105" presetID="26" presetClass="emph" presetSubtype="0" repeatCount="3000" fill="hold" nodeType="withEffect">
                                  <p:stCondLst>
                                    <p:cond delay="710"/>
                                  </p:stCondLst>
                                  <p:childTnLst>
                                    <p:animEffect transition="out" filter="fade">
                                      <p:cBhvr>
                                        <p:cTn id="106" dur="500" tmFilter="0, 0; .2, .5; .8, .5; 1, 0"/>
                                        <p:tgtEl>
                                          <p:spTgt spid="30"/>
                                        </p:tgtEl>
                                      </p:cBhvr>
                                    </p:animEffect>
                                    <p:animScale>
                                      <p:cBhvr>
                                        <p:cTn id="107" dur="250" autoRev="1" fill="hold"/>
                                        <p:tgtEl>
                                          <p:spTgt spid="30"/>
                                        </p:tgtEl>
                                      </p:cBhvr>
                                      <p:by x="105000" y="105000"/>
                                    </p:animScale>
                                  </p:childTnLst>
                                </p:cTn>
                              </p:par>
                              <p:par>
                                <p:cTn id="108" presetID="26" presetClass="emph" presetSubtype="0" repeatCount="3000" fill="hold" nodeType="withEffect">
                                  <p:stCondLst>
                                    <p:cond delay="41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26" presetClass="emph" presetSubtype="0" repeatCount="3000" fill="hold" nodeType="withEffect">
                                  <p:stCondLst>
                                    <p:cond delay="810"/>
                                  </p:stCondLst>
                                  <p:childTnLst>
                                    <p:animEffect transition="out" filter="fade">
                                      <p:cBhvr>
                                        <p:cTn id="112" dur="500" tmFilter="0, 0; .2, .5; .8, .5; 1, 0"/>
                                        <p:tgtEl>
                                          <p:spTgt spid="39"/>
                                        </p:tgtEl>
                                      </p:cBhvr>
                                    </p:animEffect>
                                    <p:animScale>
                                      <p:cBhvr>
                                        <p:cTn id="113"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446170" y="829345"/>
            <a:ext cx="8113486"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48029" y="435851"/>
            <a:ext cx="274777" cy="274777"/>
          </a:xfrm>
          <a:prstGeom prst="ellipse">
            <a:avLst/>
          </a:prstGeom>
          <a:solidFill>
            <a:srgbClr val="679E2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80" name="TextBox 79"/>
          <p:cNvSpPr txBox="1"/>
          <p:nvPr/>
        </p:nvSpPr>
        <p:spPr>
          <a:xfrm>
            <a:off x="10609990" y="6382589"/>
            <a:ext cx="877163" cy="369332"/>
          </a:xfrm>
          <a:prstGeom prst="rect">
            <a:avLst/>
          </a:prstGeom>
          <a:noFill/>
        </p:spPr>
        <p:txBody>
          <a:bodyPr wrap="none" rtlCol="0">
            <a:spAutoFit/>
          </a:bodyPr>
          <a:lstStyle/>
          <a:p>
            <a:r>
              <a:rPr lang="zh-CN" altLang="en-US" dirty="0">
                <a:ea typeface="微软雅黑"/>
              </a:rPr>
              <a:t>延时符</a:t>
            </a:r>
          </a:p>
        </p:txBody>
      </p:sp>
      <p:grpSp>
        <p:nvGrpSpPr>
          <p:cNvPr id="30" name="组合 29"/>
          <p:cNvGrpSpPr>
            <a:grpSpLocks noChangeAspect="1"/>
          </p:cNvGrpSpPr>
          <p:nvPr/>
        </p:nvGrpSpPr>
        <p:grpSpPr>
          <a:xfrm>
            <a:off x="3851920" y="1347614"/>
            <a:ext cx="1290303" cy="1455842"/>
            <a:chOff x="8220075" y="3296921"/>
            <a:chExt cx="2050264" cy="2313302"/>
          </a:xfrm>
        </p:grpSpPr>
        <p:sp>
          <p:nvSpPr>
            <p:cNvPr id="32"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
            <p:cNvSpPr>
              <a:spLocks/>
            </p:cNvSpPr>
            <p:nvPr/>
          </p:nvSpPr>
          <p:spPr bwMode="auto">
            <a:xfrm rot="5400000">
              <a:off x="8582836" y="3866516"/>
              <a:ext cx="1324745"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79E2A"/>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49" name="文本框 15"/>
            <p:cNvSpPr txBox="1"/>
            <p:nvPr/>
          </p:nvSpPr>
          <p:spPr>
            <a:xfrm>
              <a:off x="8780373" y="4098519"/>
              <a:ext cx="929672"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nvGrpSpPr>
          <p:cNvPr id="50" name="组合 49"/>
          <p:cNvGrpSpPr>
            <a:grpSpLocks noChangeAspect="1"/>
          </p:cNvGrpSpPr>
          <p:nvPr/>
        </p:nvGrpSpPr>
        <p:grpSpPr>
          <a:xfrm>
            <a:off x="3131840" y="2561754"/>
            <a:ext cx="1290303" cy="1455842"/>
            <a:chOff x="8220075" y="3296921"/>
            <a:chExt cx="2050264" cy="2313302"/>
          </a:xfrm>
        </p:grpSpPr>
        <p:sp>
          <p:nvSpPr>
            <p:cNvPr id="51"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
            <p:cNvSpPr>
              <a:spLocks/>
            </p:cNvSpPr>
            <p:nvPr/>
          </p:nvSpPr>
          <p:spPr bwMode="auto">
            <a:xfrm rot="5400000">
              <a:off x="8572384" y="3866516"/>
              <a:ext cx="1324745"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79E2A"/>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54" name="文本框 54"/>
            <p:cNvSpPr txBox="1"/>
            <p:nvPr/>
          </p:nvSpPr>
          <p:spPr>
            <a:xfrm>
              <a:off x="8678975" y="4098519"/>
              <a:ext cx="1111564"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nvGrpSpPr>
          <p:cNvPr id="55" name="组合 54"/>
          <p:cNvGrpSpPr>
            <a:grpSpLocks noChangeAspect="1"/>
          </p:cNvGrpSpPr>
          <p:nvPr/>
        </p:nvGrpSpPr>
        <p:grpSpPr>
          <a:xfrm>
            <a:off x="4502913" y="2556479"/>
            <a:ext cx="1290303" cy="1455842"/>
            <a:chOff x="8220075" y="3296921"/>
            <a:chExt cx="2050264" cy="2313302"/>
          </a:xfrm>
        </p:grpSpPr>
        <p:sp>
          <p:nvSpPr>
            <p:cNvPr id="56" name="Freeform 5"/>
            <p:cNvSpPr>
              <a:spLocks/>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79E2A"/>
            </a:solidFill>
            <a:ln w="15875">
              <a:noFill/>
            </a:ln>
            <a:effectLst>
              <a:innerShdw blurRad="63500" dist="25400" dir="81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59" name="文本框 59"/>
            <p:cNvSpPr txBox="1"/>
            <p:nvPr/>
          </p:nvSpPr>
          <p:spPr>
            <a:xfrm>
              <a:off x="8803281" y="4099629"/>
              <a:ext cx="921511" cy="733576"/>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grpSp>
        <p:nvGrpSpPr>
          <p:cNvPr id="71" name="组合 70"/>
          <p:cNvGrpSpPr/>
          <p:nvPr/>
        </p:nvGrpSpPr>
        <p:grpSpPr>
          <a:xfrm>
            <a:off x="5364088" y="1707654"/>
            <a:ext cx="2736303" cy="536106"/>
            <a:chOff x="331734" y="1101181"/>
            <a:chExt cx="1697819" cy="536106"/>
          </a:xfrm>
        </p:grpSpPr>
        <p:sp>
          <p:nvSpPr>
            <p:cNvPr id="72" name="文本框 164"/>
            <p:cNvSpPr txBox="1"/>
            <p:nvPr/>
          </p:nvSpPr>
          <p:spPr>
            <a:xfrm>
              <a:off x="331734" y="1101181"/>
              <a:ext cx="990715" cy="315471"/>
            </a:xfrm>
            <a:prstGeom prst="rect">
              <a:avLst/>
            </a:prstGeom>
            <a:noFill/>
          </p:spPr>
          <p:txBody>
            <a:bodyPr wrap="square" lIns="68580" tIns="34290" rIns="68580" bIns="34290" rtlCol="0">
              <a:spAutoFit/>
            </a:bodyPr>
            <a:lstStyle/>
            <a:p>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rPr>
                <a:t>Framework</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165"/>
            <p:cNvSpPr txBox="1"/>
            <p:nvPr/>
          </p:nvSpPr>
          <p:spPr>
            <a:xfrm>
              <a:off x="331734" y="1383371"/>
              <a:ext cx="1697819" cy="253916"/>
            </a:xfrm>
            <a:prstGeom prst="rect">
              <a:avLst/>
            </a:prstGeom>
            <a:noFill/>
          </p:spPr>
          <p:txBody>
            <a:bodyPr wrap="square" lIns="68580" tIns="34290" rIns="68580" bIns="34290" rtlCol="0">
              <a:spAutoFit/>
            </a:bodyPr>
            <a:lstStyle/>
            <a:p>
              <a:pPr algn="just"/>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868144" y="2859782"/>
            <a:ext cx="2736304" cy="536106"/>
            <a:chOff x="331734" y="1101181"/>
            <a:chExt cx="2046091" cy="536106"/>
          </a:xfrm>
        </p:grpSpPr>
        <p:sp>
          <p:nvSpPr>
            <p:cNvPr id="78" name="文本框 164"/>
            <p:cNvSpPr txBox="1"/>
            <p:nvPr/>
          </p:nvSpPr>
          <p:spPr>
            <a:xfrm>
              <a:off x="331734" y="1101181"/>
              <a:ext cx="1184579" cy="315471"/>
            </a:xfrm>
            <a:prstGeom prst="rect">
              <a:avLst/>
            </a:prstGeom>
            <a:noFill/>
          </p:spPr>
          <p:txBody>
            <a:bodyPr wrap="square" lIns="68580" tIns="34290" rIns="68580" bIns="34290" rtlCol="0">
              <a:spAutoFit/>
            </a:bodyPr>
            <a:lstStyle/>
            <a:p>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rPr>
                <a:t>Static pages</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165"/>
            <p:cNvSpPr txBox="1"/>
            <p:nvPr/>
          </p:nvSpPr>
          <p:spPr>
            <a:xfrm>
              <a:off x="331734" y="1383371"/>
              <a:ext cx="2046091" cy="253916"/>
            </a:xfrm>
            <a:prstGeom prst="rect">
              <a:avLst/>
            </a:prstGeom>
            <a:noFill/>
          </p:spPr>
          <p:txBody>
            <a:bodyPr wrap="square" lIns="68580" tIns="34290" rIns="68580" bIns="34290" rtlCol="0">
              <a:spAutoFit/>
            </a:bodyPr>
            <a:lstStyle/>
            <a:p>
              <a:pPr algn="just"/>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323527" y="2962456"/>
            <a:ext cx="2736305" cy="536106"/>
            <a:chOff x="465772" y="1101181"/>
            <a:chExt cx="1697820" cy="536106"/>
          </a:xfrm>
        </p:grpSpPr>
        <p:sp>
          <p:nvSpPr>
            <p:cNvPr id="82" name="文本框 164"/>
            <p:cNvSpPr txBox="1"/>
            <p:nvPr/>
          </p:nvSpPr>
          <p:spPr>
            <a:xfrm>
              <a:off x="1172877" y="1101181"/>
              <a:ext cx="990715" cy="315471"/>
            </a:xfrm>
            <a:prstGeom prst="rect">
              <a:avLst/>
            </a:prstGeom>
            <a:noFill/>
          </p:spPr>
          <p:txBody>
            <a:bodyPr wrap="square" lIns="68580" tIns="34290" rIns="68580" bIns="34290" rtlCol="0">
              <a:spAutoFit/>
            </a:bodyPr>
            <a:lstStyle/>
            <a:p>
              <a:pPr algn="r"/>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rPr>
                <a:t>CSS work</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165"/>
            <p:cNvSpPr txBox="1"/>
            <p:nvPr/>
          </p:nvSpPr>
          <p:spPr>
            <a:xfrm>
              <a:off x="465772" y="1383371"/>
              <a:ext cx="1697820" cy="253916"/>
            </a:xfrm>
            <a:prstGeom prst="rect">
              <a:avLst/>
            </a:prstGeom>
            <a:noFill/>
          </p:spPr>
          <p:txBody>
            <a:bodyPr wrap="square" lIns="68580" tIns="34290" rIns="68580" bIns="34290" rtlCol="0">
              <a:spAutoFit/>
            </a:bodyPr>
            <a:lstStyle/>
            <a:p>
              <a:pPr algn="just"/>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0" name="TextBox 26">
            <a:extLst>
              <a:ext uri="{FF2B5EF4-FFF2-40B4-BE49-F238E27FC236}">
                <a16:creationId xmlns:a16="http://schemas.microsoft.com/office/drawing/2014/main" id="{64A2EE78-7B23-4183-8666-D3CF3172B711}"/>
              </a:ext>
            </a:extLst>
          </p:cNvPr>
          <p:cNvSpPr txBox="1"/>
          <p:nvPr/>
        </p:nvSpPr>
        <p:spPr>
          <a:xfrm>
            <a:off x="927752" y="431433"/>
            <a:ext cx="1846916"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a:ea typeface="微软雅黑"/>
              </a:rPr>
              <a:t>BEAUTIFICATION</a:t>
            </a:r>
            <a:endParaRPr lang="zh-CN" altLang="en-US" sz="1600" dirty="0">
              <a:solidFill>
                <a:schemeClr val="tx1">
                  <a:lumMod val="50000"/>
                  <a:lumOff val="50000"/>
                </a:schemeClr>
              </a:solidFill>
              <a:latin typeface="微软雅黑"/>
              <a:ea typeface="微软雅黑"/>
            </a:endParaRPr>
          </a:p>
        </p:txBody>
      </p:sp>
    </p:spTree>
    <p:custDataLst>
      <p:tags r:id="rId1"/>
    </p:custDataLst>
    <p:extLst>
      <p:ext uri="{BB962C8B-B14F-4D97-AF65-F5344CB8AC3E}">
        <p14:creationId xmlns:p14="http://schemas.microsoft.com/office/powerpoint/2010/main" val="55027175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par>
                          <p:cTn id="16" fill="hold">
                            <p:stCondLst>
                              <p:cond delay="1100"/>
                            </p:stCondLst>
                            <p:childTnLst>
                              <p:par>
                                <p:cTn id="17" presetID="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350" fill="hold"/>
                                        <p:tgtEl>
                                          <p:spTgt spid="30"/>
                                        </p:tgtEl>
                                        <p:attrNameLst>
                                          <p:attrName>ppt_x</p:attrName>
                                        </p:attrNameLst>
                                      </p:cBhvr>
                                      <p:tavLst>
                                        <p:tav tm="0">
                                          <p:val>
                                            <p:strVal val="#ppt_x"/>
                                          </p:val>
                                        </p:tav>
                                        <p:tav tm="100000">
                                          <p:val>
                                            <p:strVal val="#ppt_x"/>
                                          </p:val>
                                        </p:tav>
                                      </p:tavLst>
                                    </p:anim>
                                    <p:anim calcmode="lin" valueType="num">
                                      <p:cBhvr additive="base">
                                        <p:cTn id="20" dur="35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1450"/>
                            </p:stCondLst>
                            <p:childTnLst>
                              <p:par>
                                <p:cTn id="22" presetID="2" presetClass="entr" presetSubtype="2"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350" fill="hold"/>
                                        <p:tgtEl>
                                          <p:spTgt spid="71"/>
                                        </p:tgtEl>
                                        <p:attrNameLst>
                                          <p:attrName>ppt_x</p:attrName>
                                        </p:attrNameLst>
                                      </p:cBhvr>
                                      <p:tavLst>
                                        <p:tav tm="0">
                                          <p:val>
                                            <p:strVal val="1+#ppt_w/2"/>
                                          </p:val>
                                        </p:tav>
                                        <p:tav tm="100000">
                                          <p:val>
                                            <p:strVal val="#ppt_x"/>
                                          </p:val>
                                        </p:tav>
                                      </p:tavLst>
                                    </p:anim>
                                    <p:anim calcmode="lin" valueType="num">
                                      <p:cBhvr additive="base">
                                        <p:cTn id="25" dur="350" fill="hold"/>
                                        <p:tgtEl>
                                          <p:spTgt spid="71"/>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4"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350" fill="hold"/>
                                        <p:tgtEl>
                                          <p:spTgt spid="50"/>
                                        </p:tgtEl>
                                        <p:attrNameLst>
                                          <p:attrName>ppt_x</p:attrName>
                                        </p:attrNameLst>
                                      </p:cBhvr>
                                      <p:tavLst>
                                        <p:tav tm="0">
                                          <p:val>
                                            <p:strVal val="#ppt_x"/>
                                          </p:val>
                                        </p:tav>
                                        <p:tav tm="100000">
                                          <p:val>
                                            <p:strVal val="#ppt_x"/>
                                          </p:val>
                                        </p:tav>
                                      </p:tavLst>
                                    </p:anim>
                                    <p:anim calcmode="lin" valueType="num">
                                      <p:cBhvr additive="base">
                                        <p:cTn id="30" dur="35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150"/>
                            </p:stCondLst>
                            <p:childTnLst>
                              <p:par>
                                <p:cTn id="32" presetID="2" presetClass="entr" presetSubtype="8"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350" fill="hold"/>
                                        <p:tgtEl>
                                          <p:spTgt spid="81"/>
                                        </p:tgtEl>
                                        <p:attrNameLst>
                                          <p:attrName>ppt_x</p:attrName>
                                        </p:attrNameLst>
                                      </p:cBhvr>
                                      <p:tavLst>
                                        <p:tav tm="0">
                                          <p:val>
                                            <p:strVal val="0-#ppt_w/2"/>
                                          </p:val>
                                        </p:tav>
                                        <p:tav tm="100000">
                                          <p:val>
                                            <p:strVal val="#ppt_x"/>
                                          </p:val>
                                        </p:tav>
                                      </p:tavLst>
                                    </p:anim>
                                    <p:anim calcmode="lin" valueType="num">
                                      <p:cBhvr additive="base">
                                        <p:cTn id="35" dur="350" fill="hold"/>
                                        <p:tgtEl>
                                          <p:spTgt spid="8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350" fill="hold"/>
                                        <p:tgtEl>
                                          <p:spTgt spid="55"/>
                                        </p:tgtEl>
                                        <p:attrNameLst>
                                          <p:attrName>ppt_x</p:attrName>
                                        </p:attrNameLst>
                                      </p:cBhvr>
                                      <p:tavLst>
                                        <p:tav tm="0">
                                          <p:val>
                                            <p:strVal val="#ppt_x"/>
                                          </p:val>
                                        </p:tav>
                                        <p:tav tm="100000">
                                          <p:val>
                                            <p:strVal val="#ppt_x"/>
                                          </p:val>
                                        </p:tav>
                                      </p:tavLst>
                                    </p:anim>
                                    <p:anim calcmode="lin" valueType="num">
                                      <p:cBhvr additive="base">
                                        <p:cTn id="40" dur="350" fill="hold"/>
                                        <p:tgtEl>
                                          <p:spTgt spid="55"/>
                                        </p:tgtEl>
                                        <p:attrNameLst>
                                          <p:attrName>ppt_y</p:attrName>
                                        </p:attrNameLst>
                                      </p:cBhvr>
                                      <p:tavLst>
                                        <p:tav tm="0">
                                          <p:val>
                                            <p:strVal val="1+#ppt_h/2"/>
                                          </p:val>
                                        </p:tav>
                                        <p:tav tm="100000">
                                          <p:val>
                                            <p:strVal val="#ppt_y"/>
                                          </p:val>
                                        </p:tav>
                                      </p:tavLst>
                                    </p:anim>
                                  </p:childTnLst>
                                </p:cTn>
                              </p:par>
                            </p:childTnLst>
                          </p:cTn>
                        </p:par>
                        <p:par>
                          <p:cTn id="41" fill="hold">
                            <p:stCondLst>
                              <p:cond delay="2850"/>
                            </p:stCondLst>
                            <p:childTnLst>
                              <p:par>
                                <p:cTn id="42" presetID="2" presetClass="entr" presetSubtype="2"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 calcmode="lin" valueType="num">
                                      <p:cBhvr additive="base">
                                        <p:cTn id="44" dur="350" fill="hold"/>
                                        <p:tgtEl>
                                          <p:spTgt spid="77"/>
                                        </p:tgtEl>
                                        <p:attrNameLst>
                                          <p:attrName>ppt_x</p:attrName>
                                        </p:attrNameLst>
                                      </p:cBhvr>
                                      <p:tavLst>
                                        <p:tav tm="0">
                                          <p:val>
                                            <p:strVal val="1+#ppt_w/2"/>
                                          </p:val>
                                        </p:tav>
                                        <p:tav tm="100000">
                                          <p:val>
                                            <p:strVal val="#ppt_x"/>
                                          </p:val>
                                        </p:tav>
                                      </p:tavLst>
                                    </p:anim>
                                    <p:anim calcmode="lin" valueType="num">
                                      <p:cBhvr additive="base">
                                        <p:cTn id="45" dur="350" fill="hold"/>
                                        <p:tgtEl>
                                          <p:spTgt spid="77"/>
                                        </p:tgtEl>
                                        <p:attrNameLst>
                                          <p:attrName>ppt_y</p:attrName>
                                        </p:attrNameLst>
                                      </p:cBhvr>
                                      <p:tavLst>
                                        <p:tav tm="0">
                                          <p:val>
                                            <p:strVal val="#ppt_y"/>
                                          </p:val>
                                        </p:tav>
                                        <p:tav tm="100000">
                                          <p:val>
                                            <p:strVal val="#ppt_y"/>
                                          </p:val>
                                        </p:tav>
                                      </p:tavLst>
                                    </p:anim>
                                  </p:childTnLst>
                                </p:cTn>
                              </p:par>
                              <p:par>
                                <p:cTn id="46" presetID="12" presetClass="entr" presetSubtype="8"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p:tgtEl>
                                          <p:spTgt spid="40"/>
                                        </p:tgtEl>
                                        <p:attrNameLst>
                                          <p:attrName>ppt_x</p:attrName>
                                        </p:attrNameLst>
                                      </p:cBhvr>
                                      <p:tavLst>
                                        <p:tav tm="0">
                                          <p:val>
                                            <p:strVal val="#ppt_x-#ppt_w*1.125000"/>
                                          </p:val>
                                        </p:tav>
                                        <p:tav tm="100000">
                                          <p:val>
                                            <p:strVal val="#ppt_x"/>
                                          </p:val>
                                        </p:tav>
                                      </p:tavLst>
                                    </p:anim>
                                    <p:animEffect transition="in" filter="wipe(right)">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0"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17.xml><?xml version="1.0" encoding="utf-8"?>
<p:tagLst xmlns:a="http://schemas.openxmlformats.org/drawingml/2006/main" xmlns:r="http://schemas.openxmlformats.org/officeDocument/2006/relationships" xmlns:p="http://schemas.openxmlformats.org/presentationml/2006/main">
  <p:tag name="SELECTED" val="True"/>
</p:tagLst>
</file>

<file path=ppt/tags/tag18.xml><?xml version="1.0" encoding="utf-8"?>
<p:tagLst xmlns:a="http://schemas.openxmlformats.org/drawingml/2006/main" xmlns:r="http://schemas.openxmlformats.org/officeDocument/2006/relationships" xmlns:p="http://schemas.openxmlformats.org/presentationml/2006/main">
  <p:tag name="SELECTED" val="True"/>
</p:tagLst>
</file>

<file path=ppt/tags/tag19.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20.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SELECTED" val="True"/>
</p:tagLst>
</file>

<file path=ppt/tags/tag25.xml><?xml version="1.0" encoding="utf-8"?>
<p:tagLst xmlns:a="http://schemas.openxmlformats.org/drawingml/2006/main" xmlns:r="http://schemas.openxmlformats.org/officeDocument/2006/relationships" xmlns:p="http://schemas.openxmlformats.org/presentationml/2006/main">
  <p:tag name="SELECTED" val="True"/>
</p:tagLst>
</file>

<file path=ppt/tags/tag26.xml><?xml version="1.0" encoding="utf-8"?>
<p:tagLst xmlns:a="http://schemas.openxmlformats.org/drawingml/2006/main" xmlns:r="http://schemas.openxmlformats.org/officeDocument/2006/relationships" xmlns:p="http://schemas.openxmlformats.org/presentationml/2006/main">
  <p:tag name="SELECTED" val="True"/>
</p:tagLst>
</file>

<file path=ppt/tags/tag27.xml><?xml version="1.0" encoding="utf-8"?>
<p:tagLst xmlns:a="http://schemas.openxmlformats.org/drawingml/2006/main" xmlns:r="http://schemas.openxmlformats.org/officeDocument/2006/relationships" xmlns:p="http://schemas.openxmlformats.org/presentationml/2006/main">
  <p:tag name="SELECTED" val="True"/>
</p:tagLst>
</file>

<file path=ppt/tags/tag28.xml><?xml version="1.0" encoding="utf-8"?>
<p:tagLst xmlns:a="http://schemas.openxmlformats.org/drawingml/2006/main" xmlns:r="http://schemas.openxmlformats.org/officeDocument/2006/relationships" xmlns:p="http://schemas.openxmlformats.org/presentationml/2006/main">
  <p:tag name="SELECTED" val="True"/>
</p:tagLst>
</file>

<file path=ppt/tags/tag29.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30.xml><?xml version="1.0" encoding="utf-8"?>
<p:tagLst xmlns:a="http://schemas.openxmlformats.org/drawingml/2006/main" xmlns:r="http://schemas.openxmlformats.org/officeDocument/2006/relationships" xmlns:p="http://schemas.openxmlformats.org/presentationml/2006/main">
  <p:tag name="SELECTED" val="True"/>
</p:tagLst>
</file>

<file path=ppt/tags/tag31.xml><?xml version="1.0" encoding="utf-8"?>
<p:tagLst xmlns:a="http://schemas.openxmlformats.org/drawingml/2006/main" xmlns:r="http://schemas.openxmlformats.org/officeDocument/2006/relationships" xmlns:p="http://schemas.openxmlformats.org/presentationml/2006/main">
  <p:tag name="SELECTED" val="True"/>
</p:tagLst>
</file>

<file path=ppt/tags/tag32.xml><?xml version="1.0" encoding="utf-8"?>
<p:tagLst xmlns:a="http://schemas.openxmlformats.org/drawingml/2006/main" xmlns:r="http://schemas.openxmlformats.org/officeDocument/2006/relationships" xmlns:p="http://schemas.openxmlformats.org/presentationml/2006/main">
  <p:tag name="SELECTED" val="True"/>
</p:tagLst>
</file>

<file path=ppt/tags/tag33.xml><?xml version="1.0" encoding="utf-8"?>
<p:tagLst xmlns:a="http://schemas.openxmlformats.org/drawingml/2006/main" xmlns:r="http://schemas.openxmlformats.org/officeDocument/2006/relationships" xmlns:p="http://schemas.openxmlformats.org/presentationml/2006/main">
  <p:tag name="SELECTED" val="True"/>
</p:tagLst>
</file>

<file path=ppt/tags/tag34.xml><?xml version="1.0" encoding="utf-8"?>
<p:tagLst xmlns:a="http://schemas.openxmlformats.org/drawingml/2006/main" xmlns:r="http://schemas.openxmlformats.org/officeDocument/2006/relationships" xmlns:p="http://schemas.openxmlformats.org/presentationml/2006/main">
  <p:tag name="SELECTED" val="True"/>
</p:tagLst>
</file>

<file path=ppt/tags/tag35.xml><?xml version="1.0" encoding="utf-8"?>
<p:tagLst xmlns:a="http://schemas.openxmlformats.org/drawingml/2006/main" xmlns:r="http://schemas.openxmlformats.org/officeDocument/2006/relationships" xmlns:p="http://schemas.openxmlformats.org/presentationml/2006/main">
  <p:tag name="SELECTED" val="True"/>
</p:tagLst>
</file>

<file path=ppt/tags/tag36.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spAutoFit/>
      </a:bodyPr>
      <a:lstStyle>
        <a:defPPr>
          <a:defRPr sz="1000" dirty="0">
            <a:solidFill>
              <a:schemeClr val="tx1">
                <a:lumMod val="65000"/>
                <a:lumOff val="35000"/>
              </a:schemeClr>
            </a:solidFill>
            <a:latin typeface="微软雅黑" pitchFamily="34" charset="-122"/>
            <a:ea typeface="微软雅黑" pitchFamily="34" charset="-122"/>
            <a:sym typeface="微软雅黑" pitchFamily="34" charset="-122"/>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766</Words>
  <Application>Microsoft Office PowerPoint</Application>
  <PresentationFormat>全屏显示(16:9)</PresentationFormat>
  <Paragraphs>193</Paragraphs>
  <Slides>35</Slides>
  <Notes>35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Gill Sans</vt:lpstr>
      <vt:lpstr>Lato Light</vt:lpstr>
      <vt:lpstr>Roboto</vt:lpstr>
      <vt:lpstr>方正兰亭黑_GBK</vt:lpstr>
      <vt:lpstr>华文黑体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Spider X</cp:lastModifiedBy>
  <cp:revision>134</cp:revision>
  <dcterms:created xsi:type="dcterms:W3CDTF">2016-03-09T04:37:28Z</dcterms:created>
  <dcterms:modified xsi:type="dcterms:W3CDTF">2018-06-14T00:04:45Z</dcterms:modified>
</cp:coreProperties>
</file>