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3" r:id="rId7"/>
    <p:sldId id="264" r:id="rId8"/>
    <p:sldId id="267" r:id="rId9"/>
    <p:sldId id="268" r:id="rId10"/>
    <p:sldId id="269" r:id="rId11"/>
    <p:sldId id="260" r:id="rId12"/>
    <p:sldId id="265" r:id="rId13"/>
    <p:sldId id="266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4212" y="980340"/>
            <a:ext cx="8327266" cy="1176291"/>
          </a:xfrm>
        </p:spPr>
        <p:txBody>
          <a:bodyPr>
            <a:normAutofit/>
          </a:bodyPr>
          <a:lstStyle/>
          <a:p>
            <a:pPr algn="ctr"/>
            <a:r>
              <a:rPr lang="en-US" altLang="zh-CN" sz="6600" dirty="0" smtClean="0"/>
              <a:t>Academic search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380150" y="4220576"/>
            <a:ext cx="2226366" cy="1947333"/>
          </a:xfrm>
        </p:spPr>
        <p:txBody>
          <a:bodyPr>
            <a:noAutofit/>
          </a:bodyPr>
          <a:lstStyle/>
          <a:p>
            <a:pPr algn="r"/>
            <a:r>
              <a:rPr lang="en-US" altLang="zh-CN" sz="3200" dirty="0" smtClean="0">
                <a:solidFill>
                  <a:schemeClr val="tx1"/>
                </a:solidFill>
              </a:rPr>
              <a:t>TEAM 28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algn="r"/>
            <a:r>
              <a:rPr lang="zh-CN" altLang="en-US" sz="1800" dirty="0" smtClean="0">
                <a:solidFill>
                  <a:schemeClr val="tx1"/>
                </a:solidFill>
              </a:rPr>
              <a:t>李竞宇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algn="r"/>
            <a:r>
              <a:rPr lang="zh-CN" altLang="en-US" sz="1800" dirty="0" smtClean="0">
                <a:solidFill>
                  <a:schemeClr val="tx1"/>
                </a:solidFill>
              </a:rPr>
              <a:t>贺文迪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algn="r"/>
            <a:r>
              <a:rPr lang="zh-CN" altLang="en-US" sz="1800" dirty="0">
                <a:solidFill>
                  <a:schemeClr val="tx1"/>
                </a:solidFill>
              </a:rPr>
              <a:t>张宇</a:t>
            </a:r>
            <a:r>
              <a:rPr lang="zh-CN" altLang="en-US" sz="1800" dirty="0" smtClean="0">
                <a:solidFill>
                  <a:schemeClr val="tx1"/>
                </a:solidFill>
              </a:rPr>
              <a:t>恒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algn="r"/>
            <a:r>
              <a:rPr lang="zh-CN" altLang="en-US" sz="1800" dirty="0">
                <a:solidFill>
                  <a:schemeClr val="tx1"/>
                </a:solidFill>
              </a:rPr>
              <a:t>杜鹏翔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08244" y="2531902"/>
            <a:ext cx="6170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——final </a:t>
            </a:r>
            <a:r>
              <a:rPr lang="en-US" altLang="zh-CN" sz="3200" dirty="0"/>
              <a:t>project presentation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436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conference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320040"/>
            <a:ext cx="5063926" cy="3614738"/>
          </a:xfrm>
        </p:spPr>
      </p:pic>
    </p:spTree>
    <p:extLst>
      <p:ext uri="{BB962C8B-B14F-4D97-AF65-F5344CB8AC3E}">
        <p14:creationId xmlns:p14="http://schemas.microsoft.com/office/powerpoint/2010/main" val="3587128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feature</a:t>
            </a:r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993677" y="2873424"/>
            <a:ext cx="9696577" cy="992772"/>
            <a:chOff x="2881471" y="1581818"/>
            <a:chExt cx="6287579" cy="2087880"/>
          </a:xfrm>
        </p:grpSpPr>
        <p:sp>
          <p:nvSpPr>
            <p:cNvPr id="8" name="圆角矩形 7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600" kern="100" dirty="0" smtClean="0">
                  <a:solidFill>
                    <a:prstClr val="white"/>
                  </a:solidFill>
                  <a:latin typeface="微软雅黑 Light"/>
                  <a:ea typeface="微软雅黑 Light"/>
                  <a:cs typeface="Times New Roman" panose="02020603050405020304" pitchFamily="18" charset="0"/>
                </a:rPr>
                <a:t>Paper Recommendation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993677" y="1542677"/>
            <a:ext cx="9696577" cy="992772"/>
            <a:chOff x="2881471" y="1581818"/>
            <a:chExt cx="6287579" cy="2087880"/>
          </a:xfrm>
        </p:grpSpPr>
        <p:sp>
          <p:nvSpPr>
            <p:cNvPr id="11" name="圆角矩形 10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600" kern="100" dirty="0" smtClean="0">
                  <a:solidFill>
                    <a:prstClr val="white"/>
                  </a:solidFill>
                  <a:latin typeface="微软雅黑 Light"/>
                  <a:ea typeface="微软雅黑 Light"/>
                  <a:cs typeface="Times New Roman" panose="02020603050405020304" pitchFamily="18" charset="0"/>
                </a:rPr>
                <a:t>History Record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History record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032" y="163285"/>
            <a:ext cx="2700580" cy="6544773"/>
          </a:xfrm>
        </p:spPr>
      </p:pic>
    </p:spTree>
    <p:extLst>
      <p:ext uri="{BB962C8B-B14F-4D97-AF65-F5344CB8AC3E}">
        <p14:creationId xmlns:p14="http://schemas.microsoft.com/office/powerpoint/2010/main" val="231387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Paper recommendation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13" y="137159"/>
            <a:ext cx="5244017" cy="4513727"/>
          </a:xfrm>
        </p:spPr>
      </p:pic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1782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Possible improvements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1148421" y="2929694"/>
            <a:ext cx="9696577" cy="992772"/>
            <a:chOff x="2881471" y="1581818"/>
            <a:chExt cx="6287579" cy="2087880"/>
          </a:xfrm>
        </p:grpSpPr>
        <p:sp>
          <p:nvSpPr>
            <p:cNvPr id="6" name="圆角矩形 5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  <a:cs typeface="Times New Roman" panose="02020603050405020304" pitchFamily="18" charset="0"/>
                </a:rPr>
                <a:t>Smarter recommendation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48421" y="1598947"/>
            <a:ext cx="9696577" cy="992772"/>
            <a:chOff x="2881471" y="1581818"/>
            <a:chExt cx="6287579" cy="2087880"/>
          </a:xfrm>
        </p:grpSpPr>
        <p:sp>
          <p:nvSpPr>
            <p:cNvPr id="9" name="圆角矩形 8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  <a:cs typeface="Times New Roman" panose="02020603050405020304" pitchFamily="18" charset="0"/>
                </a:rPr>
                <a:t>Login-in mechanism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52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577134" y="682021"/>
            <a:ext cx="5350827" cy="1507067"/>
          </a:xfrm>
        </p:spPr>
        <p:txBody>
          <a:bodyPr>
            <a:normAutofit/>
          </a:bodyPr>
          <a:lstStyle/>
          <a:p>
            <a:r>
              <a:rPr lang="en-US" altLang="zh-CN" sz="6600" dirty="0" smtClean="0"/>
              <a:t>Thank you</a:t>
            </a:r>
            <a:endParaRPr lang="zh-CN" altLang="en-US" sz="6600" dirty="0"/>
          </a:p>
        </p:txBody>
      </p:sp>
      <p:sp>
        <p:nvSpPr>
          <p:cNvPr id="2" name="文本框 1"/>
          <p:cNvSpPr txBox="1"/>
          <p:nvPr/>
        </p:nvSpPr>
        <p:spPr>
          <a:xfrm>
            <a:off x="1632856" y="2756264"/>
            <a:ext cx="90264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分工：</a:t>
            </a:r>
            <a:endParaRPr lang="en-US" altLang="zh-CN" sz="3200" dirty="0" smtClean="0"/>
          </a:p>
          <a:p>
            <a:r>
              <a:rPr lang="zh-CN" altLang="en-US" sz="3200" dirty="0"/>
              <a:t>李竞</a:t>
            </a:r>
            <a:r>
              <a:rPr lang="zh-CN" altLang="en-US" sz="3200" dirty="0" smtClean="0"/>
              <a:t>宇：</a:t>
            </a:r>
            <a:r>
              <a:rPr lang="en-US" altLang="zh-CN" sz="3200" dirty="0" smtClean="0"/>
              <a:t>MVC</a:t>
            </a:r>
            <a:r>
              <a:rPr lang="zh-CN" altLang="en-US" sz="3200" dirty="0" smtClean="0"/>
              <a:t>，浏览历史记录，论文推荐</a:t>
            </a:r>
            <a:endParaRPr lang="en-US" altLang="zh-CN" sz="3200" dirty="0" smtClean="0"/>
          </a:p>
          <a:p>
            <a:r>
              <a:rPr lang="zh-CN" altLang="en-US" sz="3200" dirty="0" smtClean="0"/>
              <a:t>张宇恒：美化</a:t>
            </a:r>
            <a:endParaRPr lang="en-US" altLang="zh-CN" sz="3200" dirty="0" smtClean="0"/>
          </a:p>
          <a:p>
            <a:r>
              <a:rPr lang="zh-CN" altLang="en-US" sz="3200" dirty="0" smtClean="0"/>
              <a:t>贺文迪：搜索，会议页面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3404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260963" y="5017594"/>
            <a:ext cx="9696577" cy="992772"/>
            <a:chOff x="2881471" y="1581818"/>
            <a:chExt cx="6287579" cy="2087880"/>
          </a:xfrm>
        </p:grpSpPr>
        <p:sp>
          <p:nvSpPr>
            <p:cNvPr id="5" name="圆角矩形 4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  <a:cs typeface="Times New Roman" panose="02020603050405020304" pitchFamily="18" charset="0"/>
                </a:rPr>
                <a:t>Possible improvements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260963" y="3745385"/>
            <a:ext cx="9696577" cy="992772"/>
            <a:chOff x="2881471" y="1581818"/>
            <a:chExt cx="6287579" cy="2087880"/>
          </a:xfrm>
        </p:grpSpPr>
        <p:sp>
          <p:nvSpPr>
            <p:cNvPr id="8" name="圆角矩形 7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600" kern="100" dirty="0" smtClean="0">
                  <a:solidFill>
                    <a:prstClr val="white"/>
                  </a:solidFill>
                  <a:latin typeface="微软雅黑 Light"/>
                  <a:ea typeface="微软雅黑 Light"/>
                  <a:cs typeface="Times New Roman" panose="02020603050405020304" pitchFamily="18" charset="0"/>
                </a:rPr>
                <a:t>New feature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260963" y="2521731"/>
            <a:ext cx="9696577" cy="992772"/>
            <a:chOff x="2881471" y="1581818"/>
            <a:chExt cx="6287579" cy="2087880"/>
          </a:xfrm>
        </p:grpSpPr>
        <p:sp>
          <p:nvSpPr>
            <p:cNvPr id="11" name="圆角矩形 10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  <a:cs typeface="Times New Roman" panose="02020603050405020304" pitchFamily="18" charset="0"/>
                </a:rPr>
                <a:t>Basic function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60963" y="1190984"/>
            <a:ext cx="9696577" cy="992772"/>
            <a:chOff x="2881471" y="1581818"/>
            <a:chExt cx="6287579" cy="2087880"/>
          </a:xfrm>
        </p:grpSpPr>
        <p:sp>
          <p:nvSpPr>
            <p:cNvPr id="14" name="圆角矩形 13"/>
            <p:cNvSpPr/>
            <p:nvPr/>
          </p:nvSpPr>
          <p:spPr>
            <a:xfrm>
              <a:off x="2881471" y="1581818"/>
              <a:ext cx="72000" cy="208788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073050" y="1581818"/>
              <a:ext cx="6096000" cy="17436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  <a:cs typeface="Times New Roman" panose="02020603050405020304" pitchFamily="18" charset="0"/>
                </a:rPr>
                <a:t>Concepts and Methods</a:t>
              </a:r>
              <a:endParaRPr kumimoji="0" lang="zh-CN" altLang="zh-CN" sz="3600" b="0" i="0" u="none" strike="noStrike" kern="1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563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Concepts and methods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684212" y="535677"/>
            <a:ext cx="4921238" cy="4145586"/>
            <a:chOff x="775019" y="1211389"/>
            <a:chExt cx="3088776" cy="4145586"/>
          </a:xfrm>
        </p:grpSpPr>
        <p:grpSp>
          <p:nvGrpSpPr>
            <p:cNvPr id="14" name="组合 13"/>
            <p:cNvGrpSpPr/>
            <p:nvPr/>
          </p:nvGrpSpPr>
          <p:grpSpPr>
            <a:xfrm>
              <a:off x="775019" y="1211389"/>
              <a:ext cx="3088776" cy="4145586"/>
              <a:chOff x="775019" y="1211389"/>
              <a:chExt cx="3088776" cy="4145586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983795" y="1396975"/>
                <a:ext cx="2880000" cy="3960000"/>
                <a:chOff x="1776275" y="1396975"/>
                <a:chExt cx="2880000" cy="3960000"/>
              </a:xfrm>
            </p:grpSpPr>
            <p:sp>
              <p:nvSpPr>
                <p:cNvPr id="19" name="矩形 18"/>
                <p:cNvSpPr/>
                <p:nvPr/>
              </p:nvSpPr>
              <p:spPr>
                <a:xfrm>
                  <a:off x="1776275" y="1396975"/>
                  <a:ext cx="2880000" cy="3960000"/>
                </a:xfrm>
                <a:prstGeom prst="rect">
                  <a:avLst/>
                </a:prstGeom>
                <a:ln>
                  <a:solidFill>
                    <a:sysClr val="window" lastClr="FFFFFF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cxnSp>
              <p:nvCxnSpPr>
                <p:cNvPr id="20" name="直接连接符 19"/>
                <p:cNvCxnSpPr/>
                <p:nvPr/>
              </p:nvCxnSpPr>
              <p:spPr>
                <a:xfrm>
                  <a:off x="1776275" y="2441575"/>
                  <a:ext cx="2880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DDDDDD"/>
                  </a:solidFill>
                  <a:prstDash val="solid"/>
                  <a:miter lim="800000"/>
                </a:ln>
                <a:effectLst/>
              </p:spPr>
            </p:cxnSp>
          </p:grpSp>
          <p:sp>
            <p:nvSpPr>
              <p:cNvPr id="18" name="矩形 17"/>
              <p:cNvSpPr/>
              <p:nvPr/>
            </p:nvSpPr>
            <p:spPr>
              <a:xfrm>
                <a:off x="775019" y="1211389"/>
                <a:ext cx="855662" cy="70788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 Light"/>
                    <a:ea typeface="微软雅黑 Light"/>
                  </a:rPr>
                  <a:t>01</a:t>
                </a: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983795" y="1536814"/>
              <a:ext cx="2880000" cy="665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Develop</a:t>
              </a:r>
              <a:r>
                <a:rPr kumimoji="0" lang="en-US" altLang="zh-CN" sz="2800" b="0" i="0" u="none" strike="noStrike" kern="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 Pattern</a:t>
              </a:r>
              <a:endPara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983795" y="2745113"/>
              <a:ext cx="2880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Model-View-Controller</a:t>
              </a:r>
              <a:r>
                <a:rPr kumimoji="0" lang="en-US" altLang="zh-CN" sz="2400" b="0" i="0" u="none" strike="noStrike" kern="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 (MVC):</a:t>
              </a:r>
            </a:p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kern="0" baseline="0" dirty="0" err="1" smtClean="0">
                  <a:solidFill>
                    <a:prstClr val="white"/>
                  </a:solidFill>
                  <a:latin typeface="微软雅黑 Light"/>
                  <a:ea typeface="微软雅黑 Light"/>
                </a:rPr>
                <a:t>Codeigniter</a:t>
              </a:r>
              <a:endPara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51603" y="535677"/>
            <a:ext cx="4921238" cy="4145586"/>
            <a:chOff x="775019" y="1211389"/>
            <a:chExt cx="3088776" cy="4145586"/>
          </a:xfrm>
        </p:grpSpPr>
        <p:grpSp>
          <p:nvGrpSpPr>
            <p:cNvPr id="7" name="组合 6"/>
            <p:cNvGrpSpPr/>
            <p:nvPr/>
          </p:nvGrpSpPr>
          <p:grpSpPr>
            <a:xfrm>
              <a:off x="775019" y="1211389"/>
              <a:ext cx="3088776" cy="4145586"/>
              <a:chOff x="775019" y="1211389"/>
              <a:chExt cx="3088776" cy="4145586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983795" y="1396975"/>
                <a:ext cx="2880000" cy="3960000"/>
                <a:chOff x="1776275" y="1396975"/>
                <a:chExt cx="2880000" cy="3960000"/>
              </a:xfrm>
            </p:grpSpPr>
            <p:sp>
              <p:nvSpPr>
                <p:cNvPr id="12" name="矩形 11"/>
                <p:cNvSpPr/>
                <p:nvPr/>
              </p:nvSpPr>
              <p:spPr>
                <a:xfrm>
                  <a:off x="1776275" y="1396975"/>
                  <a:ext cx="2880000" cy="3960000"/>
                </a:xfrm>
                <a:prstGeom prst="rect">
                  <a:avLst/>
                </a:prstGeom>
                <a:ln>
                  <a:solidFill>
                    <a:sysClr val="window" lastClr="FFFFFF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cxnSp>
              <p:nvCxnSpPr>
                <p:cNvPr id="13" name="直接连接符 12"/>
                <p:cNvCxnSpPr/>
                <p:nvPr/>
              </p:nvCxnSpPr>
              <p:spPr>
                <a:xfrm>
                  <a:off x="1776275" y="2441575"/>
                  <a:ext cx="2880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DDDDDD"/>
                  </a:solidFill>
                  <a:prstDash val="solid"/>
                  <a:miter lim="800000"/>
                </a:ln>
                <a:effectLst/>
              </p:spPr>
            </p:cxnSp>
          </p:grpSp>
          <p:sp>
            <p:nvSpPr>
              <p:cNvPr id="11" name="矩形 10"/>
              <p:cNvSpPr/>
              <p:nvPr/>
            </p:nvSpPr>
            <p:spPr>
              <a:xfrm>
                <a:off x="775019" y="1211389"/>
                <a:ext cx="972531" cy="70788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 Light"/>
                    <a:ea typeface="微软雅黑 Light"/>
                  </a:rPr>
                  <a:t>02</a:t>
                </a:r>
              </a:p>
            </p:txBody>
          </p:sp>
        </p:grpSp>
        <p:sp>
          <p:nvSpPr>
            <p:cNvPr id="8" name="文本框 7"/>
            <p:cNvSpPr txBox="1"/>
            <p:nvPr/>
          </p:nvSpPr>
          <p:spPr>
            <a:xfrm>
              <a:off x="983795" y="1536814"/>
              <a:ext cx="2880000" cy="665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Embellishment</a:t>
              </a:r>
              <a:endPara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83795" y="2724680"/>
              <a:ext cx="2880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 Light"/>
                  <a:ea typeface="微软雅黑 Light"/>
                </a:rPr>
                <a:t>CSS</a:t>
              </a:r>
            </a:p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kern="0" dirty="0" smtClean="0">
                  <a:solidFill>
                    <a:prstClr val="white"/>
                  </a:solidFill>
                  <a:latin typeface="微软雅黑 Light"/>
                  <a:ea typeface="微软雅黑 Light"/>
                </a:rPr>
                <a:t>Bootstrap</a:t>
              </a:r>
              <a:endPara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/>
                <a:ea typeface="微软雅黑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013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18157" y="3715748"/>
            <a:ext cx="2207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Acemap</a:t>
            </a:r>
            <a:endParaRPr lang="zh-CN" altLang="en-US" sz="2000" dirty="0"/>
          </a:p>
        </p:txBody>
      </p:sp>
      <p:sp>
        <p:nvSpPr>
          <p:cNvPr id="6" name="文本框 5"/>
          <p:cNvSpPr txBox="1"/>
          <p:nvPr/>
        </p:nvSpPr>
        <p:spPr>
          <a:xfrm>
            <a:off x="518158" y="2228815"/>
            <a:ext cx="2207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Ace_model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4140925" y="261257"/>
            <a:ext cx="41931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/>
              <a:t>Our Layout</a:t>
            </a:r>
            <a:endParaRPr lang="zh-CN" altLang="en-US" sz="4400" dirty="0"/>
          </a:p>
        </p:txBody>
      </p:sp>
      <p:sp>
        <p:nvSpPr>
          <p:cNvPr id="8" name="文本框 7"/>
          <p:cNvSpPr txBox="1"/>
          <p:nvPr/>
        </p:nvSpPr>
        <p:spPr>
          <a:xfrm>
            <a:off x="518157" y="4971848"/>
            <a:ext cx="2207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Controller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518159" y="1305485"/>
            <a:ext cx="2207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Model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70616" y="1213151"/>
            <a:ext cx="2207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View</a:t>
            </a:r>
            <a:endParaRPr lang="zh-CN" altLang="en-US" sz="3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899951" y="3715748"/>
            <a:ext cx="171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home</a:t>
            </a:r>
            <a:endParaRPr lang="zh-CN" altLang="en-US" sz="2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4369523" y="2751510"/>
            <a:ext cx="171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Result_page</a:t>
            </a:r>
            <a:endParaRPr lang="zh-CN" altLang="en-US" sz="2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4369524" y="3715748"/>
            <a:ext cx="171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Result_page_page</a:t>
            </a:r>
            <a:endParaRPr lang="zh-CN" altLang="en-US" sz="2000" dirty="0"/>
          </a:p>
        </p:txBody>
      </p:sp>
      <p:sp>
        <p:nvSpPr>
          <p:cNvPr id="14" name="文本框 13"/>
          <p:cNvSpPr txBox="1"/>
          <p:nvPr/>
        </p:nvSpPr>
        <p:spPr>
          <a:xfrm>
            <a:off x="4369523" y="4899514"/>
            <a:ext cx="171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Result_conf_page</a:t>
            </a:r>
            <a:endParaRPr lang="zh-CN" altLang="en-US" sz="2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2868" y="2520653"/>
            <a:ext cx="171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author</a:t>
            </a:r>
            <a:endParaRPr lang="zh-CN" altLang="en-US" sz="2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8334103" y="1905974"/>
            <a:ext cx="171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graph</a:t>
            </a:r>
            <a:endParaRPr lang="zh-CN" altLang="en-US" sz="2000" dirty="0"/>
          </a:p>
        </p:txBody>
      </p:sp>
      <p:sp>
        <p:nvSpPr>
          <p:cNvPr id="17" name="文本框 16"/>
          <p:cNvSpPr txBox="1"/>
          <p:nvPr/>
        </p:nvSpPr>
        <p:spPr>
          <a:xfrm>
            <a:off x="8210005" y="2716579"/>
            <a:ext cx="171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New_author_page</a:t>
            </a:r>
            <a:endParaRPr lang="zh-CN" altLang="en-US" sz="2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4369523" y="6037113"/>
            <a:ext cx="171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New_result_page</a:t>
            </a:r>
            <a:endParaRPr lang="zh-CN" altLang="en-US" sz="2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2886885" y="2500539"/>
            <a:ext cx="1211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header</a:t>
            </a:r>
            <a:endParaRPr lang="zh-CN" altLang="en-US" sz="2000" dirty="0"/>
          </a:p>
        </p:txBody>
      </p:sp>
      <p:sp>
        <p:nvSpPr>
          <p:cNvPr id="20" name="文本框 19"/>
          <p:cNvSpPr txBox="1"/>
          <p:nvPr/>
        </p:nvSpPr>
        <p:spPr>
          <a:xfrm>
            <a:off x="2886884" y="5433513"/>
            <a:ext cx="1211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footer</a:t>
            </a:r>
            <a:endParaRPr lang="zh-CN" alt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6570616" y="3981708"/>
            <a:ext cx="171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paper</a:t>
            </a:r>
            <a:endParaRPr lang="zh-CN" altLang="en-US" sz="2000" dirty="0"/>
          </a:p>
        </p:txBody>
      </p:sp>
      <p:sp>
        <p:nvSpPr>
          <p:cNvPr id="22" name="文本框 21"/>
          <p:cNvSpPr txBox="1"/>
          <p:nvPr/>
        </p:nvSpPr>
        <p:spPr>
          <a:xfrm>
            <a:off x="8281851" y="3773896"/>
            <a:ext cx="245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recommendation</a:t>
            </a:r>
            <a:endParaRPr lang="zh-CN" altLang="en-US" sz="2000" dirty="0"/>
          </a:p>
        </p:txBody>
      </p:sp>
      <p:sp>
        <p:nvSpPr>
          <p:cNvPr id="23" name="文本框 22"/>
          <p:cNvSpPr txBox="1"/>
          <p:nvPr/>
        </p:nvSpPr>
        <p:spPr>
          <a:xfrm>
            <a:off x="8210004" y="4355120"/>
            <a:ext cx="171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New_paper_page</a:t>
            </a:r>
            <a:endParaRPr lang="zh-CN" altLang="en-US" sz="2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6622868" y="5131012"/>
            <a:ext cx="1211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conf</a:t>
            </a:r>
            <a:endParaRPr lang="zh-CN" altLang="en-US" sz="2000" dirty="0"/>
          </a:p>
        </p:txBody>
      </p:sp>
      <p:sp>
        <p:nvSpPr>
          <p:cNvPr id="28" name="文本框 27"/>
          <p:cNvSpPr txBox="1"/>
          <p:nvPr/>
        </p:nvSpPr>
        <p:spPr>
          <a:xfrm>
            <a:off x="2886884" y="4580890"/>
            <a:ext cx="1211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menu</a:t>
            </a:r>
            <a:endParaRPr lang="zh-CN" altLang="en-US" sz="2000" dirty="0"/>
          </a:p>
        </p:txBody>
      </p:sp>
      <p:cxnSp>
        <p:nvCxnSpPr>
          <p:cNvPr id="30" name="直接箭头连接符 29"/>
          <p:cNvCxnSpPr/>
          <p:nvPr/>
        </p:nvCxnSpPr>
        <p:spPr>
          <a:xfrm flipV="1">
            <a:off x="979714" y="2700594"/>
            <a:ext cx="13063" cy="1015154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1534887" y="2781917"/>
            <a:ext cx="5448" cy="1008531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5" idx="3"/>
          </p:cNvCxnSpPr>
          <p:nvPr/>
        </p:nvCxnSpPr>
        <p:spPr>
          <a:xfrm flipV="1">
            <a:off x="1860365" y="3915803"/>
            <a:ext cx="865415" cy="18250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3742510" y="3106380"/>
            <a:ext cx="627013" cy="648533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3745771" y="4069691"/>
            <a:ext cx="623752" cy="18250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3623308" y="4359574"/>
            <a:ext cx="746215" cy="703432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endCxn id="15" idx="1"/>
          </p:cNvCxnSpPr>
          <p:nvPr/>
        </p:nvCxnSpPr>
        <p:spPr>
          <a:xfrm flipV="1">
            <a:off x="6080758" y="2720708"/>
            <a:ext cx="542110" cy="250165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endCxn id="21" idx="1"/>
          </p:cNvCxnSpPr>
          <p:nvPr/>
        </p:nvCxnSpPr>
        <p:spPr>
          <a:xfrm flipV="1">
            <a:off x="5919105" y="4181763"/>
            <a:ext cx="651511" cy="52257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 flipV="1">
            <a:off x="5757453" y="5331067"/>
            <a:ext cx="865415" cy="18250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 flipV="1">
            <a:off x="7670070" y="2232894"/>
            <a:ext cx="664033" cy="404659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endCxn id="17" idx="1"/>
          </p:cNvCxnSpPr>
          <p:nvPr/>
        </p:nvCxnSpPr>
        <p:spPr>
          <a:xfrm>
            <a:off x="7630340" y="2845365"/>
            <a:ext cx="579665" cy="225157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endCxn id="22" idx="1"/>
          </p:cNvCxnSpPr>
          <p:nvPr/>
        </p:nvCxnSpPr>
        <p:spPr>
          <a:xfrm flipV="1">
            <a:off x="7569378" y="3973951"/>
            <a:ext cx="712473" cy="151313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>
            <a:endCxn id="23" idx="1"/>
          </p:cNvCxnSpPr>
          <p:nvPr/>
        </p:nvCxnSpPr>
        <p:spPr>
          <a:xfrm>
            <a:off x="7426233" y="4374061"/>
            <a:ext cx="783771" cy="335002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3372930" y="2873859"/>
            <a:ext cx="10620" cy="841889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3244891" y="4174006"/>
            <a:ext cx="16871" cy="505980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H="1">
            <a:off x="3253326" y="5012568"/>
            <a:ext cx="8436" cy="518554"/>
          </a:xfrm>
          <a:prstGeom prst="straightConnector1">
            <a:avLst/>
          </a:prstGeom>
          <a:ln w="76200">
            <a:solidFill>
              <a:schemeClr val="tx1">
                <a:alpha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96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function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>
                <a:solidFill>
                  <a:schemeClr val="tx1"/>
                </a:solidFill>
              </a:rPr>
              <a:t>(next display the websit</a:t>
            </a:r>
            <a:r>
              <a:rPr lang="en-US" altLang="zh-CN" sz="3200" dirty="0">
                <a:solidFill>
                  <a:schemeClr val="tx1"/>
                </a:solidFill>
              </a:rPr>
              <a:t>e</a:t>
            </a:r>
            <a:r>
              <a:rPr lang="en-US" altLang="zh-CN" sz="3200" dirty="0" smtClean="0">
                <a:solidFill>
                  <a:schemeClr val="tx1"/>
                </a:solidFill>
              </a:rPr>
              <a:t>)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5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 page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04" y="711926"/>
            <a:ext cx="6489108" cy="3614738"/>
          </a:xfrm>
        </p:spPr>
      </p:pic>
    </p:spTree>
    <p:extLst>
      <p:ext uri="{BB962C8B-B14F-4D97-AF65-F5344CB8AC3E}">
        <p14:creationId xmlns:p14="http://schemas.microsoft.com/office/powerpoint/2010/main" val="85436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 page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83" y="306977"/>
            <a:ext cx="4299128" cy="36147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92" y="306977"/>
            <a:ext cx="5134692" cy="59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17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author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519" y="150222"/>
            <a:ext cx="6329618" cy="6056617"/>
          </a:xfrm>
        </p:spPr>
      </p:pic>
    </p:spTree>
    <p:extLst>
      <p:ext uri="{BB962C8B-B14F-4D97-AF65-F5344CB8AC3E}">
        <p14:creationId xmlns:p14="http://schemas.microsoft.com/office/powerpoint/2010/main" val="384758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paper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750" y="228600"/>
            <a:ext cx="6698666" cy="5765799"/>
          </a:xfrm>
        </p:spPr>
      </p:pic>
    </p:spTree>
    <p:extLst>
      <p:ext uri="{BB962C8B-B14F-4D97-AF65-F5344CB8AC3E}">
        <p14:creationId xmlns:p14="http://schemas.microsoft.com/office/powerpoint/2010/main" val="1796069200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</TotalTime>
  <Words>121</Words>
  <Application>Microsoft Office PowerPoint</Application>
  <PresentationFormat>宽屏</PresentationFormat>
  <Paragraphs>61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微软雅黑 Light</vt:lpstr>
      <vt:lpstr>幼圆</vt:lpstr>
      <vt:lpstr>Century Gothic</vt:lpstr>
      <vt:lpstr>Times New Roman</vt:lpstr>
      <vt:lpstr>Wingdings 3</vt:lpstr>
      <vt:lpstr>切片</vt:lpstr>
      <vt:lpstr>Academic search</vt:lpstr>
      <vt:lpstr>PowerPoint 演示文稿</vt:lpstr>
      <vt:lpstr>Concepts and methods</vt:lpstr>
      <vt:lpstr>PowerPoint 演示文稿</vt:lpstr>
      <vt:lpstr>Basic function</vt:lpstr>
      <vt:lpstr>Home page</vt:lpstr>
      <vt:lpstr>Result page</vt:lpstr>
      <vt:lpstr>author</vt:lpstr>
      <vt:lpstr>paper</vt:lpstr>
      <vt:lpstr>conference</vt:lpstr>
      <vt:lpstr>New feature</vt:lpstr>
      <vt:lpstr>History record</vt:lpstr>
      <vt:lpstr>Paper recommendation</vt:lpstr>
      <vt:lpstr>Possible improvements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search</dc:title>
  <dc:creator>Laputa</dc:creator>
  <cp:lastModifiedBy>Laputa</cp:lastModifiedBy>
  <cp:revision>9</cp:revision>
  <dcterms:created xsi:type="dcterms:W3CDTF">2018-06-05T04:34:29Z</dcterms:created>
  <dcterms:modified xsi:type="dcterms:W3CDTF">2018-06-22T02:31:12Z</dcterms:modified>
</cp:coreProperties>
</file>