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5" r:id="rId5"/>
    <p:sldId id="261" r:id="rId6"/>
    <p:sldId id="260" r:id="rId7"/>
    <p:sldId id="262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-8890"/>
            <a:ext cx="12221210" cy="6875780"/>
          </a:xfrm>
          <a:prstGeom prst="rect">
            <a:avLst/>
          </a:prstGeom>
          <a:solidFill>
            <a:schemeClr val="bg1"/>
          </a:solidFill>
          <a:effectLst>
            <a:softEdge rad="1270000"/>
          </a:effec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 sz="7200" b="1">
                <a:solidFill>
                  <a:schemeClr val="bg1"/>
                </a:solidFill>
                <a:latin typeface="+mn-lt"/>
                <a:cs typeface="+mn-lt"/>
              </a:rPr>
              <a:t>Final Project</a:t>
            </a:r>
            <a:endParaRPr lang="en-US" altLang="zh-CN" sz="7200" b="1">
              <a:solidFill>
                <a:schemeClr val="bg1"/>
              </a:solidFill>
              <a:latin typeface="+mn-lt"/>
              <a:cs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>
                <a:solidFill>
                  <a:schemeClr val="bg1"/>
                </a:solidFill>
              </a:rPr>
              <a:t>Group23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</a:rPr>
              <a:t>刘可昊 喻玺 杨文杰 王孝诚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-8890"/>
            <a:ext cx="12221210" cy="6875780"/>
          </a:xfrm>
          <a:prstGeom prst="rect">
            <a:avLst/>
          </a:prstGeom>
        </p:spPr>
      </p:pic>
      <p:sp>
        <p:nvSpPr>
          <p:cNvPr id="219" name=" 219"/>
          <p:cNvSpPr/>
          <p:nvPr/>
        </p:nvSpPr>
        <p:spPr>
          <a:xfrm>
            <a:off x="4546600" y="670560"/>
            <a:ext cx="2908300" cy="94488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>
                <a:solidFill>
                  <a:schemeClr val="tx1"/>
                </a:solidFill>
              </a:rPr>
              <a:t>home page</a:t>
            </a:r>
            <a:endParaRPr lang="en-US" altLang="zh-CN" sz="4000" b="1">
              <a:solidFill>
                <a:schemeClr val="tx1"/>
              </a:solidFill>
            </a:endParaRPr>
          </a:p>
        </p:txBody>
      </p:sp>
      <p:sp>
        <p:nvSpPr>
          <p:cNvPr id="5" name=" 219"/>
          <p:cNvSpPr/>
          <p:nvPr/>
        </p:nvSpPr>
        <p:spPr>
          <a:xfrm>
            <a:off x="8442960" y="2444750"/>
            <a:ext cx="2284095" cy="128587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fuzzy search for conference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sp>
        <p:nvSpPr>
          <p:cNvPr id="8" name=" 219"/>
          <p:cNvSpPr/>
          <p:nvPr/>
        </p:nvSpPr>
        <p:spPr>
          <a:xfrm>
            <a:off x="4796155" y="2360930"/>
            <a:ext cx="2205355" cy="13220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fuzzy search for paper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sp>
        <p:nvSpPr>
          <p:cNvPr id="9" name=" 219"/>
          <p:cNvSpPr/>
          <p:nvPr/>
        </p:nvSpPr>
        <p:spPr>
          <a:xfrm>
            <a:off x="1196340" y="2442210"/>
            <a:ext cx="2151380" cy="121094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fuzzy search for author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sp>
        <p:nvSpPr>
          <p:cNvPr id="10" name=" 219"/>
          <p:cNvSpPr/>
          <p:nvPr/>
        </p:nvSpPr>
        <p:spPr>
          <a:xfrm>
            <a:off x="1036955" y="4872990"/>
            <a:ext cx="2421890" cy="12426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Information of author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sp>
        <p:nvSpPr>
          <p:cNvPr id="11" name=" 219"/>
          <p:cNvSpPr/>
          <p:nvPr/>
        </p:nvSpPr>
        <p:spPr>
          <a:xfrm>
            <a:off x="4805680" y="4777105"/>
            <a:ext cx="2452370" cy="133858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Information of paper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sp>
        <p:nvSpPr>
          <p:cNvPr id="12" name=" 219"/>
          <p:cNvSpPr/>
          <p:nvPr/>
        </p:nvSpPr>
        <p:spPr>
          <a:xfrm>
            <a:off x="8442960" y="4777105"/>
            <a:ext cx="2388870" cy="123888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Information of conference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3220720" y="1449705"/>
            <a:ext cx="1411605" cy="110363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7437755" y="1459865"/>
            <a:ext cx="1262380" cy="1019175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5899150" y="1672590"/>
            <a:ext cx="0" cy="65786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endCxn id="10" idx="0"/>
          </p:cNvCxnSpPr>
          <p:nvPr/>
        </p:nvCxnSpPr>
        <p:spPr>
          <a:xfrm flipH="1">
            <a:off x="2247900" y="3741420"/>
            <a:ext cx="57785" cy="113157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曲线连接符 17"/>
          <p:cNvCxnSpPr/>
          <p:nvPr/>
        </p:nvCxnSpPr>
        <p:spPr>
          <a:xfrm flipH="1">
            <a:off x="3347720" y="5506085"/>
            <a:ext cx="123825" cy="390525"/>
          </a:xfrm>
          <a:prstGeom prst="curvedConnector4">
            <a:avLst>
              <a:gd name="adj1" fmla="val -192308"/>
              <a:gd name="adj2" fmla="val 103089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任意多边形 24"/>
          <p:cNvSpPr/>
          <p:nvPr/>
        </p:nvSpPr>
        <p:spPr>
          <a:xfrm>
            <a:off x="3220720" y="5969635"/>
            <a:ext cx="5475605" cy="434975"/>
          </a:xfrm>
          <a:custGeom>
            <a:avLst/>
            <a:gdLst>
              <a:gd name="connisteX0" fmla="*/ 0 w 5475605"/>
              <a:gd name="connsiteY0" fmla="*/ 53340 h 435252"/>
              <a:gd name="connisteX1" fmla="*/ 2844165 w 5475605"/>
              <a:gd name="connsiteY1" fmla="*/ 434975 h 435252"/>
              <a:gd name="connisteX2" fmla="*/ 5475605 w 5475605"/>
              <a:gd name="connsiteY2" fmla="*/ 0 h 435252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5475605" h="435252">
                <a:moveTo>
                  <a:pt x="0" y="53340"/>
                </a:moveTo>
                <a:cubicBezTo>
                  <a:pt x="516255" y="138430"/>
                  <a:pt x="1748790" y="445770"/>
                  <a:pt x="2844165" y="434975"/>
                </a:cubicBezTo>
                <a:cubicBezTo>
                  <a:pt x="3939540" y="424180"/>
                  <a:pt x="5006340" y="94615"/>
                  <a:pt x="5475605" y="0"/>
                </a:cubicBezTo>
              </a:path>
            </a:pathLst>
          </a:custGeom>
          <a:noFill/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8" name="直接箭头连接符 27"/>
          <p:cNvCxnSpPr/>
          <p:nvPr/>
        </p:nvCxnSpPr>
        <p:spPr>
          <a:xfrm>
            <a:off x="5951220" y="3801745"/>
            <a:ext cx="74930" cy="97536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9602470" y="3801745"/>
            <a:ext cx="281940" cy="88392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endCxn id="219" idx="0"/>
          </p:cNvCxnSpPr>
          <p:nvPr/>
        </p:nvCxnSpPr>
        <p:spPr>
          <a:xfrm flipH="1">
            <a:off x="6000750" y="-14605"/>
            <a:ext cx="25400" cy="685165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V="1">
            <a:off x="7258050" y="5361940"/>
            <a:ext cx="1007745" cy="3175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曲线连接符 20"/>
          <p:cNvCxnSpPr/>
          <p:nvPr/>
        </p:nvCxnSpPr>
        <p:spPr>
          <a:xfrm flipH="1">
            <a:off x="7134225" y="5579110"/>
            <a:ext cx="123825" cy="390525"/>
          </a:xfrm>
          <a:prstGeom prst="curvedConnector4">
            <a:avLst>
              <a:gd name="adj1" fmla="val -192308"/>
              <a:gd name="adj2" fmla="val 103089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3469005" y="5393690"/>
            <a:ext cx="1336675" cy="60325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任意多边形 22"/>
          <p:cNvSpPr/>
          <p:nvPr/>
        </p:nvSpPr>
        <p:spPr>
          <a:xfrm>
            <a:off x="491490" y="1137920"/>
            <a:ext cx="4055110" cy="3899535"/>
          </a:xfrm>
          <a:custGeom>
            <a:avLst/>
            <a:gdLst>
              <a:gd name="connisteX0" fmla="*/ 755006 w 4055101"/>
              <a:gd name="connsiteY0" fmla="*/ 3899827 h 3899827"/>
              <a:gd name="connisteX1" fmla="*/ 1896 w 4055101"/>
              <a:gd name="connsiteY1" fmla="*/ 2234222 h 3899827"/>
              <a:gd name="connisteX2" fmla="*/ 956936 w 4055101"/>
              <a:gd name="connsiteY2" fmla="*/ 249847 h 3899827"/>
              <a:gd name="connisteX3" fmla="*/ 4055101 w 4055101"/>
              <a:gd name="connsiteY3" fmla="*/ 80302 h 3899827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4055101" h="3899827">
                <a:moveTo>
                  <a:pt x="755006" y="3899827"/>
                </a:moveTo>
                <a:cubicBezTo>
                  <a:pt x="585461" y="3606457"/>
                  <a:pt x="-38744" y="2964472"/>
                  <a:pt x="1896" y="2234222"/>
                </a:cubicBezTo>
                <a:cubicBezTo>
                  <a:pt x="42536" y="1503972"/>
                  <a:pt x="146041" y="680377"/>
                  <a:pt x="956936" y="249847"/>
                </a:cubicBezTo>
                <a:cubicBezTo>
                  <a:pt x="1767831" y="-180683"/>
                  <a:pt x="3454391" y="74587"/>
                  <a:pt x="4055101" y="80302"/>
                </a:cubicBezTo>
              </a:path>
            </a:pathLst>
          </a:custGeom>
          <a:noFill/>
          <a:ln w="38100">
            <a:solidFill>
              <a:schemeClr val="bg1"/>
            </a:solidFill>
            <a:headEnd type="none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任意多边形 23"/>
          <p:cNvSpPr/>
          <p:nvPr/>
        </p:nvSpPr>
        <p:spPr>
          <a:xfrm>
            <a:off x="7555230" y="1072515"/>
            <a:ext cx="4376420" cy="4321175"/>
          </a:xfrm>
          <a:custGeom>
            <a:avLst/>
            <a:gdLst>
              <a:gd name="connisteX0" fmla="*/ 3352800 w 4376669"/>
              <a:gd name="connsiteY0" fmla="*/ 4321438 h 4321438"/>
              <a:gd name="connisteX1" fmla="*/ 4361180 w 4376669"/>
              <a:gd name="connsiteY1" fmla="*/ 2177678 h 4321438"/>
              <a:gd name="connisteX2" fmla="*/ 3639820 w 4376669"/>
              <a:gd name="connsiteY2" fmla="*/ 734958 h 4321438"/>
              <a:gd name="connisteX3" fmla="*/ 827405 w 4376669"/>
              <a:gd name="connsiteY3" fmla="*/ 34553 h 4321438"/>
              <a:gd name="connisteX4" fmla="*/ 0 w 4376669"/>
              <a:gd name="connsiteY4" fmla="*/ 162188 h 4321438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</a:cxnLst>
            <a:rect l="l" t="t" r="r" b="b"/>
            <a:pathLst>
              <a:path w="4376670" h="4321438">
                <a:moveTo>
                  <a:pt x="3352800" y="4321438"/>
                </a:moveTo>
                <a:cubicBezTo>
                  <a:pt x="3568700" y="3921388"/>
                  <a:pt x="4304030" y="2895228"/>
                  <a:pt x="4361180" y="2177678"/>
                </a:cubicBezTo>
                <a:cubicBezTo>
                  <a:pt x="4418330" y="1460128"/>
                  <a:pt x="4346575" y="1163583"/>
                  <a:pt x="3639820" y="734958"/>
                </a:cubicBezTo>
                <a:cubicBezTo>
                  <a:pt x="2933065" y="306333"/>
                  <a:pt x="1555115" y="148853"/>
                  <a:pt x="827405" y="34553"/>
                </a:cubicBezTo>
                <a:cubicBezTo>
                  <a:pt x="99695" y="-79747"/>
                  <a:pt x="109220" y="122818"/>
                  <a:pt x="0" y="162188"/>
                </a:cubicBezTo>
              </a:path>
            </a:pathLst>
          </a:custGeom>
          <a:noFill/>
          <a:ln w="38100">
            <a:solidFill>
              <a:schemeClr val="bg1"/>
            </a:solidFill>
            <a:headEnd type="none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9" grpId="0" animBg="1"/>
      <p:bldP spid="8" grpId="0" animBg="1"/>
      <p:bldP spid="5" grpId="0" animBg="1"/>
      <p:bldP spid="10" grpId="0" animBg="1"/>
      <p:bldP spid="11" grpId="0" animBg="1"/>
      <p:bldP spid="12" grpId="0" animBg="1"/>
      <p:bldP spid="25" grpId="0" animBg="1"/>
      <p:bldP spid="23" grpId="0" bldLvl="0" animBg="1"/>
      <p:bldP spid="2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-18415"/>
            <a:ext cx="12221210" cy="68757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ja-JP" sz="7200" b="1">
                <a:solidFill>
                  <a:schemeClr val="accent3"/>
                </a:solidFill>
              </a:rPr>
              <a:t>C</a:t>
            </a:r>
            <a:r>
              <a:rPr lang="en-US" altLang="ja-JP" sz="7200" b="1">
                <a:solidFill>
                  <a:schemeClr val="bg1"/>
                </a:solidFill>
              </a:rPr>
              <a:t>ascading </a:t>
            </a:r>
            <a:r>
              <a:rPr lang="en-US" altLang="ja-JP" sz="7200" b="1">
                <a:solidFill>
                  <a:schemeClr val="accent3"/>
                </a:solidFill>
              </a:rPr>
              <a:t>S</a:t>
            </a:r>
            <a:r>
              <a:rPr lang="en-US" altLang="ja-JP" sz="7200" b="1">
                <a:solidFill>
                  <a:schemeClr val="bg1"/>
                </a:solidFill>
              </a:rPr>
              <a:t>tyle </a:t>
            </a:r>
            <a:r>
              <a:rPr lang="en-US" altLang="ja-JP" sz="7200" b="1">
                <a:solidFill>
                  <a:schemeClr val="accent3"/>
                </a:solidFill>
              </a:rPr>
              <a:t>S</a:t>
            </a:r>
            <a:r>
              <a:rPr lang="en-US" altLang="ja-JP" sz="7200" b="1">
                <a:solidFill>
                  <a:schemeClr val="bg1"/>
                </a:solidFill>
              </a:rPr>
              <a:t>heets</a:t>
            </a:r>
            <a:endParaRPr lang="en-US" altLang="ja-JP" sz="72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-8890"/>
            <a:ext cx="12221210" cy="68757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 sz="7200" b="1">
                <a:solidFill>
                  <a:schemeClr val="bg1"/>
                </a:solidFill>
              </a:rPr>
              <a:t>Visualization</a:t>
            </a:r>
            <a:endParaRPr lang="en-US" altLang="zh-CN" sz="72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-8890"/>
            <a:ext cx="12221210" cy="68757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86205" y="458470"/>
            <a:ext cx="9144000" cy="1209675"/>
          </a:xfrm>
        </p:spPr>
        <p:txBody>
          <a:bodyPr/>
          <a:p>
            <a:r>
              <a:rPr lang="en-US" altLang="zh-CN">
                <a:solidFill>
                  <a:schemeClr val="bg1"/>
                </a:solidFill>
              </a:rPr>
              <a:t>Cooperation Nodes Image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9" name=" 219"/>
          <p:cNvSpPr/>
          <p:nvPr/>
        </p:nvSpPr>
        <p:spPr>
          <a:xfrm>
            <a:off x="906780" y="2067560"/>
            <a:ext cx="2769870" cy="23520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Authors  cooperated with the author.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sp>
        <p:nvSpPr>
          <p:cNvPr id="8" name=" 219"/>
          <p:cNvSpPr/>
          <p:nvPr/>
        </p:nvSpPr>
        <p:spPr>
          <a:xfrm>
            <a:off x="4281170" y="2263140"/>
            <a:ext cx="1284605" cy="7766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>
                <a:solidFill>
                  <a:schemeClr val="tx1"/>
                </a:solidFill>
              </a:rPr>
              <a:t>Add to nodes</a:t>
            </a:r>
            <a:endParaRPr lang="en-US" altLang="zh-CN" sz="2000" b="1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3202940" y="3243580"/>
            <a:ext cx="2967990" cy="31750"/>
          </a:xfrm>
          <a:prstGeom prst="straightConnector1">
            <a:avLst/>
          </a:prstGeom>
          <a:ln w="38100">
            <a:solidFill>
              <a:schemeClr val="bg1"/>
            </a:solidFill>
            <a:headEnd type="none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 219"/>
          <p:cNvSpPr/>
          <p:nvPr/>
        </p:nvSpPr>
        <p:spPr>
          <a:xfrm>
            <a:off x="6170930" y="1887855"/>
            <a:ext cx="2970530" cy="22237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Find all the cooperation among these authors.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8660765" y="3900805"/>
            <a:ext cx="594360" cy="583565"/>
          </a:xfrm>
          <a:prstGeom prst="straightConnector1">
            <a:avLst/>
          </a:prstGeom>
          <a:ln w="38100">
            <a:solidFill>
              <a:schemeClr val="bg1"/>
            </a:solidFill>
            <a:headEnd type="none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 219"/>
          <p:cNvSpPr/>
          <p:nvPr/>
        </p:nvSpPr>
        <p:spPr>
          <a:xfrm>
            <a:off x="8828405" y="4198620"/>
            <a:ext cx="2916555" cy="24257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Link </a:t>
            </a:r>
            <a:r>
              <a:rPr lang="en-US" altLang="zh-CN" sz="2800" b="1">
                <a:solidFill>
                  <a:schemeClr val="tx1"/>
                </a:solidFill>
                <a:sym typeface="+mn-ea"/>
              </a:rPr>
              <a:t>two </a:t>
            </a:r>
            <a:r>
              <a:rPr lang="en-US" altLang="zh-CN" sz="2800" b="1">
                <a:solidFill>
                  <a:schemeClr val="tx1"/>
                </a:solidFill>
              </a:rPr>
              <a:t>cooperated  authors.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>
            <a:stCxn id="12" idx="1"/>
          </p:cNvCxnSpPr>
          <p:nvPr/>
        </p:nvCxnSpPr>
        <p:spPr>
          <a:xfrm flipH="1">
            <a:off x="6050280" y="5411470"/>
            <a:ext cx="2778125" cy="70485"/>
          </a:xfrm>
          <a:prstGeom prst="straightConnector1">
            <a:avLst/>
          </a:prstGeom>
          <a:ln w="38100">
            <a:solidFill>
              <a:schemeClr val="bg1"/>
            </a:solidFill>
            <a:headEnd type="none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 219"/>
          <p:cNvSpPr/>
          <p:nvPr/>
        </p:nvSpPr>
        <p:spPr>
          <a:xfrm>
            <a:off x="3820795" y="4833620"/>
            <a:ext cx="2205355" cy="1601470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Done!</a:t>
            </a:r>
            <a:endParaRPr lang="en-US" altLang="zh-CN" sz="28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6" grpId="0" animBg="1"/>
      <p:bldP spid="12" grpId="0" animBg="1"/>
      <p:bldP spid="1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-18415"/>
            <a:ext cx="12221210" cy="68757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03605" y="294640"/>
            <a:ext cx="10384790" cy="1273810"/>
          </a:xfrm>
        </p:spPr>
        <p:txBody>
          <a:bodyPr>
            <a:normAutofit/>
          </a:bodyPr>
          <a:p>
            <a:r>
              <a:rPr lang="en-US" altLang="zh-CN">
                <a:solidFill>
                  <a:schemeClr val="bg1"/>
                </a:solidFill>
              </a:rPr>
              <a:t>Mentoring Relationship Tree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 219"/>
          <p:cNvSpPr/>
          <p:nvPr/>
        </p:nvSpPr>
        <p:spPr>
          <a:xfrm>
            <a:off x="903605" y="2215515"/>
            <a:ext cx="2769870" cy="208724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Feature extracting &amp; result predicting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3202940" y="3182620"/>
            <a:ext cx="2967990" cy="31750"/>
          </a:xfrm>
          <a:prstGeom prst="straightConnector1">
            <a:avLst/>
          </a:prstGeom>
          <a:ln w="38100">
            <a:solidFill>
              <a:schemeClr val="bg1"/>
            </a:solidFill>
            <a:headEnd type="none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 219"/>
          <p:cNvSpPr/>
          <p:nvPr/>
        </p:nvSpPr>
        <p:spPr>
          <a:xfrm>
            <a:off x="3994785" y="2067560"/>
            <a:ext cx="1697990" cy="9886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>
                <a:solidFill>
                  <a:schemeClr val="tx1"/>
                </a:solidFill>
              </a:rPr>
              <a:t>Establish table in database</a:t>
            </a:r>
            <a:endParaRPr lang="en-US" altLang="zh-CN" sz="2000" b="1">
              <a:solidFill>
                <a:schemeClr val="tx1"/>
              </a:solidFill>
            </a:endParaRPr>
          </a:p>
        </p:txBody>
      </p:sp>
      <p:sp>
        <p:nvSpPr>
          <p:cNvPr id="4" name=" 219"/>
          <p:cNvSpPr/>
          <p:nvPr/>
        </p:nvSpPr>
        <p:spPr>
          <a:xfrm>
            <a:off x="6170930" y="2215515"/>
            <a:ext cx="2833370" cy="23520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Select current author's teachers and students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sp>
        <p:nvSpPr>
          <p:cNvPr id="5" name=" 219"/>
          <p:cNvSpPr/>
          <p:nvPr/>
        </p:nvSpPr>
        <p:spPr>
          <a:xfrm>
            <a:off x="3994785" y="3340735"/>
            <a:ext cx="1697990" cy="9886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>
                <a:solidFill>
                  <a:schemeClr val="tx1"/>
                </a:solidFill>
              </a:rPr>
              <a:t>Once an author choosen</a:t>
            </a:r>
            <a:endParaRPr lang="en-US" altLang="zh-CN" sz="2000" b="1">
              <a:solidFill>
                <a:schemeClr val="tx1"/>
              </a:solidFill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8940800" y="2947035"/>
            <a:ext cx="2960370" cy="1776095"/>
          </a:xfrm>
          <a:custGeom>
            <a:avLst/>
            <a:gdLst>
              <a:gd name="connisteX0" fmla="*/ 0 w 2960434"/>
              <a:gd name="connsiteY0" fmla="*/ 163126 h 1776026"/>
              <a:gd name="connisteX1" fmla="*/ 1920240 w 2960434"/>
              <a:gd name="connsiteY1" fmla="*/ 25331 h 1776026"/>
              <a:gd name="connisteX2" fmla="*/ 2960370 w 2960434"/>
              <a:gd name="connsiteY2" fmla="*/ 629851 h 1776026"/>
              <a:gd name="connisteX3" fmla="*/ 1962785 w 2960434"/>
              <a:gd name="connsiteY3" fmla="*/ 1776026 h 1776026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2960435" h="1776027">
                <a:moveTo>
                  <a:pt x="0" y="163127"/>
                </a:moveTo>
                <a:cubicBezTo>
                  <a:pt x="363220" y="123757"/>
                  <a:pt x="1328420" y="-68013"/>
                  <a:pt x="1920240" y="25332"/>
                </a:cubicBezTo>
                <a:cubicBezTo>
                  <a:pt x="2512060" y="118677"/>
                  <a:pt x="2952115" y="279967"/>
                  <a:pt x="2960370" y="629852"/>
                </a:cubicBezTo>
                <a:cubicBezTo>
                  <a:pt x="2968625" y="979737"/>
                  <a:pt x="2183130" y="1558857"/>
                  <a:pt x="1962785" y="1776027"/>
                </a:cubicBezTo>
              </a:path>
            </a:pathLst>
          </a:custGeom>
          <a:noFill/>
          <a:ln w="38100">
            <a:solidFill>
              <a:schemeClr val="bg1"/>
            </a:solidFill>
            <a:headEnd type="none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 219"/>
          <p:cNvSpPr/>
          <p:nvPr/>
        </p:nvSpPr>
        <p:spPr>
          <a:xfrm>
            <a:off x="8441055" y="4625340"/>
            <a:ext cx="2769870" cy="17138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Continue to expand the relationship.</a:t>
            </a:r>
            <a:endParaRPr lang="en-US" altLang="zh-CN" sz="2800" b="1">
              <a:solidFill>
                <a:schemeClr val="tx1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5339715" y="5471795"/>
            <a:ext cx="3101340" cy="2159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 219"/>
          <p:cNvSpPr/>
          <p:nvPr/>
        </p:nvSpPr>
        <p:spPr>
          <a:xfrm>
            <a:off x="5997575" y="5567680"/>
            <a:ext cx="1697990" cy="9251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>
                <a:solidFill>
                  <a:schemeClr val="tx1"/>
                </a:solidFill>
              </a:rPr>
              <a:t>Add to  json array</a:t>
            </a:r>
            <a:endParaRPr lang="en-US" altLang="zh-CN" sz="2000" b="1">
              <a:solidFill>
                <a:schemeClr val="tx1"/>
              </a:solidFill>
            </a:endParaRPr>
          </a:p>
        </p:txBody>
      </p:sp>
      <p:sp>
        <p:nvSpPr>
          <p:cNvPr id="18" name=" 219"/>
          <p:cNvSpPr/>
          <p:nvPr/>
        </p:nvSpPr>
        <p:spPr>
          <a:xfrm>
            <a:off x="3288030" y="4972685"/>
            <a:ext cx="1964055" cy="1315720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tx1"/>
                </a:solidFill>
              </a:rPr>
              <a:t>Graph created.</a:t>
            </a:r>
            <a:endParaRPr lang="en-US" altLang="zh-CN" sz="28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8" grpId="0" bldLvl="0" animBg="1"/>
      <p:bldP spid="4" grpId="0" bldLvl="0" animBg="1"/>
      <p:bldP spid="5" grpId="0" bldLvl="0" animBg="1"/>
      <p:bldP spid="13" grpId="0" bldLvl="0" animBg="1"/>
      <p:bldP spid="16" grpId="0" bldLvl="0" animBg="1"/>
      <p:bldP spid="18" grpId="0" bldLvl="0" animBg="1"/>
      <p:bldP spid="11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-8890"/>
            <a:ext cx="12221210" cy="68757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ja-JP" sz="7200" b="1">
                <a:solidFill>
                  <a:schemeClr val="bg1"/>
                </a:solidFill>
              </a:rPr>
              <a:t>Thank you!</a:t>
            </a:r>
            <a:endParaRPr lang="en-US" altLang="ja-JP" sz="7200" b="1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0665" y="3510280"/>
            <a:ext cx="40913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sym typeface="+mn-ea"/>
              </a:rPr>
              <a:t>王孝诚：页面设计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&amp;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主要代码</a:t>
            </a:r>
            <a:endParaRPr lang="zh-CN" altLang="en-US">
              <a:solidFill>
                <a:schemeClr val="bg1"/>
              </a:solidFill>
            </a:endParaRPr>
          </a:p>
          <a:p>
            <a:pPr algn="l"/>
            <a:r>
              <a:rPr lang="zh-CN" altLang="en-US">
                <a:solidFill>
                  <a:schemeClr val="bg1"/>
                </a:solidFill>
                <a:sym typeface="+mn-ea"/>
              </a:rPr>
              <a:t>刘可昊 喻玺：次要代码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&amp;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多方案提出</a:t>
            </a:r>
            <a:endParaRPr lang="zh-CN" altLang="en-US">
              <a:solidFill>
                <a:schemeClr val="bg1"/>
              </a:solidFill>
            </a:endParaRPr>
          </a:p>
          <a:p>
            <a:pPr algn="l"/>
            <a:r>
              <a:rPr lang="zh-CN" altLang="en-US">
                <a:solidFill>
                  <a:schemeClr val="bg1"/>
                </a:solidFill>
                <a:sym typeface="+mn-ea"/>
              </a:rPr>
              <a:t>杨文杰：可视化</a:t>
            </a:r>
            <a:endParaRPr lang="zh-CN" altLang="en-US">
              <a:solidFill>
                <a:schemeClr val="bg1"/>
              </a:solidFill>
            </a:endParaRPr>
          </a:p>
          <a:p>
            <a:pPr algn="l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</Words>
  <Application>WPS 演示</Application>
  <PresentationFormat>宽屏</PresentationFormat>
  <Paragraphs>58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Final Project</vt:lpstr>
      <vt:lpstr>PowerPoint 演示文稿</vt:lpstr>
      <vt:lpstr>Cascading Style Sheets</vt:lpstr>
      <vt:lpstr>Visualization</vt:lpstr>
      <vt:lpstr>Cooperation Nodes Image</vt:lpstr>
      <vt:lpstr>Mentoring Relationship Tree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Xiaocheng Wang</dc:creator>
  <cp:lastModifiedBy>からしの木</cp:lastModifiedBy>
  <cp:revision>21</cp:revision>
  <dcterms:created xsi:type="dcterms:W3CDTF">2018-06-11T08:09:00Z</dcterms:created>
  <dcterms:modified xsi:type="dcterms:W3CDTF">2018-06-22T13:14:17Z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