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5"/>
  </p:notesMasterIdLst>
  <p:handoutMasterIdLst>
    <p:handoutMasterId r:id="rId76"/>
  </p:handoutMasterIdLst>
  <p:sldIdLst>
    <p:sldId id="256" r:id="rId2"/>
    <p:sldId id="257" r:id="rId3"/>
    <p:sldId id="404" r:id="rId4"/>
    <p:sldId id="260" r:id="rId5"/>
    <p:sldId id="258" r:id="rId6"/>
    <p:sldId id="261" r:id="rId7"/>
    <p:sldId id="262" r:id="rId8"/>
    <p:sldId id="266" r:id="rId9"/>
    <p:sldId id="267" r:id="rId10"/>
    <p:sldId id="268" r:id="rId11"/>
    <p:sldId id="269" r:id="rId12"/>
    <p:sldId id="271" r:id="rId13"/>
    <p:sldId id="272" r:id="rId14"/>
    <p:sldId id="273" r:id="rId15"/>
    <p:sldId id="274" r:id="rId16"/>
    <p:sldId id="276" r:id="rId17"/>
    <p:sldId id="278" r:id="rId18"/>
    <p:sldId id="281" r:id="rId19"/>
    <p:sldId id="282" r:id="rId20"/>
    <p:sldId id="283" r:id="rId21"/>
    <p:sldId id="284" r:id="rId22"/>
    <p:sldId id="285" r:id="rId23"/>
    <p:sldId id="289" r:id="rId24"/>
    <p:sldId id="290" r:id="rId25"/>
    <p:sldId id="293" r:id="rId26"/>
    <p:sldId id="291" r:id="rId27"/>
    <p:sldId id="406" r:id="rId28"/>
    <p:sldId id="407" r:id="rId29"/>
    <p:sldId id="297" r:id="rId30"/>
    <p:sldId id="298" r:id="rId31"/>
    <p:sldId id="299" r:id="rId32"/>
    <p:sldId id="307" r:id="rId33"/>
    <p:sldId id="312" r:id="rId34"/>
    <p:sldId id="325" r:id="rId35"/>
    <p:sldId id="326" r:id="rId36"/>
    <p:sldId id="328" r:id="rId37"/>
    <p:sldId id="330" r:id="rId38"/>
    <p:sldId id="331" r:id="rId39"/>
    <p:sldId id="333" r:id="rId40"/>
    <p:sldId id="334" r:id="rId41"/>
    <p:sldId id="336" r:id="rId42"/>
    <p:sldId id="339" r:id="rId43"/>
    <p:sldId id="340" r:id="rId44"/>
    <p:sldId id="343" r:id="rId45"/>
    <p:sldId id="345" r:id="rId46"/>
    <p:sldId id="347" r:id="rId47"/>
    <p:sldId id="349" r:id="rId48"/>
    <p:sldId id="350" r:id="rId49"/>
    <p:sldId id="351" r:id="rId50"/>
    <p:sldId id="352" r:id="rId51"/>
    <p:sldId id="354" r:id="rId52"/>
    <p:sldId id="405" r:id="rId53"/>
    <p:sldId id="355" r:id="rId54"/>
    <p:sldId id="358" r:id="rId55"/>
    <p:sldId id="360" r:id="rId56"/>
    <p:sldId id="361" r:id="rId57"/>
    <p:sldId id="362" r:id="rId58"/>
    <p:sldId id="363" r:id="rId59"/>
    <p:sldId id="364" r:id="rId60"/>
    <p:sldId id="365" r:id="rId61"/>
    <p:sldId id="366" r:id="rId62"/>
    <p:sldId id="368" r:id="rId63"/>
    <p:sldId id="369" r:id="rId64"/>
    <p:sldId id="370" r:id="rId65"/>
    <p:sldId id="371" r:id="rId66"/>
    <p:sldId id="372" r:id="rId67"/>
    <p:sldId id="377" r:id="rId68"/>
    <p:sldId id="378" r:id="rId69"/>
    <p:sldId id="379" r:id="rId70"/>
    <p:sldId id="380" r:id="rId71"/>
    <p:sldId id="381" r:id="rId72"/>
    <p:sldId id="382" r:id="rId73"/>
    <p:sldId id="403" r:id="rId74"/>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a:srgbClr val="FFFF66"/>
    <a:srgbClr val="0000FF"/>
    <a:srgbClr val="66FF66"/>
    <a:srgbClr val="00FF00"/>
    <a:srgbClr val="0000CC"/>
    <a:srgbClr val="FF66FF"/>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94690" autoAdjust="0"/>
  </p:normalViewPr>
  <p:slideViewPr>
    <p:cSldViewPr>
      <p:cViewPr varScale="1">
        <p:scale>
          <a:sx n="64" d="100"/>
          <a:sy n="64" d="100"/>
        </p:scale>
        <p:origin x="1136" y="5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宋体" panose="02010600030101010101"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宋体" panose="02010600030101010101"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宋体" panose="02010600030101010101"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宋体" panose="02010600030101010101" pitchFamily="2" charset="-122"/>
              </a:defRPr>
            </a:lvl1pPr>
          </a:lstStyle>
          <a:p>
            <a:fld id="{E4C64EE1-592A-45A9-9E8D-8A110C604C90}" type="slidenum">
              <a:rPr lang="zh-CN" altLang="en-US"/>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宋体" panose="02010600030101010101"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宋体" panose="02010600030101010101"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smtClean="0"/>
              <a:t>单击此处编辑母版文本样式</a:t>
            </a:r>
            <a:endParaRPr lang="en-US" altLang="zh-CN" smtClean="0"/>
          </a:p>
          <a:p>
            <a:pPr lvl="1"/>
            <a:r>
              <a:rPr lang="en-US" altLang="zh-CN" smtClean="0"/>
              <a:t>5656</a:t>
            </a:r>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endParaRPr lang="en-US" altLang="zh-CN" smtClean="0"/>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宋体" panose="02010600030101010101"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宋体" panose="02010600030101010101"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1</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12FACAD-76CA-46DF-8D6C-9BC40F876ECD}" type="slidenum">
              <a:rPr lang="en-US" altLang="zh-CN"/>
              <a:t>12</a:t>
            </a:fld>
            <a:endParaRPr lang="en-US" altLang="zh-CN"/>
          </a:p>
        </p:txBody>
      </p:sp>
      <p:sp>
        <p:nvSpPr>
          <p:cNvPr id="361474" name="Rectangle 2"/>
          <p:cNvSpPr>
            <a:spLocks noGrp="1" noRot="1" noChangeAspect="1" noChangeArrowheads="1" noTextEdit="1"/>
          </p:cNvSpPr>
          <p:nvPr>
            <p:ph type="sldImg"/>
          </p:nvPr>
        </p:nvSpPr>
        <p:spPr/>
      </p:sp>
      <p:sp>
        <p:nvSpPr>
          <p:cNvPr id="3614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DF8F3EA-580F-4C3A-8506-B02FBF0339A3}" type="slidenum">
              <a:rPr lang="en-US" altLang="zh-CN"/>
              <a:t>13</a:t>
            </a:fld>
            <a:endParaRPr lang="en-US" altLang="zh-CN"/>
          </a:p>
        </p:txBody>
      </p:sp>
      <p:sp>
        <p:nvSpPr>
          <p:cNvPr id="366594" name="Rectangle 2"/>
          <p:cNvSpPr>
            <a:spLocks noGrp="1" noRot="1" noChangeAspect="1" noChangeArrowheads="1" noTextEdit="1"/>
          </p:cNvSpPr>
          <p:nvPr>
            <p:ph type="sldImg"/>
          </p:nvPr>
        </p:nvSpPr>
        <p:spPr/>
      </p:sp>
      <p:sp>
        <p:nvSpPr>
          <p:cNvPr id="3665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44C8782-3716-4943-AC75-F19C86AD589B}" type="slidenum">
              <a:rPr lang="en-US" altLang="zh-CN"/>
              <a:t>14</a:t>
            </a:fld>
            <a:endParaRPr lang="en-US" altLang="zh-CN"/>
          </a:p>
        </p:txBody>
      </p:sp>
      <p:sp>
        <p:nvSpPr>
          <p:cNvPr id="225282" name="Rectangle 2"/>
          <p:cNvSpPr>
            <a:spLocks noGrp="1" noRot="1" noChangeAspect="1" noChangeArrowheads="1" noTextEdit="1"/>
          </p:cNvSpPr>
          <p:nvPr>
            <p:ph type="sldImg"/>
          </p:nvPr>
        </p:nvSpPr>
        <p:spPr/>
      </p:sp>
      <p:sp>
        <p:nvSpPr>
          <p:cNvPr id="2252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C17D223-512F-4F38-8970-D3F9C4A5245D}" type="slidenum">
              <a:rPr lang="en-US" altLang="zh-CN"/>
              <a:t>15</a:t>
            </a:fld>
            <a:endParaRPr lang="en-US" altLang="zh-CN"/>
          </a:p>
        </p:txBody>
      </p:sp>
      <p:sp>
        <p:nvSpPr>
          <p:cNvPr id="226306" name="Rectangle 2"/>
          <p:cNvSpPr>
            <a:spLocks noGrp="1" noRot="1" noChangeAspect="1" noChangeArrowheads="1" noTextEdit="1"/>
          </p:cNvSpPr>
          <p:nvPr>
            <p:ph type="sldImg"/>
          </p:nvPr>
        </p:nvSpPr>
        <p:spPr/>
      </p:sp>
      <p:sp>
        <p:nvSpPr>
          <p:cNvPr id="2263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85C71B9-B9B7-416C-92EF-9F685DAA2BB6}" type="slidenum">
              <a:rPr lang="en-US" altLang="zh-CN"/>
              <a:t>16</a:t>
            </a:fld>
            <a:endParaRPr lang="en-US" altLang="zh-CN"/>
          </a:p>
        </p:txBody>
      </p:sp>
      <p:sp>
        <p:nvSpPr>
          <p:cNvPr id="228354" name="Rectangle 2"/>
          <p:cNvSpPr>
            <a:spLocks noGrp="1" noRot="1" noChangeAspect="1" noChangeArrowheads="1" noTextEdit="1"/>
          </p:cNvSpPr>
          <p:nvPr>
            <p:ph type="sldImg"/>
          </p:nvPr>
        </p:nvSpPr>
        <p:spPr/>
      </p:sp>
      <p:sp>
        <p:nvSpPr>
          <p:cNvPr id="2283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690FEA6-FD87-4628-B0E6-7432726E0B70}" type="slidenum">
              <a:rPr lang="en-US" altLang="zh-CN"/>
              <a:t>17</a:t>
            </a:fld>
            <a:endParaRPr lang="en-US" altLang="zh-CN"/>
          </a:p>
        </p:txBody>
      </p:sp>
      <p:sp>
        <p:nvSpPr>
          <p:cNvPr id="230402" name="Rectangle 2"/>
          <p:cNvSpPr>
            <a:spLocks noGrp="1" noRot="1" noChangeAspect="1" noChangeArrowheads="1" noTextEdit="1"/>
          </p:cNvSpPr>
          <p:nvPr>
            <p:ph type="sldImg"/>
          </p:nvPr>
        </p:nvSpPr>
        <p:spPr/>
      </p:sp>
      <p:sp>
        <p:nvSpPr>
          <p:cNvPr id="2304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DBA564C-AC6C-42C6-802B-3C5EF338E672}" type="slidenum">
              <a:rPr lang="en-US" altLang="zh-CN"/>
              <a:t>19</a:t>
            </a:fld>
            <a:endParaRPr lang="en-US" altLang="zh-CN"/>
          </a:p>
        </p:txBody>
      </p:sp>
      <p:sp>
        <p:nvSpPr>
          <p:cNvPr id="268290" name="Rectangle 2"/>
          <p:cNvSpPr>
            <a:spLocks noGrp="1" noRot="1" noChangeAspect="1" noChangeArrowheads="1" noTextEdit="1"/>
          </p:cNvSpPr>
          <p:nvPr>
            <p:ph type="sldImg"/>
          </p:nvPr>
        </p:nvSpPr>
        <p:spPr/>
      </p:sp>
      <p:sp>
        <p:nvSpPr>
          <p:cNvPr id="26829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6DDBA34-E3EB-4921-81A7-8B5036FE2CE7}" type="slidenum">
              <a:rPr lang="en-US" altLang="zh-CN"/>
              <a:t>20</a:t>
            </a:fld>
            <a:endParaRPr lang="en-US" altLang="zh-CN"/>
          </a:p>
        </p:txBody>
      </p:sp>
      <p:sp>
        <p:nvSpPr>
          <p:cNvPr id="269314" name="Rectangle 2"/>
          <p:cNvSpPr>
            <a:spLocks noGrp="1" noRot="1" noChangeAspect="1" noChangeArrowheads="1" noTextEdit="1"/>
          </p:cNvSpPr>
          <p:nvPr>
            <p:ph type="sldImg"/>
          </p:nvPr>
        </p:nvSpPr>
        <p:spPr/>
      </p:sp>
      <p:sp>
        <p:nvSpPr>
          <p:cNvPr id="26931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073F0BE-C178-4662-B691-FBBF9EA529B1}" type="slidenum">
              <a:rPr lang="en-US" altLang="zh-CN"/>
              <a:t>21</a:t>
            </a:fld>
            <a:endParaRPr lang="en-US" altLang="zh-CN"/>
          </a:p>
        </p:txBody>
      </p:sp>
      <p:sp>
        <p:nvSpPr>
          <p:cNvPr id="382978" name="Rectangle 2"/>
          <p:cNvSpPr>
            <a:spLocks noGrp="1" noRot="1" noChangeAspect="1" noChangeArrowheads="1" noTextEdit="1"/>
          </p:cNvSpPr>
          <p:nvPr>
            <p:ph type="sldImg"/>
          </p:nvPr>
        </p:nvSpPr>
        <p:spPr/>
      </p:sp>
      <p:sp>
        <p:nvSpPr>
          <p:cNvPr id="3829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073F0BE-C178-4662-B691-FBBF9EA529B1}" type="slidenum">
              <a:rPr lang="en-US" altLang="zh-CN"/>
              <a:t>22</a:t>
            </a:fld>
            <a:endParaRPr lang="en-US" altLang="zh-CN"/>
          </a:p>
        </p:txBody>
      </p:sp>
      <p:sp>
        <p:nvSpPr>
          <p:cNvPr id="382978" name="Rectangle 2"/>
          <p:cNvSpPr>
            <a:spLocks noGrp="1" noRot="1" noChangeAspect="1" noChangeArrowheads="1" noTextEdit="1"/>
          </p:cNvSpPr>
          <p:nvPr>
            <p:ph type="sldImg"/>
          </p:nvPr>
        </p:nvSpPr>
        <p:spPr/>
      </p:sp>
      <p:sp>
        <p:nvSpPr>
          <p:cNvPr id="3829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B1CFF83-2EF9-483C-A911-D7DE687E2379}" type="slidenum">
              <a:rPr lang="en-US" altLang="zh-CN"/>
              <a:t>3</a:t>
            </a:fld>
            <a:endParaRPr lang="en-US" altLang="zh-CN"/>
          </a:p>
        </p:txBody>
      </p:sp>
      <p:sp>
        <p:nvSpPr>
          <p:cNvPr id="281602" name="Rectangle 2"/>
          <p:cNvSpPr>
            <a:spLocks noGrp="1" noRot="1" noChangeAspect="1" noChangeArrowheads="1" noTextEdit="1"/>
          </p:cNvSpPr>
          <p:nvPr>
            <p:ph type="sldImg"/>
          </p:nvPr>
        </p:nvSpPr>
        <p:spPr/>
      </p:sp>
      <p:sp>
        <p:nvSpPr>
          <p:cNvPr id="2816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50539F9-71BD-4772-9EC1-F0432404C425}" type="slidenum">
              <a:rPr lang="en-US" altLang="zh-CN"/>
              <a:t>23</a:t>
            </a:fld>
            <a:endParaRPr lang="en-US" altLang="zh-CN"/>
          </a:p>
        </p:txBody>
      </p:sp>
      <p:sp>
        <p:nvSpPr>
          <p:cNvPr id="272386" name="Rectangle 2"/>
          <p:cNvSpPr>
            <a:spLocks noGrp="1" noRot="1" noChangeAspect="1" noChangeArrowheads="1" noTextEdit="1"/>
          </p:cNvSpPr>
          <p:nvPr>
            <p:ph type="sldImg"/>
          </p:nvPr>
        </p:nvSpPr>
        <p:spPr/>
      </p:sp>
      <p:sp>
        <p:nvSpPr>
          <p:cNvPr id="2723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B3ADA55-691A-4E86-895A-9F9E24C5A5B9}" type="slidenum">
              <a:rPr lang="en-US" altLang="zh-CN"/>
              <a:t>24</a:t>
            </a:fld>
            <a:endParaRPr lang="en-US" altLang="zh-CN"/>
          </a:p>
        </p:txBody>
      </p:sp>
      <p:sp>
        <p:nvSpPr>
          <p:cNvPr id="273410" name="Rectangle 2"/>
          <p:cNvSpPr>
            <a:spLocks noGrp="1" noRot="1" noChangeAspect="1" noChangeArrowheads="1" noTextEdit="1"/>
          </p:cNvSpPr>
          <p:nvPr>
            <p:ph type="sldImg"/>
          </p:nvPr>
        </p:nvSpPr>
        <p:spPr/>
      </p:sp>
      <p:sp>
        <p:nvSpPr>
          <p:cNvPr id="2734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F0311A6-5B95-476D-AE86-04505C22B924}" type="slidenum">
              <a:rPr lang="en-US" altLang="zh-CN"/>
              <a:t>26</a:t>
            </a:fld>
            <a:endParaRPr lang="en-US" altLang="zh-CN"/>
          </a:p>
        </p:txBody>
      </p:sp>
      <p:sp>
        <p:nvSpPr>
          <p:cNvPr id="274434" name="Rectangle 2"/>
          <p:cNvSpPr>
            <a:spLocks noGrp="1" noRot="1" noChangeAspect="1" noChangeArrowheads="1" noTextEdit="1"/>
          </p:cNvSpPr>
          <p:nvPr>
            <p:ph type="sldImg"/>
          </p:nvPr>
        </p:nvSpPr>
        <p:spPr/>
      </p:sp>
      <p:sp>
        <p:nvSpPr>
          <p:cNvPr id="27443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6459D9D-7009-49E2-A824-FE6A04D81D73}" type="slidenum">
              <a:rPr lang="en-US" altLang="zh-CN"/>
              <a:t>30</a:t>
            </a:fld>
            <a:endParaRPr lang="en-US" altLang="zh-CN"/>
          </a:p>
        </p:txBody>
      </p:sp>
      <p:sp>
        <p:nvSpPr>
          <p:cNvPr id="535554" name="Rectangle 2"/>
          <p:cNvSpPr>
            <a:spLocks noGrp="1" noRot="1" noChangeAspect="1" noChangeArrowheads="1" noTextEdit="1"/>
          </p:cNvSpPr>
          <p:nvPr>
            <p:ph type="sldImg"/>
          </p:nvPr>
        </p:nvSpPr>
        <p:spPr/>
      </p:sp>
      <p:sp>
        <p:nvSpPr>
          <p:cNvPr id="5355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AFC72FE-2D02-4FC4-BFE2-1FD47B83F519}" type="slidenum">
              <a:rPr lang="en-US" altLang="zh-CN"/>
              <a:t>32</a:t>
            </a:fld>
            <a:endParaRPr lang="en-US" altLang="zh-CN"/>
          </a:p>
        </p:txBody>
      </p:sp>
      <p:sp>
        <p:nvSpPr>
          <p:cNvPr id="544770" name="Rectangle 2"/>
          <p:cNvSpPr>
            <a:spLocks noGrp="1" noRot="1" noChangeAspect="1" noChangeArrowheads="1" noTextEdit="1"/>
          </p:cNvSpPr>
          <p:nvPr>
            <p:ph type="sldImg"/>
          </p:nvPr>
        </p:nvSpPr>
        <p:spPr/>
      </p:sp>
      <p:sp>
        <p:nvSpPr>
          <p:cNvPr id="5447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7F40855-6124-4D1D-B4C0-33846E201992}" type="slidenum">
              <a:rPr lang="en-US" altLang="zh-CN"/>
              <a:t>33</a:t>
            </a:fld>
            <a:endParaRPr lang="en-US" altLang="zh-CN"/>
          </a:p>
        </p:txBody>
      </p:sp>
      <p:sp>
        <p:nvSpPr>
          <p:cNvPr id="548866" name="Rectangle 2"/>
          <p:cNvSpPr>
            <a:spLocks noGrp="1" noRot="1" noChangeAspect="1" noChangeArrowheads="1" noTextEdit="1"/>
          </p:cNvSpPr>
          <p:nvPr>
            <p:ph type="sldImg"/>
          </p:nvPr>
        </p:nvSpPr>
        <p:spPr/>
      </p:sp>
      <p:sp>
        <p:nvSpPr>
          <p:cNvPr id="5488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FA95C74-F4E2-42DB-AFDA-5978FA1E1E59}" type="slidenum">
              <a:rPr lang="en-US" altLang="zh-CN"/>
              <a:t>36</a:t>
            </a:fld>
            <a:endParaRPr lang="en-US" altLang="zh-CN"/>
          </a:p>
        </p:txBody>
      </p:sp>
      <p:sp>
        <p:nvSpPr>
          <p:cNvPr id="567298" name="Rectangle 2"/>
          <p:cNvSpPr>
            <a:spLocks noGrp="1" noRot="1" noChangeAspect="1" noChangeArrowheads="1" noTextEdit="1"/>
          </p:cNvSpPr>
          <p:nvPr>
            <p:ph type="sldImg"/>
          </p:nvPr>
        </p:nvSpPr>
        <p:spPr/>
      </p:sp>
      <p:sp>
        <p:nvSpPr>
          <p:cNvPr id="5672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744C8E6-5B9D-426D-8C0C-A635F5C86548}" type="slidenum">
              <a:rPr lang="en-US" altLang="zh-CN"/>
              <a:t>37</a:t>
            </a:fld>
            <a:endParaRPr lang="en-US" altLang="zh-CN"/>
          </a:p>
        </p:txBody>
      </p:sp>
      <p:sp>
        <p:nvSpPr>
          <p:cNvPr id="568322" name="Rectangle 2"/>
          <p:cNvSpPr>
            <a:spLocks noGrp="1" noRot="1" noChangeAspect="1" noChangeArrowheads="1" noTextEdit="1"/>
          </p:cNvSpPr>
          <p:nvPr>
            <p:ph type="sldImg"/>
          </p:nvPr>
        </p:nvSpPr>
        <p:spPr/>
      </p:sp>
      <p:sp>
        <p:nvSpPr>
          <p:cNvPr id="5683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BBBF3F0-30C1-47B9-A983-67F8D02615EB}" type="slidenum">
              <a:rPr lang="en-US" altLang="zh-CN"/>
              <a:t>38</a:t>
            </a:fld>
            <a:endParaRPr lang="en-US" altLang="zh-CN"/>
          </a:p>
        </p:txBody>
      </p:sp>
      <p:sp>
        <p:nvSpPr>
          <p:cNvPr id="569346" name="Rectangle 2"/>
          <p:cNvSpPr>
            <a:spLocks noGrp="1" noRot="1" noChangeAspect="1" noChangeArrowheads="1" noTextEdit="1"/>
          </p:cNvSpPr>
          <p:nvPr>
            <p:ph type="sldImg"/>
          </p:nvPr>
        </p:nvSpPr>
        <p:spPr/>
      </p:sp>
      <p:sp>
        <p:nvSpPr>
          <p:cNvPr id="5693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EDC7CA7-1711-4127-BF0C-3D232C104BEA}" type="slidenum">
              <a:rPr lang="en-US" altLang="zh-CN"/>
              <a:t>39</a:t>
            </a:fld>
            <a:endParaRPr lang="en-US" altLang="zh-CN"/>
          </a:p>
        </p:txBody>
      </p:sp>
      <p:sp>
        <p:nvSpPr>
          <p:cNvPr id="571394" name="Rectangle 2"/>
          <p:cNvSpPr>
            <a:spLocks noGrp="1" noRot="1" noChangeAspect="1" noChangeArrowheads="1" noTextEdit="1"/>
          </p:cNvSpPr>
          <p:nvPr>
            <p:ph type="sldImg"/>
          </p:nvPr>
        </p:nvSpPr>
        <p:spPr/>
      </p:sp>
      <p:sp>
        <p:nvSpPr>
          <p:cNvPr id="5713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80C6788-D75C-48D7-8923-E1027DD39E6F}" type="slidenum">
              <a:rPr lang="en-US" altLang="zh-CN"/>
              <a:t>4</a:t>
            </a:fld>
            <a:endParaRPr lang="en-US" altLang="zh-CN"/>
          </a:p>
        </p:txBody>
      </p:sp>
      <p:sp>
        <p:nvSpPr>
          <p:cNvPr id="211970" name="Rectangle 2"/>
          <p:cNvSpPr>
            <a:spLocks noGrp="1" noRot="1" noChangeAspect="1" noChangeArrowheads="1" noTextEdit="1"/>
          </p:cNvSpPr>
          <p:nvPr>
            <p:ph type="sldImg"/>
          </p:nvPr>
        </p:nvSpPr>
        <p:spPr/>
      </p:sp>
      <p:sp>
        <p:nvSpPr>
          <p:cNvPr id="211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650342-7E00-4C99-AF7A-4F17CDB16AC3}" type="slidenum">
              <a:rPr lang="en-US" altLang="zh-CN"/>
              <a:t>40</a:t>
            </a:fld>
            <a:endParaRPr lang="en-US" altLang="zh-CN"/>
          </a:p>
        </p:txBody>
      </p:sp>
      <p:sp>
        <p:nvSpPr>
          <p:cNvPr id="572418" name="Rectangle 2"/>
          <p:cNvSpPr>
            <a:spLocks noGrp="1" noRot="1" noChangeAspect="1" noChangeArrowheads="1" noTextEdit="1"/>
          </p:cNvSpPr>
          <p:nvPr>
            <p:ph type="sldImg"/>
          </p:nvPr>
        </p:nvSpPr>
        <p:spPr/>
      </p:sp>
      <p:sp>
        <p:nvSpPr>
          <p:cNvPr id="5724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AEDDC0F-B4C9-4DD2-ADFC-CB74058A1097}" type="slidenum">
              <a:rPr lang="en-US" altLang="zh-CN"/>
              <a:t>43</a:t>
            </a:fld>
            <a:endParaRPr lang="en-US" altLang="zh-CN"/>
          </a:p>
        </p:txBody>
      </p:sp>
      <p:sp>
        <p:nvSpPr>
          <p:cNvPr id="580610" name="Rectangle 2"/>
          <p:cNvSpPr>
            <a:spLocks noGrp="1" noRot="1" noChangeAspect="1" noChangeArrowheads="1" noTextEdit="1"/>
          </p:cNvSpPr>
          <p:nvPr>
            <p:ph type="sldImg"/>
          </p:nvPr>
        </p:nvSpPr>
        <p:spPr/>
      </p:sp>
      <p:sp>
        <p:nvSpPr>
          <p:cNvPr id="5806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7F7FCF8-3519-4F34-B319-5FB46AA1627D}" type="slidenum">
              <a:rPr lang="en-US" altLang="zh-CN"/>
              <a:t>45</a:t>
            </a:fld>
            <a:endParaRPr lang="en-US" altLang="zh-CN"/>
          </a:p>
        </p:txBody>
      </p:sp>
      <p:sp>
        <p:nvSpPr>
          <p:cNvPr id="583682" name="Rectangle 2"/>
          <p:cNvSpPr>
            <a:spLocks noGrp="1" noRot="1" noChangeAspect="1" noChangeArrowheads="1" noTextEdit="1"/>
          </p:cNvSpPr>
          <p:nvPr>
            <p:ph type="sldImg"/>
          </p:nvPr>
        </p:nvSpPr>
        <p:spPr/>
      </p:sp>
      <p:sp>
        <p:nvSpPr>
          <p:cNvPr id="5836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B744C04-5BD3-4663-9C92-AAE7EB6E95F9}" type="slidenum">
              <a:rPr lang="en-US" altLang="zh-CN"/>
              <a:t>46</a:t>
            </a:fld>
            <a:endParaRPr lang="en-US" altLang="zh-CN"/>
          </a:p>
        </p:txBody>
      </p:sp>
      <p:sp>
        <p:nvSpPr>
          <p:cNvPr id="584706" name="Rectangle 2"/>
          <p:cNvSpPr>
            <a:spLocks noGrp="1" noRot="1" noChangeAspect="1" noChangeArrowheads="1" noTextEdit="1"/>
          </p:cNvSpPr>
          <p:nvPr>
            <p:ph type="sldImg"/>
          </p:nvPr>
        </p:nvSpPr>
        <p:spPr/>
      </p:sp>
      <p:sp>
        <p:nvSpPr>
          <p:cNvPr id="5847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45DA0FF-9276-4E79-92F6-5BBD1FA82657}" type="slidenum">
              <a:rPr lang="en-US" altLang="zh-CN"/>
              <a:t>47</a:t>
            </a:fld>
            <a:endParaRPr lang="en-US" altLang="zh-CN"/>
          </a:p>
        </p:txBody>
      </p:sp>
      <p:sp>
        <p:nvSpPr>
          <p:cNvPr id="586754" name="Rectangle 2"/>
          <p:cNvSpPr>
            <a:spLocks noGrp="1" noRot="1" noChangeAspect="1" noChangeArrowheads="1" noTextEdit="1"/>
          </p:cNvSpPr>
          <p:nvPr>
            <p:ph type="sldImg"/>
          </p:nvPr>
        </p:nvSpPr>
        <p:spPr/>
      </p:sp>
      <p:sp>
        <p:nvSpPr>
          <p:cNvPr id="5867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7964D90-FA1A-4DEF-8D5A-2DAD41D12E0D}" type="slidenum">
              <a:rPr lang="en-US" altLang="zh-CN"/>
              <a:t>48</a:t>
            </a:fld>
            <a:endParaRPr lang="en-US" altLang="zh-CN"/>
          </a:p>
        </p:txBody>
      </p:sp>
      <p:sp>
        <p:nvSpPr>
          <p:cNvPr id="587778" name="Rectangle 2"/>
          <p:cNvSpPr>
            <a:spLocks noGrp="1" noRot="1" noChangeAspect="1" noChangeArrowheads="1" noTextEdit="1"/>
          </p:cNvSpPr>
          <p:nvPr>
            <p:ph type="sldImg"/>
          </p:nvPr>
        </p:nvSpPr>
        <p:spPr/>
      </p:sp>
      <p:sp>
        <p:nvSpPr>
          <p:cNvPr id="5877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8C86362-2BFE-4816-8F9F-E3C55AB1E25B}" type="slidenum">
              <a:rPr lang="en-US" altLang="zh-CN"/>
              <a:t>49</a:t>
            </a:fld>
            <a:endParaRPr lang="en-US" altLang="zh-CN"/>
          </a:p>
        </p:txBody>
      </p:sp>
      <p:sp>
        <p:nvSpPr>
          <p:cNvPr id="588802" name="Rectangle 2"/>
          <p:cNvSpPr>
            <a:spLocks noGrp="1" noRot="1" noChangeAspect="1" noChangeArrowheads="1" noTextEdit="1"/>
          </p:cNvSpPr>
          <p:nvPr>
            <p:ph type="sldImg"/>
          </p:nvPr>
        </p:nvSpPr>
        <p:spPr/>
      </p:sp>
      <p:sp>
        <p:nvSpPr>
          <p:cNvPr id="5888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C09238F-588A-4A2A-822C-8C35042B2489}" type="slidenum">
              <a:rPr lang="en-US" altLang="zh-CN"/>
              <a:t>50</a:t>
            </a:fld>
            <a:endParaRPr lang="en-US" altLang="zh-CN"/>
          </a:p>
        </p:txBody>
      </p:sp>
      <p:sp>
        <p:nvSpPr>
          <p:cNvPr id="589826" name="Rectangle 2"/>
          <p:cNvSpPr>
            <a:spLocks noGrp="1" noRot="1" noChangeAspect="1" noChangeArrowheads="1" noTextEdit="1"/>
          </p:cNvSpPr>
          <p:nvPr>
            <p:ph type="sldImg"/>
          </p:nvPr>
        </p:nvSpPr>
        <p:spPr/>
      </p:sp>
      <p:sp>
        <p:nvSpPr>
          <p:cNvPr id="5898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D8BF7CA-2326-41D3-82FE-E47014FD3E68}" type="slidenum">
              <a:rPr lang="en-US" altLang="zh-CN"/>
              <a:t>51</a:t>
            </a:fld>
            <a:endParaRPr lang="en-US" altLang="zh-CN"/>
          </a:p>
        </p:txBody>
      </p:sp>
      <p:sp>
        <p:nvSpPr>
          <p:cNvPr id="591874" name="Rectangle 2"/>
          <p:cNvSpPr>
            <a:spLocks noGrp="1" noRot="1" noChangeAspect="1" noChangeArrowheads="1" noTextEdit="1"/>
          </p:cNvSpPr>
          <p:nvPr>
            <p:ph type="sldImg"/>
          </p:nvPr>
        </p:nvSpPr>
        <p:spPr/>
      </p:sp>
      <p:sp>
        <p:nvSpPr>
          <p:cNvPr id="591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29B5FC3-5281-403B-AC83-5E159A36EF53}" type="slidenum">
              <a:rPr lang="en-US" altLang="zh-CN"/>
              <a:t>53</a:t>
            </a:fld>
            <a:endParaRPr lang="en-US" altLang="zh-CN"/>
          </a:p>
        </p:txBody>
      </p:sp>
      <p:sp>
        <p:nvSpPr>
          <p:cNvPr id="592898" name="Rectangle 2"/>
          <p:cNvSpPr>
            <a:spLocks noGrp="1" noRot="1" noChangeAspect="1" noChangeArrowheads="1" noTextEdit="1"/>
          </p:cNvSpPr>
          <p:nvPr>
            <p:ph type="sldImg"/>
          </p:nvPr>
        </p:nvSpPr>
        <p:spPr/>
      </p:sp>
      <p:sp>
        <p:nvSpPr>
          <p:cNvPr id="5928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B1CFF83-2EF9-483C-A911-D7DE687E2379}" type="slidenum">
              <a:rPr lang="en-US" altLang="zh-CN"/>
              <a:t>5</a:t>
            </a:fld>
            <a:endParaRPr lang="en-US" altLang="zh-CN"/>
          </a:p>
        </p:txBody>
      </p:sp>
      <p:sp>
        <p:nvSpPr>
          <p:cNvPr id="281602" name="Rectangle 2"/>
          <p:cNvSpPr>
            <a:spLocks noGrp="1" noRot="1" noChangeAspect="1" noChangeArrowheads="1" noTextEdit="1"/>
          </p:cNvSpPr>
          <p:nvPr>
            <p:ph type="sldImg"/>
          </p:nvPr>
        </p:nvSpPr>
        <p:spPr/>
      </p:sp>
      <p:sp>
        <p:nvSpPr>
          <p:cNvPr id="2816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BCC8F95-1A45-4C17-9E4D-B22B48F20B08}" type="slidenum">
              <a:rPr lang="en-US" altLang="zh-CN"/>
              <a:t>55</a:t>
            </a:fld>
            <a:endParaRPr lang="en-US" altLang="zh-CN"/>
          </a:p>
        </p:txBody>
      </p:sp>
      <p:sp>
        <p:nvSpPr>
          <p:cNvPr id="645122" name="Rectangle 2"/>
          <p:cNvSpPr>
            <a:spLocks noGrp="1" noRot="1" noChangeAspect="1" noChangeArrowheads="1" noTextEdit="1"/>
          </p:cNvSpPr>
          <p:nvPr>
            <p:ph type="sldImg"/>
          </p:nvPr>
        </p:nvSpPr>
        <p:spPr/>
      </p:sp>
      <p:sp>
        <p:nvSpPr>
          <p:cNvPr id="6451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297E903-FEAD-46E2-AE3E-691652B75F85}" type="slidenum">
              <a:rPr lang="en-US" altLang="zh-CN"/>
              <a:t>56</a:t>
            </a:fld>
            <a:endParaRPr lang="en-US" altLang="zh-CN"/>
          </a:p>
        </p:txBody>
      </p:sp>
      <p:sp>
        <p:nvSpPr>
          <p:cNvPr id="595970" name="Rectangle 2"/>
          <p:cNvSpPr>
            <a:spLocks noGrp="1" noRot="1" noChangeAspect="1" noChangeArrowheads="1" noTextEdit="1"/>
          </p:cNvSpPr>
          <p:nvPr>
            <p:ph type="sldImg"/>
          </p:nvPr>
        </p:nvSpPr>
        <p:spPr/>
      </p:sp>
      <p:sp>
        <p:nvSpPr>
          <p:cNvPr id="595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5367229-1359-4959-A6A7-D9E3B35A8962}" type="slidenum">
              <a:rPr lang="en-US" altLang="zh-CN"/>
              <a:t>57</a:t>
            </a:fld>
            <a:endParaRPr lang="en-US" altLang="zh-CN"/>
          </a:p>
        </p:txBody>
      </p:sp>
      <p:sp>
        <p:nvSpPr>
          <p:cNvPr id="596994" name="Rectangle 2"/>
          <p:cNvSpPr>
            <a:spLocks noGrp="1" noRot="1" noChangeAspect="1" noChangeArrowheads="1" noTextEdit="1"/>
          </p:cNvSpPr>
          <p:nvPr>
            <p:ph type="sldImg"/>
          </p:nvPr>
        </p:nvSpPr>
        <p:spPr/>
      </p:sp>
      <p:sp>
        <p:nvSpPr>
          <p:cNvPr id="5969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1BE5D66-098C-4A68-BC6F-A65947489FDD}" type="slidenum">
              <a:rPr lang="en-US" altLang="zh-CN"/>
              <a:t>58</a:t>
            </a:fld>
            <a:endParaRPr lang="en-US" altLang="zh-CN"/>
          </a:p>
        </p:txBody>
      </p:sp>
      <p:sp>
        <p:nvSpPr>
          <p:cNvPr id="598018" name="Rectangle 2"/>
          <p:cNvSpPr>
            <a:spLocks noGrp="1" noRot="1" noChangeAspect="1" noChangeArrowheads="1" noTextEdit="1"/>
          </p:cNvSpPr>
          <p:nvPr>
            <p:ph type="sldImg"/>
          </p:nvPr>
        </p:nvSpPr>
        <p:spPr/>
      </p:sp>
      <p:sp>
        <p:nvSpPr>
          <p:cNvPr id="5980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BDED837-0D9D-40CD-B12A-1F6DEE479D79}" type="slidenum">
              <a:rPr lang="en-US" altLang="zh-CN"/>
              <a:t>68</a:t>
            </a:fld>
            <a:endParaRPr lang="en-US" altLang="zh-CN"/>
          </a:p>
        </p:txBody>
      </p:sp>
      <p:sp>
        <p:nvSpPr>
          <p:cNvPr id="615426" name="Rectangle 2"/>
          <p:cNvSpPr>
            <a:spLocks noGrp="1" noRot="1" noChangeAspect="1" noChangeArrowheads="1" noTextEdit="1"/>
          </p:cNvSpPr>
          <p:nvPr>
            <p:ph type="sldImg"/>
          </p:nvPr>
        </p:nvSpPr>
        <p:spPr/>
      </p:sp>
      <p:sp>
        <p:nvSpPr>
          <p:cNvPr id="6154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C6C5C3D-30BD-4184-AD6F-5F910A1E3EB6}" type="slidenum">
              <a:rPr lang="en-US" altLang="zh-CN"/>
              <a:t>69</a:t>
            </a:fld>
            <a:endParaRPr lang="en-US" altLang="zh-CN"/>
          </a:p>
        </p:txBody>
      </p:sp>
      <p:sp>
        <p:nvSpPr>
          <p:cNvPr id="616450" name="Rectangle 2"/>
          <p:cNvSpPr>
            <a:spLocks noGrp="1" noRot="1" noChangeAspect="1" noChangeArrowheads="1" noTextEdit="1"/>
          </p:cNvSpPr>
          <p:nvPr>
            <p:ph type="sldImg"/>
          </p:nvPr>
        </p:nvSpPr>
        <p:spPr/>
      </p:sp>
      <p:sp>
        <p:nvSpPr>
          <p:cNvPr id="6164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54CE576-B746-4E76-BA73-2B21B853916C}" type="slidenum">
              <a:rPr lang="en-US" altLang="zh-CN"/>
              <a:t>70</a:t>
            </a:fld>
            <a:endParaRPr lang="en-US" altLang="zh-CN"/>
          </a:p>
        </p:txBody>
      </p:sp>
      <p:sp>
        <p:nvSpPr>
          <p:cNvPr id="617474" name="Rectangle 2"/>
          <p:cNvSpPr>
            <a:spLocks noGrp="1" noRot="1" noChangeAspect="1" noChangeArrowheads="1" noTextEdit="1"/>
          </p:cNvSpPr>
          <p:nvPr>
            <p:ph type="sldImg"/>
          </p:nvPr>
        </p:nvSpPr>
        <p:spPr/>
      </p:sp>
      <p:sp>
        <p:nvSpPr>
          <p:cNvPr id="6174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F5B423B-6F7D-469A-A530-3C2FEE889A10}" type="slidenum">
              <a:rPr lang="en-US" altLang="zh-CN"/>
              <a:t>71</a:t>
            </a:fld>
            <a:endParaRPr lang="en-US" altLang="zh-CN"/>
          </a:p>
        </p:txBody>
      </p:sp>
      <p:sp>
        <p:nvSpPr>
          <p:cNvPr id="618498" name="Rectangle 2"/>
          <p:cNvSpPr>
            <a:spLocks noGrp="1" noRot="1" noChangeAspect="1" noChangeArrowheads="1" noTextEdit="1"/>
          </p:cNvSpPr>
          <p:nvPr>
            <p:ph type="sldImg"/>
          </p:nvPr>
        </p:nvSpPr>
        <p:spPr/>
      </p:sp>
      <p:sp>
        <p:nvSpPr>
          <p:cNvPr id="6184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0C6CEFC-6879-4C1F-830F-899A57AC4D3E}" type="slidenum">
              <a:rPr lang="en-US" altLang="zh-CN"/>
              <a:t>7</a:t>
            </a:fld>
            <a:endParaRPr lang="en-US" altLang="zh-CN"/>
          </a:p>
        </p:txBody>
      </p:sp>
      <p:sp>
        <p:nvSpPr>
          <p:cNvPr id="206850" name="Rectangle 2"/>
          <p:cNvSpPr>
            <a:spLocks noGrp="1" noRot="1" noChangeAspect="1" noChangeArrowheads="1" noTextEdit="1"/>
          </p:cNvSpPr>
          <p:nvPr>
            <p:ph type="sldImg"/>
          </p:nvPr>
        </p:nvSpPr>
        <p:spPr/>
      </p:sp>
      <p:sp>
        <p:nvSpPr>
          <p:cNvPr id="206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DBFE9EE-CEC3-4872-A28F-42834A86EDCB}" type="slidenum">
              <a:rPr lang="en-US" altLang="zh-CN"/>
              <a:t>8</a:t>
            </a:fld>
            <a:endParaRPr lang="en-US" altLang="zh-CN"/>
          </a:p>
        </p:txBody>
      </p:sp>
      <p:sp>
        <p:nvSpPr>
          <p:cNvPr id="208898" name="Rectangle 2"/>
          <p:cNvSpPr>
            <a:spLocks noGrp="1" noRot="1" noChangeAspect="1" noChangeArrowheads="1" noTextEdit="1"/>
          </p:cNvSpPr>
          <p:nvPr>
            <p:ph type="sldImg"/>
          </p:nvPr>
        </p:nvSpPr>
        <p:spPr/>
      </p:sp>
      <p:sp>
        <p:nvSpPr>
          <p:cNvPr id="2088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252E80-6973-44D5-9C73-662524EBBFDA}" type="slidenum">
              <a:rPr lang="en-US" altLang="zh-CN"/>
              <a:t>9</a:t>
            </a:fld>
            <a:endParaRPr lang="en-US" altLang="zh-CN"/>
          </a:p>
        </p:txBody>
      </p:sp>
      <p:sp>
        <p:nvSpPr>
          <p:cNvPr id="354306" name="Rectangle 2"/>
          <p:cNvSpPr>
            <a:spLocks noGrp="1" noRot="1" noChangeAspect="1" noChangeArrowheads="1" noTextEdit="1"/>
          </p:cNvSpPr>
          <p:nvPr>
            <p:ph type="sldImg"/>
          </p:nvPr>
        </p:nvSpPr>
        <p:spPr/>
      </p:sp>
      <p:sp>
        <p:nvSpPr>
          <p:cNvPr id="35430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5A2D293-5FDA-402D-91A0-0EFB1E1DA569}" type="slidenum">
              <a:rPr lang="en-US" altLang="zh-CN"/>
              <a:t>10</a:t>
            </a:fld>
            <a:endParaRPr lang="en-US" altLang="zh-CN"/>
          </a:p>
        </p:txBody>
      </p:sp>
      <p:sp>
        <p:nvSpPr>
          <p:cNvPr id="355330" name="Rectangle 2"/>
          <p:cNvSpPr>
            <a:spLocks noGrp="1" noRot="1" noChangeAspect="1" noChangeArrowheads="1" noTextEdit="1"/>
          </p:cNvSpPr>
          <p:nvPr>
            <p:ph type="sldImg"/>
          </p:nvPr>
        </p:nvSpPr>
        <p:spPr/>
      </p:sp>
      <p:sp>
        <p:nvSpPr>
          <p:cNvPr id="3553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DB46A1C-6327-4B2D-A0C2-5A05E8D730FC}" type="slidenum">
              <a:rPr lang="en-US" altLang="zh-CN"/>
              <a:t>11</a:t>
            </a:fld>
            <a:endParaRPr lang="en-US" altLang="zh-CN"/>
          </a:p>
        </p:txBody>
      </p:sp>
      <p:sp>
        <p:nvSpPr>
          <p:cNvPr id="357378" name="Rectangle 2"/>
          <p:cNvSpPr>
            <a:spLocks noGrp="1" noRot="1" noChangeAspect="1" noChangeArrowheads="1" noTextEdit="1"/>
          </p:cNvSpPr>
          <p:nvPr>
            <p:ph type="sldImg"/>
          </p:nvPr>
        </p:nvSpPr>
        <p:spPr/>
      </p:sp>
      <p:sp>
        <p:nvSpPr>
          <p:cNvPr id="357379"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anose="02010609060101010101" pitchFamily="2" charset="-122"/>
                <a:ea typeface="黑体" panose="02010609060101010101" pitchFamily="2" charset="-122"/>
              </a:defRPr>
            </a:lvl1pPr>
          </a:lstStyle>
          <a:p>
            <a:pPr lvl="0"/>
            <a:r>
              <a:rPr lang="zh-CN" altLang="en-US" noProof="0" smtClean="0"/>
              <a:t>单击此处编辑母版标题样式</a:t>
            </a:r>
            <a:endParaRPr lang="en-US" altLang="zh-CN" noProof="0" dirty="0" smtClean="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anose="02010609060101010101" pitchFamily="2" charset="-122"/>
                <a:ea typeface="黑体" panose="02010609060101010101" pitchFamily="2" charset="-122"/>
              </a:defRPr>
            </a:lvl1pPr>
          </a:lstStyle>
          <a:p>
            <a:pPr lvl="0"/>
            <a:r>
              <a:rPr lang="zh-CN" altLang="en-US" noProof="0" smtClean="0"/>
              <a:t>单击此处编辑母版副标题样式</a:t>
            </a:r>
            <a:endParaRPr lang="en-US" altLang="zh-CN" noProof="0" dirty="0" smtClean="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
        <p:nvSpPr>
          <p:cNvPr id="16392" name="Rectangle 8" descr="Gold bar"/>
          <p:cNvSpPr>
            <a:spLocks noChangeArrowheads="1"/>
          </p:cNvSpPr>
          <p:nvPr/>
        </p:nvSpPr>
        <p:spPr bwMode="auto">
          <a:xfrm>
            <a:off x="247650" y="2889250"/>
            <a:ext cx="3109913" cy="2016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3" name="Rectangle 9" descr="Orange bar"/>
          <p:cNvSpPr>
            <a:spLocks noChangeArrowheads="1"/>
          </p:cNvSpPr>
          <p:nvPr/>
        </p:nvSpPr>
        <p:spPr bwMode="auto">
          <a:xfrm>
            <a:off x="3357563" y="2889250"/>
            <a:ext cx="3108325" cy="201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4" name="Rectangle 10" descr="Slate bar"/>
          <p:cNvSpPr>
            <a:spLocks noChangeArrowheads="1"/>
          </p:cNvSpPr>
          <p:nvPr/>
        </p:nvSpPr>
        <p:spPr bwMode="auto">
          <a:xfrm>
            <a:off x="6465888" y="2889250"/>
            <a:ext cx="3109912" cy="201613"/>
          </a:xfrm>
          <a:prstGeom prst="rect">
            <a:avLst/>
          </a:prstGeom>
          <a:solidFill>
            <a:srgbClr val="333399"/>
          </a:solidFill>
          <a:ln>
            <a:noFill/>
          </a:ln>
          <a:effectLst/>
        </p:spPr>
        <p:txBody>
          <a:bodyPr wrap="none" anchor="ctr"/>
          <a:lstStyle/>
          <a:p>
            <a:endParaRPr lang="zh-CN" altLang="en-US">
              <a:solidFill>
                <a:srgbClr val="333399"/>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196752"/>
            <a:ext cx="4381500" cy="49341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196752"/>
            <a:ext cx="4381500" cy="49341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smtClean="0"/>
              <a:t>单击图标添加剪 贴画</a:t>
            </a:r>
            <a:endParaRPr lang="zh-CN" altLang="en-US"/>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anose="02010609060101010101" pitchFamily="2" charset="-122"/>
              </a:defRPr>
            </a:lvl1pPr>
            <a:lvl2pPr>
              <a:buClr>
                <a:schemeClr val="accent2"/>
              </a:buCl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buClr>
                <a:srgbClr val="333399"/>
              </a:buClr>
              <a:defRPr sz="2000" b="1">
                <a:solidFill>
                  <a:schemeClr val="tx1"/>
                </a:solidFill>
                <a:latin typeface="+mn-lt"/>
                <a:ea typeface="黑体" panose="02010609060101010101" pitchFamily="2"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anose="02010609060101010101" pitchFamily="2" charset="-122"/>
              </a:defRPr>
            </a:lvl1pPr>
            <a:lvl2pPr>
              <a:buClr>
                <a:schemeClr val="accent2"/>
              </a:buCl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buClr>
                <a:srgbClr val="333399"/>
              </a:buClr>
              <a:defRPr sz="2000" b="1">
                <a:solidFill>
                  <a:schemeClr val="tx1"/>
                </a:solidFill>
                <a:latin typeface="+mn-lt"/>
                <a:ea typeface="黑体" panose="02010609060101010101" pitchFamily="2"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anose="02010609060101010101"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anose="02010609060101010101"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smtClean="0"/>
              <a:t>单击此处编辑母版标题样式</a:t>
            </a:r>
            <a:endParaRPr lang="en-US" altLang="zh-CN" dirty="0" smtClean="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smtClean="0"/>
              <a:t>单击此处编辑母版文本样式</a:t>
            </a:r>
            <a:endParaRPr lang="en-US" altLang="zh-CN" dirty="0" smtClean="0"/>
          </a:p>
          <a:p>
            <a:pPr lvl="1"/>
            <a:r>
              <a:rPr lang="zh-CN" altLang="en-US" dirty="0" smtClean="0"/>
              <a:t>第二级</a:t>
            </a:r>
            <a:endParaRPr lang="en-US" altLang="zh-CN" dirty="0" smtClean="0"/>
          </a:p>
          <a:p>
            <a:pPr lvl="2"/>
            <a:r>
              <a:rPr lang="zh-CN" altLang="en-US" dirty="0" smtClean="0"/>
              <a:t>第三级</a:t>
            </a:r>
            <a:endParaRPr lang="en-US" altLang="zh-CN" dirty="0" smtClean="0"/>
          </a:p>
          <a:p>
            <a:pPr lvl="3"/>
            <a:r>
              <a:rPr lang="zh-CN" altLang="en-US" dirty="0" smtClean="0"/>
              <a:t>第四级</a:t>
            </a:r>
            <a:endParaRPr lang="en-US" altLang="zh-CN" dirty="0" smtClean="0"/>
          </a:p>
          <a:p>
            <a:pPr lvl="4"/>
            <a:r>
              <a:rPr lang="zh-CN" altLang="en-US" dirty="0" smtClean="0"/>
              <a:t>第五级</a:t>
            </a:r>
            <a:endParaRPr lang="en-US" altLang="zh-CN" dirty="0" smtClean="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宋体" panose="02010600030101010101"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宋体" panose="02010600030101010101"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宋体" panose="02010600030101010101" pitchFamily="2" charset="-122"/>
              </a:defRPr>
            </a:lvl1pPr>
          </a:lstStyle>
          <a:p>
            <a:fld id="{67B052E9-C54A-4603-AE2F-EB72B006DB6C}" type="slidenum">
              <a:rPr lang="zh-CN" altLang="en-US"/>
              <a:t>‹#›</a:t>
            </a:fld>
            <a:endParaRPr lang="en-US" altLang="zh-CN"/>
          </a:p>
        </p:txBody>
      </p:sp>
      <p:sp>
        <p:nvSpPr>
          <p:cNvPr id="15367" name="Rectangle 7" descr="Gold ba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sp>
        <p:nvSpPr>
          <p:cNvPr id="15369" name="Rectangle 9" descr="Orange ba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sp>
        <p:nvSpPr>
          <p:cNvPr id="15370" name="Rectangle 10" descr="Slate bar"/>
          <p:cNvSpPr>
            <a:spLocks noChangeArrowheads="1"/>
          </p:cNvSpPr>
          <p:nvPr/>
        </p:nvSpPr>
        <p:spPr bwMode="auto">
          <a:xfrm>
            <a:off x="0" y="4572000"/>
            <a:ext cx="247650" cy="2286000"/>
          </a:xfrm>
          <a:prstGeom prst="rect">
            <a:avLst/>
          </a:prstGeom>
          <a:solidFill>
            <a:srgbClr val="333399"/>
          </a:solidFill>
          <a:ln>
            <a:noFill/>
          </a:ln>
          <a:effec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pic>
        <p:nvPicPr>
          <p:cNvPr id="11" name="Picture 2" descr="computer networking 的图像结果"/>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769424" y="188640"/>
            <a:ext cx="1124935" cy="81245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rtl="0" eaLnBrk="1" fontAlgn="base" hangingPunct="1">
        <a:spcBef>
          <a:spcPct val="0"/>
        </a:spcBef>
        <a:spcAft>
          <a:spcPct val="0"/>
        </a:spcAft>
        <a:defRPr sz="4400" b="1">
          <a:solidFill>
            <a:srgbClr val="333399"/>
          </a:solidFill>
          <a:latin typeface="+mn-lt"/>
          <a:ea typeface="黑体" panose="02010609060101010101" pitchFamily="2" charset="-122"/>
          <a:cs typeface="+mj-cs"/>
        </a:defRPr>
      </a:lvl1pPr>
      <a:lvl2pPr algn="l" rtl="0" eaLnBrk="1" fontAlgn="base" hangingPunct="1">
        <a:spcBef>
          <a:spcPct val="0"/>
        </a:spcBef>
        <a:spcAft>
          <a:spcPct val="0"/>
        </a:spcAft>
        <a:defRPr sz="4400">
          <a:solidFill>
            <a:schemeClr val="tx2"/>
          </a:solidFill>
          <a:latin typeface="Times New Roman" panose="02020603050405020304" pitchFamily="18" charset="0"/>
        </a:defRPr>
      </a:lvl2pPr>
      <a:lvl3pPr algn="l" rtl="0" eaLnBrk="1" fontAlgn="base" hangingPunct="1">
        <a:spcBef>
          <a:spcPct val="0"/>
        </a:spcBef>
        <a:spcAft>
          <a:spcPct val="0"/>
        </a:spcAft>
        <a:defRPr sz="4400">
          <a:solidFill>
            <a:schemeClr val="tx2"/>
          </a:solidFill>
          <a:latin typeface="Times New Roman" panose="02020603050405020304" pitchFamily="18" charset="0"/>
        </a:defRPr>
      </a:lvl3pPr>
      <a:lvl4pPr algn="l" rtl="0" eaLnBrk="1" fontAlgn="base" hangingPunct="1">
        <a:spcBef>
          <a:spcPct val="0"/>
        </a:spcBef>
        <a:spcAft>
          <a:spcPct val="0"/>
        </a:spcAft>
        <a:defRPr sz="4400">
          <a:solidFill>
            <a:schemeClr val="tx2"/>
          </a:solidFill>
          <a:latin typeface="Times New Roman" panose="02020603050405020304" pitchFamily="18" charset="0"/>
        </a:defRPr>
      </a:lvl4pPr>
      <a:lvl5pPr algn="l" rtl="0" eaLnBrk="1" fontAlgn="base" hangingPunct="1">
        <a:spcBef>
          <a:spcPct val="0"/>
        </a:spcBef>
        <a:spcAft>
          <a:spcPct val="0"/>
        </a:spcAft>
        <a:defRPr sz="4400">
          <a:solidFill>
            <a:schemeClr val="tx2"/>
          </a:solidFill>
          <a:latin typeface="Times New Roman" panose="02020603050405020304" pitchFamily="18" charset="0"/>
        </a:defRPr>
      </a:lvl5pPr>
      <a:lvl6pPr marL="457200" algn="l" rtl="0" eaLnBrk="1" fontAlgn="base" hangingPunct="1">
        <a:spcBef>
          <a:spcPct val="0"/>
        </a:spcBef>
        <a:spcAft>
          <a:spcPct val="0"/>
        </a:spcAft>
        <a:defRPr sz="4400">
          <a:solidFill>
            <a:schemeClr val="tx2"/>
          </a:solidFill>
          <a:latin typeface="Times New Roman" panose="02020603050405020304" pitchFamily="18" charset="0"/>
        </a:defRPr>
      </a:lvl6pPr>
      <a:lvl7pPr marL="914400" algn="l" rtl="0" eaLnBrk="1" fontAlgn="base" hangingPunct="1">
        <a:spcBef>
          <a:spcPct val="0"/>
        </a:spcBef>
        <a:spcAft>
          <a:spcPct val="0"/>
        </a:spcAft>
        <a:defRPr sz="4400">
          <a:solidFill>
            <a:schemeClr val="tx2"/>
          </a:solidFill>
          <a:latin typeface="Times New Roman" panose="02020603050405020304" pitchFamily="18" charset="0"/>
        </a:defRPr>
      </a:lvl7pPr>
      <a:lvl8pPr marL="1371600" algn="l" rtl="0" eaLnBrk="1" fontAlgn="base" hangingPunct="1">
        <a:spcBef>
          <a:spcPct val="0"/>
        </a:spcBef>
        <a:spcAft>
          <a:spcPct val="0"/>
        </a:spcAft>
        <a:defRPr sz="4400">
          <a:solidFill>
            <a:schemeClr val="tx2"/>
          </a:solidFill>
          <a:latin typeface="Times New Roman" panose="02020603050405020304" pitchFamily="18" charset="0"/>
        </a:defRPr>
      </a:lvl8pPr>
      <a:lvl9pPr marL="1828800" algn="l"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anose="02010609060101010101"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anose="02010609060101010101"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anose="02010609060101010101"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anose="02010609060101010101"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anose="02010609060101010101"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zh-CN" altLang="en-US" dirty="0">
                <a:latin typeface="+mn-lt"/>
              </a:rPr>
              <a:t>第 </a:t>
            </a:r>
            <a:r>
              <a:rPr lang="en-US" altLang="zh-CN" dirty="0" smtClean="0">
                <a:latin typeface="+mn-lt"/>
              </a:rPr>
              <a:t>3 </a:t>
            </a:r>
            <a:r>
              <a:rPr lang="zh-CN" altLang="en-US" dirty="0" smtClean="0">
                <a:latin typeface="+mn-lt"/>
              </a:rPr>
              <a:t>章  </a:t>
            </a:r>
            <a:r>
              <a:rPr lang="zh-CN" altLang="zh-CN" dirty="0" smtClean="0"/>
              <a:t>数据链路层</a:t>
            </a:r>
            <a:endParaRPr lang="zh-CN" altLang="en-US" dirty="0">
              <a:latin typeface="+mn-lt"/>
            </a:endParaRPr>
          </a:p>
        </p:txBody>
      </p:sp>
      <p:sp>
        <p:nvSpPr>
          <p:cNvPr id="2051" name="Rectangle 3"/>
          <p:cNvSpPr>
            <a:spLocks noGrp="1" noChangeArrowheads="1"/>
          </p:cNvSpPr>
          <p:nvPr>
            <p:ph type="subTitle" idx="1"/>
          </p:nvPr>
        </p:nvSpPr>
        <p:spPr/>
        <p:txBody>
          <a:bodyPr/>
          <a:lstStyle/>
          <a:p>
            <a:endParaRPr lang="zh-CN" altLang="en-US">
              <a:ea typeface="宋体" panose="02010600030101010101" pitchFamily="2" charset="-122"/>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lgn="ctr"/>
            <a:r>
              <a:rPr lang="zh-CN" altLang="en-US" sz="4000" dirty="0"/>
              <a:t>用</a:t>
            </a:r>
            <a:r>
              <a:rPr lang="zh-CN" altLang="en-US" sz="4000" dirty="0">
                <a:solidFill>
                  <a:srgbClr val="FF0000"/>
                </a:solidFill>
              </a:rPr>
              <a:t>控制字符</a:t>
            </a:r>
            <a:r>
              <a:rPr lang="zh-CN" altLang="en-US" sz="4000" dirty="0"/>
              <a:t>进行帧定界的方法举例 </a:t>
            </a:r>
          </a:p>
        </p:txBody>
      </p:sp>
      <p:sp>
        <p:nvSpPr>
          <p:cNvPr id="4" name="内容占位符 3"/>
          <p:cNvSpPr>
            <a:spLocks noGrp="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zh-CN" sz="2800" dirty="0"/>
              <a:t>当数据是由可打印</a:t>
            </a:r>
            <a:r>
              <a:rPr lang="zh-CN" altLang="zh-CN" sz="2800" dirty="0" smtClean="0"/>
              <a:t>的</a:t>
            </a:r>
            <a:r>
              <a:rPr lang="en-US" altLang="zh-CN" sz="2800" dirty="0" smtClean="0"/>
              <a:t> ASCII </a:t>
            </a:r>
            <a:r>
              <a:rPr lang="zh-CN" altLang="zh-CN" sz="2800" dirty="0" smtClean="0"/>
              <a:t>码组</a:t>
            </a:r>
            <a:r>
              <a:rPr lang="zh-CN" altLang="zh-CN" sz="2800" dirty="0"/>
              <a:t>成的文本文件时，帧定界可以使用特殊的</a:t>
            </a:r>
            <a:r>
              <a:rPr lang="zh-CN" altLang="zh-CN" sz="2800" dirty="0">
                <a:solidFill>
                  <a:srgbClr val="FF0000"/>
                </a:solidFill>
              </a:rPr>
              <a:t>帧定界符。</a:t>
            </a:r>
            <a:endParaRPr lang="en-US" altLang="zh-CN" sz="2800" dirty="0">
              <a:solidFill>
                <a:srgbClr val="FF0000"/>
              </a:solidFill>
            </a:endParaRPr>
          </a:p>
          <a:p>
            <a:r>
              <a:rPr lang="zh-CN" altLang="zh-CN" sz="2800" dirty="0" smtClean="0"/>
              <a:t>控制字符</a:t>
            </a:r>
            <a:r>
              <a:rPr lang="en-US" altLang="zh-CN" sz="2800" dirty="0" smtClean="0"/>
              <a:t> SOH </a:t>
            </a:r>
            <a:r>
              <a:rPr lang="en-US" altLang="zh-CN" sz="2800" dirty="0"/>
              <a:t>(Start Of Header</a:t>
            </a:r>
            <a:r>
              <a:rPr lang="en-US" altLang="zh-CN" sz="2800" dirty="0" smtClean="0"/>
              <a:t>) </a:t>
            </a:r>
            <a:r>
              <a:rPr lang="zh-CN" altLang="zh-CN" sz="2800" dirty="0" smtClean="0"/>
              <a:t>放</a:t>
            </a:r>
            <a:r>
              <a:rPr lang="zh-CN" altLang="zh-CN" sz="2800" dirty="0"/>
              <a:t>在一帧的最前面，表示帧的首部开始。另一个</a:t>
            </a:r>
            <a:r>
              <a:rPr lang="zh-CN" altLang="zh-CN" sz="2800" dirty="0" smtClean="0"/>
              <a:t>控制字符</a:t>
            </a:r>
            <a:r>
              <a:rPr lang="en-US" altLang="zh-CN" sz="2800" dirty="0" smtClean="0"/>
              <a:t> EOT </a:t>
            </a:r>
            <a:r>
              <a:rPr lang="en-US" altLang="zh-CN" sz="2800" dirty="0"/>
              <a:t>(End Of Transmission</a:t>
            </a:r>
            <a:r>
              <a:rPr lang="en-US" altLang="zh-CN" sz="2800" dirty="0" smtClean="0"/>
              <a:t>) </a:t>
            </a:r>
            <a:r>
              <a:rPr lang="zh-CN" altLang="zh-CN" sz="2800" dirty="0" smtClean="0"/>
              <a:t>表示</a:t>
            </a:r>
            <a:r>
              <a:rPr lang="zh-CN" altLang="zh-CN" sz="2800" dirty="0"/>
              <a:t>帧的结束。</a:t>
            </a:r>
            <a:endParaRPr lang="zh-CN" altLang="en-US" sz="2800" dirty="0"/>
          </a:p>
          <a:p>
            <a:endParaRPr lang="zh-CN" altLang="en-US" sz="2800" dirty="0"/>
          </a:p>
        </p:txBody>
      </p:sp>
      <p:sp>
        <p:nvSpPr>
          <p:cNvPr id="353284" name="Rectangle 4"/>
          <p:cNvSpPr>
            <a:spLocks noChangeArrowheads="1"/>
          </p:cNvSpPr>
          <p:nvPr/>
        </p:nvSpPr>
        <p:spPr bwMode="auto">
          <a:xfrm>
            <a:off x="1035315" y="4590232"/>
            <a:ext cx="536575" cy="549275"/>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dirty="0">
                <a:solidFill>
                  <a:srgbClr val="000099"/>
                </a:solidFill>
                <a:latin typeface="+mn-lt"/>
                <a:ea typeface="黑体" panose="02010609060101010101" pitchFamily="2" charset="-122"/>
              </a:rPr>
              <a:t>SOH</a:t>
            </a:r>
          </a:p>
        </p:txBody>
      </p:sp>
      <p:sp>
        <p:nvSpPr>
          <p:cNvPr id="353285" name="Rectangle 5"/>
          <p:cNvSpPr>
            <a:spLocks noChangeArrowheads="1"/>
          </p:cNvSpPr>
          <p:nvPr/>
        </p:nvSpPr>
        <p:spPr bwMode="auto">
          <a:xfrm>
            <a:off x="1571890" y="4590232"/>
            <a:ext cx="7071783" cy="549275"/>
          </a:xfrm>
          <a:prstGeom prst="rect">
            <a:avLst/>
          </a:prstGeom>
          <a:solidFill>
            <a:schemeClr val="bg1"/>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anose="02010609060101010101" pitchFamily="2" charset="-122"/>
              </a:rPr>
              <a:t>装在帧中的数据部分</a:t>
            </a:r>
          </a:p>
        </p:txBody>
      </p:sp>
      <p:sp>
        <p:nvSpPr>
          <p:cNvPr id="353286" name="Line 6"/>
          <p:cNvSpPr>
            <a:spLocks noChangeShapeType="1"/>
          </p:cNvSpPr>
          <p:nvPr/>
        </p:nvSpPr>
        <p:spPr bwMode="auto">
          <a:xfrm>
            <a:off x="1035314" y="5506219"/>
            <a:ext cx="8146654"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3287" name="Text Box 7"/>
          <p:cNvSpPr txBox="1">
            <a:spLocks noChangeArrowheads="1"/>
          </p:cNvSpPr>
          <p:nvPr/>
        </p:nvSpPr>
        <p:spPr bwMode="auto">
          <a:xfrm>
            <a:off x="4884208" y="5271269"/>
            <a:ext cx="492443"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帧</a:t>
            </a:r>
          </a:p>
        </p:txBody>
      </p:sp>
      <p:sp>
        <p:nvSpPr>
          <p:cNvPr id="353288" name="Line 8"/>
          <p:cNvSpPr>
            <a:spLocks noChangeShapeType="1"/>
          </p:cNvSpPr>
          <p:nvPr/>
        </p:nvSpPr>
        <p:spPr bwMode="auto">
          <a:xfrm>
            <a:off x="1303602" y="4225107"/>
            <a:ext cx="0" cy="36512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3289" name="Text Box 9"/>
          <p:cNvSpPr txBox="1">
            <a:spLocks noChangeArrowheads="1"/>
          </p:cNvSpPr>
          <p:nvPr/>
        </p:nvSpPr>
        <p:spPr bwMode="auto">
          <a:xfrm>
            <a:off x="763587" y="3753619"/>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帧开始符</a:t>
            </a:r>
          </a:p>
        </p:txBody>
      </p:sp>
      <p:sp>
        <p:nvSpPr>
          <p:cNvPr id="353290" name="Text Box 10"/>
          <p:cNvSpPr txBox="1">
            <a:spLocks noChangeArrowheads="1"/>
          </p:cNvSpPr>
          <p:nvPr/>
        </p:nvSpPr>
        <p:spPr bwMode="auto">
          <a:xfrm>
            <a:off x="8306594" y="3753619"/>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帧结束符</a:t>
            </a:r>
          </a:p>
        </p:txBody>
      </p:sp>
      <p:sp>
        <p:nvSpPr>
          <p:cNvPr id="353291" name="Line 11"/>
          <p:cNvSpPr>
            <a:spLocks noChangeShapeType="1"/>
          </p:cNvSpPr>
          <p:nvPr/>
        </p:nvSpPr>
        <p:spPr bwMode="auto">
          <a:xfrm>
            <a:off x="8913681" y="4225107"/>
            <a:ext cx="0" cy="36512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3292" name="Line 12"/>
          <p:cNvSpPr>
            <a:spLocks noChangeShapeType="1"/>
          </p:cNvSpPr>
          <p:nvPr/>
        </p:nvSpPr>
        <p:spPr bwMode="auto">
          <a:xfrm flipV="1">
            <a:off x="1035315" y="5139507"/>
            <a:ext cx="0" cy="549275"/>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3293" name="Text Box 13"/>
          <p:cNvSpPr txBox="1">
            <a:spLocks noChangeArrowheads="1"/>
          </p:cNvSpPr>
          <p:nvPr/>
        </p:nvSpPr>
        <p:spPr bwMode="auto">
          <a:xfrm>
            <a:off x="271727" y="5631631"/>
            <a:ext cx="1415772"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发送在前</a:t>
            </a:r>
          </a:p>
        </p:txBody>
      </p:sp>
      <p:sp>
        <p:nvSpPr>
          <p:cNvPr id="353294" name="Rectangle 14"/>
          <p:cNvSpPr>
            <a:spLocks noChangeArrowheads="1"/>
          </p:cNvSpPr>
          <p:nvPr/>
        </p:nvSpPr>
        <p:spPr bwMode="auto">
          <a:xfrm>
            <a:off x="8619596" y="4590232"/>
            <a:ext cx="538295" cy="549275"/>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EOT</a:t>
            </a:r>
          </a:p>
        </p:txBody>
      </p:sp>
      <p:sp>
        <p:nvSpPr>
          <p:cNvPr id="5" name="矩形 4"/>
          <p:cNvSpPr/>
          <p:nvPr/>
        </p:nvSpPr>
        <p:spPr>
          <a:xfrm>
            <a:off x="2111690" y="5955938"/>
            <a:ext cx="5865645"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用</a:t>
            </a:r>
            <a:r>
              <a:rPr lang="zh-CN" altLang="zh-CN" sz="2400" b="1" dirty="0">
                <a:latin typeface="+mn-lt"/>
                <a:ea typeface="黑体" panose="02010609060101010101" pitchFamily="2" charset="-122"/>
              </a:rPr>
              <a:t>控制字符进行帧定界的方法举例</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n-US" altLang="zh-CN" dirty="0"/>
              <a:t>2.  </a:t>
            </a:r>
            <a:r>
              <a:rPr lang="zh-CN" altLang="en-US" dirty="0"/>
              <a:t>透明传输</a:t>
            </a:r>
          </a:p>
        </p:txBody>
      </p:sp>
      <p:sp>
        <p:nvSpPr>
          <p:cNvPr id="2" name="内容占位符 1"/>
          <p:cNvSpPr>
            <a:spLocks noGrp="1"/>
          </p:cNvSpPr>
          <p:nvPr>
            <p:ph idx="1"/>
          </p:nvPr>
        </p:nvSpPr>
        <p:spPr/>
        <p:txBody>
          <a:bodyPr/>
          <a:lstStyle/>
          <a:p>
            <a:r>
              <a:rPr lang="zh-CN" altLang="zh-CN" sz="2800" dirty="0"/>
              <a:t>如果数据中的某个字节的二进制代码恰好</a:t>
            </a:r>
            <a:r>
              <a:rPr lang="zh-CN" altLang="zh-CN" sz="2800" dirty="0" smtClean="0"/>
              <a:t>和</a:t>
            </a:r>
            <a:r>
              <a:rPr lang="en-US" altLang="zh-CN" sz="2800" dirty="0" smtClean="0"/>
              <a:t> SOH </a:t>
            </a:r>
            <a:r>
              <a:rPr lang="zh-CN" altLang="zh-CN" sz="2800" dirty="0" smtClean="0"/>
              <a:t>或</a:t>
            </a:r>
            <a:r>
              <a:rPr lang="en-US" altLang="zh-CN" sz="2800" dirty="0" smtClean="0"/>
              <a:t> EOT </a:t>
            </a:r>
            <a:r>
              <a:rPr lang="zh-CN" altLang="zh-CN" sz="2800" dirty="0" smtClean="0"/>
              <a:t>一样，</a:t>
            </a:r>
            <a:r>
              <a:rPr lang="zh-CN" altLang="zh-CN" sz="2800" dirty="0"/>
              <a:t>数据链路层就会错误地“找到帧的边界</a:t>
            </a:r>
            <a:r>
              <a:rPr lang="zh-CN" altLang="zh-CN" sz="2800" dirty="0" smtClean="0"/>
              <a:t>”</a:t>
            </a:r>
            <a:r>
              <a:rPr lang="zh-CN" altLang="en-US" sz="2800" dirty="0" smtClean="0"/>
              <a:t>。</a:t>
            </a:r>
            <a:endParaRPr lang="zh-CN" altLang="en-US" sz="2800" dirty="0"/>
          </a:p>
        </p:txBody>
      </p:sp>
      <p:sp>
        <p:nvSpPr>
          <p:cNvPr id="356374" name="Line 22"/>
          <p:cNvSpPr>
            <a:spLocks noChangeShapeType="1"/>
          </p:cNvSpPr>
          <p:nvPr/>
        </p:nvSpPr>
        <p:spPr bwMode="auto">
          <a:xfrm rot="16200000" flipV="1">
            <a:off x="967648" y="3591014"/>
            <a:ext cx="14288" cy="1153981"/>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56" name="Rectangle 4"/>
          <p:cNvSpPr>
            <a:spLocks noChangeArrowheads="1"/>
          </p:cNvSpPr>
          <p:nvPr/>
        </p:nvSpPr>
        <p:spPr bwMode="auto">
          <a:xfrm>
            <a:off x="1237059" y="3840185"/>
            <a:ext cx="626004" cy="611188"/>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anose="02010609060101010101" pitchFamily="2" charset="-122"/>
              </a:rPr>
              <a:t>SOH</a:t>
            </a:r>
          </a:p>
        </p:txBody>
      </p:sp>
      <p:sp>
        <p:nvSpPr>
          <p:cNvPr id="356357" name="Rectangle 5"/>
          <p:cNvSpPr>
            <a:spLocks noChangeArrowheads="1"/>
          </p:cNvSpPr>
          <p:nvPr/>
        </p:nvSpPr>
        <p:spPr bwMode="auto">
          <a:xfrm>
            <a:off x="1847586" y="3840185"/>
            <a:ext cx="7527528" cy="611188"/>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56358" name="Rectangle 6"/>
          <p:cNvSpPr>
            <a:spLocks noChangeArrowheads="1"/>
          </p:cNvSpPr>
          <p:nvPr/>
        </p:nvSpPr>
        <p:spPr bwMode="auto">
          <a:xfrm>
            <a:off x="3620691" y="3840185"/>
            <a:ext cx="567531" cy="611188"/>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b="1">
                <a:solidFill>
                  <a:srgbClr val="000099"/>
                </a:solidFill>
                <a:latin typeface="+mn-lt"/>
                <a:ea typeface="黑体" panose="02010609060101010101" pitchFamily="2" charset="-122"/>
              </a:rPr>
              <a:t>EOT</a:t>
            </a:r>
          </a:p>
        </p:txBody>
      </p:sp>
      <p:sp>
        <p:nvSpPr>
          <p:cNvPr id="356359" name="Line 7"/>
          <p:cNvSpPr>
            <a:spLocks noChangeShapeType="1"/>
          </p:cNvSpPr>
          <p:nvPr/>
        </p:nvSpPr>
        <p:spPr bwMode="auto">
          <a:xfrm>
            <a:off x="3649927" y="2808311"/>
            <a:ext cx="254529" cy="1031875"/>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60" name="Text Box 8"/>
          <p:cNvSpPr txBox="1">
            <a:spLocks noChangeArrowheads="1"/>
          </p:cNvSpPr>
          <p:nvPr/>
        </p:nvSpPr>
        <p:spPr bwMode="auto">
          <a:xfrm>
            <a:off x="2518582" y="2348880"/>
            <a:ext cx="22076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anose="02010609060101010101" pitchFamily="2" charset="-122"/>
              </a:rPr>
              <a:t>出现了“</a:t>
            </a:r>
            <a:r>
              <a:rPr kumimoji="1" lang="en-US" altLang="zh-CN" sz="2400" b="1">
                <a:solidFill>
                  <a:srgbClr val="000099"/>
                </a:solidFill>
                <a:latin typeface="+mn-lt"/>
                <a:ea typeface="黑体" panose="02010609060101010101" pitchFamily="2" charset="-122"/>
              </a:rPr>
              <a:t>EOT”</a:t>
            </a:r>
          </a:p>
        </p:txBody>
      </p:sp>
      <p:sp>
        <p:nvSpPr>
          <p:cNvPr id="356361" name="AutoShape 9"/>
          <p:cNvSpPr/>
          <p:nvPr/>
        </p:nvSpPr>
        <p:spPr bwMode="auto">
          <a:xfrm rot="-5400000">
            <a:off x="6855486" y="1894176"/>
            <a:ext cx="327025" cy="5606521"/>
          </a:xfrm>
          <a:prstGeom prst="leftBrace">
            <a:avLst>
              <a:gd name="adj1" fmla="val 131877"/>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356362" name="Text Box 10"/>
          <p:cNvSpPr txBox="1">
            <a:spLocks noChangeArrowheads="1"/>
          </p:cNvSpPr>
          <p:nvPr/>
        </p:nvSpPr>
        <p:spPr bwMode="auto">
          <a:xfrm>
            <a:off x="5429825" y="4764111"/>
            <a:ext cx="389722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a:r>
              <a:rPr kumimoji="1" lang="zh-CN" altLang="en-US" sz="2400" b="1">
                <a:solidFill>
                  <a:srgbClr val="000099"/>
                </a:solidFill>
                <a:latin typeface="+mn-lt"/>
                <a:ea typeface="黑体" panose="02010609060101010101" pitchFamily="2" charset="-122"/>
              </a:rPr>
              <a:t>被接收端当作无效帧而丢弃</a:t>
            </a:r>
          </a:p>
        </p:txBody>
      </p:sp>
      <p:sp>
        <p:nvSpPr>
          <p:cNvPr id="356363" name="AutoShape 11"/>
          <p:cNvSpPr/>
          <p:nvPr/>
        </p:nvSpPr>
        <p:spPr bwMode="auto">
          <a:xfrm rot="-5400000">
            <a:off x="2557661" y="3211469"/>
            <a:ext cx="304800" cy="2911608"/>
          </a:xfrm>
          <a:prstGeom prst="leftBrace">
            <a:avLst>
              <a:gd name="adj1" fmla="val 73481"/>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356364" name="Text Box 12"/>
          <p:cNvSpPr txBox="1">
            <a:spLocks noChangeArrowheads="1"/>
          </p:cNvSpPr>
          <p:nvPr/>
        </p:nvSpPr>
        <p:spPr bwMode="auto">
          <a:xfrm>
            <a:off x="1554677" y="4757761"/>
            <a:ext cx="23503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dirty="0">
                <a:solidFill>
                  <a:srgbClr val="FF0000"/>
                </a:solidFill>
                <a:latin typeface="+mn-lt"/>
                <a:ea typeface="黑体" panose="02010609060101010101" pitchFamily="2" charset="-122"/>
              </a:rPr>
              <a:t>被接收端</a:t>
            </a:r>
          </a:p>
          <a:p>
            <a:pPr algn="ctr"/>
            <a:r>
              <a:rPr kumimoji="1" lang="zh-CN" altLang="en-US" sz="2400" b="1" dirty="0">
                <a:solidFill>
                  <a:srgbClr val="FF0000"/>
                </a:solidFill>
                <a:latin typeface="+mn-lt"/>
                <a:ea typeface="黑体" panose="02010609060101010101" pitchFamily="2" charset="-122"/>
              </a:rPr>
              <a:t>误认为是一个帧</a:t>
            </a:r>
          </a:p>
        </p:txBody>
      </p:sp>
      <p:sp>
        <p:nvSpPr>
          <p:cNvPr id="356365" name="Line 13"/>
          <p:cNvSpPr>
            <a:spLocks noChangeShapeType="1"/>
          </p:cNvSpPr>
          <p:nvPr/>
        </p:nvSpPr>
        <p:spPr bwMode="auto">
          <a:xfrm>
            <a:off x="1863063" y="3578248"/>
            <a:ext cx="7334912"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66" name="Text Box 14"/>
          <p:cNvSpPr txBox="1">
            <a:spLocks noChangeArrowheads="1"/>
          </p:cNvSpPr>
          <p:nvPr/>
        </p:nvSpPr>
        <p:spPr bwMode="auto">
          <a:xfrm>
            <a:off x="4854683" y="3321074"/>
            <a:ext cx="142218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anose="02010609060101010101" pitchFamily="2" charset="-122"/>
              </a:rPr>
              <a:t>数据部分</a:t>
            </a:r>
          </a:p>
        </p:txBody>
      </p:sp>
      <p:sp>
        <p:nvSpPr>
          <p:cNvPr id="356367" name="Rectangle 15"/>
          <p:cNvSpPr>
            <a:spLocks noChangeArrowheads="1"/>
          </p:cNvSpPr>
          <p:nvPr/>
        </p:nvSpPr>
        <p:spPr bwMode="auto">
          <a:xfrm>
            <a:off x="9197975" y="3840185"/>
            <a:ext cx="624284" cy="611188"/>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anose="02010609060101010101" pitchFamily="2" charset="-122"/>
              </a:rPr>
              <a:t>EOT</a:t>
            </a:r>
          </a:p>
        </p:txBody>
      </p:sp>
      <p:sp>
        <p:nvSpPr>
          <p:cNvPr id="356368" name="Line 16"/>
          <p:cNvSpPr>
            <a:spLocks noChangeShapeType="1"/>
          </p:cNvSpPr>
          <p:nvPr/>
        </p:nvSpPr>
        <p:spPr bwMode="auto">
          <a:xfrm>
            <a:off x="1237059" y="3095648"/>
            <a:ext cx="858520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69" name="Text Box 17"/>
          <p:cNvSpPr txBox="1">
            <a:spLocks noChangeArrowheads="1"/>
          </p:cNvSpPr>
          <p:nvPr/>
        </p:nvSpPr>
        <p:spPr bwMode="auto">
          <a:xfrm>
            <a:off x="4454831" y="2817835"/>
            <a:ext cx="142218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anose="02010609060101010101" pitchFamily="2" charset="-122"/>
              </a:rPr>
              <a:t>完整的帧</a:t>
            </a:r>
          </a:p>
        </p:txBody>
      </p:sp>
      <p:sp>
        <p:nvSpPr>
          <p:cNvPr id="356370" name="Line 18"/>
          <p:cNvSpPr>
            <a:spLocks noChangeShapeType="1"/>
          </p:cNvSpPr>
          <p:nvPr/>
        </p:nvSpPr>
        <p:spPr bwMode="auto">
          <a:xfrm>
            <a:off x="1237059" y="2998810"/>
            <a:ext cx="0" cy="7699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71" name="Line 19"/>
          <p:cNvSpPr>
            <a:spLocks noChangeShapeType="1"/>
          </p:cNvSpPr>
          <p:nvPr/>
        </p:nvSpPr>
        <p:spPr bwMode="auto">
          <a:xfrm>
            <a:off x="9822259" y="2998810"/>
            <a:ext cx="0" cy="7699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72" name="Line 20"/>
          <p:cNvSpPr>
            <a:spLocks noChangeShapeType="1"/>
          </p:cNvSpPr>
          <p:nvPr/>
        </p:nvSpPr>
        <p:spPr bwMode="auto">
          <a:xfrm>
            <a:off x="1863063" y="3384574"/>
            <a:ext cx="0" cy="38417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73" name="Line 21"/>
          <p:cNvSpPr>
            <a:spLocks noChangeShapeType="1"/>
          </p:cNvSpPr>
          <p:nvPr/>
        </p:nvSpPr>
        <p:spPr bwMode="auto">
          <a:xfrm>
            <a:off x="9197975" y="3384574"/>
            <a:ext cx="0" cy="38417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6375" name="Text Box 23"/>
          <p:cNvSpPr txBox="1">
            <a:spLocks noChangeArrowheads="1"/>
          </p:cNvSpPr>
          <p:nvPr/>
        </p:nvSpPr>
        <p:spPr bwMode="auto">
          <a:xfrm>
            <a:off x="344488" y="3340123"/>
            <a:ext cx="803425" cy="8309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发送</a:t>
            </a:r>
          </a:p>
          <a:p>
            <a:r>
              <a:rPr kumimoji="1" lang="zh-CN" altLang="en-US" sz="2400" b="1">
                <a:solidFill>
                  <a:srgbClr val="000099"/>
                </a:solidFill>
                <a:latin typeface="+mn-lt"/>
                <a:ea typeface="黑体" panose="02010609060101010101" pitchFamily="2" charset="-122"/>
              </a:rPr>
              <a:t>在前</a:t>
            </a:r>
          </a:p>
        </p:txBody>
      </p:sp>
      <p:sp>
        <p:nvSpPr>
          <p:cNvPr id="3" name="矩形 2"/>
          <p:cNvSpPr/>
          <p:nvPr/>
        </p:nvSpPr>
        <p:spPr>
          <a:xfrm>
            <a:off x="1790442" y="5631631"/>
            <a:ext cx="6402918"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数据部分</a:t>
            </a:r>
            <a:r>
              <a:rPr lang="zh-CN" altLang="zh-CN" sz="2400" b="1" dirty="0">
                <a:latin typeface="+mn-lt"/>
                <a:ea typeface="黑体" panose="02010609060101010101" pitchFamily="2" charset="-122"/>
              </a:rPr>
              <a:t>恰好出现</a:t>
            </a:r>
            <a:r>
              <a:rPr lang="zh-CN" altLang="zh-CN" sz="2400" b="1" dirty="0" smtClean="0">
                <a:latin typeface="+mn-lt"/>
                <a:ea typeface="黑体" panose="02010609060101010101" pitchFamily="2" charset="-122"/>
              </a:rPr>
              <a:t>与</a:t>
            </a:r>
            <a:r>
              <a:rPr lang="en-US" altLang="zh-CN" sz="2400" b="1" dirty="0" smtClean="0">
                <a:latin typeface="+mn-lt"/>
                <a:ea typeface="黑体" panose="02010609060101010101" pitchFamily="2" charset="-122"/>
              </a:rPr>
              <a:t> EOT </a:t>
            </a:r>
            <a:r>
              <a:rPr lang="zh-CN" altLang="zh-CN" sz="2400" b="1" dirty="0" smtClean="0">
                <a:latin typeface="+mn-lt"/>
                <a:ea typeface="黑体" panose="02010609060101010101" pitchFamily="2" charset="-122"/>
              </a:rPr>
              <a:t>一样</a:t>
            </a:r>
            <a:r>
              <a:rPr lang="zh-CN" altLang="zh-CN" sz="2400" b="1" dirty="0">
                <a:latin typeface="+mn-lt"/>
                <a:ea typeface="黑体" panose="02010609060101010101" pitchFamily="2" charset="-122"/>
              </a:rPr>
              <a:t>的代码</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503" name="Rectangle 55"/>
          <p:cNvSpPr>
            <a:spLocks noGrp="1" noChangeArrowheads="1"/>
          </p:cNvSpPr>
          <p:nvPr>
            <p:ph type="title"/>
          </p:nvPr>
        </p:nvSpPr>
        <p:spPr/>
        <p:txBody>
          <a:bodyPr/>
          <a:lstStyle/>
          <a:p>
            <a:pPr algn="ctr"/>
            <a:r>
              <a:rPr lang="zh-CN" altLang="en-US" sz="4000" dirty="0"/>
              <a:t>用字节填充法解决透明传输的问题 </a:t>
            </a:r>
          </a:p>
        </p:txBody>
      </p:sp>
      <p:sp>
        <p:nvSpPr>
          <p:cNvPr id="360452" name="Rectangle 4"/>
          <p:cNvSpPr>
            <a:spLocks noChangeArrowheads="1"/>
          </p:cNvSpPr>
          <p:nvPr/>
        </p:nvSpPr>
        <p:spPr bwMode="auto">
          <a:xfrm>
            <a:off x="356294" y="39080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360453" name="Freeform 5"/>
          <p:cNvSpPr/>
          <p:nvPr/>
        </p:nvSpPr>
        <p:spPr bwMode="auto">
          <a:xfrm>
            <a:off x="6960294" y="2917403"/>
            <a:ext cx="1651000" cy="990600"/>
          </a:xfrm>
          <a:custGeom>
            <a:avLst/>
            <a:gdLst>
              <a:gd name="T0" fmla="*/ 671 w 960"/>
              <a:gd name="T1" fmla="*/ 624 h 624"/>
              <a:gd name="T2" fmla="*/ 960 w 960"/>
              <a:gd name="T3" fmla="*/ 624 h 624"/>
              <a:gd name="T4" fmla="*/ 288 w 960"/>
              <a:gd name="T5" fmla="*/ 0 h 624"/>
              <a:gd name="T6" fmla="*/ 0 w 960"/>
              <a:gd name="T7" fmla="*/ 0 h 624"/>
            </a:gdLst>
            <a:ahLst/>
            <a:cxnLst>
              <a:cxn ang="0">
                <a:pos x="T0" y="T1"/>
              </a:cxn>
              <a:cxn ang="0">
                <a:pos x="T2" y="T3"/>
              </a:cxn>
              <a:cxn ang="0">
                <a:pos x="T4" y="T5"/>
              </a:cxn>
              <a:cxn ang="0">
                <a:pos x="T6" y="T7"/>
              </a:cxn>
            </a:cxnLst>
            <a:rect l="0" t="0" r="r" b="b"/>
            <a:pathLst>
              <a:path w="960" h="624">
                <a:moveTo>
                  <a:pt x="671" y="624"/>
                </a:moveTo>
                <a:lnTo>
                  <a:pt x="960" y="624"/>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54" name="Freeform 6"/>
          <p:cNvSpPr/>
          <p:nvPr/>
        </p:nvSpPr>
        <p:spPr bwMode="auto">
          <a:xfrm>
            <a:off x="5546626" y="2917404"/>
            <a:ext cx="1166019" cy="1000125"/>
          </a:xfrm>
          <a:custGeom>
            <a:avLst/>
            <a:gdLst>
              <a:gd name="T0" fmla="*/ 386 w 678"/>
              <a:gd name="T1" fmla="*/ 621 h 630"/>
              <a:gd name="T2" fmla="*/ 678 w 678"/>
              <a:gd name="T3" fmla="*/ 630 h 630"/>
              <a:gd name="T4" fmla="*/ 288 w 678"/>
              <a:gd name="T5" fmla="*/ 0 h 630"/>
              <a:gd name="T6" fmla="*/ 0 w 678"/>
              <a:gd name="T7" fmla="*/ 0 h 630"/>
            </a:gdLst>
            <a:ahLst/>
            <a:cxnLst>
              <a:cxn ang="0">
                <a:pos x="T0" y="T1"/>
              </a:cxn>
              <a:cxn ang="0">
                <a:pos x="T2" y="T3"/>
              </a:cxn>
              <a:cxn ang="0">
                <a:pos x="T4" y="T5"/>
              </a:cxn>
              <a:cxn ang="0">
                <a:pos x="T6" y="T7"/>
              </a:cxn>
            </a:cxnLst>
            <a:rect l="0" t="0" r="r" b="b"/>
            <a:pathLst>
              <a:path w="678" h="630">
                <a:moveTo>
                  <a:pt x="386" y="621"/>
                </a:moveTo>
                <a:lnTo>
                  <a:pt x="678" y="630"/>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55" name="Freeform 7"/>
          <p:cNvSpPr/>
          <p:nvPr/>
        </p:nvSpPr>
        <p:spPr bwMode="auto">
          <a:xfrm>
            <a:off x="3905945" y="2917403"/>
            <a:ext cx="650081" cy="990600"/>
          </a:xfrm>
          <a:custGeom>
            <a:avLst/>
            <a:gdLst>
              <a:gd name="T0" fmla="*/ 92 w 378"/>
              <a:gd name="T1" fmla="*/ 624 h 624"/>
              <a:gd name="T2" fmla="*/ 378 w 378"/>
              <a:gd name="T3" fmla="*/ 624 h 624"/>
              <a:gd name="T4" fmla="*/ 288 w 378"/>
              <a:gd name="T5" fmla="*/ 0 h 624"/>
              <a:gd name="T6" fmla="*/ 0 w 378"/>
              <a:gd name="T7" fmla="*/ 0 h 624"/>
            </a:gdLst>
            <a:ahLst/>
            <a:cxnLst>
              <a:cxn ang="0">
                <a:pos x="T0" y="T1"/>
              </a:cxn>
              <a:cxn ang="0">
                <a:pos x="T2" y="T3"/>
              </a:cxn>
              <a:cxn ang="0">
                <a:pos x="T4" y="T5"/>
              </a:cxn>
              <a:cxn ang="0">
                <a:pos x="T6" y="T7"/>
              </a:cxn>
            </a:cxnLst>
            <a:rect l="0" t="0" r="r" b="b"/>
            <a:pathLst>
              <a:path w="378" h="624">
                <a:moveTo>
                  <a:pt x="92" y="624"/>
                </a:moveTo>
                <a:lnTo>
                  <a:pt x="378" y="624"/>
                </a:lnTo>
                <a:lnTo>
                  <a:pt x="288" y="0"/>
                </a:lnTo>
                <a:lnTo>
                  <a:pt x="0"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56" name="Freeform 8"/>
          <p:cNvSpPr/>
          <p:nvPr/>
        </p:nvSpPr>
        <p:spPr bwMode="auto">
          <a:xfrm>
            <a:off x="2088126" y="2917403"/>
            <a:ext cx="827219" cy="990600"/>
          </a:xfrm>
          <a:custGeom>
            <a:avLst/>
            <a:gdLst>
              <a:gd name="T0" fmla="*/ 0 w 481"/>
              <a:gd name="T1" fmla="*/ 621 h 624"/>
              <a:gd name="T2" fmla="*/ 289 w 481"/>
              <a:gd name="T3" fmla="*/ 624 h 624"/>
              <a:gd name="T4" fmla="*/ 481 w 481"/>
              <a:gd name="T5" fmla="*/ 0 h 624"/>
              <a:gd name="T6" fmla="*/ 193 w 481"/>
              <a:gd name="T7" fmla="*/ 0 h 624"/>
            </a:gdLst>
            <a:ahLst/>
            <a:cxnLst>
              <a:cxn ang="0">
                <a:pos x="T0" y="T1"/>
              </a:cxn>
              <a:cxn ang="0">
                <a:pos x="T2" y="T3"/>
              </a:cxn>
              <a:cxn ang="0">
                <a:pos x="T4" y="T5"/>
              </a:cxn>
              <a:cxn ang="0">
                <a:pos x="T6" y="T7"/>
              </a:cxn>
            </a:cxnLst>
            <a:rect l="0" t="0" r="r" b="b"/>
            <a:pathLst>
              <a:path w="481" h="624">
                <a:moveTo>
                  <a:pt x="0" y="621"/>
                </a:moveTo>
                <a:lnTo>
                  <a:pt x="289" y="624"/>
                </a:lnTo>
                <a:lnTo>
                  <a:pt x="481" y="0"/>
                </a:lnTo>
                <a:lnTo>
                  <a:pt x="193" y="0"/>
                </a:lnTo>
              </a:path>
            </a:pathLst>
          </a:custGeom>
          <a:solidFill>
            <a:srgbClr val="DDDDDD"/>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57" name="Rectangle 9"/>
          <p:cNvSpPr>
            <a:spLocks noChangeArrowheads="1"/>
          </p:cNvSpPr>
          <p:nvPr/>
        </p:nvSpPr>
        <p:spPr bwMode="auto">
          <a:xfrm>
            <a:off x="1181794" y="24602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360458" name="Rectangle 10"/>
          <p:cNvSpPr>
            <a:spLocks noChangeArrowheads="1"/>
          </p:cNvSpPr>
          <p:nvPr/>
        </p:nvSpPr>
        <p:spPr bwMode="auto">
          <a:xfrm>
            <a:off x="1677094" y="2460203"/>
            <a:ext cx="6521450" cy="4572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59" name="Rectangle 11"/>
          <p:cNvSpPr>
            <a:spLocks noChangeArrowheads="1"/>
          </p:cNvSpPr>
          <p:nvPr/>
        </p:nvSpPr>
        <p:spPr bwMode="auto">
          <a:xfrm>
            <a:off x="2420044" y="2460203"/>
            <a:ext cx="495300" cy="457200"/>
          </a:xfrm>
          <a:prstGeom prst="rect">
            <a:avLst/>
          </a:prstGeom>
          <a:solidFill>
            <a:srgbClr val="99FF66"/>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EOT</a:t>
            </a:r>
          </a:p>
        </p:txBody>
      </p:sp>
      <p:sp>
        <p:nvSpPr>
          <p:cNvPr id="360460" name="Rectangle 12"/>
          <p:cNvSpPr>
            <a:spLocks noChangeArrowheads="1"/>
          </p:cNvSpPr>
          <p:nvPr/>
        </p:nvSpPr>
        <p:spPr bwMode="auto">
          <a:xfrm>
            <a:off x="6960294" y="2460203"/>
            <a:ext cx="495300" cy="457200"/>
          </a:xfrm>
          <a:prstGeom prst="rect">
            <a:avLst/>
          </a:prstGeom>
          <a:solidFill>
            <a:srgbClr val="FFCCFF"/>
          </a:solidFill>
          <a:ln w="9525" algn="ctr">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360462" name="Rectangle 14"/>
          <p:cNvSpPr>
            <a:spLocks noChangeArrowheads="1"/>
          </p:cNvSpPr>
          <p:nvPr/>
        </p:nvSpPr>
        <p:spPr bwMode="auto">
          <a:xfrm>
            <a:off x="5556944" y="24602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63" name="Rectangle 15"/>
          <p:cNvSpPr>
            <a:spLocks noChangeArrowheads="1"/>
          </p:cNvSpPr>
          <p:nvPr/>
        </p:nvSpPr>
        <p:spPr bwMode="auto">
          <a:xfrm>
            <a:off x="851594" y="3908003"/>
            <a:ext cx="8502650" cy="4572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64" name="Rectangle 16"/>
          <p:cNvSpPr>
            <a:spLocks noChangeArrowheads="1"/>
          </p:cNvSpPr>
          <p:nvPr/>
        </p:nvSpPr>
        <p:spPr bwMode="auto">
          <a:xfrm>
            <a:off x="15945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65" name="Rectangle 17"/>
          <p:cNvSpPr>
            <a:spLocks noChangeArrowheads="1"/>
          </p:cNvSpPr>
          <p:nvPr/>
        </p:nvSpPr>
        <p:spPr bwMode="auto">
          <a:xfrm>
            <a:off x="2089844" y="3908003"/>
            <a:ext cx="495300" cy="457200"/>
          </a:xfrm>
          <a:prstGeom prst="rect">
            <a:avLst/>
          </a:prstGeom>
          <a:solidFill>
            <a:srgbClr val="99FF66"/>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EOT</a:t>
            </a:r>
          </a:p>
        </p:txBody>
      </p:sp>
      <p:sp>
        <p:nvSpPr>
          <p:cNvPr id="360466" name="Rectangle 18"/>
          <p:cNvSpPr>
            <a:spLocks noChangeArrowheads="1"/>
          </p:cNvSpPr>
          <p:nvPr/>
        </p:nvSpPr>
        <p:spPr bwMode="auto">
          <a:xfrm>
            <a:off x="35757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67" name="Rectangle 19"/>
          <p:cNvSpPr>
            <a:spLocks noChangeArrowheads="1"/>
          </p:cNvSpPr>
          <p:nvPr/>
        </p:nvSpPr>
        <p:spPr bwMode="auto">
          <a:xfrm>
            <a:off x="4071044" y="3908003"/>
            <a:ext cx="495300" cy="457200"/>
          </a:xfrm>
          <a:prstGeom prst="rect">
            <a:avLst/>
          </a:prstGeom>
          <a:solidFill>
            <a:srgbClr val="CCFF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360468" name="Rectangle 20"/>
          <p:cNvSpPr>
            <a:spLocks noChangeArrowheads="1"/>
          </p:cNvSpPr>
          <p:nvPr/>
        </p:nvSpPr>
        <p:spPr bwMode="auto">
          <a:xfrm>
            <a:off x="57220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69" name="Rectangle 21"/>
          <p:cNvSpPr>
            <a:spLocks noChangeArrowheads="1"/>
          </p:cNvSpPr>
          <p:nvPr/>
        </p:nvSpPr>
        <p:spPr bwMode="auto">
          <a:xfrm>
            <a:off x="621734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70" name="Rectangle 22"/>
          <p:cNvSpPr>
            <a:spLocks noChangeArrowheads="1"/>
          </p:cNvSpPr>
          <p:nvPr/>
        </p:nvSpPr>
        <p:spPr bwMode="auto">
          <a:xfrm>
            <a:off x="7620694" y="3908003"/>
            <a:ext cx="495300" cy="457200"/>
          </a:xfrm>
          <a:prstGeom prst="rect">
            <a:avLst/>
          </a:prstGeom>
          <a:solidFill>
            <a:srgbClr val="33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ESC</a:t>
            </a:r>
          </a:p>
        </p:txBody>
      </p:sp>
      <p:sp>
        <p:nvSpPr>
          <p:cNvPr id="360471" name="Rectangle 23"/>
          <p:cNvSpPr>
            <a:spLocks noChangeArrowheads="1"/>
          </p:cNvSpPr>
          <p:nvPr/>
        </p:nvSpPr>
        <p:spPr bwMode="auto">
          <a:xfrm>
            <a:off x="8115994" y="3908003"/>
            <a:ext cx="495300" cy="457200"/>
          </a:xfrm>
          <a:prstGeom prst="rect">
            <a:avLst/>
          </a:prstGeom>
          <a:solidFill>
            <a:srgbClr val="FFCCFF"/>
          </a:solidFill>
          <a:ln w="9525" algn="ctr">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360472" name="Freeform 24"/>
          <p:cNvSpPr/>
          <p:nvPr/>
        </p:nvSpPr>
        <p:spPr bwMode="auto">
          <a:xfrm>
            <a:off x="2088126" y="2917403"/>
            <a:ext cx="331919" cy="995362"/>
          </a:xfrm>
          <a:custGeom>
            <a:avLst/>
            <a:gdLst>
              <a:gd name="T0" fmla="*/ 193 w 193"/>
              <a:gd name="T1" fmla="*/ 0 h 627"/>
              <a:gd name="T2" fmla="*/ 0 w 193"/>
              <a:gd name="T3" fmla="*/ 627 h 627"/>
            </a:gdLst>
            <a:ahLst/>
            <a:cxnLst>
              <a:cxn ang="0">
                <a:pos x="T0" y="T1"/>
              </a:cxn>
              <a:cxn ang="0">
                <a:pos x="T2" y="T3"/>
              </a:cxn>
            </a:cxnLst>
            <a:rect l="0" t="0" r="r" b="b"/>
            <a:pathLst>
              <a:path w="193" h="627">
                <a:moveTo>
                  <a:pt x="193" y="0"/>
                </a:moveTo>
                <a:lnTo>
                  <a:pt x="0" y="627"/>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3" name="Line 25"/>
          <p:cNvSpPr>
            <a:spLocks noChangeShapeType="1"/>
          </p:cNvSpPr>
          <p:nvPr/>
        </p:nvSpPr>
        <p:spPr bwMode="auto">
          <a:xfrm flipH="1">
            <a:off x="2585144" y="2917403"/>
            <a:ext cx="3302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4" name="Line 26"/>
          <p:cNvSpPr>
            <a:spLocks noChangeShapeType="1"/>
          </p:cNvSpPr>
          <p:nvPr/>
        </p:nvSpPr>
        <p:spPr bwMode="auto">
          <a:xfrm>
            <a:off x="3905945" y="2917403"/>
            <a:ext cx="154781"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5" name="Line 27"/>
          <p:cNvSpPr>
            <a:spLocks noChangeShapeType="1"/>
          </p:cNvSpPr>
          <p:nvPr/>
        </p:nvSpPr>
        <p:spPr bwMode="auto">
          <a:xfrm>
            <a:off x="4401244" y="2917403"/>
            <a:ext cx="1651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6" name="Freeform 28"/>
          <p:cNvSpPr/>
          <p:nvPr/>
        </p:nvSpPr>
        <p:spPr bwMode="auto">
          <a:xfrm>
            <a:off x="5556944" y="2917403"/>
            <a:ext cx="653521" cy="995362"/>
          </a:xfrm>
          <a:custGeom>
            <a:avLst/>
            <a:gdLst>
              <a:gd name="T0" fmla="*/ 0 w 380"/>
              <a:gd name="T1" fmla="*/ 0 h 627"/>
              <a:gd name="T2" fmla="*/ 380 w 380"/>
              <a:gd name="T3" fmla="*/ 627 h 627"/>
            </a:gdLst>
            <a:ahLst/>
            <a:cxnLst>
              <a:cxn ang="0">
                <a:pos x="T0" y="T1"/>
              </a:cxn>
              <a:cxn ang="0">
                <a:pos x="T2" y="T3"/>
              </a:cxn>
            </a:cxnLst>
            <a:rect l="0" t="0" r="r" b="b"/>
            <a:pathLst>
              <a:path w="380" h="627">
                <a:moveTo>
                  <a:pt x="0" y="0"/>
                </a:moveTo>
                <a:lnTo>
                  <a:pt x="380" y="627"/>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7" name="Line 29"/>
          <p:cNvSpPr>
            <a:spLocks noChangeShapeType="1"/>
          </p:cNvSpPr>
          <p:nvPr/>
        </p:nvSpPr>
        <p:spPr bwMode="auto">
          <a:xfrm>
            <a:off x="6052244" y="2917403"/>
            <a:ext cx="6604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8" name="Freeform 30"/>
          <p:cNvSpPr/>
          <p:nvPr/>
        </p:nvSpPr>
        <p:spPr bwMode="auto">
          <a:xfrm>
            <a:off x="6960294" y="2917404"/>
            <a:ext cx="1148821" cy="985837"/>
          </a:xfrm>
          <a:custGeom>
            <a:avLst/>
            <a:gdLst>
              <a:gd name="T0" fmla="*/ 0 w 668"/>
              <a:gd name="T1" fmla="*/ 0 h 621"/>
              <a:gd name="T2" fmla="*/ 668 w 668"/>
              <a:gd name="T3" fmla="*/ 621 h 621"/>
            </a:gdLst>
            <a:ahLst/>
            <a:cxnLst>
              <a:cxn ang="0">
                <a:pos x="T0" y="T1"/>
              </a:cxn>
              <a:cxn ang="0">
                <a:pos x="T2" y="T3"/>
              </a:cxn>
            </a:cxnLst>
            <a:rect l="0" t="0" r="r" b="b"/>
            <a:pathLst>
              <a:path w="668" h="621">
                <a:moveTo>
                  <a:pt x="0" y="0"/>
                </a:moveTo>
                <a:lnTo>
                  <a:pt x="668" y="621"/>
                </a:lnTo>
              </a:path>
            </a:pathLst>
          </a:custGeom>
          <a:noFill/>
          <a:ln w="9525">
            <a:solidFill>
              <a:schemeClr val="tx1"/>
            </a:solidFill>
            <a:prstDash val="dash"/>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79" name="Line 31"/>
          <p:cNvSpPr>
            <a:spLocks noChangeShapeType="1"/>
          </p:cNvSpPr>
          <p:nvPr/>
        </p:nvSpPr>
        <p:spPr bwMode="auto">
          <a:xfrm>
            <a:off x="7455594" y="2917403"/>
            <a:ext cx="1155700" cy="9906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80" name="Line 32"/>
          <p:cNvSpPr>
            <a:spLocks noChangeShapeType="1"/>
          </p:cNvSpPr>
          <p:nvPr/>
        </p:nvSpPr>
        <p:spPr bwMode="auto">
          <a:xfrm>
            <a:off x="1677094" y="2231603"/>
            <a:ext cx="652145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81" name="Text Box 33"/>
          <p:cNvSpPr txBox="1">
            <a:spLocks noChangeArrowheads="1"/>
          </p:cNvSpPr>
          <p:nvPr/>
        </p:nvSpPr>
        <p:spPr bwMode="auto">
          <a:xfrm>
            <a:off x="4236144" y="1998241"/>
            <a:ext cx="1107996"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原始数据</a:t>
            </a:r>
          </a:p>
        </p:txBody>
      </p:sp>
      <p:sp>
        <p:nvSpPr>
          <p:cNvPr id="360482" name="Line 34"/>
          <p:cNvSpPr>
            <a:spLocks noChangeShapeType="1"/>
          </p:cNvSpPr>
          <p:nvPr/>
        </p:nvSpPr>
        <p:spPr bwMode="auto">
          <a:xfrm>
            <a:off x="851594" y="4670003"/>
            <a:ext cx="8502650"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83" name="Rectangle 35"/>
          <p:cNvSpPr>
            <a:spLocks noChangeArrowheads="1"/>
          </p:cNvSpPr>
          <p:nvPr/>
        </p:nvSpPr>
        <p:spPr bwMode="auto">
          <a:xfrm>
            <a:off x="9354244" y="39080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EOT</a:t>
            </a:r>
          </a:p>
        </p:txBody>
      </p:sp>
      <p:sp>
        <p:nvSpPr>
          <p:cNvPr id="360484" name="Rectangle 36"/>
          <p:cNvSpPr>
            <a:spLocks noChangeArrowheads="1"/>
          </p:cNvSpPr>
          <p:nvPr/>
        </p:nvSpPr>
        <p:spPr bwMode="auto">
          <a:xfrm>
            <a:off x="8198544" y="2460203"/>
            <a:ext cx="495300" cy="457200"/>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1600" b="1">
                <a:solidFill>
                  <a:srgbClr val="000099"/>
                </a:solidFill>
                <a:latin typeface="+mn-lt"/>
                <a:ea typeface="黑体" panose="02010609060101010101" pitchFamily="2" charset="-122"/>
              </a:rPr>
              <a:t>EOT</a:t>
            </a:r>
          </a:p>
        </p:txBody>
      </p:sp>
      <p:sp>
        <p:nvSpPr>
          <p:cNvPr id="360485" name="Text Box 37"/>
          <p:cNvSpPr txBox="1">
            <a:spLocks noChangeArrowheads="1"/>
          </p:cNvSpPr>
          <p:nvPr/>
        </p:nvSpPr>
        <p:spPr bwMode="auto">
          <a:xfrm>
            <a:off x="3661734" y="4433466"/>
            <a:ext cx="2954655"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经过字节填充后发送的数据</a:t>
            </a:r>
          </a:p>
        </p:txBody>
      </p:sp>
      <p:sp>
        <p:nvSpPr>
          <p:cNvPr id="360486" name="Text Box 38"/>
          <p:cNvSpPr txBox="1">
            <a:spLocks noChangeArrowheads="1"/>
          </p:cNvSpPr>
          <p:nvPr/>
        </p:nvSpPr>
        <p:spPr bwMode="auto">
          <a:xfrm>
            <a:off x="7366165"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字节填充</a:t>
            </a:r>
          </a:p>
        </p:txBody>
      </p:sp>
      <p:sp>
        <p:nvSpPr>
          <p:cNvPr id="360487" name="Text Box 39"/>
          <p:cNvSpPr txBox="1">
            <a:spLocks noChangeArrowheads="1"/>
          </p:cNvSpPr>
          <p:nvPr/>
        </p:nvSpPr>
        <p:spPr bwMode="auto">
          <a:xfrm>
            <a:off x="5324773"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字节填充</a:t>
            </a:r>
          </a:p>
        </p:txBody>
      </p:sp>
      <p:sp>
        <p:nvSpPr>
          <p:cNvPr id="360488" name="Text Box 40"/>
          <p:cNvSpPr txBox="1">
            <a:spLocks noChangeArrowheads="1"/>
          </p:cNvSpPr>
          <p:nvPr/>
        </p:nvSpPr>
        <p:spPr bwMode="auto">
          <a:xfrm>
            <a:off x="3219748"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字节填充</a:t>
            </a:r>
          </a:p>
        </p:txBody>
      </p:sp>
      <p:sp>
        <p:nvSpPr>
          <p:cNvPr id="360489" name="Text Box 41"/>
          <p:cNvSpPr txBox="1">
            <a:spLocks noChangeArrowheads="1"/>
          </p:cNvSpPr>
          <p:nvPr/>
        </p:nvSpPr>
        <p:spPr bwMode="auto">
          <a:xfrm>
            <a:off x="1346894" y="3174579"/>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字节填充</a:t>
            </a:r>
          </a:p>
        </p:txBody>
      </p:sp>
      <p:sp>
        <p:nvSpPr>
          <p:cNvPr id="360490" name="Line 42"/>
          <p:cNvSpPr>
            <a:spLocks noChangeShapeType="1"/>
          </p:cNvSpPr>
          <p:nvPr/>
        </p:nvSpPr>
        <p:spPr bwMode="auto">
          <a:xfrm flipV="1">
            <a:off x="385531" y="4377903"/>
            <a:ext cx="0" cy="355600"/>
          </a:xfrm>
          <a:prstGeom prst="line">
            <a:avLst/>
          </a:prstGeom>
          <a:noFill/>
          <a:ln w="381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91" name="Text Box 43"/>
          <p:cNvSpPr txBox="1">
            <a:spLocks noChangeArrowheads="1"/>
          </p:cNvSpPr>
          <p:nvPr/>
        </p:nvSpPr>
        <p:spPr bwMode="auto">
          <a:xfrm>
            <a:off x="202213" y="4725144"/>
            <a:ext cx="64633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anose="02010609060101010101" pitchFamily="2" charset="-122"/>
              </a:rPr>
              <a:t>发送</a:t>
            </a:r>
          </a:p>
          <a:p>
            <a:r>
              <a:rPr kumimoji="1" lang="zh-CN" altLang="en-US" b="1" dirty="0">
                <a:solidFill>
                  <a:srgbClr val="000099"/>
                </a:solidFill>
                <a:latin typeface="+mn-lt"/>
                <a:ea typeface="黑体" panose="02010609060101010101" pitchFamily="2" charset="-122"/>
              </a:rPr>
              <a:t>在前</a:t>
            </a:r>
          </a:p>
        </p:txBody>
      </p:sp>
      <p:sp>
        <p:nvSpPr>
          <p:cNvPr id="360492" name="Line 44"/>
          <p:cNvSpPr>
            <a:spLocks noChangeShapeType="1"/>
          </p:cNvSpPr>
          <p:nvPr/>
        </p:nvSpPr>
        <p:spPr bwMode="auto">
          <a:xfrm>
            <a:off x="1453521" y="2130003"/>
            <a:ext cx="0" cy="304800"/>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93" name="Text Box 45"/>
          <p:cNvSpPr txBox="1">
            <a:spLocks noChangeArrowheads="1"/>
          </p:cNvSpPr>
          <p:nvPr/>
        </p:nvSpPr>
        <p:spPr bwMode="auto">
          <a:xfrm>
            <a:off x="956502" y="1772816"/>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帧开始符</a:t>
            </a:r>
          </a:p>
        </p:txBody>
      </p:sp>
      <p:sp>
        <p:nvSpPr>
          <p:cNvPr id="360494" name="Text Box 46"/>
          <p:cNvSpPr txBox="1">
            <a:spLocks noChangeArrowheads="1"/>
          </p:cNvSpPr>
          <p:nvPr/>
        </p:nvSpPr>
        <p:spPr bwMode="auto">
          <a:xfrm>
            <a:off x="7911339" y="1772816"/>
            <a:ext cx="110799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帧结束符</a:t>
            </a:r>
          </a:p>
        </p:txBody>
      </p:sp>
      <p:sp>
        <p:nvSpPr>
          <p:cNvPr id="360495" name="Line 47"/>
          <p:cNvSpPr>
            <a:spLocks noChangeShapeType="1"/>
          </p:cNvSpPr>
          <p:nvPr/>
        </p:nvSpPr>
        <p:spPr bwMode="auto">
          <a:xfrm>
            <a:off x="8470271" y="2130003"/>
            <a:ext cx="0" cy="304800"/>
          </a:xfrm>
          <a:prstGeom prst="line">
            <a:avLst/>
          </a:prstGeom>
          <a:noFill/>
          <a:ln w="9525">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0496" name="AutoShape 48"/>
          <p:cNvSpPr>
            <a:spLocks noChangeArrowheads="1"/>
          </p:cNvSpPr>
          <p:nvPr/>
        </p:nvSpPr>
        <p:spPr bwMode="auto">
          <a:xfrm>
            <a:off x="1737288"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97" name="AutoShape 49"/>
          <p:cNvSpPr>
            <a:spLocks noChangeArrowheads="1"/>
          </p:cNvSpPr>
          <p:nvPr/>
        </p:nvSpPr>
        <p:spPr bwMode="auto">
          <a:xfrm>
            <a:off x="3677213"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98" name="AutoShape 50"/>
          <p:cNvSpPr>
            <a:spLocks noChangeArrowheads="1"/>
          </p:cNvSpPr>
          <p:nvPr/>
        </p:nvSpPr>
        <p:spPr bwMode="auto">
          <a:xfrm>
            <a:off x="5861349"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99" name="AutoShape 51"/>
          <p:cNvSpPr>
            <a:spLocks noChangeArrowheads="1"/>
          </p:cNvSpPr>
          <p:nvPr/>
        </p:nvSpPr>
        <p:spPr bwMode="auto">
          <a:xfrm>
            <a:off x="7744520" y="3585740"/>
            <a:ext cx="244210" cy="431800"/>
          </a:xfrm>
          <a:prstGeom prst="downArrow">
            <a:avLst>
              <a:gd name="adj1" fmla="val 39435"/>
              <a:gd name="adj2" fmla="val 90143"/>
            </a:avLst>
          </a:prstGeom>
          <a:solidFill>
            <a:srgbClr val="FF0000"/>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0461" name="Rectangle 13"/>
          <p:cNvSpPr>
            <a:spLocks noChangeArrowheads="1"/>
          </p:cNvSpPr>
          <p:nvPr/>
        </p:nvSpPr>
        <p:spPr bwMode="auto">
          <a:xfrm>
            <a:off x="3905944" y="2460203"/>
            <a:ext cx="495300" cy="457200"/>
          </a:xfrm>
          <a:prstGeom prst="rect">
            <a:avLst/>
          </a:prstGeom>
          <a:solidFill>
            <a:srgbClr val="CCFF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600" b="1">
                <a:solidFill>
                  <a:srgbClr val="000099"/>
                </a:solidFill>
                <a:latin typeface="+mn-lt"/>
                <a:ea typeface="黑体" panose="02010609060101010101" pitchFamily="2" charset="-122"/>
              </a:rPr>
              <a:t>SOH</a:t>
            </a:r>
          </a:p>
        </p:txBody>
      </p:sp>
      <p:sp>
        <p:nvSpPr>
          <p:cNvPr id="2" name="矩形 1"/>
          <p:cNvSpPr/>
          <p:nvPr/>
        </p:nvSpPr>
        <p:spPr>
          <a:xfrm>
            <a:off x="2096110" y="5371475"/>
            <a:ext cx="5750292"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用</a:t>
            </a:r>
            <a:r>
              <a:rPr lang="zh-CN" altLang="zh-CN" sz="2400" b="1" dirty="0">
                <a:latin typeface="+mn-lt"/>
                <a:ea typeface="黑体" panose="02010609060101010101" pitchFamily="2" charset="-122"/>
              </a:rPr>
              <a:t>字节填充法解决透明传输的问题</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en-US" altLang="zh-CN" dirty="0"/>
              <a:t>3.  </a:t>
            </a:r>
            <a:r>
              <a:rPr lang="zh-CN" altLang="en-US" dirty="0"/>
              <a:t>差错检测</a:t>
            </a:r>
          </a:p>
        </p:txBody>
      </p:sp>
      <p:sp>
        <p:nvSpPr>
          <p:cNvPr id="365571" name="Rectangle 3"/>
          <p:cNvSpPr>
            <a:spLocks noGrp="1" noChangeArrowheads="1"/>
          </p:cNvSpPr>
          <p:nvPr>
            <p:ph idx="1"/>
          </p:nvPr>
        </p:nvSpPr>
        <p:spPr/>
        <p:txBody>
          <a:bodyPr/>
          <a:lstStyle/>
          <a:p>
            <a:r>
              <a:rPr lang="zh-CN" altLang="en-US" dirty="0"/>
              <a:t>在传输过程中可能会产生</a:t>
            </a:r>
            <a:r>
              <a:rPr lang="zh-CN" altLang="en-US" dirty="0">
                <a:solidFill>
                  <a:srgbClr val="FF0000"/>
                </a:solidFill>
              </a:rPr>
              <a:t>比特差错：</a:t>
            </a:r>
            <a:r>
              <a:rPr lang="en-US" altLang="zh-CN" dirty="0"/>
              <a:t>1 </a:t>
            </a:r>
            <a:r>
              <a:rPr lang="zh-CN" altLang="en-US" dirty="0"/>
              <a:t>可能会变成 </a:t>
            </a:r>
            <a:r>
              <a:rPr lang="en-US" altLang="zh-CN" dirty="0"/>
              <a:t>0 </a:t>
            </a:r>
            <a:r>
              <a:rPr lang="zh-CN" altLang="en-US" dirty="0"/>
              <a:t>而 </a:t>
            </a:r>
            <a:r>
              <a:rPr lang="en-US" altLang="zh-CN" dirty="0"/>
              <a:t>0 </a:t>
            </a:r>
            <a:r>
              <a:rPr lang="zh-CN" altLang="en-US" dirty="0"/>
              <a:t>也可能变成 </a:t>
            </a:r>
            <a:r>
              <a:rPr lang="en-US" altLang="zh-CN" dirty="0"/>
              <a:t>1</a:t>
            </a:r>
            <a:r>
              <a:rPr lang="zh-CN" altLang="en-US" dirty="0"/>
              <a:t>。</a:t>
            </a:r>
          </a:p>
          <a:p>
            <a:r>
              <a:rPr lang="zh-CN" altLang="en-US" dirty="0"/>
              <a:t>在一段时间内，传输错误的比特占所传输比特总数的比率称为</a:t>
            </a:r>
            <a:r>
              <a:rPr lang="zh-CN" altLang="en-US" dirty="0">
                <a:solidFill>
                  <a:srgbClr val="FF0000"/>
                </a:solidFill>
              </a:rPr>
              <a:t>误码率</a:t>
            </a:r>
            <a:r>
              <a:rPr lang="zh-CN" altLang="en-US" dirty="0"/>
              <a:t> </a:t>
            </a:r>
            <a:r>
              <a:rPr lang="en-US" altLang="zh-CN" dirty="0"/>
              <a:t>BER (Bit Error Rate)</a:t>
            </a:r>
            <a:r>
              <a:rPr lang="zh-CN" altLang="en-US" dirty="0"/>
              <a:t>。</a:t>
            </a:r>
          </a:p>
          <a:p>
            <a:r>
              <a:rPr lang="zh-CN" altLang="en-US" dirty="0"/>
              <a:t>误码率与信噪比有很大的关系。</a:t>
            </a:r>
          </a:p>
          <a:p>
            <a:r>
              <a:rPr lang="zh-CN" altLang="en-US" dirty="0"/>
              <a:t>为了保证数据传输的可靠性，在计算机网络传输数据时，必须采用各种差错检测措施。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lgn="ctr"/>
            <a:r>
              <a:rPr lang="zh-CN" altLang="en-US"/>
              <a:t>循环冗余检验的原理 </a:t>
            </a:r>
          </a:p>
        </p:txBody>
      </p:sp>
      <p:sp>
        <p:nvSpPr>
          <p:cNvPr id="144387" name="Rectangle 3"/>
          <p:cNvSpPr>
            <a:spLocks noGrp="1" noChangeArrowheads="1"/>
          </p:cNvSpPr>
          <p:nvPr>
            <p:ph idx="1"/>
          </p:nvPr>
        </p:nvSpPr>
        <p:spPr/>
        <p:txBody>
          <a:bodyPr/>
          <a:lstStyle/>
          <a:p>
            <a:r>
              <a:rPr lang="zh-CN" altLang="en-US" dirty="0"/>
              <a:t>在数据链路层传送的帧中，广泛使用了</a:t>
            </a:r>
            <a:r>
              <a:rPr lang="zh-CN" altLang="en-US" dirty="0">
                <a:solidFill>
                  <a:srgbClr val="FF0000"/>
                </a:solidFill>
              </a:rPr>
              <a:t>循环冗余检验</a:t>
            </a:r>
            <a:r>
              <a:rPr lang="zh-CN" altLang="en-US" dirty="0">
                <a:solidFill>
                  <a:schemeClr val="hlink"/>
                </a:solidFill>
              </a:rPr>
              <a:t> </a:t>
            </a:r>
            <a:r>
              <a:rPr lang="en-US" altLang="zh-CN" dirty="0"/>
              <a:t>CRC </a:t>
            </a:r>
            <a:r>
              <a:rPr lang="zh-CN" altLang="en-US" dirty="0"/>
              <a:t>的检错技术。</a:t>
            </a:r>
          </a:p>
          <a:p>
            <a:r>
              <a:rPr lang="zh-CN" altLang="en-US" dirty="0"/>
              <a:t>在发送端，先把数据划分为组。假定每组 </a:t>
            </a:r>
            <a:r>
              <a:rPr lang="en-US" altLang="zh-CN" i="1" dirty="0"/>
              <a:t>k </a:t>
            </a:r>
            <a:r>
              <a:rPr lang="zh-CN" altLang="en-US" dirty="0"/>
              <a:t>个比特。 </a:t>
            </a:r>
          </a:p>
          <a:p>
            <a:r>
              <a:rPr lang="zh-CN" altLang="en-US" dirty="0"/>
              <a:t>假设待传送的一组数据 </a:t>
            </a:r>
            <a:r>
              <a:rPr lang="en-US" altLang="zh-CN" i="1" dirty="0"/>
              <a:t>M</a:t>
            </a:r>
            <a:r>
              <a:rPr lang="en-US" altLang="zh-CN" dirty="0"/>
              <a:t> = 101001</a:t>
            </a:r>
            <a:r>
              <a:rPr lang="zh-CN" altLang="en-US" dirty="0"/>
              <a:t>（现在 </a:t>
            </a:r>
            <a:r>
              <a:rPr lang="en-US" altLang="zh-CN" i="1" dirty="0"/>
              <a:t>k</a:t>
            </a:r>
            <a:r>
              <a:rPr lang="en-US" altLang="zh-CN" dirty="0"/>
              <a:t> = 6</a:t>
            </a:r>
            <a:r>
              <a:rPr lang="zh-CN" altLang="en-US" dirty="0"/>
              <a:t>）。我们在 </a:t>
            </a:r>
            <a:r>
              <a:rPr lang="en-US" altLang="zh-CN" i="1" dirty="0"/>
              <a:t>M </a:t>
            </a:r>
            <a:r>
              <a:rPr lang="zh-CN" altLang="en-US" dirty="0"/>
              <a:t>的后面再添加供差错检测用的 </a:t>
            </a:r>
            <a:r>
              <a:rPr lang="en-US" altLang="zh-CN" i="1" dirty="0"/>
              <a:t>n</a:t>
            </a:r>
            <a:r>
              <a:rPr lang="en-US" altLang="zh-CN" dirty="0"/>
              <a:t> </a:t>
            </a:r>
            <a:r>
              <a:rPr lang="zh-CN" altLang="en-US" dirty="0"/>
              <a:t>位</a:t>
            </a:r>
            <a:r>
              <a:rPr lang="zh-CN" altLang="en-US" dirty="0">
                <a:solidFill>
                  <a:srgbClr val="FF0000"/>
                </a:solidFill>
              </a:rPr>
              <a:t>冗余码</a:t>
            </a:r>
            <a:r>
              <a:rPr lang="zh-CN" altLang="en-US" dirty="0"/>
              <a:t>一起发送。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lgn="ctr"/>
            <a:r>
              <a:rPr lang="zh-CN" altLang="en-US" dirty="0"/>
              <a:t>冗余码的计算 </a:t>
            </a:r>
          </a:p>
        </p:txBody>
      </p:sp>
      <p:sp>
        <p:nvSpPr>
          <p:cNvPr id="146435" name="Rectangle 3"/>
          <p:cNvSpPr>
            <a:spLocks noGrp="1" noChangeArrowheads="1"/>
          </p:cNvSpPr>
          <p:nvPr>
            <p:ph idx="1"/>
          </p:nvPr>
        </p:nvSpPr>
        <p:spPr/>
        <p:txBody>
          <a:bodyPr/>
          <a:lstStyle/>
          <a:p>
            <a:r>
              <a:rPr lang="zh-CN" altLang="en-US" dirty="0"/>
              <a:t> </a:t>
            </a:r>
            <a:r>
              <a:rPr lang="en-US" altLang="zh-CN" i="1" dirty="0"/>
              <a:t>M </a:t>
            </a:r>
            <a:r>
              <a:rPr lang="zh-CN" altLang="en-US" dirty="0"/>
              <a:t>后面添加 </a:t>
            </a:r>
            <a:r>
              <a:rPr lang="en-US" altLang="zh-CN" i="1" dirty="0"/>
              <a:t>n </a:t>
            </a:r>
            <a:r>
              <a:rPr lang="zh-CN" altLang="en-US" dirty="0"/>
              <a:t>个 </a:t>
            </a:r>
            <a:r>
              <a:rPr lang="en-US" altLang="zh-CN" dirty="0"/>
              <a:t>0</a:t>
            </a:r>
            <a:r>
              <a:rPr lang="zh-CN" altLang="en-US" dirty="0"/>
              <a:t>。</a:t>
            </a:r>
          </a:p>
          <a:p>
            <a:r>
              <a:rPr lang="zh-CN" altLang="en-US" dirty="0"/>
              <a:t>得到的 </a:t>
            </a:r>
            <a:r>
              <a:rPr lang="en-US" altLang="zh-CN" dirty="0"/>
              <a:t>(</a:t>
            </a:r>
            <a:r>
              <a:rPr lang="en-US" altLang="zh-CN" i="1" dirty="0"/>
              <a:t>k</a:t>
            </a:r>
            <a:r>
              <a:rPr lang="en-US" altLang="zh-CN" dirty="0"/>
              <a:t> + </a:t>
            </a:r>
            <a:r>
              <a:rPr lang="en-US" altLang="zh-CN" i="1" dirty="0"/>
              <a:t>n</a:t>
            </a:r>
            <a:r>
              <a:rPr lang="en-US" altLang="zh-CN" dirty="0"/>
              <a:t>) </a:t>
            </a:r>
            <a:r>
              <a:rPr lang="zh-CN" altLang="en-US" dirty="0"/>
              <a:t>位的数除以事先选定好的长度为 </a:t>
            </a:r>
            <a:r>
              <a:rPr lang="en-US" altLang="zh-CN" dirty="0"/>
              <a:t>(</a:t>
            </a:r>
            <a:r>
              <a:rPr lang="en-US" altLang="zh-CN" i="1" dirty="0"/>
              <a:t>n</a:t>
            </a:r>
            <a:r>
              <a:rPr lang="en-US" altLang="zh-CN" dirty="0"/>
              <a:t> + 1) </a:t>
            </a:r>
            <a:r>
              <a:rPr lang="zh-CN" altLang="en-US" dirty="0"/>
              <a:t>位的</a:t>
            </a:r>
            <a:r>
              <a:rPr lang="zh-CN" altLang="en-US" dirty="0">
                <a:solidFill>
                  <a:srgbClr val="FF0000"/>
                </a:solidFill>
              </a:rPr>
              <a:t>除数</a:t>
            </a:r>
            <a:r>
              <a:rPr lang="zh-CN" altLang="en-US" dirty="0"/>
              <a:t> </a:t>
            </a:r>
            <a:r>
              <a:rPr lang="en-US" altLang="zh-CN" i="1" dirty="0"/>
              <a:t>P</a:t>
            </a:r>
            <a:r>
              <a:rPr lang="zh-CN" altLang="en-US" dirty="0"/>
              <a:t>，得出</a:t>
            </a:r>
            <a:r>
              <a:rPr lang="zh-CN" altLang="en-US" dirty="0">
                <a:solidFill>
                  <a:srgbClr val="FF0000"/>
                </a:solidFill>
              </a:rPr>
              <a:t>商</a:t>
            </a:r>
            <a:r>
              <a:rPr lang="zh-CN" altLang="en-US" dirty="0"/>
              <a:t>是 </a:t>
            </a:r>
            <a:r>
              <a:rPr lang="en-US" altLang="zh-CN" i="1" dirty="0"/>
              <a:t>Q </a:t>
            </a:r>
            <a:r>
              <a:rPr lang="zh-CN" altLang="en-US" dirty="0"/>
              <a:t>而</a:t>
            </a:r>
            <a:r>
              <a:rPr lang="zh-CN" altLang="en-US" dirty="0">
                <a:solidFill>
                  <a:srgbClr val="FF0000"/>
                </a:solidFill>
              </a:rPr>
              <a:t>余数</a:t>
            </a:r>
            <a:r>
              <a:rPr lang="zh-CN" altLang="en-US" dirty="0"/>
              <a:t>是 </a:t>
            </a:r>
            <a:r>
              <a:rPr lang="en-US" altLang="zh-CN" i="1" dirty="0"/>
              <a:t>R</a:t>
            </a:r>
            <a:r>
              <a:rPr lang="zh-CN" altLang="en-US" dirty="0"/>
              <a:t>，</a:t>
            </a:r>
            <a:r>
              <a:rPr lang="en-US" altLang="zh-CN" i="1" dirty="0"/>
              <a:t>R </a:t>
            </a:r>
            <a:r>
              <a:rPr lang="zh-CN" altLang="en-US" dirty="0"/>
              <a:t>是 </a:t>
            </a:r>
            <a:r>
              <a:rPr lang="en-US" altLang="zh-CN" i="1" dirty="0"/>
              <a:t>n</a:t>
            </a:r>
            <a:r>
              <a:rPr lang="en-US" altLang="zh-CN" dirty="0"/>
              <a:t> </a:t>
            </a:r>
            <a:r>
              <a:rPr lang="zh-CN" altLang="en-US" dirty="0"/>
              <a:t>位 。 </a:t>
            </a:r>
            <a:endParaRPr lang="en-US" altLang="zh-CN" dirty="0" smtClean="0"/>
          </a:p>
          <a:p>
            <a:r>
              <a:rPr lang="zh-CN" altLang="en-US" dirty="0" smtClean="0"/>
              <a:t>将</a:t>
            </a:r>
            <a:r>
              <a:rPr lang="zh-CN" altLang="zh-CN" dirty="0" smtClean="0"/>
              <a:t>余数</a:t>
            </a:r>
            <a:r>
              <a:rPr lang="en-US" altLang="zh-CN" dirty="0" smtClean="0"/>
              <a:t> </a:t>
            </a:r>
            <a:r>
              <a:rPr lang="en-US" altLang="zh-CN" i="1" dirty="0" smtClean="0"/>
              <a:t>R </a:t>
            </a:r>
            <a:r>
              <a:rPr lang="zh-CN" altLang="zh-CN" dirty="0" smtClean="0"/>
              <a:t>作为</a:t>
            </a:r>
            <a:r>
              <a:rPr lang="zh-CN" altLang="zh-CN" dirty="0"/>
              <a:t>冗余码拼接在</a:t>
            </a:r>
            <a:r>
              <a:rPr lang="zh-CN" altLang="zh-CN" dirty="0" smtClean="0"/>
              <a:t>数据</a:t>
            </a:r>
            <a:r>
              <a:rPr lang="en-US" altLang="zh-CN" dirty="0" smtClean="0"/>
              <a:t> </a:t>
            </a:r>
            <a:r>
              <a:rPr lang="en-US" altLang="zh-CN" i="1" dirty="0" smtClean="0"/>
              <a:t>M </a:t>
            </a:r>
            <a:r>
              <a:rPr lang="zh-CN" altLang="zh-CN" dirty="0" smtClean="0"/>
              <a:t>后面</a:t>
            </a:r>
            <a:r>
              <a:rPr lang="zh-CN" altLang="zh-CN" dirty="0"/>
              <a:t>发送</a:t>
            </a:r>
            <a:r>
              <a:rPr lang="zh-CN" altLang="zh-CN" dirty="0" smtClean="0"/>
              <a:t>出去</a:t>
            </a:r>
            <a:r>
              <a:rPr lang="zh-CN" altLang="en-US" dirty="0" smtClean="0"/>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6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ctr"/>
            <a:r>
              <a:rPr lang="zh-CN" altLang="en-US"/>
              <a:t>循环冗余检验的原理说明 </a:t>
            </a:r>
          </a:p>
        </p:txBody>
      </p:sp>
      <p:grpSp>
        <p:nvGrpSpPr>
          <p:cNvPr id="3" name="组合 2"/>
          <p:cNvGrpSpPr/>
          <p:nvPr/>
        </p:nvGrpSpPr>
        <p:grpSpPr>
          <a:xfrm>
            <a:off x="814576" y="1169713"/>
            <a:ext cx="8560892" cy="4851574"/>
            <a:chOff x="669696" y="1204869"/>
            <a:chExt cx="8778542" cy="5127200"/>
          </a:xfrm>
        </p:grpSpPr>
        <p:sp>
          <p:nvSpPr>
            <p:cNvPr id="33" name="Rectangle 4"/>
            <p:cNvSpPr>
              <a:spLocks noChangeArrowheads="1"/>
            </p:cNvSpPr>
            <p:nvPr/>
          </p:nvSpPr>
          <p:spPr bwMode="auto">
            <a:xfrm>
              <a:off x="669696" y="1645620"/>
              <a:ext cx="1142412"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400" b="1" i="1" dirty="0" smtClean="0">
                  <a:ea typeface="宋体" panose="02010600030101010101" pitchFamily="2" charset="-122"/>
                </a:rPr>
                <a:t>P</a:t>
              </a:r>
              <a:r>
                <a:rPr lang="en-US" altLang="zh-CN" sz="2400" b="1" dirty="0" smtClean="0">
                  <a:ea typeface="宋体" panose="02010600030101010101" pitchFamily="2" charset="-122"/>
                </a:rPr>
                <a:t> (</a:t>
              </a:r>
              <a:r>
                <a:rPr lang="zh-CN" altLang="en-US" sz="2400" b="1" dirty="0" smtClean="0">
                  <a:ea typeface="宋体" panose="02010600030101010101" pitchFamily="2" charset="-122"/>
                </a:rPr>
                <a:t>除数</a:t>
              </a:r>
              <a:r>
                <a:rPr lang="en-US" altLang="zh-CN" sz="2400" b="1" dirty="0" smtClean="0">
                  <a:ea typeface="宋体" panose="02010600030101010101" pitchFamily="2" charset="-122"/>
                </a:rPr>
                <a:t>)</a:t>
              </a:r>
              <a:endParaRPr lang="zh-CN" altLang="en-US" sz="2400" b="1" dirty="0">
                <a:latin typeface="Times New Roman" panose="02020603050405020304" pitchFamily="18" charset="0"/>
                <a:ea typeface="宋体" panose="02010600030101010101" pitchFamily="2" charset="-122"/>
              </a:endParaRPr>
            </a:p>
          </p:txBody>
        </p:sp>
        <p:sp>
          <p:nvSpPr>
            <p:cNvPr id="34" name="Rectangle 5"/>
            <p:cNvSpPr>
              <a:spLocks noChangeArrowheads="1"/>
            </p:cNvSpPr>
            <p:nvPr/>
          </p:nvSpPr>
          <p:spPr bwMode="auto">
            <a:xfrm>
              <a:off x="2351435" y="16444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宋体" panose="02010600030101010101" pitchFamily="2" charset="-122"/>
                </a:rPr>
                <a:t>1101</a:t>
              </a:r>
              <a:endParaRPr lang="en-US" altLang="zh-CN" sz="2800" b="1">
                <a:latin typeface="Times New Roman" panose="02020603050405020304" pitchFamily="18" charset="0"/>
                <a:ea typeface="宋体" panose="02010600030101010101" pitchFamily="2" charset="-122"/>
              </a:endParaRPr>
            </a:p>
          </p:txBody>
        </p:sp>
        <p:sp>
          <p:nvSpPr>
            <p:cNvPr id="35" name="Rectangle 6"/>
            <p:cNvSpPr>
              <a:spLocks noChangeArrowheads="1"/>
            </p:cNvSpPr>
            <p:nvPr/>
          </p:nvSpPr>
          <p:spPr bwMode="auto">
            <a:xfrm>
              <a:off x="4067523" y="1206277"/>
              <a:ext cx="142198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800" b="1" dirty="0" smtClean="0">
                  <a:ea typeface="宋体" panose="02010600030101010101" pitchFamily="2" charset="-122"/>
                </a:rPr>
                <a:t>110101</a:t>
              </a:r>
              <a:endParaRPr lang="en-US" altLang="zh-CN" sz="2800" b="1" dirty="0">
                <a:latin typeface="Times New Roman" panose="02020603050405020304" pitchFamily="18" charset="0"/>
                <a:ea typeface="宋体" panose="02010600030101010101" pitchFamily="2" charset="-122"/>
              </a:endParaRPr>
            </a:p>
          </p:txBody>
        </p:sp>
        <p:sp>
          <p:nvSpPr>
            <p:cNvPr id="36" name="Rectangle 7"/>
            <p:cNvSpPr>
              <a:spLocks noChangeArrowheads="1"/>
            </p:cNvSpPr>
            <p:nvPr/>
          </p:nvSpPr>
          <p:spPr bwMode="auto">
            <a:xfrm>
              <a:off x="3483322" y="1641252"/>
              <a:ext cx="2386013"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sz="2800" b="1" dirty="0" smtClean="0">
                  <a:ea typeface="宋体" panose="02010600030101010101" pitchFamily="2" charset="-122"/>
                </a:rPr>
                <a:t>101001</a:t>
              </a:r>
              <a:r>
                <a:rPr lang="en-US" altLang="zh-CN" sz="2800" b="1" dirty="0" smtClean="0">
                  <a:solidFill>
                    <a:srgbClr val="FF0000"/>
                  </a:solidFill>
                  <a:ea typeface="宋体" panose="02010600030101010101" pitchFamily="2" charset="-122"/>
                </a:rPr>
                <a:t>000</a:t>
              </a:r>
              <a:endParaRPr lang="en-US" altLang="zh-CN" sz="2800" b="1" dirty="0">
                <a:solidFill>
                  <a:srgbClr val="FF0000"/>
                </a:solidFill>
                <a:latin typeface="Times New Roman" panose="02020603050405020304" pitchFamily="18" charset="0"/>
                <a:ea typeface="宋体" panose="02010600030101010101" pitchFamily="2" charset="-122"/>
              </a:endParaRPr>
            </a:p>
          </p:txBody>
        </p:sp>
        <p:sp>
          <p:nvSpPr>
            <p:cNvPr id="37" name="Rectangle 8"/>
            <p:cNvSpPr>
              <a:spLocks noChangeArrowheads="1"/>
            </p:cNvSpPr>
            <p:nvPr/>
          </p:nvSpPr>
          <p:spPr bwMode="auto">
            <a:xfrm>
              <a:off x="5993009" y="1664374"/>
              <a:ext cx="2316906"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400" b="1" dirty="0" smtClean="0"/>
                <a:t>2</a:t>
              </a:r>
              <a:r>
                <a:rPr lang="en-US" altLang="zh-CN" sz="2400" b="1" i="1" baseline="30000" dirty="0" smtClean="0"/>
                <a:t>n</a:t>
              </a:r>
              <a:r>
                <a:rPr lang="en-US" altLang="zh-CN" sz="2400" b="1" i="1" dirty="0" smtClean="0"/>
                <a:t>M </a:t>
              </a:r>
              <a:r>
                <a:rPr lang="en-US" altLang="zh-CN" sz="2400" b="1" dirty="0"/>
                <a:t>(</a:t>
              </a:r>
              <a:r>
                <a:rPr lang="zh-CN" altLang="en-US" sz="2400" b="1" dirty="0"/>
                <a:t>被除数</a:t>
              </a:r>
              <a:r>
                <a:rPr lang="en-US" altLang="zh-CN" sz="2400" b="1" dirty="0" smtClean="0"/>
                <a:t>)</a:t>
              </a:r>
              <a:endParaRPr lang="en-US" altLang="zh-CN" sz="2400" b="1" dirty="0">
                <a:latin typeface="Courier New" panose="02070309020205020404" pitchFamily="49" charset="0"/>
              </a:endParaRPr>
            </a:p>
          </p:txBody>
        </p:sp>
        <p:sp>
          <p:nvSpPr>
            <p:cNvPr id="38" name="Rectangle 9"/>
            <p:cNvSpPr>
              <a:spLocks noChangeArrowheads="1"/>
            </p:cNvSpPr>
            <p:nvPr/>
          </p:nvSpPr>
          <p:spPr bwMode="auto">
            <a:xfrm>
              <a:off x="3483322" y="199367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宋体" panose="02010600030101010101" pitchFamily="2" charset="-122"/>
                </a:rPr>
                <a:t>1101</a:t>
              </a:r>
              <a:endParaRPr lang="en-US" altLang="zh-CN" sz="2800" b="1">
                <a:latin typeface="Times New Roman" panose="02020603050405020304" pitchFamily="18" charset="0"/>
                <a:ea typeface="宋体" panose="02010600030101010101" pitchFamily="2" charset="-122"/>
              </a:endParaRPr>
            </a:p>
          </p:txBody>
        </p:sp>
        <p:sp>
          <p:nvSpPr>
            <p:cNvPr id="39" name="Rectangle 10"/>
            <p:cNvSpPr>
              <a:spLocks noChangeArrowheads="1"/>
            </p:cNvSpPr>
            <p:nvPr/>
          </p:nvSpPr>
          <p:spPr bwMode="auto">
            <a:xfrm>
              <a:off x="3691285" y="2395314"/>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1110</a:t>
              </a:r>
              <a:endParaRPr lang="en-US" altLang="zh-CN" sz="2800" b="1" dirty="0">
                <a:latin typeface="Times New Roman" panose="02020603050405020304" pitchFamily="18" charset="0"/>
                <a:ea typeface="宋体" panose="02010600030101010101" pitchFamily="2" charset="-122"/>
              </a:endParaRPr>
            </a:p>
          </p:txBody>
        </p:sp>
        <p:sp>
          <p:nvSpPr>
            <p:cNvPr id="40" name="Rectangle 11"/>
            <p:cNvSpPr>
              <a:spLocks noChangeArrowheads="1"/>
            </p:cNvSpPr>
            <p:nvPr/>
          </p:nvSpPr>
          <p:spPr bwMode="auto">
            <a:xfrm>
              <a:off x="3688110" y="2706464"/>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宋体" panose="02010600030101010101" pitchFamily="2" charset="-122"/>
                </a:rPr>
                <a:t>1101</a:t>
              </a:r>
              <a:endParaRPr lang="en-US" altLang="zh-CN" sz="2800" b="1">
                <a:latin typeface="Times New Roman" panose="02020603050405020304" pitchFamily="18" charset="0"/>
                <a:ea typeface="宋体" panose="02010600030101010101" pitchFamily="2" charset="-122"/>
              </a:endParaRPr>
            </a:p>
          </p:txBody>
        </p:sp>
        <p:sp>
          <p:nvSpPr>
            <p:cNvPr id="41" name="Rectangle 12"/>
            <p:cNvSpPr>
              <a:spLocks noChangeArrowheads="1"/>
            </p:cNvSpPr>
            <p:nvPr/>
          </p:nvSpPr>
          <p:spPr bwMode="auto">
            <a:xfrm>
              <a:off x="3892897" y="3096989"/>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0111</a:t>
              </a:r>
              <a:endParaRPr lang="en-US" altLang="zh-CN" sz="2800" b="1" dirty="0">
                <a:latin typeface="Times New Roman" panose="02020603050405020304" pitchFamily="18" charset="0"/>
                <a:ea typeface="宋体" panose="02010600030101010101" pitchFamily="2" charset="-122"/>
              </a:endParaRPr>
            </a:p>
          </p:txBody>
        </p:sp>
        <p:sp>
          <p:nvSpPr>
            <p:cNvPr id="42" name="Rectangle 13"/>
            <p:cNvSpPr>
              <a:spLocks noChangeArrowheads="1"/>
            </p:cNvSpPr>
            <p:nvPr/>
          </p:nvSpPr>
          <p:spPr bwMode="auto">
            <a:xfrm>
              <a:off x="3892897" y="3401789"/>
              <a:ext cx="82187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0000</a:t>
              </a:r>
              <a:endParaRPr lang="en-US" altLang="zh-CN" sz="2800" b="1" dirty="0">
                <a:latin typeface="Times New Roman" panose="02020603050405020304" pitchFamily="18" charset="0"/>
                <a:ea typeface="宋体" panose="02010600030101010101" pitchFamily="2" charset="-122"/>
              </a:endParaRPr>
            </a:p>
          </p:txBody>
        </p:sp>
        <p:sp>
          <p:nvSpPr>
            <p:cNvPr id="43" name="Rectangle 14"/>
            <p:cNvSpPr>
              <a:spLocks noChangeArrowheads="1"/>
            </p:cNvSpPr>
            <p:nvPr/>
          </p:nvSpPr>
          <p:spPr bwMode="auto">
            <a:xfrm>
              <a:off x="4086572" y="3787552"/>
              <a:ext cx="781245"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1110</a:t>
              </a:r>
              <a:endParaRPr lang="en-US" altLang="zh-CN" sz="2800" b="1" dirty="0">
                <a:latin typeface="Times New Roman" panose="02020603050405020304" pitchFamily="18" charset="0"/>
                <a:ea typeface="宋体" panose="02010600030101010101" pitchFamily="2" charset="-122"/>
              </a:endParaRPr>
            </a:p>
          </p:txBody>
        </p:sp>
        <p:sp>
          <p:nvSpPr>
            <p:cNvPr id="44" name="Rectangle 15"/>
            <p:cNvSpPr>
              <a:spLocks noChangeArrowheads="1"/>
            </p:cNvSpPr>
            <p:nvPr/>
          </p:nvSpPr>
          <p:spPr bwMode="auto">
            <a:xfrm>
              <a:off x="4083397" y="4116164"/>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a:ea typeface="宋体" panose="02010600030101010101" pitchFamily="2" charset="-122"/>
                </a:rPr>
                <a:t>1101</a:t>
              </a:r>
              <a:endParaRPr lang="en-US" altLang="zh-CN" sz="2800" b="1">
                <a:latin typeface="Times New Roman" panose="02020603050405020304" pitchFamily="18" charset="0"/>
                <a:ea typeface="宋体" panose="02010600030101010101" pitchFamily="2" charset="-122"/>
              </a:endParaRPr>
            </a:p>
          </p:txBody>
        </p:sp>
        <p:sp>
          <p:nvSpPr>
            <p:cNvPr id="45" name="Rectangle 16"/>
            <p:cNvSpPr>
              <a:spLocks noChangeArrowheads="1"/>
            </p:cNvSpPr>
            <p:nvPr/>
          </p:nvSpPr>
          <p:spPr bwMode="auto">
            <a:xfrm>
              <a:off x="4285010" y="44638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0110</a:t>
              </a:r>
              <a:endParaRPr lang="en-US" altLang="zh-CN" sz="2800" b="1" dirty="0">
                <a:latin typeface="Times New Roman" panose="02020603050405020304" pitchFamily="18" charset="0"/>
                <a:ea typeface="宋体" panose="02010600030101010101" pitchFamily="2" charset="-122"/>
              </a:endParaRPr>
            </a:p>
          </p:txBody>
        </p:sp>
        <p:sp>
          <p:nvSpPr>
            <p:cNvPr id="46" name="Rectangle 17"/>
            <p:cNvSpPr>
              <a:spLocks noChangeArrowheads="1"/>
            </p:cNvSpPr>
            <p:nvPr/>
          </p:nvSpPr>
          <p:spPr bwMode="auto">
            <a:xfrm>
              <a:off x="4285010" y="4787677"/>
              <a:ext cx="821878"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0000</a:t>
              </a:r>
              <a:endParaRPr lang="en-US" altLang="zh-CN" sz="2800" b="1" dirty="0">
                <a:latin typeface="Times New Roman" panose="02020603050405020304" pitchFamily="18" charset="0"/>
                <a:ea typeface="宋体" panose="02010600030101010101" pitchFamily="2" charset="-122"/>
              </a:endParaRPr>
            </a:p>
          </p:txBody>
        </p:sp>
        <p:sp>
          <p:nvSpPr>
            <p:cNvPr id="47" name="Rectangle 18"/>
            <p:cNvSpPr>
              <a:spLocks noChangeArrowheads="1"/>
            </p:cNvSpPr>
            <p:nvPr/>
          </p:nvSpPr>
          <p:spPr bwMode="auto">
            <a:xfrm>
              <a:off x="4493914" y="5140102"/>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1100</a:t>
              </a:r>
              <a:endParaRPr lang="en-US" altLang="zh-CN" sz="2800" b="1" dirty="0">
                <a:latin typeface="Times New Roman" panose="02020603050405020304" pitchFamily="18" charset="0"/>
                <a:ea typeface="宋体" panose="02010600030101010101" pitchFamily="2" charset="-122"/>
              </a:endParaRPr>
            </a:p>
          </p:txBody>
        </p:sp>
        <p:sp>
          <p:nvSpPr>
            <p:cNvPr id="48" name="Rectangle 19"/>
            <p:cNvSpPr>
              <a:spLocks noChangeArrowheads="1"/>
            </p:cNvSpPr>
            <p:nvPr/>
          </p:nvSpPr>
          <p:spPr bwMode="auto">
            <a:xfrm>
              <a:off x="4490972" y="5467127"/>
              <a:ext cx="801562"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a:ea typeface="宋体" panose="02010600030101010101" pitchFamily="2" charset="-122"/>
                </a:rPr>
                <a:t>1101</a:t>
              </a:r>
              <a:endParaRPr lang="en-US" altLang="zh-CN" sz="2800" b="1" dirty="0">
                <a:latin typeface="Times New Roman" panose="02020603050405020304" pitchFamily="18" charset="0"/>
                <a:ea typeface="宋体" panose="02010600030101010101" pitchFamily="2" charset="-122"/>
              </a:endParaRPr>
            </a:p>
          </p:txBody>
        </p:sp>
        <p:sp>
          <p:nvSpPr>
            <p:cNvPr id="49" name="Rectangle 20"/>
            <p:cNvSpPr>
              <a:spLocks noChangeArrowheads="1"/>
            </p:cNvSpPr>
            <p:nvPr/>
          </p:nvSpPr>
          <p:spPr bwMode="auto">
            <a:xfrm>
              <a:off x="4689410" y="5876703"/>
              <a:ext cx="616410" cy="455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800" b="1" dirty="0" smtClean="0">
                  <a:ea typeface="宋体" panose="02010600030101010101" pitchFamily="2" charset="-122"/>
                </a:rPr>
                <a:t>001</a:t>
              </a:r>
              <a:endParaRPr lang="en-US" altLang="zh-CN" sz="2800" b="1" dirty="0">
                <a:latin typeface="Times New Roman" panose="02020603050405020304" pitchFamily="18" charset="0"/>
                <a:ea typeface="宋体" panose="02010600030101010101" pitchFamily="2" charset="-122"/>
              </a:endParaRPr>
            </a:p>
          </p:txBody>
        </p:sp>
        <p:sp>
          <p:nvSpPr>
            <p:cNvPr id="50" name="Rectangle 21"/>
            <p:cNvSpPr>
              <a:spLocks noChangeArrowheads="1"/>
            </p:cNvSpPr>
            <p:nvPr/>
          </p:nvSpPr>
          <p:spPr bwMode="auto">
            <a:xfrm>
              <a:off x="6071115" y="5846472"/>
              <a:ext cx="3377123" cy="38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zh-CN" sz="2400" b="1" i="1" dirty="0" smtClean="0"/>
                <a:t>R</a:t>
              </a:r>
              <a:r>
                <a:rPr lang="en-US" altLang="zh-CN" sz="2400" b="1" dirty="0" smtClean="0"/>
                <a:t> </a:t>
              </a:r>
              <a:r>
                <a:rPr lang="en-US" altLang="zh-CN" sz="2400" b="1" dirty="0"/>
                <a:t>(</a:t>
              </a:r>
              <a:r>
                <a:rPr lang="zh-CN" altLang="en-US" sz="2400" b="1" dirty="0"/>
                <a:t>余数</a:t>
              </a:r>
              <a:r>
                <a:rPr lang="en-US" altLang="zh-CN" sz="2400" b="1" dirty="0"/>
                <a:t>)</a:t>
              </a:r>
              <a:endParaRPr lang="en-US" altLang="zh-CN" sz="2400" b="1" dirty="0">
                <a:latin typeface="Times New Roman" panose="02020603050405020304" pitchFamily="18" charset="0"/>
                <a:ea typeface="宋体" panose="02010600030101010101" pitchFamily="2" charset="-122"/>
              </a:endParaRPr>
            </a:p>
          </p:txBody>
        </p:sp>
        <p:sp>
          <p:nvSpPr>
            <p:cNvPr id="51" name="Freeform 22"/>
            <p:cNvSpPr/>
            <p:nvPr/>
          </p:nvSpPr>
          <p:spPr bwMode="auto">
            <a:xfrm>
              <a:off x="3199160" y="1626964"/>
              <a:ext cx="2600325" cy="454025"/>
            </a:xfrm>
            <a:custGeom>
              <a:avLst/>
              <a:gdLst>
                <a:gd name="T0" fmla="*/ 0 w 944"/>
                <a:gd name="T1" fmla="*/ 2147483647 h 134"/>
                <a:gd name="T2" fmla="*/ 2147483647 w 944"/>
                <a:gd name="T3" fmla="*/ 2147483647 h 134"/>
                <a:gd name="T4" fmla="*/ 2147483647 w 944"/>
                <a:gd name="T5" fmla="*/ 2147483647 h 134"/>
                <a:gd name="T6" fmla="*/ 2147483647 w 944"/>
                <a:gd name="T7" fmla="*/ 2147483647 h 134"/>
                <a:gd name="T8" fmla="*/ 2147483647 w 944"/>
                <a:gd name="T9" fmla="*/ 2147483647 h 134"/>
                <a:gd name="T10" fmla="*/ 2147483647 w 944"/>
                <a:gd name="T11" fmla="*/ 2147483647 h 134"/>
                <a:gd name="T12" fmla="*/ 2147483647 w 944"/>
                <a:gd name="T13" fmla="*/ 2147483647 h 134"/>
                <a:gd name="T14" fmla="*/ 2147483647 w 944"/>
                <a:gd name="T15" fmla="*/ 2147483647 h 134"/>
                <a:gd name="T16" fmla="*/ 2147483647 w 944"/>
                <a:gd name="T17" fmla="*/ 2147483647 h 134"/>
                <a:gd name="T18" fmla="*/ 2147483647 w 944"/>
                <a:gd name="T19" fmla="*/ 2147483647 h 134"/>
                <a:gd name="T20" fmla="*/ 2147483647 w 944"/>
                <a:gd name="T21" fmla="*/ 2147483647 h 134"/>
                <a:gd name="T22" fmla="*/ 2147483647 w 944"/>
                <a:gd name="T23" fmla="*/ 2147483647 h 134"/>
                <a:gd name="T24" fmla="*/ 2147483647 w 944"/>
                <a:gd name="T25" fmla="*/ 2147483647 h 134"/>
                <a:gd name="T26" fmla="*/ 2147483647 w 944"/>
                <a:gd name="T27" fmla="*/ 2147483647 h 134"/>
                <a:gd name="T28" fmla="*/ 2147483647 w 944"/>
                <a:gd name="T29" fmla="*/ 2147483647 h 134"/>
                <a:gd name="T30" fmla="*/ 2147483647 w 944"/>
                <a:gd name="T31" fmla="*/ 2147483647 h 134"/>
                <a:gd name="T32" fmla="*/ 2147483647 w 944"/>
                <a:gd name="T33" fmla="*/ 2147483647 h 134"/>
                <a:gd name="T34" fmla="*/ 2147483647 w 944"/>
                <a:gd name="T35" fmla="*/ 2147483647 h 134"/>
                <a:gd name="T36" fmla="*/ 2147483647 w 944"/>
                <a:gd name="T37" fmla="*/ 0 h 134"/>
                <a:gd name="T38" fmla="*/ 2147483647 w 944"/>
                <a:gd name="T39" fmla="*/ 0 h 134"/>
                <a:gd name="T40" fmla="*/ 2147483647 w 944"/>
                <a:gd name="T41" fmla="*/ 0 h 134"/>
                <a:gd name="T42" fmla="*/ 2147483647 w 944"/>
                <a:gd name="T43" fmla="*/ 0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944" h="134">
                  <a:moveTo>
                    <a:pt x="0" y="134"/>
                  </a:moveTo>
                  <a:lnTo>
                    <a:pt x="4" y="134"/>
                  </a:lnTo>
                  <a:lnTo>
                    <a:pt x="4" y="129"/>
                  </a:lnTo>
                  <a:lnTo>
                    <a:pt x="13" y="129"/>
                  </a:lnTo>
                  <a:lnTo>
                    <a:pt x="18" y="125"/>
                  </a:lnTo>
                  <a:lnTo>
                    <a:pt x="22" y="120"/>
                  </a:lnTo>
                  <a:lnTo>
                    <a:pt x="31" y="111"/>
                  </a:lnTo>
                  <a:lnTo>
                    <a:pt x="36" y="103"/>
                  </a:lnTo>
                  <a:lnTo>
                    <a:pt x="40" y="94"/>
                  </a:lnTo>
                  <a:lnTo>
                    <a:pt x="45" y="80"/>
                  </a:lnTo>
                  <a:lnTo>
                    <a:pt x="45" y="67"/>
                  </a:lnTo>
                  <a:lnTo>
                    <a:pt x="45" y="54"/>
                  </a:lnTo>
                  <a:lnTo>
                    <a:pt x="40" y="45"/>
                  </a:lnTo>
                  <a:lnTo>
                    <a:pt x="36" y="31"/>
                  </a:lnTo>
                  <a:lnTo>
                    <a:pt x="31" y="22"/>
                  </a:lnTo>
                  <a:lnTo>
                    <a:pt x="27" y="18"/>
                  </a:lnTo>
                  <a:lnTo>
                    <a:pt x="18" y="9"/>
                  </a:lnTo>
                  <a:lnTo>
                    <a:pt x="13" y="5"/>
                  </a:lnTo>
                  <a:lnTo>
                    <a:pt x="9" y="0"/>
                  </a:lnTo>
                  <a:lnTo>
                    <a:pt x="944" y="0"/>
                  </a:lnTo>
                </a:path>
              </a:pathLst>
            </a:custGeom>
            <a:noFill/>
            <a:ln w="28575" cmpd="sng">
              <a:solidFill>
                <a:schemeClr val="tx1"/>
              </a:solidFill>
              <a:prstDash val="solid"/>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2" name="Line 23"/>
            <p:cNvSpPr>
              <a:spLocks noChangeShapeType="1"/>
            </p:cNvSpPr>
            <p:nvPr/>
          </p:nvSpPr>
          <p:spPr bwMode="auto">
            <a:xfrm>
              <a:off x="1937097" y="1836514"/>
              <a:ext cx="344488"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 name="Line 24"/>
            <p:cNvSpPr>
              <a:spLocks noChangeShapeType="1"/>
            </p:cNvSpPr>
            <p:nvPr/>
          </p:nvSpPr>
          <p:spPr bwMode="auto">
            <a:xfrm>
              <a:off x="4377085" y="2020664"/>
              <a:ext cx="19050" cy="438150"/>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 name="Line 25"/>
            <p:cNvSpPr>
              <a:spLocks noChangeShapeType="1"/>
            </p:cNvSpPr>
            <p:nvPr/>
          </p:nvSpPr>
          <p:spPr bwMode="auto">
            <a:xfrm>
              <a:off x="4561235" y="2007964"/>
              <a:ext cx="15875" cy="1141413"/>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 name="Line 26"/>
            <p:cNvSpPr>
              <a:spLocks noChangeShapeType="1"/>
            </p:cNvSpPr>
            <p:nvPr/>
          </p:nvSpPr>
          <p:spPr bwMode="auto">
            <a:xfrm>
              <a:off x="4772372" y="2020664"/>
              <a:ext cx="25400" cy="1765300"/>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 name="Line 27"/>
            <p:cNvSpPr>
              <a:spLocks noChangeShapeType="1"/>
            </p:cNvSpPr>
            <p:nvPr/>
          </p:nvSpPr>
          <p:spPr bwMode="auto">
            <a:xfrm>
              <a:off x="4958110" y="2020664"/>
              <a:ext cx="33337" cy="2439988"/>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 name="Line 28"/>
            <p:cNvSpPr>
              <a:spLocks noChangeShapeType="1"/>
            </p:cNvSpPr>
            <p:nvPr/>
          </p:nvSpPr>
          <p:spPr bwMode="auto">
            <a:xfrm>
              <a:off x="3513485" y="2412777"/>
              <a:ext cx="757237"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 name="Line 29"/>
            <p:cNvSpPr>
              <a:spLocks noChangeShapeType="1"/>
            </p:cNvSpPr>
            <p:nvPr/>
          </p:nvSpPr>
          <p:spPr bwMode="auto">
            <a:xfrm>
              <a:off x="3740497" y="3125564"/>
              <a:ext cx="757238"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 name="Line 30"/>
            <p:cNvSpPr>
              <a:spLocks noChangeShapeType="1"/>
            </p:cNvSpPr>
            <p:nvPr/>
          </p:nvSpPr>
          <p:spPr bwMode="auto">
            <a:xfrm>
              <a:off x="3902422" y="3812952"/>
              <a:ext cx="758825"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0" name="Line 31"/>
            <p:cNvSpPr>
              <a:spLocks noChangeShapeType="1"/>
            </p:cNvSpPr>
            <p:nvPr/>
          </p:nvSpPr>
          <p:spPr bwMode="auto">
            <a:xfrm>
              <a:off x="4107210" y="4500339"/>
              <a:ext cx="757237"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1" name="Line 32"/>
            <p:cNvSpPr>
              <a:spLocks noChangeShapeType="1"/>
            </p:cNvSpPr>
            <p:nvPr/>
          </p:nvSpPr>
          <p:spPr bwMode="auto">
            <a:xfrm>
              <a:off x="4308822" y="5175027"/>
              <a:ext cx="758825"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2" name="Line 33"/>
            <p:cNvSpPr>
              <a:spLocks noChangeShapeType="1"/>
            </p:cNvSpPr>
            <p:nvPr/>
          </p:nvSpPr>
          <p:spPr bwMode="auto">
            <a:xfrm>
              <a:off x="4519547" y="5860827"/>
              <a:ext cx="757238" cy="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4" name="Line 35"/>
            <p:cNvSpPr>
              <a:spLocks noChangeShapeType="1"/>
            </p:cNvSpPr>
            <p:nvPr/>
          </p:nvSpPr>
          <p:spPr bwMode="auto">
            <a:xfrm>
              <a:off x="5144327" y="2022252"/>
              <a:ext cx="39687" cy="3182937"/>
            </a:xfrm>
            <a:prstGeom prst="line">
              <a:avLst/>
            </a:prstGeom>
            <a:noFill/>
            <a:ln w="28575">
              <a:solidFill>
                <a:srgbClr val="FF33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7" name="Line 38"/>
            <p:cNvSpPr>
              <a:spLocks noChangeShapeType="1"/>
            </p:cNvSpPr>
            <p:nvPr/>
          </p:nvSpPr>
          <p:spPr bwMode="auto">
            <a:xfrm flipH="1">
              <a:off x="5386636" y="1849214"/>
              <a:ext cx="504825"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8" name="Line 39"/>
            <p:cNvSpPr>
              <a:spLocks noChangeShapeType="1"/>
            </p:cNvSpPr>
            <p:nvPr/>
          </p:nvSpPr>
          <p:spPr bwMode="auto">
            <a:xfrm flipH="1">
              <a:off x="5489510" y="6037039"/>
              <a:ext cx="504825" cy="0"/>
            </a:xfrm>
            <a:prstGeom prst="line">
              <a:avLst/>
            </a:prstGeom>
            <a:noFill/>
            <a:ln w="5715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9" name="Rectangle 40"/>
            <p:cNvSpPr>
              <a:spLocks noChangeArrowheads="1"/>
            </p:cNvSpPr>
            <p:nvPr/>
          </p:nvSpPr>
          <p:spPr bwMode="auto">
            <a:xfrm>
              <a:off x="5978721" y="1204869"/>
              <a:ext cx="859686" cy="390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2400" b="1" i="1" dirty="0" smtClean="0">
                  <a:ea typeface="宋体" panose="02010600030101010101" pitchFamily="2" charset="-122"/>
                </a:rPr>
                <a:t>Q</a:t>
              </a:r>
              <a:r>
                <a:rPr lang="en-US" altLang="zh-CN" sz="2400" b="1" dirty="0" smtClean="0">
                  <a:ea typeface="宋体" panose="02010600030101010101" pitchFamily="2" charset="-122"/>
                </a:rPr>
                <a:t> (</a:t>
              </a:r>
              <a:r>
                <a:rPr lang="zh-CN" altLang="en-US" sz="2400" b="1" dirty="0" smtClean="0">
                  <a:ea typeface="宋体" panose="02010600030101010101" pitchFamily="2" charset="-122"/>
                </a:rPr>
                <a:t>商</a:t>
              </a:r>
              <a:r>
                <a:rPr lang="en-US" altLang="zh-CN" sz="2400" b="1" dirty="0" smtClean="0">
                  <a:ea typeface="宋体" panose="02010600030101010101" pitchFamily="2" charset="-122"/>
                </a:rPr>
                <a:t>)</a:t>
              </a:r>
              <a:endParaRPr lang="zh-CN" altLang="en-US" sz="2400" b="1" dirty="0">
                <a:latin typeface="Times New Roman" panose="02020603050405020304" pitchFamily="18" charset="0"/>
                <a:ea typeface="宋体" panose="02010600030101010101" pitchFamily="2" charset="-122"/>
              </a:endParaRPr>
            </a:p>
          </p:txBody>
        </p:sp>
        <p:sp>
          <p:nvSpPr>
            <p:cNvPr id="70" name="Line 41"/>
            <p:cNvSpPr>
              <a:spLocks noChangeShapeType="1"/>
            </p:cNvSpPr>
            <p:nvPr/>
          </p:nvSpPr>
          <p:spPr bwMode="auto">
            <a:xfrm flipH="1">
              <a:off x="5385048" y="1399952"/>
              <a:ext cx="504825" cy="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a:r>
              <a:rPr lang="zh-CN" altLang="en-US" sz="3600" dirty="0"/>
              <a:t>接收端对收到的每一帧进行 </a:t>
            </a:r>
            <a:r>
              <a:rPr lang="en-US" altLang="zh-CN" sz="3600" dirty="0"/>
              <a:t>CRC </a:t>
            </a:r>
            <a:r>
              <a:rPr lang="zh-CN" altLang="en-US" sz="3600" dirty="0"/>
              <a:t>检验 </a:t>
            </a:r>
          </a:p>
        </p:txBody>
      </p:sp>
      <p:sp>
        <p:nvSpPr>
          <p:cNvPr id="150531" name="Rectangle 3"/>
          <p:cNvSpPr>
            <a:spLocks noGrp="1" noChangeArrowheads="1"/>
          </p:cNvSpPr>
          <p:nvPr>
            <p:ph idx="1"/>
          </p:nvPr>
        </p:nvSpPr>
        <p:spPr/>
        <p:txBody>
          <a:bodyPr/>
          <a:lstStyle/>
          <a:p>
            <a:pPr algn="just">
              <a:lnSpc>
                <a:spcPct val="100000"/>
              </a:lnSpc>
            </a:pPr>
            <a:r>
              <a:rPr lang="en-US" altLang="zh-CN" dirty="0"/>
              <a:t>(1) </a:t>
            </a:r>
            <a:r>
              <a:rPr lang="zh-CN" altLang="en-US" dirty="0"/>
              <a:t>若得出的余数 </a:t>
            </a:r>
            <a:r>
              <a:rPr lang="en-US" altLang="zh-CN" i="1" dirty="0"/>
              <a:t>R</a:t>
            </a:r>
            <a:r>
              <a:rPr lang="en-US" altLang="zh-CN" dirty="0"/>
              <a:t> = 0</a:t>
            </a:r>
            <a:r>
              <a:rPr lang="zh-CN" altLang="en-US" dirty="0"/>
              <a:t>，则判定这个帧没有差错，就</a:t>
            </a:r>
            <a:r>
              <a:rPr lang="zh-CN" altLang="en-US" dirty="0" smtClean="0">
                <a:solidFill>
                  <a:srgbClr val="FF0000"/>
                </a:solidFill>
              </a:rPr>
              <a:t>接受 </a:t>
            </a:r>
            <a:r>
              <a:rPr lang="en-US" altLang="zh-CN" dirty="0" smtClean="0"/>
              <a:t>(</a:t>
            </a:r>
            <a:r>
              <a:rPr lang="en-US" altLang="zh-CN" dirty="0"/>
              <a:t>accept)</a:t>
            </a:r>
            <a:r>
              <a:rPr lang="zh-CN" altLang="en-US" dirty="0"/>
              <a:t>。</a:t>
            </a:r>
          </a:p>
          <a:p>
            <a:pPr algn="just">
              <a:lnSpc>
                <a:spcPct val="100000"/>
              </a:lnSpc>
            </a:pPr>
            <a:r>
              <a:rPr lang="en-US" altLang="zh-CN" dirty="0"/>
              <a:t>(2) </a:t>
            </a:r>
            <a:r>
              <a:rPr lang="zh-CN" altLang="en-US" dirty="0"/>
              <a:t>若余数 </a:t>
            </a:r>
            <a:r>
              <a:rPr lang="en-US" altLang="zh-CN" i="1" dirty="0"/>
              <a:t>R</a:t>
            </a:r>
            <a:r>
              <a:rPr lang="en-US" altLang="zh-CN" dirty="0"/>
              <a:t> </a:t>
            </a:r>
            <a:r>
              <a:rPr lang="en-US" altLang="zh-CN" dirty="0">
                <a:sym typeface="Symbol" panose="05050102010706020507" pitchFamily="18" charset="2"/>
              </a:rPr>
              <a:t></a:t>
            </a:r>
            <a:r>
              <a:rPr lang="en-US" altLang="zh-CN" dirty="0"/>
              <a:t> 0</a:t>
            </a:r>
            <a:r>
              <a:rPr lang="zh-CN" altLang="en-US" dirty="0"/>
              <a:t>，则判定这个帧有差错，就</a:t>
            </a:r>
            <a:r>
              <a:rPr lang="zh-CN" altLang="en-US" dirty="0">
                <a:solidFill>
                  <a:srgbClr val="FF0000"/>
                </a:solidFill>
              </a:rPr>
              <a:t>丢弃。</a:t>
            </a:r>
          </a:p>
          <a:p>
            <a:pPr algn="just">
              <a:lnSpc>
                <a:spcPct val="100000"/>
              </a:lnSpc>
            </a:pPr>
            <a:r>
              <a:rPr lang="zh-CN" altLang="en-US" dirty="0"/>
              <a:t>但这种检测方法并不能确定究竟是哪一个或哪几个比特出现了差错。</a:t>
            </a:r>
          </a:p>
          <a:p>
            <a:pPr algn="just">
              <a:lnSpc>
                <a:spcPct val="100000"/>
              </a:lnSpc>
            </a:pPr>
            <a:r>
              <a:rPr lang="zh-CN" altLang="en-US" dirty="0"/>
              <a:t>只要经过严格的挑选，并使用位数足够多的除数</a:t>
            </a:r>
            <a:r>
              <a:rPr lang="zh-CN" altLang="en-US" sz="1000" dirty="0"/>
              <a:t> </a:t>
            </a:r>
            <a:r>
              <a:rPr lang="en-US" altLang="zh-CN" i="1" dirty="0"/>
              <a:t>P</a:t>
            </a:r>
            <a:r>
              <a:rPr lang="zh-CN" altLang="en-US" dirty="0"/>
              <a:t>，那么出现检测不到的差错的概率就很小很小。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3.2  </a:t>
            </a:r>
            <a:r>
              <a:rPr lang="zh-CN" altLang="zh-CN" dirty="0"/>
              <a:t>点对点</a:t>
            </a:r>
            <a:r>
              <a:rPr lang="zh-CN" altLang="zh-CN" dirty="0" smtClean="0"/>
              <a:t>协议</a:t>
            </a:r>
            <a:r>
              <a:rPr lang="en-US" altLang="zh-CN" dirty="0" smtClean="0"/>
              <a:t> PPP</a:t>
            </a:r>
            <a:endParaRPr lang="zh-CN" altLang="en-US" dirty="0"/>
          </a:p>
        </p:txBody>
      </p:sp>
      <p:sp>
        <p:nvSpPr>
          <p:cNvPr id="3" name="内容占位符 2"/>
          <p:cNvSpPr>
            <a:spLocks noGrp="1"/>
          </p:cNvSpPr>
          <p:nvPr>
            <p:ph idx="1"/>
          </p:nvPr>
        </p:nvSpPr>
        <p:spPr/>
        <p:txBody>
          <a:bodyPr/>
          <a:lstStyle/>
          <a:p>
            <a:r>
              <a:rPr lang="en-US" altLang="zh-CN" dirty="0"/>
              <a:t>3.2.1 </a:t>
            </a:r>
            <a:r>
              <a:rPr lang="en-US" altLang="zh-CN" dirty="0" smtClean="0"/>
              <a:t> PPP </a:t>
            </a:r>
            <a:r>
              <a:rPr lang="zh-CN" altLang="zh-CN" dirty="0" smtClean="0"/>
              <a:t>协议</a:t>
            </a:r>
            <a:r>
              <a:rPr lang="zh-CN" altLang="zh-CN" dirty="0"/>
              <a:t>的特点</a:t>
            </a:r>
          </a:p>
          <a:p>
            <a:r>
              <a:rPr lang="en-US" altLang="zh-CN" dirty="0"/>
              <a:t>3.2.2 </a:t>
            </a:r>
            <a:r>
              <a:rPr lang="en-US" altLang="zh-CN" dirty="0" smtClean="0"/>
              <a:t> PPP </a:t>
            </a:r>
            <a:r>
              <a:rPr lang="zh-CN" altLang="zh-CN" dirty="0" smtClean="0"/>
              <a:t>协议</a:t>
            </a:r>
            <a:r>
              <a:rPr lang="zh-CN" altLang="zh-CN" dirty="0"/>
              <a:t>的帧格式</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ltLang="zh-CN" dirty="0" smtClean="0"/>
              <a:t>3.2.1  PPP </a:t>
            </a:r>
            <a:r>
              <a:rPr lang="zh-CN" altLang="en-US" dirty="0"/>
              <a:t>协议的特点 </a:t>
            </a:r>
          </a:p>
        </p:txBody>
      </p:sp>
      <p:sp>
        <p:nvSpPr>
          <p:cNvPr id="190467" name="Rectangle 3"/>
          <p:cNvSpPr>
            <a:spLocks noGrp="1" noChangeArrowheads="1"/>
          </p:cNvSpPr>
          <p:nvPr>
            <p:ph idx="1"/>
          </p:nvPr>
        </p:nvSpPr>
        <p:spPr/>
        <p:txBody>
          <a:bodyPr/>
          <a:lstStyle/>
          <a:p>
            <a:r>
              <a:rPr lang="zh-CN" altLang="zh-CN" dirty="0"/>
              <a:t>对于点对点的</a:t>
            </a:r>
            <a:r>
              <a:rPr lang="zh-CN" altLang="zh-CN" dirty="0" smtClean="0"/>
              <a:t>链路</a:t>
            </a:r>
            <a:r>
              <a:rPr lang="zh-CN" altLang="en-US" dirty="0" smtClean="0"/>
              <a:t>，</a:t>
            </a:r>
            <a:r>
              <a:rPr lang="zh-CN" altLang="zh-CN" dirty="0" smtClean="0"/>
              <a:t>目前</a:t>
            </a:r>
            <a:r>
              <a:rPr lang="zh-CN" altLang="zh-CN" dirty="0"/>
              <a:t>使用得最广泛的数据链路层</a:t>
            </a:r>
            <a:r>
              <a:rPr lang="zh-CN" altLang="zh-CN" dirty="0" smtClean="0"/>
              <a:t>协议</a:t>
            </a:r>
            <a:r>
              <a:rPr lang="zh-CN" altLang="en-US" dirty="0"/>
              <a:t>是</a:t>
            </a:r>
            <a:r>
              <a:rPr lang="zh-CN" altLang="en-US" dirty="0">
                <a:solidFill>
                  <a:srgbClr val="FF0000"/>
                </a:solidFill>
              </a:rPr>
              <a:t>点对点协议 </a:t>
            </a:r>
            <a:r>
              <a:rPr lang="en-US" altLang="zh-CN" dirty="0"/>
              <a:t>PPP (Point-to-Point Protocol)</a:t>
            </a:r>
            <a:r>
              <a:rPr lang="zh-CN" altLang="en-US" dirty="0"/>
              <a:t>。</a:t>
            </a:r>
            <a:endParaRPr lang="en-US" altLang="zh-CN" dirty="0" smtClean="0"/>
          </a:p>
          <a:p>
            <a:pPr marL="0" indent="0">
              <a:buNone/>
            </a:pPr>
            <a:endParaRPr lang="en-US" altLang="zh-CN" dirty="0" smtClean="0"/>
          </a:p>
          <a:p>
            <a:r>
              <a:rPr lang="en-US" altLang="zh-CN" dirty="0" smtClean="0"/>
              <a:t>PPP </a:t>
            </a:r>
            <a:r>
              <a:rPr lang="zh-CN" altLang="zh-CN" dirty="0" smtClean="0"/>
              <a:t>协议</a:t>
            </a:r>
            <a:r>
              <a:rPr lang="zh-CN" altLang="zh-CN" dirty="0"/>
              <a:t>在</a:t>
            </a:r>
            <a:r>
              <a:rPr lang="en-US" altLang="zh-CN" dirty="0"/>
              <a:t>1994</a:t>
            </a:r>
            <a:r>
              <a:rPr lang="zh-CN" altLang="zh-CN" dirty="0"/>
              <a:t>年就已成为互联网的正式</a:t>
            </a:r>
            <a:r>
              <a:rPr lang="zh-CN" altLang="zh-CN" dirty="0" smtClean="0"/>
              <a:t>标准</a:t>
            </a:r>
            <a:r>
              <a:rPr lang="zh-CN" altLang="en-US" dirty="0" smtClean="0"/>
              <a:t>。</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04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第</a:t>
            </a:r>
            <a:r>
              <a:rPr lang="en-US" altLang="zh-CN" dirty="0" smtClean="0"/>
              <a:t> 3 </a:t>
            </a:r>
            <a:r>
              <a:rPr lang="zh-CN" altLang="zh-CN" dirty="0" smtClean="0"/>
              <a:t>章</a:t>
            </a:r>
            <a:r>
              <a:rPr lang="en-US" altLang="zh-CN" dirty="0" smtClean="0"/>
              <a:t>  </a:t>
            </a:r>
            <a:r>
              <a:rPr lang="zh-CN" altLang="zh-CN" dirty="0" smtClean="0"/>
              <a:t>数据链路层</a:t>
            </a:r>
            <a:endParaRPr lang="zh-CN" altLang="en-US" dirty="0"/>
          </a:p>
        </p:txBody>
      </p:sp>
      <p:sp>
        <p:nvSpPr>
          <p:cNvPr id="3" name="内容占位符 2"/>
          <p:cNvSpPr>
            <a:spLocks noGrp="1"/>
          </p:cNvSpPr>
          <p:nvPr>
            <p:ph idx="1"/>
          </p:nvPr>
        </p:nvSpPr>
        <p:spPr/>
        <p:txBody>
          <a:bodyPr/>
          <a:lstStyle/>
          <a:p>
            <a:r>
              <a:rPr lang="en-US" altLang="zh-CN" dirty="0" smtClean="0"/>
              <a:t>3.1  </a:t>
            </a:r>
            <a:r>
              <a:rPr lang="zh-CN" altLang="zh-CN" dirty="0" smtClean="0"/>
              <a:t>使用</a:t>
            </a:r>
            <a:r>
              <a:rPr lang="zh-CN" altLang="zh-CN" dirty="0"/>
              <a:t>点对点信道的数据链路层</a:t>
            </a:r>
          </a:p>
          <a:p>
            <a:r>
              <a:rPr lang="en-US" altLang="zh-CN" dirty="0" smtClean="0"/>
              <a:t>3.2  </a:t>
            </a:r>
            <a:r>
              <a:rPr lang="zh-CN" altLang="zh-CN" dirty="0" smtClean="0"/>
              <a:t>点对点协议</a:t>
            </a:r>
            <a:r>
              <a:rPr lang="en-US" altLang="zh-CN" dirty="0" smtClean="0"/>
              <a:t> PPP</a:t>
            </a:r>
            <a:endParaRPr lang="zh-CN" altLang="zh-CN" dirty="0"/>
          </a:p>
          <a:p>
            <a:r>
              <a:rPr lang="en-US" altLang="zh-CN" dirty="0" smtClean="0"/>
              <a:t>3.3  </a:t>
            </a:r>
            <a:r>
              <a:rPr lang="zh-CN" altLang="zh-CN" dirty="0"/>
              <a:t>使用广播信道的数据链路层</a:t>
            </a:r>
          </a:p>
          <a:p>
            <a:r>
              <a:rPr lang="en-US" altLang="zh-CN" dirty="0" smtClean="0"/>
              <a:t>3.4  </a:t>
            </a:r>
            <a:r>
              <a:rPr lang="zh-CN" altLang="zh-CN" dirty="0"/>
              <a:t>扩展的以太网</a:t>
            </a:r>
          </a:p>
          <a:p>
            <a:pPr marL="0" indent="0">
              <a:buNone/>
            </a:pPr>
            <a:endParaRPr lang="zh-CN" altLang="zh-C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lgn="ctr"/>
            <a:r>
              <a:rPr lang="zh-CN" altLang="en-US" sz="4000" dirty="0"/>
              <a:t>用户到 </a:t>
            </a:r>
            <a:r>
              <a:rPr lang="en-US" altLang="zh-CN" sz="4000" dirty="0"/>
              <a:t>ISP </a:t>
            </a:r>
            <a:r>
              <a:rPr lang="zh-CN" altLang="en-US" sz="4000" dirty="0"/>
              <a:t>的链路使用 </a:t>
            </a:r>
            <a:r>
              <a:rPr lang="en-US" altLang="zh-CN" sz="4000" dirty="0"/>
              <a:t>PPP </a:t>
            </a:r>
            <a:r>
              <a:rPr lang="zh-CN" altLang="en-US" sz="4000" dirty="0"/>
              <a:t>协议 </a:t>
            </a:r>
          </a:p>
        </p:txBody>
      </p:sp>
      <p:grpSp>
        <p:nvGrpSpPr>
          <p:cNvPr id="2" name="组合 1"/>
          <p:cNvGrpSpPr/>
          <p:nvPr/>
        </p:nvGrpSpPr>
        <p:grpSpPr>
          <a:xfrm>
            <a:off x="261778" y="1916832"/>
            <a:ext cx="9558149" cy="3065165"/>
            <a:chOff x="261778" y="1916832"/>
            <a:chExt cx="9558149" cy="3065165"/>
          </a:xfrm>
        </p:grpSpPr>
        <p:sp>
          <p:nvSpPr>
            <p:cNvPr id="192565" name="Line 53"/>
            <p:cNvSpPr>
              <a:spLocks noChangeShapeType="1"/>
            </p:cNvSpPr>
            <p:nvPr/>
          </p:nvSpPr>
          <p:spPr bwMode="auto">
            <a:xfrm>
              <a:off x="1052512" y="4725119"/>
              <a:ext cx="4368271" cy="0"/>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66" name="Oval 54"/>
            <p:cNvSpPr>
              <a:spLocks noChangeArrowheads="1"/>
            </p:cNvSpPr>
            <p:nvPr/>
          </p:nvSpPr>
          <p:spPr bwMode="auto">
            <a:xfrm>
              <a:off x="2691475" y="1916832"/>
              <a:ext cx="1014677" cy="2520950"/>
            </a:xfrm>
            <a:prstGeom prst="ellipse">
              <a:avLst/>
            </a:prstGeom>
            <a:solidFill>
              <a:srgbClr val="CCFFFF">
                <a:alpha val="50000"/>
              </a:srgbClr>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2567" name="Text Box 55"/>
            <p:cNvSpPr txBox="1">
              <a:spLocks noChangeArrowheads="1"/>
            </p:cNvSpPr>
            <p:nvPr/>
          </p:nvSpPr>
          <p:spPr bwMode="auto">
            <a:xfrm>
              <a:off x="261778" y="2721446"/>
              <a:ext cx="49404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anose="02010609060101010101" pitchFamily="2" charset="-122"/>
                </a:rPr>
                <a:t>用</a:t>
              </a:r>
            </a:p>
            <a:p>
              <a:endParaRPr kumimoji="1" lang="zh-CN" altLang="en-US" sz="2400" b="1" dirty="0">
                <a:solidFill>
                  <a:srgbClr val="000099"/>
                </a:solidFill>
                <a:latin typeface="+mn-lt"/>
                <a:ea typeface="黑体" panose="02010609060101010101" pitchFamily="2" charset="-122"/>
              </a:endParaRPr>
            </a:p>
            <a:p>
              <a:r>
                <a:rPr kumimoji="1" lang="zh-CN" altLang="en-US" sz="2400" b="1" dirty="0">
                  <a:solidFill>
                    <a:srgbClr val="000099"/>
                  </a:solidFill>
                  <a:latin typeface="+mn-lt"/>
                  <a:ea typeface="黑体" panose="02010609060101010101" pitchFamily="2" charset="-122"/>
                </a:rPr>
                <a:t>户</a:t>
              </a:r>
            </a:p>
          </p:txBody>
        </p:sp>
        <p:sp>
          <p:nvSpPr>
            <p:cNvPr id="192568" name="Text Box 56"/>
            <p:cNvSpPr txBox="1">
              <a:spLocks noChangeArrowheads="1"/>
            </p:cNvSpPr>
            <p:nvPr/>
          </p:nvSpPr>
          <p:spPr bwMode="auto">
            <a:xfrm>
              <a:off x="8397743" y="2865462"/>
              <a:ext cx="142218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smtClean="0">
                  <a:solidFill>
                    <a:srgbClr val="000099"/>
                  </a:solidFill>
                  <a:latin typeface="+mn-lt"/>
                  <a:ea typeface="黑体" panose="02010609060101010101" pitchFamily="2" charset="-122"/>
                </a:rPr>
                <a:t>至互联网</a:t>
              </a:r>
              <a:endParaRPr kumimoji="1" lang="zh-CN" altLang="en-US" sz="2400" b="1" dirty="0">
                <a:solidFill>
                  <a:srgbClr val="00FF00"/>
                </a:solidFill>
                <a:latin typeface="+mn-lt"/>
                <a:ea typeface="黑体" panose="02010609060101010101" pitchFamily="2" charset="-122"/>
              </a:endParaRPr>
            </a:p>
          </p:txBody>
        </p:sp>
        <p:sp>
          <p:nvSpPr>
            <p:cNvPr id="192570" name="Rectangle 58"/>
            <p:cNvSpPr>
              <a:spLocks noChangeArrowheads="1"/>
            </p:cNvSpPr>
            <p:nvPr/>
          </p:nvSpPr>
          <p:spPr bwMode="auto">
            <a:xfrm>
              <a:off x="5453460" y="2134320"/>
              <a:ext cx="2385351" cy="2232025"/>
            </a:xfrm>
            <a:prstGeom prst="rect">
              <a:avLst/>
            </a:prstGeom>
            <a:solidFill>
              <a:srgbClr val="FF99FF"/>
            </a:solidFill>
            <a:ln w="19050">
              <a:solidFill>
                <a:schemeClr val="tx1"/>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92571" name="Text Box 59"/>
            <p:cNvSpPr txBox="1">
              <a:spLocks noChangeArrowheads="1"/>
            </p:cNvSpPr>
            <p:nvPr/>
          </p:nvSpPr>
          <p:spPr bwMode="auto">
            <a:xfrm>
              <a:off x="5385048" y="2174007"/>
              <a:ext cx="25074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99"/>
                  </a:solidFill>
                  <a:latin typeface="+mn-lt"/>
                  <a:ea typeface="黑体" panose="02010609060101010101" pitchFamily="2" charset="-122"/>
                </a:rPr>
                <a:t>已</a:t>
              </a:r>
              <a:r>
                <a:rPr kumimoji="1" lang="zh-CN" altLang="en-US" sz="2000" b="1" dirty="0" smtClean="0">
                  <a:solidFill>
                    <a:srgbClr val="000099"/>
                  </a:solidFill>
                  <a:latin typeface="+mn-lt"/>
                  <a:ea typeface="黑体" panose="02010609060101010101" pitchFamily="2" charset="-122"/>
                </a:rPr>
                <a:t>向互联网管理</a:t>
              </a:r>
              <a:r>
                <a:rPr kumimoji="1" lang="zh-CN" altLang="en-US" sz="2000" b="1" dirty="0">
                  <a:solidFill>
                    <a:srgbClr val="000099"/>
                  </a:solidFill>
                  <a:latin typeface="+mn-lt"/>
                  <a:ea typeface="黑体" panose="02010609060101010101" pitchFamily="2" charset="-122"/>
                </a:rPr>
                <a:t>机构</a:t>
              </a:r>
            </a:p>
            <a:p>
              <a:pPr algn="ctr"/>
              <a:r>
                <a:rPr kumimoji="1" lang="zh-CN" altLang="en-US" sz="2000" b="1" dirty="0">
                  <a:solidFill>
                    <a:srgbClr val="000099"/>
                  </a:solidFill>
                  <a:latin typeface="+mn-lt"/>
                  <a:ea typeface="黑体" panose="02010609060101010101" pitchFamily="2" charset="-122"/>
                </a:rPr>
                <a:t>申请到一批 </a:t>
              </a:r>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地址</a:t>
              </a:r>
            </a:p>
          </p:txBody>
        </p:sp>
        <p:sp>
          <p:nvSpPr>
            <p:cNvPr id="192572" name="Text Box 60"/>
            <p:cNvSpPr txBox="1">
              <a:spLocks noChangeArrowheads="1"/>
            </p:cNvSpPr>
            <p:nvPr/>
          </p:nvSpPr>
          <p:spPr bwMode="auto">
            <a:xfrm>
              <a:off x="6387306" y="3056657"/>
              <a:ext cx="67999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ISP</a:t>
              </a:r>
            </a:p>
          </p:txBody>
        </p:sp>
        <p:sp>
          <p:nvSpPr>
            <p:cNvPr id="192573" name="Freeform 61"/>
            <p:cNvSpPr/>
            <p:nvPr/>
          </p:nvSpPr>
          <p:spPr bwMode="auto">
            <a:xfrm>
              <a:off x="7845690" y="3285257"/>
              <a:ext cx="1632083" cy="114300"/>
            </a:xfrm>
            <a:custGeom>
              <a:avLst/>
              <a:gdLst>
                <a:gd name="T0" fmla="*/ 0 w 949"/>
                <a:gd name="T1" fmla="*/ 0 h 72"/>
                <a:gd name="T2" fmla="*/ 379 w 949"/>
                <a:gd name="T3" fmla="*/ 0 h 72"/>
                <a:gd name="T4" fmla="*/ 297 w 949"/>
                <a:gd name="T5" fmla="*/ 72 h 72"/>
                <a:gd name="T6" fmla="*/ 949 w 949"/>
                <a:gd name="T7" fmla="*/ 62 h 72"/>
              </a:gdLst>
              <a:ahLst/>
              <a:cxnLst>
                <a:cxn ang="0">
                  <a:pos x="T0" y="T1"/>
                </a:cxn>
                <a:cxn ang="0">
                  <a:pos x="T2" y="T3"/>
                </a:cxn>
                <a:cxn ang="0">
                  <a:pos x="T4" y="T5"/>
                </a:cxn>
                <a:cxn ang="0">
                  <a:pos x="T6" y="T7"/>
                </a:cxn>
              </a:cxnLst>
              <a:rect l="0" t="0" r="r" b="b"/>
              <a:pathLst>
                <a:path w="949" h="72">
                  <a:moveTo>
                    <a:pt x="0" y="0"/>
                  </a:moveTo>
                  <a:lnTo>
                    <a:pt x="379" y="0"/>
                  </a:lnTo>
                  <a:lnTo>
                    <a:pt x="297" y="72"/>
                  </a:lnTo>
                  <a:lnTo>
                    <a:pt x="949" y="62"/>
                  </a:lnTo>
                </a:path>
              </a:pathLst>
            </a:custGeom>
            <a:noFill/>
            <a:ln w="57150">
              <a:solidFill>
                <a:schemeClr val="tx1"/>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2578" name="Line 66"/>
            <p:cNvSpPr>
              <a:spLocks noChangeShapeType="1"/>
            </p:cNvSpPr>
            <p:nvPr/>
          </p:nvSpPr>
          <p:spPr bwMode="auto">
            <a:xfrm>
              <a:off x="1052512" y="2277195"/>
              <a:ext cx="4368271" cy="2889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79" name="Text Box 67"/>
            <p:cNvSpPr txBox="1">
              <a:spLocks noChangeArrowheads="1"/>
            </p:cNvSpPr>
            <p:nvPr/>
          </p:nvSpPr>
          <p:spPr bwMode="auto">
            <a:xfrm>
              <a:off x="2648744" y="2897907"/>
              <a:ext cx="111280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anose="02010609060101010101" pitchFamily="2" charset="-122"/>
                </a:rPr>
                <a:t>接入网</a:t>
              </a:r>
            </a:p>
          </p:txBody>
        </p:sp>
        <p:sp>
          <p:nvSpPr>
            <p:cNvPr id="192580" name="Line 68"/>
            <p:cNvSpPr>
              <a:spLocks noChangeShapeType="1"/>
            </p:cNvSpPr>
            <p:nvPr/>
          </p:nvSpPr>
          <p:spPr bwMode="auto">
            <a:xfrm>
              <a:off x="1052512" y="2782020"/>
              <a:ext cx="4368271" cy="1428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81" name="Line 69"/>
            <p:cNvSpPr>
              <a:spLocks noChangeShapeType="1"/>
            </p:cNvSpPr>
            <p:nvPr/>
          </p:nvSpPr>
          <p:spPr bwMode="auto">
            <a:xfrm>
              <a:off x="1052512" y="3285257"/>
              <a:ext cx="436827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82" name="Line 70"/>
            <p:cNvSpPr>
              <a:spLocks noChangeShapeType="1"/>
            </p:cNvSpPr>
            <p:nvPr/>
          </p:nvSpPr>
          <p:spPr bwMode="auto">
            <a:xfrm flipV="1">
              <a:off x="1052513" y="3577357"/>
              <a:ext cx="4387189" cy="13970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83" name="Line 71"/>
            <p:cNvSpPr>
              <a:spLocks noChangeShapeType="1"/>
            </p:cNvSpPr>
            <p:nvPr/>
          </p:nvSpPr>
          <p:spPr bwMode="auto">
            <a:xfrm flipV="1">
              <a:off x="1052512" y="3932958"/>
              <a:ext cx="4368271" cy="2889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2584" name="Text Box 72"/>
            <p:cNvSpPr txBox="1">
              <a:spLocks noChangeArrowheads="1"/>
            </p:cNvSpPr>
            <p:nvPr/>
          </p:nvSpPr>
          <p:spPr bwMode="auto">
            <a:xfrm>
              <a:off x="2504728" y="4520332"/>
              <a:ext cx="1498359"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dirty="0">
                  <a:solidFill>
                    <a:srgbClr val="000099"/>
                  </a:solidFill>
                  <a:latin typeface="+mn-lt"/>
                  <a:ea typeface="黑体" panose="02010609060101010101" pitchFamily="2" charset="-122"/>
                </a:rPr>
                <a:t>PPP </a:t>
              </a:r>
              <a:r>
                <a:rPr kumimoji="1" lang="zh-CN" altLang="en-US" sz="2400" b="1" dirty="0">
                  <a:solidFill>
                    <a:srgbClr val="000099"/>
                  </a:solidFill>
                  <a:latin typeface="+mn-lt"/>
                  <a:ea typeface="黑体" panose="02010609060101010101" pitchFamily="2" charset="-122"/>
                </a:rPr>
                <a:t>协议</a:t>
              </a:r>
            </a:p>
          </p:txBody>
        </p:sp>
        <p:pic>
          <p:nvPicPr>
            <p:cNvPr id="192569" name="Picture 5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2061294"/>
              <a:ext cx="407590"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4" name="Picture 6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253595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5" name="Picture 6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012207"/>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6" name="Picture 6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48845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2577" name="Picture 6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31" y="3964708"/>
              <a:ext cx="40759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ltLang="zh-CN"/>
              <a:t>  PPP </a:t>
            </a:r>
            <a:r>
              <a:rPr lang="zh-CN" altLang="en-US"/>
              <a:t>协议应满足的需求 </a:t>
            </a:r>
          </a:p>
        </p:txBody>
      </p:sp>
      <p:sp>
        <p:nvSpPr>
          <p:cNvPr id="38093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smtClean="0"/>
              <a:t>简单 </a:t>
            </a:r>
            <a:r>
              <a:rPr lang="en-US" altLang="zh-CN" sz="2800" dirty="0" smtClean="0"/>
              <a:t>—— </a:t>
            </a:r>
            <a:r>
              <a:rPr lang="zh-CN" altLang="en-US" sz="2800" dirty="0" smtClean="0">
                <a:solidFill>
                  <a:srgbClr val="FF0000"/>
                </a:solidFill>
              </a:rPr>
              <a:t>这</a:t>
            </a:r>
            <a:r>
              <a:rPr lang="zh-CN" altLang="en-US" sz="2800" dirty="0">
                <a:solidFill>
                  <a:srgbClr val="FF0000"/>
                </a:solidFill>
              </a:rPr>
              <a:t>是首要的</a:t>
            </a:r>
            <a:r>
              <a:rPr lang="zh-CN" altLang="en-US" sz="2800" dirty="0" smtClean="0">
                <a:solidFill>
                  <a:srgbClr val="FF0000"/>
                </a:solidFill>
              </a:rPr>
              <a:t>要求。</a:t>
            </a:r>
            <a:endParaRPr lang="zh-CN" altLang="en-US" sz="2800" dirty="0">
              <a:solidFill>
                <a:srgbClr val="FF0000"/>
              </a:solidFill>
            </a:endParaRPr>
          </a:p>
          <a:p>
            <a:r>
              <a:rPr lang="zh-CN" altLang="en-US" sz="2800" dirty="0">
                <a:solidFill>
                  <a:srgbClr val="0070C0"/>
                </a:solidFill>
              </a:rPr>
              <a:t>封装成</a:t>
            </a:r>
            <a:r>
              <a:rPr lang="zh-CN" altLang="en-US" sz="2800" dirty="0" smtClean="0">
                <a:solidFill>
                  <a:srgbClr val="0070C0"/>
                </a:solidFill>
              </a:rPr>
              <a:t>帧 </a:t>
            </a:r>
            <a:r>
              <a:rPr lang="en-US" altLang="zh-CN" sz="2800" dirty="0" smtClean="0"/>
              <a:t>—— </a:t>
            </a:r>
            <a:r>
              <a:rPr lang="zh-CN" altLang="zh-CN" sz="2800" dirty="0" smtClean="0"/>
              <a:t>必须</a:t>
            </a:r>
            <a:r>
              <a:rPr lang="zh-CN" altLang="zh-CN" sz="2800" dirty="0"/>
              <a:t>规定特殊的字符作为帧</a:t>
            </a:r>
            <a:r>
              <a:rPr lang="zh-CN" altLang="zh-CN" sz="2800" dirty="0" smtClean="0"/>
              <a:t>定界符</a:t>
            </a:r>
            <a:r>
              <a:rPr lang="zh-CN" altLang="en-US" sz="2800" dirty="0" smtClean="0"/>
              <a:t>。</a:t>
            </a:r>
            <a:endParaRPr lang="zh-CN" altLang="en-US" sz="2800" dirty="0"/>
          </a:p>
          <a:p>
            <a:r>
              <a:rPr lang="zh-CN" altLang="en-US" sz="2800" dirty="0" smtClean="0">
                <a:solidFill>
                  <a:srgbClr val="0070C0"/>
                </a:solidFill>
              </a:rPr>
              <a:t>透明性</a:t>
            </a:r>
            <a:r>
              <a:rPr lang="zh-CN" altLang="en-US" sz="2800" dirty="0" smtClean="0"/>
              <a:t> </a:t>
            </a:r>
            <a:r>
              <a:rPr lang="en-US" altLang="zh-CN" sz="2800" dirty="0" smtClean="0"/>
              <a:t>—— </a:t>
            </a:r>
            <a:r>
              <a:rPr lang="zh-CN" altLang="zh-CN" sz="2800" dirty="0" smtClean="0"/>
              <a:t>必须</a:t>
            </a:r>
            <a:r>
              <a:rPr lang="zh-CN" altLang="zh-CN" sz="2800" dirty="0"/>
              <a:t>保证数据传输的</a:t>
            </a:r>
            <a:r>
              <a:rPr lang="zh-CN" altLang="zh-CN" sz="2800" dirty="0" smtClean="0"/>
              <a:t>透明性</a:t>
            </a:r>
            <a:r>
              <a:rPr lang="zh-CN" altLang="en-US" sz="2800" dirty="0" smtClean="0"/>
              <a:t>。</a:t>
            </a:r>
            <a:endParaRPr lang="zh-CN" altLang="en-US" sz="2800" dirty="0"/>
          </a:p>
          <a:p>
            <a:r>
              <a:rPr lang="zh-CN" altLang="en-US" sz="2800" dirty="0"/>
              <a:t>多种网络层</a:t>
            </a:r>
            <a:r>
              <a:rPr lang="zh-CN" altLang="en-US" sz="2800" dirty="0" smtClean="0"/>
              <a:t>协议 </a:t>
            </a:r>
            <a:r>
              <a:rPr lang="en-US" altLang="zh-CN" sz="2800" dirty="0" smtClean="0"/>
              <a:t>—— </a:t>
            </a:r>
            <a:r>
              <a:rPr lang="zh-CN" altLang="zh-CN" sz="2800" dirty="0" smtClean="0"/>
              <a:t>能够在同</a:t>
            </a:r>
            <a:r>
              <a:rPr lang="zh-CN" altLang="zh-CN" sz="2800" dirty="0"/>
              <a:t>一条物理链路上同时支持多种网络层</a:t>
            </a:r>
            <a:r>
              <a:rPr lang="zh-CN" altLang="zh-CN" sz="2800" dirty="0" smtClean="0"/>
              <a:t>协议</a:t>
            </a:r>
            <a:r>
              <a:rPr lang="zh-CN" altLang="en-US" sz="2800" dirty="0" smtClean="0"/>
              <a:t>。</a:t>
            </a:r>
            <a:endParaRPr lang="zh-CN" altLang="en-US" sz="2800" dirty="0"/>
          </a:p>
          <a:p>
            <a:r>
              <a:rPr lang="zh-CN" altLang="en-US" sz="2800" dirty="0"/>
              <a:t>多种类型</a:t>
            </a:r>
            <a:r>
              <a:rPr lang="zh-CN" altLang="en-US" sz="2800" dirty="0" smtClean="0"/>
              <a:t>链路 </a:t>
            </a:r>
            <a:r>
              <a:rPr lang="en-US" altLang="zh-CN" sz="2800" dirty="0" smtClean="0"/>
              <a:t>—— </a:t>
            </a:r>
            <a:r>
              <a:rPr lang="zh-CN" altLang="zh-CN" sz="2800" dirty="0" smtClean="0"/>
              <a:t>能够</a:t>
            </a:r>
            <a:r>
              <a:rPr lang="zh-CN" altLang="zh-CN" sz="2800" dirty="0"/>
              <a:t>在多种类型的链路上</a:t>
            </a:r>
            <a:r>
              <a:rPr lang="zh-CN" altLang="zh-CN" sz="2800" dirty="0" smtClean="0"/>
              <a:t>运行</a:t>
            </a:r>
            <a:r>
              <a:rPr lang="zh-CN" altLang="en-US" sz="2800" dirty="0" smtClean="0"/>
              <a:t>。</a:t>
            </a:r>
            <a:endParaRPr lang="zh-CN" altLang="en-US" sz="2800" dirty="0"/>
          </a:p>
          <a:p>
            <a:r>
              <a:rPr lang="zh-CN" altLang="en-US" sz="2800" dirty="0" smtClean="0">
                <a:solidFill>
                  <a:srgbClr val="0070C0"/>
                </a:solidFill>
              </a:rPr>
              <a:t>差错检测</a:t>
            </a:r>
            <a:r>
              <a:rPr lang="zh-CN" altLang="en-US" sz="2800" dirty="0" smtClean="0"/>
              <a:t> </a:t>
            </a:r>
            <a:r>
              <a:rPr lang="en-US" altLang="zh-CN" sz="2800" dirty="0" smtClean="0"/>
              <a:t>—— </a:t>
            </a:r>
            <a:r>
              <a:rPr lang="zh-CN" altLang="zh-CN" sz="2800" dirty="0" smtClean="0"/>
              <a:t>能够</a:t>
            </a:r>
            <a:r>
              <a:rPr lang="zh-CN" altLang="zh-CN" sz="2800" dirty="0"/>
              <a:t>对接收端收到的帧进行检测，并立即丢弃有差错的</a:t>
            </a:r>
            <a:r>
              <a:rPr lang="zh-CN" altLang="zh-CN" sz="2800" dirty="0" smtClean="0"/>
              <a:t>帧</a:t>
            </a:r>
            <a:r>
              <a:rPr lang="zh-CN" altLang="en-US" sz="2800" dirty="0" smtClean="0"/>
              <a:t>。</a:t>
            </a:r>
            <a:endParaRPr lang="zh-CN" alt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r>
              <a:rPr lang="en-US" altLang="zh-CN" dirty="0"/>
              <a:t>  PPP </a:t>
            </a:r>
            <a:r>
              <a:rPr lang="zh-CN" altLang="en-US" dirty="0"/>
              <a:t>协议应满足的</a:t>
            </a:r>
            <a:r>
              <a:rPr lang="zh-CN" altLang="en-US" dirty="0" smtClean="0"/>
              <a:t>需求</a:t>
            </a:r>
            <a:r>
              <a:rPr lang="zh-CN" altLang="en-US" dirty="0"/>
              <a:t>（</a:t>
            </a:r>
            <a:r>
              <a:rPr lang="zh-CN" altLang="en-US" dirty="0" smtClean="0"/>
              <a:t>续） </a:t>
            </a:r>
            <a:endParaRPr lang="zh-CN" altLang="en-US" dirty="0"/>
          </a:p>
        </p:txBody>
      </p:sp>
      <p:sp>
        <p:nvSpPr>
          <p:cNvPr id="38093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smtClean="0"/>
              <a:t>检测</a:t>
            </a:r>
            <a:r>
              <a:rPr lang="zh-CN" altLang="en-US" sz="2800" dirty="0"/>
              <a:t>连接</a:t>
            </a:r>
            <a:r>
              <a:rPr lang="zh-CN" altLang="en-US" sz="2800" dirty="0" smtClean="0"/>
              <a:t>状态 </a:t>
            </a:r>
            <a:r>
              <a:rPr lang="en-US" altLang="zh-CN" sz="2800" dirty="0" smtClean="0"/>
              <a:t>—— </a:t>
            </a:r>
            <a:r>
              <a:rPr lang="zh-CN" altLang="zh-CN" sz="2800" dirty="0" smtClean="0"/>
              <a:t>能够及时自动检测</a:t>
            </a:r>
            <a:r>
              <a:rPr lang="zh-CN" altLang="zh-CN" sz="2800" dirty="0"/>
              <a:t>出链路是否处于正常</a:t>
            </a:r>
            <a:r>
              <a:rPr lang="zh-CN" altLang="zh-CN" sz="2800" dirty="0" smtClean="0"/>
              <a:t>工作状态</a:t>
            </a:r>
            <a:r>
              <a:rPr lang="zh-CN" altLang="en-US" sz="2800" dirty="0" smtClean="0"/>
              <a:t>。</a:t>
            </a:r>
            <a:endParaRPr lang="zh-CN" altLang="en-US" sz="2800" dirty="0"/>
          </a:p>
          <a:p>
            <a:r>
              <a:rPr lang="zh-CN" altLang="en-US" sz="2800" dirty="0"/>
              <a:t>最大传送</a:t>
            </a:r>
            <a:r>
              <a:rPr lang="zh-CN" altLang="en-US" sz="2800" dirty="0" smtClean="0"/>
              <a:t>单元 </a:t>
            </a:r>
            <a:r>
              <a:rPr lang="en-US" altLang="zh-CN" sz="2800" dirty="0" smtClean="0"/>
              <a:t>—— </a:t>
            </a:r>
            <a:r>
              <a:rPr lang="zh-CN" altLang="zh-CN" sz="2800" dirty="0" smtClean="0"/>
              <a:t>必须</a:t>
            </a:r>
            <a:r>
              <a:rPr lang="zh-CN" altLang="zh-CN" sz="2800" dirty="0"/>
              <a:t>对每一种类型的点对点链路设置最大传送</a:t>
            </a:r>
            <a:r>
              <a:rPr lang="zh-CN" altLang="zh-CN" sz="2800" dirty="0" smtClean="0"/>
              <a:t>单元</a:t>
            </a:r>
            <a:r>
              <a:rPr lang="en-US" altLang="zh-CN" sz="2800" dirty="0" smtClean="0"/>
              <a:t>  MTU </a:t>
            </a:r>
            <a:r>
              <a:rPr lang="zh-CN" altLang="zh-CN" sz="2800" dirty="0" smtClean="0"/>
              <a:t>的</a:t>
            </a:r>
            <a:r>
              <a:rPr lang="zh-CN" altLang="zh-CN" sz="2800" dirty="0"/>
              <a:t>标准默认</a:t>
            </a:r>
            <a:r>
              <a:rPr lang="zh-CN" altLang="zh-CN" sz="2800" dirty="0" smtClean="0"/>
              <a:t>值</a:t>
            </a:r>
            <a:r>
              <a:rPr lang="zh-CN" altLang="en-US" sz="2800" dirty="0" smtClean="0"/>
              <a:t>，</a:t>
            </a:r>
            <a:r>
              <a:rPr lang="zh-CN" altLang="zh-CN" sz="2800" dirty="0" smtClean="0"/>
              <a:t>促进</a:t>
            </a:r>
            <a:r>
              <a:rPr lang="zh-CN" altLang="zh-CN" sz="2800" dirty="0"/>
              <a:t>各种实现之间的</a:t>
            </a:r>
            <a:r>
              <a:rPr lang="zh-CN" altLang="zh-CN" sz="2800" dirty="0" smtClean="0"/>
              <a:t>互操作性</a:t>
            </a:r>
            <a:r>
              <a:rPr lang="zh-CN" altLang="en-US" sz="2800" dirty="0" smtClean="0"/>
              <a:t>。</a:t>
            </a:r>
            <a:endParaRPr lang="zh-CN" altLang="en-US" sz="2800" dirty="0"/>
          </a:p>
          <a:p>
            <a:r>
              <a:rPr lang="zh-CN" altLang="en-US" sz="2800" dirty="0"/>
              <a:t>网络层地址</a:t>
            </a:r>
            <a:r>
              <a:rPr lang="zh-CN" altLang="en-US" sz="2800" dirty="0" smtClean="0"/>
              <a:t>协商 </a:t>
            </a:r>
            <a:r>
              <a:rPr lang="en-US" altLang="zh-CN" sz="2800" dirty="0" smtClean="0"/>
              <a:t>—— </a:t>
            </a:r>
            <a:r>
              <a:rPr lang="zh-CN" altLang="zh-CN" sz="2800" dirty="0" smtClean="0"/>
              <a:t>必须</a:t>
            </a:r>
            <a:r>
              <a:rPr lang="zh-CN" altLang="zh-CN" sz="2800" dirty="0"/>
              <a:t>提供一种机制使通信的两个</a:t>
            </a:r>
            <a:r>
              <a:rPr lang="zh-CN" altLang="zh-CN" sz="2800" dirty="0" smtClean="0"/>
              <a:t>网络层实体</a:t>
            </a:r>
            <a:r>
              <a:rPr lang="zh-CN" altLang="zh-CN" sz="2800" dirty="0"/>
              <a:t>能够通过协商知道或能够配置彼此的网络层</a:t>
            </a:r>
            <a:r>
              <a:rPr lang="zh-CN" altLang="zh-CN" sz="2800" dirty="0" smtClean="0"/>
              <a:t>地址</a:t>
            </a:r>
            <a:r>
              <a:rPr lang="zh-CN" altLang="en-US" sz="2800" dirty="0" smtClean="0"/>
              <a:t>。</a:t>
            </a:r>
            <a:endParaRPr lang="zh-CN" altLang="en-US" sz="2800" dirty="0"/>
          </a:p>
          <a:p>
            <a:r>
              <a:rPr lang="zh-CN" altLang="en-US" sz="2800" dirty="0"/>
              <a:t>数据压缩</a:t>
            </a:r>
            <a:r>
              <a:rPr lang="zh-CN" altLang="en-US" sz="2800" dirty="0" smtClean="0"/>
              <a:t>协商 </a:t>
            </a:r>
            <a:r>
              <a:rPr lang="en-US" altLang="zh-CN" sz="2800" dirty="0" smtClean="0"/>
              <a:t>—— </a:t>
            </a:r>
            <a:r>
              <a:rPr lang="zh-CN" altLang="zh-CN" sz="2800" dirty="0" smtClean="0"/>
              <a:t>必须</a:t>
            </a:r>
            <a:r>
              <a:rPr lang="zh-CN" altLang="zh-CN" sz="2800" dirty="0"/>
              <a:t>提供一种方法来协商使用数据压缩算法。</a:t>
            </a:r>
            <a:endParaRPr lang="zh-CN" alt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lgn="l"/>
            <a:r>
              <a:rPr lang="en-US" altLang="zh-CN" dirty="0">
                <a:sym typeface="+mn-ea"/>
              </a:rPr>
              <a:t>3.2.2   PPP </a:t>
            </a:r>
            <a:r>
              <a:rPr lang="zh-CN" altLang="en-US" dirty="0">
                <a:sym typeface="+mn-ea"/>
              </a:rPr>
              <a:t>协议的帧格式</a:t>
            </a:r>
            <a:endParaRPr lang="zh-CN" altLang="en-US" dirty="0"/>
          </a:p>
        </p:txBody>
      </p:sp>
      <p:sp>
        <p:nvSpPr>
          <p:cNvPr id="194564" name="Rectangle 4"/>
          <p:cNvSpPr>
            <a:spLocks noChangeArrowheads="1"/>
          </p:cNvSpPr>
          <p:nvPr/>
        </p:nvSpPr>
        <p:spPr bwMode="auto">
          <a:xfrm>
            <a:off x="4368578" y="1497485"/>
            <a:ext cx="3140340" cy="465137"/>
          </a:xfrm>
          <a:prstGeom prst="rect">
            <a:avLst/>
          </a:prstGeom>
          <a:solidFill>
            <a:srgbClr val="FFCCFF"/>
          </a:solidFill>
          <a:ln w="9525">
            <a:solidFill>
              <a:schemeClr val="folHlink"/>
            </a:solidFill>
            <a:miter lim="800000"/>
          </a:ln>
          <a:effectLst>
            <a:outerShdw dist="35921" dir="2700000" algn="ctr" rotWithShape="0">
              <a:schemeClr val="bg2"/>
            </a:outerShdw>
          </a:effectLst>
        </p:spPr>
        <p:txBody>
          <a:bodyPr wrap="none" anchor="ctr"/>
          <a:lstStyle/>
          <a:p>
            <a:pPr algn="ctr"/>
            <a:r>
              <a:rPr kumimoji="1" lang="en-US" altLang="zh-CN" b="1">
                <a:solidFill>
                  <a:srgbClr val="000099"/>
                </a:solidFill>
                <a:latin typeface="+mn-lt"/>
                <a:ea typeface="黑体" panose="02010609060101010101" pitchFamily="2" charset="-122"/>
              </a:rPr>
              <a:t>IP </a:t>
            </a:r>
            <a:r>
              <a:rPr kumimoji="1" lang="zh-CN" altLang="en-US" b="1">
                <a:solidFill>
                  <a:srgbClr val="000099"/>
                </a:solidFill>
                <a:latin typeface="+mn-lt"/>
                <a:ea typeface="黑体" panose="02010609060101010101" pitchFamily="2" charset="-122"/>
              </a:rPr>
              <a:t>数据报</a:t>
            </a:r>
          </a:p>
        </p:txBody>
      </p:sp>
      <p:sp>
        <p:nvSpPr>
          <p:cNvPr id="194569" name="Text Box 9"/>
          <p:cNvSpPr txBox="1">
            <a:spLocks noChangeArrowheads="1"/>
          </p:cNvSpPr>
          <p:nvPr/>
        </p:nvSpPr>
        <p:spPr bwMode="auto">
          <a:xfrm>
            <a:off x="1522323"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1</a:t>
            </a:r>
          </a:p>
        </p:txBody>
      </p:sp>
      <p:sp>
        <p:nvSpPr>
          <p:cNvPr id="194570" name="Text Box 10"/>
          <p:cNvSpPr txBox="1">
            <a:spLocks noChangeArrowheads="1"/>
          </p:cNvSpPr>
          <p:nvPr/>
        </p:nvSpPr>
        <p:spPr bwMode="auto">
          <a:xfrm>
            <a:off x="368238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2</a:t>
            </a:r>
          </a:p>
        </p:txBody>
      </p:sp>
      <p:sp>
        <p:nvSpPr>
          <p:cNvPr id="194571" name="Text Box 11"/>
          <p:cNvSpPr txBox="1">
            <a:spLocks noChangeArrowheads="1"/>
          </p:cNvSpPr>
          <p:nvPr/>
        </p:nvSpPr>
        <p:spPr bwMode="auto">
          <a:xfrm>
            <a:off x="211221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1</a:t>
            </a:r>
          </a:p>
        </p:txBody>
      </p:sp>
      <p:sp>
        <p:nvSpPr>
          <p:cNvPr id="194572" name="Text Box 12"/>
          <p:cNvSpPr txBox="1">
            <a:spLocks noChangeArrowheads="1"/>
          </p:cNvSpPr>
          <p:nvPr/>
        </p:nvSpPr>
        <p:spPr bwMode="auto">
          <a:xfrm>
            <a:off x="8881311"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1</a:t>
            </a:r>
          </a:p>
        </p:txBody>
      </p:sp>
      <p:sp>
        <p:nvSpPr>
          <p:cNvPr id="194573" name="Text Box 13"/>
          <p:cNvSpPr txBox="1">
            <a:spLocks noChangeArrowheads="1"/>
          </p:cNvSpPr>
          <p:nvPr/>
        </p:nvSpPr>
        <p:spPr bwMode="auto">
          <a:xfrm>
            <a:off x="640069" y="293258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字节</a:t>
            </a:r>
          </a:p>
        </p:txBody>
      </p:sp>
      <p:sp>
        <p:nvSpPr>
          <p:cNvPr id="194578" name="Text Box 18"/>
          <p:cNvSpPr txBox="1">
            <a:spLocks noChangeArrowheads="1"/>
          </p:cNvSpPr>
          <p:nvPr/>
        </p:nvSpPr>
        <p:spPr bwMode="auto">
          <a:xfrm>
            <a:off x="2700379"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1</a:t>
            </a:r>
          </a:p>
        </p:txBody>
      </p:sp>
      <p:sp>
        <p:nvSpPr>
          <p:cNvPr id="194583" name="Text Box 23"/>
          <p:cNvSpPr txBox="1">
            <a:spLocks noChangeArrowheads="1"/>
          </p:cNvSpPr>
          <p:nvPr/>
        </p:nvSpPr>
        <p:spPr bwMode="auto">
          <a:xfrm>
            <a:off x="7901029" y="29325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2</a:t>
            </a:r>
          </a:p>
        </p:txBody>
      </p:sp>
      <p:sp>
        <p:nvSpPr>
          <p:cNvPr id="194586" name="Line 26"/>
          <p:cNvSpPr>
            <a:spLocks noChangeShapeType="1"/>
          </p:cNvSpPr>
          <p:nvPr/>
        </p:nvSpPr>
        <p:spPr bwMode="auto">
          <a:xfrm>
            <a:off x="4368578" y="1484785"/>
            <a:ext cx="18918" cy="923925"/>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87" name="Line 27"/>
          <p:cNvSpPr>
            <a:spLocks noChangeShapeType="1"/>
          </p:cNvSpPr>
          <p:nvPr/>
        </p:nvSpPr>
        <p:spPr bwMode="auto">
          <a:xfrm>
            <a:off x="7508917" y="1484784"/>
            <a:ext cx="0" cy="8890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91" name="Text Box 31"/>
          <p:cNvSpPr txBox="1">
            <a:spLocks noChangeArrowheads="1"/>
          </p:cNvSpPr>
          <p:nvPr/>
        </p:nvSpPr>
        <p:spPr bwMode="auto">
          <a:xfrm>
            <a:off x="4760690" y="2932584"/>
            <a:ext cx="20489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不超过 </a:t>
            </a:r>
            <a:r>
              <a:rPr kumimoji="1" lang="en-US" altLang="zh-CN" b="1">
                <a:solidFill>
                  <a:srgbClr val="000099"/>
                </a:solidFill>
                <a:latin typeface="+mn-lt"/>
                <a:ea typeface="黑体" panose="02010609060101010101" pitchFamily="2" charset="-122"/>
              </a:rPr>
              <a:t>1500 </a:t>
            </a:r>
            <a:r>
              <a:rPr kumimoji="1" lang="zh-CN" altLang="en-US" b="1">
                <a:solidFill>
                  <a:srgbClr val="000099"/>
                </a:solidFill>
                <a:latin typeface="+mn-lt"/>
                <a:ea typeface="黑体" panose="02010609060101010101" pitchFamily="2" charset="-122"/>
              </a:rPr>
              <a:t>字节</a:t>
            </a:r>
          </a:p>
        </p:txBody>
      </p:sp>
      <p:sp>
        <p:nvSpPr>
          <p:cNvPr id="194592" name="Line 32"/>
          <p:cNvSpPr>
            <a:spLocks noChangeShapeType="1"/>
          </p:cNvSpPr>
          <p:nvPr/>
        </p:nvSpPr>
        <p:spPr bwMode="auto">
          <a:xfrm>
            <a:off x="1441492" y="3553867"/>
            <a:ext cx="7947158"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4593" name="Text Box 33"/>
          <p:cNvSpPr txBox="1">
            <a:spLocks noChangeArrowheads="1"/>
          </p:cNvSpPr>
          <p:nvPr/>
        </p:nvSpPr>
        <p:spPr bwMode="auto">
          <a:xfrm>
            <a:off x="4837029" y="3316922"/>
            <a:ext cx="1023229" cy="40011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99"/>
                </a:solidFill>
                <a:latin typeface="+mn-lt"/>
                <a:ea typeface="黑体" panose="02010609060101010101" pitchFamily="2" charset="-122"/>
              </a:rPr>
              <a:t>PPP </a:t>
            </a:r>
            <a:r>
              <a:rPr kumimoji="1" lang="zh-CN" altLang="en-US" sz="2000" b="1" dirty="0">
                <a:solidFill>
                  <a:srgbClr val="000099"/>
                </a:solidFill>
                <a:latin typeface="+mn-lt"/>
                <a:ea typeface="黑体" panose="02010609060101010101" pitchFamily="2" charset="-122"/>
              </a:rPr>
              <a:t>帧</a:t>
            </a:r>
          </a:p>
        </p:txBody>
      </p:sp>
      <p:sp>
        <p:nvSpPr>
          <p:cNvPr id="194599" name="Text Box 39"/>
          <p:cNvSpPr txBox="1">
            <a:spLocks noChangeArrowheads="1"/>
          </p:cNvSpPr>
          <p:nvPr/>
        </p:nvSpPr>
        <p:spPr bwMode="auto">
          <a:xfrm>
            <a:off x="416496" y="1746722"/>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a:solidFill>
                  <a:srgbClr val="000099"/>
                </a:solidFill>
                <a:latin typeface="+mn-lt"/>
                <a:ea typeface="黑体" panose="02010609060101010101" pitchFamily="2" charset="-122"/>
              </a:rPr>
              <a:t>先发送</a:t>
            </a:r>
          </a:p>
        </p:txBody>
      </p:sp>
      <p:sp>
        <p:nvSpPr>
          <p:cNvPr id="194565" name="Rectangle 5"/>
          <p:cNvSpPr>
            <a:spLocks noChangeArrowheads="1"/>
          </p:cNvSpPr>
          <p:nvPr/>
        </p:nvSpPr>
        <p:spPr bwMode="auto">
          <a:xfrm>
            <a:off x="1424294" y="2332510"/>
            <a:ext cx="7947158" cy="566737"/>
          </a:xfrm>
          <a:prstGeom prst="rect">
            <a:avLst/>
          </a:prstGeom>
          <a:solidFill>
            <a:srgbClr val="FFFFCC"/>
          </a:solidFill>
          <a:ln w="9525">
            <a:solidFill>
              <a:schemeClr val="folHlink"/>
            </a:solidFill>
            <a:miter lim="800000"/>
          </a:ln>
          <a:effectLst>
            <a:outerShdw dist="35921" dir="2700000" algn="ctr" rotWithShape="0">
              <a:schemeClr val="bg2"/>
            </a:outerShdw>
          </a:effectLst>
        </p:spPr>
        <p:txBody>
          <a:bodyPr wrap="none" anchor="ctr"/>
          <a:lstStyle/>
          <a:p>
            <a:pPr algn="ctr"/>
            <a:endParaRPr kumimoji="1" lang="zh-CN" altLang="zh-CN" b="1">
              <a:solidFill>
                <a:srgbClr val="000099"/>
              </a:solidFill>
              <a:latin typeface="+mn-lt"/>
              <a:ea typeface="黑体" panose="02010609060101010101" pitchFamily="2" charset="-122"/>
            </a:endParaRPr>
          </a:p>
        </p:txBody>
      </p:sp>
      <p:sp>
        <p:nvSpPr>
          <p:cNvPr id="194566" name="Line 6"/>
          <p:cNvSpPr>
            <a:spLocks noChangeShapeType="1"/>
          </p:cNvSpPr>
          <p:nvPr/>
        </p:nvSpPr>
        <p:spPr bwMode="auto">
          <a:xfrm>
            <a:off x="2014183" y="233251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67" name="Line 7"/>
          <p:cNvSpPr>
            <a:spLocks noChangeShapeType="1"/>
          </p:cNvSpPr>
          <p:nvPr/>
        </p:nvSpPr>
        <p:spPr bwMode="auto">
          <a:xfrm>
            <a:off x="8685254"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68" name="Text Box 8"/>
          <p:cNvSpPr txBox="1">
            <a:spLocks noChangeArrowheads="1"/>
          </p:cNvSpPr>
          <p:nvPr/>
        </p:nvSpPr>
        <p:spPr bwMode="auto">
          <a:xfrm>
            <a:off x="1420854"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7E</a:t>
            </a:r>
          </a:p>
        </p:txBody>
      </p:sp>
      <p:sp>
        <p:nvSpPr>
          <p:cNvPr id="194574" name="Line 14"/>
          <p:cNvSpPr>
            <a:spLocks noChangeShapeType="1"/>
          </p:cNvSpPr>
          <p:nvPr/>
        </p:nvSpPr>
        <p:spPr bwMode="auto">
          <a:xfrm>
            <a:off x="2602352"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75" name="Line 15"/>
          <p:cNvSpPr>
            <a:spLocks noChangeShapeType="1"/>
          </p:cNvSpPr>
          <p:nvPr/>
        </p:nvSpPr>
        <p:spPr bwMode="auto">
          <a:xfrm>
            <a:off x="3190521" y="2332510"/>
            <a:ext cx="0" cy="5667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76" name="Text Box 16"/>
          <p:cNvSpPr txBox="1">
            <a:spLocks noChangeArrowheads="1"/>
          </p:cNvSpPr>
          <p:nvPr/>
        </p:nvSpPr>
        <p:spPr bwMode="auto">
          <a:xfrm>
            <a:off x="2009023"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FF</a:t>
            </a:r>
          </a:p>
        </p:txBody>
      </p:sp>
      <p:sp>
        <p:nvSpPr>
          <p:cNvPr id="194577" name="Text Box 17"/>
          <p:cNvSpPr txBox="1">
            <a:spLocks noChangeArrowheads="1"/>
          </p:cNvSpPr>
          <p:nvPr/>
        </p:nvSpPr>
        <p:spPr bwMode="auto">
          <a:xfrm>
            <a:off x="2590313" y="2535710"/>
            <a:ext cx="4411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03</a:t>
            </a:r>
          </a:p>
        </p:txBody>
      </p:sp>
      <p:sp>
        <p:nvSpPr>
          <p:cNvPr id="194579" name="Text Box 19"/>
          <p:cNvSpPr txBox="1">
            <a:spLocks noChangeArrowheads="1"/>
          </p:cNvSpPr>
          <p:nvPr/>
        </p:nvSpPr>
        <p:spPr bwMode="auto">
          <a:xfrm>
            <a:off x="1503405" y="2299172"/>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F</a:t>
            </a:r>
          </a:p>
        </p:txBody>
      </p:sp>
      <p:sp>
        <p:nvSpPr>
          <p:cNvPr id="194580" name="Text Box 20"/>
          <p:cNvSpPr txBox="1">
            <a:spLocks noChangeArrowheads="1"/>
          </p:cNvSpPr>
          <p:nvPr/>
        </p:nvSpPr>
        <p:spPr bwMode="auto">
          <a:xfrm>
            <a:off x="2053738" y="229758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p>
        </p:txBody>
      </p:sp>
      <p:sp>
        <p:nvSpPr>
          <p:cNvPr id="194581" name="Text Box 21"/>
          <p:cNvSpPr txBox="1">
            <a:spLocks noChangeArrowheads="1"/>
          </p:cNvSpPr>
          <p:nvPr/>
        </p:nvSpPr>
        <p:spPr bwMode="auto">
          <a:xfrm>
            <a:off x="2605791" y="2299172"/>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p>
        </p:txBody>
      </p:sp>
      <p:sp>
        <p:nvSpPr>
          <p:cNvPr id="194582" name="Text Box 22"/>
          <p:cNvSpPr txBox="1">
            <a:spLocks noChangeArrowheads="1"/>
          </p:cNvSpPr>
          <p:nvPr/>
        </p:nvSpPr>
        <p:spPr bwMode="auto">
          <a:xfrm>
            <a:off x="7806215" y="248360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FCS</a:t>
            </a:r>
          </a:p>
        </p:txBody>
      </p:sp>
      <p:sp>
        <p:nvSpPr>
          <p:cNvPr id="194584" name="Text Box 24"/>
          <p:cNvSpPr txBox="1">
            <a:spLocks noChangeArrowheads="1"/>
          </p:cNvSpPr>
          <p:nvPr/>
        </p:nvSpPr>
        <p:spPr bwMode="auto">
          <a:xfrm>
            <a:off x="8812520" y="2319810"/>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F</a:t>
            </a:r>
          </a:p>
        </p:txBody>
      </p:sp>
      <p:sp>
        <p:nvSpPr>
          <p:cNvPr id="194585" name="Text Box 25"/>
          <p:cNvSpPr txBox="1">
            <a:spLocks noChangeArrowheads="1"/>
          </p:cNvSpPr>
          <p:nvPr/>
        </p:nvSpPr>
        <p:spPr bwMode="auto">
          <a:xfrm>
            <a:off x="8747167" y="2535710"/>
            <a:ext cx="4667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7E</a:t>
            </a:r>
          </a:p>
        </p:txBody>
      </p:sp>
      <p:sp>
        <p:nvSpPr>
          <p:cNvPr id="194588" name="Rectangle 28"/>
          <p:cNvSpPr>
            <a:spLocks noChangeArrowheads="1"/>
          </p:cNvSpPr>
          <p:nvPr/>
        </p:nvSpPr>
        <p:spPr bwMode="auto">
          <a:xfrm>
            <a:off x="4368578" y="2359497"/>
            <a:ext cx="3140340" cy="519113"/>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89" name="Text Box 29"/>
          <p:cNvSpPr txBox="1">
            <a:spLocks noChangeArrowheads="1"/>
          </p:cNvSpPr>
          <p:nvPr/>
        </p:nvSpPr>
        <p:spPr bwMode="auto">
          <a:xfrm>
            <a:off x="3431066" y="2467729"/>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anose="02010609060101010101" pitchFamily="2" charset="-122"/>
              </a:rPr>
              <a:t>协议</a:t>
            </a:r>
          </a:p>
        </p:txBody>
      </p:sp>
      <p:sp>
        <p:nvSpPr>
          <p:cNvPr id="194590" name="Text Box 30"/>
          <p:cNvSpPr txBox="1">
            <a:spLocks noChangeArrowheads="1"/>
          </p:cNvSpPr>
          <p:nvPr/>
        </p:nvSpPr>
        <p:spPr bwMode="auto">
          <a:xfrm>
            <a:off x="4912513" y="2483604"/>
            <a:ext cx="18838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b="1" dirty="0">
                <a:solidFill>
                  <a:srgbClr val="000099"/>
                </a:solidFill>
                <a:latin typeface="+mn-lt"/>
                <a:ea typeface="黑体" panose="02010609060101010101" pitchFamily="2" charset="-122"/>
              </a:rPr>
              <a:t>信    息    部    分</a:t>
            </a:r>
          </a:p>
        </p:txBody>
      </p:sp>
      <p:sp>
        <p:nvSpPr>
          <p:cNvPr id="194594" name="AutoShape 34"/>
          <p:cNvSpPr/>
          <p:nvPr/>
        </p:nvSpPr>
        <p:spPr bwMode="auto">
          <a:xfrm rot="5400000">
            <a:off x="2808329" y="772262"/>
            <a:ext cx="176213" cy="2944283"/>
          </a:xfrm>
          <a:prstGeom prst="leftBrace">
            <a:avLst>
              <a:gd name="adj1" fmla="val 128528"/>
              <a:gd name="adj2" fmla="val 50069"/>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95" name="AutoShape 35"/>
          <p:cNvSpPr/>
          <p:nvPr/>
        </p:nvSpPr>
        <p:spPr bwMode="auto">
          <a:xfrm rot="5400000">
            <a:off x="8359222" y="1320280"/>
            <a:ext cx="161925" cy="1862535"/>
          </a:xfrm>
          <a:prstGeom prst="leftBrace">
            <a:avLst>
              <a:gd name="adj1" fmla="val 88480"/>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596" name="Text Box 36"/>
          <p:cNvSpPr txBox="1">
            <a:spLocks noChangeArrowheads="1"/>
          </p:cNvSpPr>
          <p:nvPr/>
        </p:nvSpPr>
        <p:spPr bwMode="auto">
          <a:xfrm>
            <a:off x="2542759" y="177281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首部</a:t>
            </a:r>
          </a:p>
        </p:txBody>
      </p:sp>
      <p:sp>
        <p:nvSpPr>
          <p:cNvPr id="194597" name="Text Box 37"/>
          <p:cNvSpPr txBox="1">
            <a:spLocks noChangeArrowheads="1"/>
          </p:cNvSpPr>
          <p:nvPr/>
        </p:nvSpPr>
        <p:spPr bwMode="auto">
          <a:xfrm>
            <a:off x="8094247" y="1772816"/>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尾部</a:t>
            </a:r>
          </a:p>
        </p:txBody>
      </p:sp>
      <p:sp>
        <p:nvSpPr>
          <p:cNvPr id="194598" name="Line 38"/>
          <p:cNvSpPr>
            <a:spLocks noChangeShapeType="1"/>
          </p:cNvSpPr>
          <p:nvPr/>
        </p:nvSpPr>
        <p:spPr bwMode="auto">
          <a:xfrm>
            <a:off x="1424294" y="1764185"/>
            <a:ext cx="0" cy="485775"/>
          </a:xfrm>
          <a:prstGeom prst="line">
            <a:avLst/>
          </a:prstGeom>
          <a:noFill/>
          <a:ln w="28575">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4600" name="Line 40"/>
          <p:cNvSpPr>
            <a:spLocks noChangeShapeType="1"/>
          </p:cNvSpPr>
          <p:nvPr/>
        </p:nvSpPr>
        <p:spPr bwMode="auto">
          <a:xfrm>
            <a:off x="7508917" y="2303934"/>
            <a:ext cx="0" cy="5953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601" name="Line 41"/>
          <p:cNvSpPr>
            <a:spLocks noChangeShapeType="1"/>
          </p:cNvSpPr>
          <p:nvPr/>
        </p:nvSpPr>
        <p:spPr bwMode="auto">
          <a:xfrm>
            <a:off x="4368577" y="2343622"/>
            <a:ext cx="0" cy="5556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94602" name="AutoShape 42"/>
          <p:cNvSpPr>
            <a:spLocks noChangeArrowheads="1"/>
          </p:cNvSpPr>
          <p:nvPr/>
        </p:nvSpPr>
        <p:spPr bwMode="auto">
          <a:xfrm>
            <a:off x="5742691" y="1900710"/>
            <a:ext cx="294084" cy="566737"/>
          </a:xfrm>
          <a:prstGeom prst="downArrow">
            <a:avLst>
              <a:gd name="adj1" fmla="val 50000"/>
              <a:gd name="adj2" fmla="val 78290"/>
            </a:avLst>
          </a:prstGeom>
          <a:solidFill>
            <a:schemeClr val="accent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anose="02010609060101010101" pitchFamily="2" charset="-122"/>
            </a:endParaRPr>
          </a:p>
        </p:txBody>
      </p:sp>
      <p:sp>
        <p:nvSpPr>
          <p:cNvPr id="2" name="矩形 1"/>
          <p:cNvSpPr/>
          <p:nvPr/>
        </p:nvSpPr>
        <p:spPr>
          <a:xfrm>
            <a:off x="1496616" y="4010288"/>
            <a:ext cx="7624251" cy="1938992"/>
          </a:xfrm>
          <a:prstGeom prst="rect">
            <a:avLst/>
          </a:prstGeom>
          <a:solidFill>
            <a:srgbClr val="66FF66"/>
          </a:solidFill>
          <a:ln>
            <a:solidFill>
              <a:schemeClr val="tx1"/>
            </a:solidFill>
          </a:ln>
        </p:spPr>
        <p:txBody>
          <a:bodyPr wrap="square">
            <a:spAutoFit/>
          </a:bodyPr>
          <a:lstStyle/>
          <a:p>
            <a:pPr>
              <a:spcBef>
                <a:spcPts val="0"/>
              </a:spcBef>
            </a:pPr>
            <a:r>
              <a:rPr lang="en-US" altLang="zh-CN" sz="2400" b="1" dirty="0">
                <a:latin typeface="+mn-lt"/>
                <a:ea typeface="黑体" panose="02010609060101010101" pitchFamily="2" charset="-122"/>
              </a:rPr>
              <a:t>PPP </a:t>
            </a:r>
            <a:r>
              <a:rPr lang="zh-CN" altLang="en-US" sz="2400" b="1" dirty="0">
                <a:latin typeface="+mn-lt"/>
                <a:ea typeface="黑体" panose="02010609060101010101" pitchFamily="2" charset="-122"/>
              </a:rPr>
              <a:t>有一个 </a:t>
            </a:r>
            <a:r>
              <a:rPr lang="en-US" altLang="zh-CN" sz="2400" b="1" dirty="0">
                <a:latin typeface="+mn-lt"/>
                <a:ea typeface="黑体" panose="02010609060101010101" pitchFamily="2" charset="-122"/>
              </a:rPr>
              <a:t>2 </a:t>
            </a:r>
            <a:r>
              <a:rPr lang="zh-CN" altLang="en-US" sz="2400" b="1" dirty="0">
                <a:latin typeface="+mn-lt"/>
                <a:ea typeface="黑体" panose="02010609060101010101" pitchFamily="2" charset="-122"/>
              </a:rPr>
              <a:t>个字节的协议字段</a:t>
            </a:r>
            <a:r>
              <a:rPr lang="zh-CN" altLang="en-US" sz="2400" b="1" dirty="0" smtClean="0">
                <a:latin typeface="+mn-lt"/>
                <a:ea typeface="黑体" panose="02010609060101010101" pitchFamily="2" charset="-122"/>
              </a:rPr>
              <a:t>。其值</a:t>
            </a:r>
            <a:endParaRPr lang="zh-CN" altLang="en-US" sz="2400" b="1" dirty="0">
              <a:latin typeface="+mn-lt"/>
              <a:ea typeface="黑体" panose="02010609060101010101" pitchFamily="2" charset="-122"/>
            </a:endParaRPr>
          </a:p>
          <a:p>
            <a:pPr marL="360680" indent="-360680">
              <a:spcBef>
                <a:spcPts val="0"/>
              </a:spcBef>
              <a:buSzPct val="80000"/>
              <a:buFont typeface="Wingdings" panose="05000000000000000000" pitchFamily="2" charset="2"/>
              <a:buChar char="l"/>
            </a:pPr>
            <a:r>
              <a:rPr lang="zh-CN" altLang="en-US" sz="2400" b="1" dirty="0">
                <a:latin typeface="+mn-lt"/>
                <a:ea typeface="黑体" panose="02010609060101010101" pitchFamily="2" charset="-122"/>
              </a:rPr>
              <a:t>若</a:t>
            </a:r>
            <a:r>
              <a:rPr lang="zh-CN" altLang="en-US" sz="2400" b="1" dirty="0" smtClean="0">
                <a:latin typeface="+mn-lt"/>
                <a:ea typeface="黑体" panose="02010609060101010101" pitchFamily="2" charset="-122"/>
              </a:rPr>
              <a:t>为 </a:t>
            </a:r>
            <a:r>
              <a:rPr lang="en-US" altLang="zh-CN" sz="2400" b="1" dirty="0" smtClean="0">
                <a:latin typeface="+mn-lt"/>
                <a:ea typeface="黑体" panose="02010609060101010101" pitchFamily="2" charset="-122"/>
              </a:rPr>
              <a:t>0x0021</a:t>
            </a:r>
            <a:r>
              <a:rPr lang="zh-CN" altLang="en-US" sz="2400" b="1" dirty="0" smtClean="0">
                <a:latin typeface="+mn-lt"/>
                <a:ea typeface="黑体" panose="02010609060101010101" pitchFamily="2" charset="-122"/>
              </a:rPr>
              <a:t>，则信息字段就是 </a:t>
            </a:r>
            <a:r>
              <a:rPr lang="en-US" altLang="zh-CN" sz="2400" b="1" dirty="0" smtClean="0">
                <a:latin typeface="+mn-lt"/>
                <a:ea typeface="黑体" panose="02010609060101010101" pitchFamily="2" charset="-122"/>
              </a:rPr>
              <a:t>IP </a:t>
            </a:r>
            <a:r>
              <a:rPr lang="zh-CN" altLang="en-US" sz="2400" b="1" dirty="0">
                <a:latin typeface="+mn-lt"/>
                <a:ea typeface="黑体" panose="02010609060101010101" pitchFamily="2" charset="-122"/>
              </a:rPr>
              <a:t>数据报</a:t>
            </a:r>
            <a:r>
              <a:rPr lang="zh-CN" altLang="en-US" sz="2400" b="1" dirty="0" smtClean="0">
                <a:latin typeface="+mn-lt"/>
                <a:ea typeface="黑体" panose="02010609060101010101" pitchFamily="2" charset="-122"/>
              </a:rPr>
              <a:t>。</a:t>
            </a:r>
            <a:endParaRPr lang="en-US" altLang="zh-CN" sz="2400" b="1" dirty="0" smtClean="0">
              <a:latin typeface="+mn-lt"/>
              <a:ea typeface="黑体" panose="02010609060101010101" pitchFamily="2" charset="-122"/>
            </a:endParaRPr>
          </a:p>
          <a:p>
            <a:pPr marL="360680" indent="-360680">
              <a:spcBef>
                <a:spcPts val="0"/>
              </a:spcBef>
              <a:buSzPct val="80000"/>
              <a:buFont typeface="Wingdings" panose="05000000000000000000" pitchFamily="2" charset="2"/>
              <a:buChar char="l"/>
            </a:pPr>
            <a:r>
              <a:rPr lang="zh-CN" altLang="en-US" sz="2400" b="1" dirty="0">
                <a:ea typeface="黑体" panose="02010609060101010101" pitchFamily="2" charset="-122"/>
              </a:rPr>
              <a:t>若为 </a:t>
            </a:r>
            <a:r>
              <a:rPr lang="en-US" altLang="zh-CN" sz="2400" b="1" dirty="0">
                <a:ea typeface="黑体" panose="02010609060101010101" pitchFamily="2" charset="-122"/>
              </a:rPr>
              <a:t>0x8021</a:t>
            </a:r>
            <a:r>
              <a:rPr lang="zh-CN" altLang="en-US" sz="2400" b="1" dirty="0">
                <a:ea typeface="黑体" panose="02010609060101010101" pitchFamily="2" charset="-122"/>
              </a:rPr>
              <a:t>，则信息字段是网络控制数据</a:t>
            </a:r>
            <a:r>
              <a:rPr lang="zh-CN" altLang="en-US" sz="2400" b="1" dirty="0" smtClean="0">
                <a:ea typeface="黑体" panose="02010609060101010101" pitchFamily="2" charset="-122"/>
              </a:rPr>
              <a:t>。</a:t>
            </a:r>
            <a:endParaRPr lang="zh-CN" altLang="en-US" sz="2400" b="1" dirty="0">
              <a:latin typeface="+mn-lt"/>
              <a:ea typeface="黑体" panose="02010609060101010101" pitchFamily="2" charset="-122"/>
            </a:endParaRPr>
          </a:p>
          <a:p>
            <a:pPr marL="360680" indent="-360680">
              <a:spcBef>
                <a:spcPts val="0"/>
              </a:spcBef>
              <a:buSzPct val="80000"/>
              <a:buFont typeface="Wingdings" panose="05000000000000000000" pitchFamily="2" charset="2"/>
              <a:buChar char="l"/>
            </a:pPr>
            <a:r>
              <a:rPr lang="zh-CN" altLang="en-US" sz="2400" b="1" dirty="0">
                <a:latin typeface="+mn-lt"/>
                <a:ea typeface="黑体" panose="02010609060101010101" pitchFamily="2" charset="-122"/>
              </a:rPr>
              <a:t>若为 </a:t>
            </a:r>
            <a:r>
              <a:rPr lang="en-US" altLang="zh-CN" sz="2400" b="1" dirty="0" smtClean="0">
                <a:latin typeface="+mn-lt"/>
                <a:ea typeface="黑体" panose="02010609060101010101" pitchFamily="2" charset="-122"/>
              </a:rPr>
              <a:t>0xC021</a:t>
            </a:r>
            <a:r>
              <a:rPr lang="zh-CN" altLang="en-US" sz="2400" b="1" dirty="0">
                <a:latin typeface="+mn-lt"/>
                <a:ea typeface="黑体" panose="02010609060101010101" pitchFamily="2" charset="-122"/>
              </a:rPr>
              <a:t>，</a:t>
            </a:r>
            <a:r>
              <a:rPr lang="zh-CN" altLang="en-US" sz="2400" b="1" dirty="0" smtClean="0">
                <a:latin typeface="+mn-lt"/>
                <a:ea typeface="黑体" panose="02010609060101010101" pitchFamily="2" charset="-122"/>
              </a:rPr>
              <a:t>则</a:t>
            </a:r>
            <a:r>
              <a:rPr lang="zh-CN" altLang="en-US" sz="2400" b="1" dirty="0">
                <a:latin typeface="+mn-lt"/>
                <a:ea typeface="黑体" panose="02010609060101010101" pitchFamily="2" charset="-122"/>
              </a:rPr>
              <a:t>信息字段是 </a:t>
            </a:r>
            <a:r>
              <a:rPr lang="en-US" altLang="zh-CN" sz="2400" b="1" dirty="0">
                <a:latin typeface="+mn-lt"/>
                <a:ea typeface="黑体" panose="02010609060101010101" pitchFamily="2" charset="-122"/>
              </a:rPr>
              <a:t>PPP </a:t>
            </a:r>
            <a:r>
              <a:rPr lang="zh-CN" altLang="en-US" sz="2400" b="1" dirty="0">
                <a:latin typeface="+mn-lt"/>
                <a:ea typeface="黑体" panose="02010609060101010101" pitchFamily="2" charset="-122"/>
              </a:rPr>
              <a:t>链路控制数据。</a:t>
            </a:r>
          </a:p>
          <a:p>
            <a:pPr marL="360680" indent="-360680">
              <a:spcBef>
                <a:spcPts val="0"/>
              </a:spcBef>
              <a:buSzPct val="80000"/>
              <a:buFont typeface="Wingdings" panose="05000000000000000000" pitchFamily="2" charset="2"/>
              <a:buChar char="l"/>
            </a:pPr>
            <a:r>
              <a:rPr lang="zh-CN" altLang="en-US" sz="2400" b="1" dirty="0" smtClean="0">
                <a:ea typeface="黑体" panose="02010609060101010101" pitchFamily="2" charset="-122"/>
              </a:rPr>
              <a:t>若</a:t>
            </a:r>
            <a:r>
              <a:rPr lang="zh-CN" altLang="en-US" sz="2400" b="1" dirty="0">
                <a:ea typeface="黑体" panose="02010609060101010101" pitchFamily="2" charset="-122"/>
              </a:rPr>
              <a:t>为 </a:t>
            </a:r>
            <a:r>
              <a:rPr lang="en-US" altLang="zh-CN" sz="2400" b="1" dirty="0" smtClean="0">
                <a:ea typeface="黑体" panose="02010609060101010101" pitchFamily="2" charset="-122"/>
              </a:rPr>
              <a:t>0xC023</a:t>
            </a:r>
            <a:r>
              <a:rPr lang="zh-CN" altLang="en-US" sz="2400" b="1" dirty="0" smtClean="0">
                <a:ea typeface="黑体" panose="02010609060101010101" pitchFamily="2" charset="-122"/>
              </a:rPr>
              <a:t>，</a:t>
            </a:r>
            <a:r>
              <a:rPr lang="zh-CN" altLang="en-US" sz="2400" b="1" dirty="0">
                <a:ea typeface="黑体" panose="02010609060101010101" pitchFamily="2" charset="-122"/>
              </a:rPr>
              <a:t>则信息字段</a:t>
            </a:r>
            <a:r>
              <a:rPr lang="zh-CN" altLang="en-US" sz="2400" b="1" dirty="0" smtClean="0">
                <a:ea typeface="黑体" panose="02010609060101010101" pitchFamily="2" charset="-122"/>
              </a:rPr>
              <a:t>是鉴别数据。</a:t>
            </a:r>
            <a:endParaRPr lang="en-US" altLang="zh-CN" sz="2400" b="1" dirty="0">
              <a:ea typeface="黑体" panose="02010609060101010101"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ctr"/>
            <a:r>
              <a:rPr lang="zh-CN" altLang="en-US" dirty="0"/>
              <a:t>透明传输问题 </a:t>
            </a:r>
          </a:p>
        </p:txBody>
      </p:sp>
      <p:sp>
        <p:nvSpPr>
          <p:cNvPr id="196611" name="Rectangle 3"/>
          <p:cNvSpPr>
            <a:spLocks noGrp="1" noChangeArrowheads="1"/>
          </p:cNvSpPr>
          <p:nvPr>
            <p:ph idx="1"/>
          </p:nvPr>
        </p:nvSpPr>
        <p:spPr/>
        <p:txBody>
          <a:bodyPr/>
          <a:lstStyle/>
          <a:p>
            <a:r>
              <a:rPr lang="zh-CN" altLang="en-US" dirty="0"/>
              <a:t>当 </a:t>
            </a:r>
            <a:r>
              <a:rPr lang="en-US" altLang="zh-CN" dirty="0"/>
              <a:t>PPP </a:t>
            </a:r>
            <a:r>
              <a:rPr lang="zh-CN" altLang="en-US" dirty="0"/>
              <a:t>用在同步传输链路时，协议规定采用硬件来完成</a:t>
            </a:r>
            <a:r>
              <a:rPr lang="zh-CN" altLang="en-US" dirty="0">
                <a:solidFill>
                  <a:srgbClr val="FF0000"/>
                </a:solidFill>
              </a:rPr>
              <a:t>比特填充</a:t>
            </a:r>
            <a:r>
              <a:rPr lang="zh-CN" altLang="en-US" dirty="0"/>
              <a:t>。 </a:t>
            </a:r>
            <a:endParaRPr lang="zh-CN" altLang="en-US" sz="3600" dirty="0"/>
          </a:p>
          <a:p>
            <a:r>
              <a:rPr lang="zh-CN" altLang="en-US" dirty="0"/>
              <a:t>当 </a:t>
            </a:r>
            <a:r>
              <a:rPr lang="en-US" altLang="zh-CN" dirty="0"/>
              <a:t>PPP </a:t>
            </a:r>
            <a:r>
              <a:rPr lang="zh-CN" altLang="en-US" dirty="0"/>
              <a:t>用在异步传输时，就使用一种特殊的</a:t>
            </a:r>
            <a:r>
              <a:rPr lang="zh-CN" altLang="en-US" dirty="0">
                <a:solidFill>
                  <a:srgbClr val="FF0000"/>
                </a:solidFill>
              </a:rPr>
              <a:t>字符填充法</a:t>
            </a:r>
            <a:r>
              <a:rPr lang="zh-CN"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66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pPr algn="ctr"/>
            <a:r>
              <a:rPr lang="zh-CN" altLang="en-US" dirty="0"/>
              <a:t>零比特填充 </a:t>
            </a:r>
          </a:p>
        </p:txBody>
      </p:sp>
      <p:sp>
        <p:nvSpPr>
          <p:cNvPr id="7" name="AutoShape 20"/>
          <p:cNvSpPr>
            <a:spLocks noChangeArrowheads="1"/>
          </p:cNvSpPr>
          <p:nvPr/>
        </p:nvSpPr>
        <p:spPr bwMode="auto">
          <a:xfrm>
            <a:off x="5601072" y="4585395"/>
            <a:ext cx="2497138" cy="520997"/>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8" name="AutoShape 5"/>
          <p:cNvSpPr>
            <a:spLocks noChangeArrowheads="1"/>
          </p:cNvSpPr>
          <p:nvPr/>
        </p:nvSpPr>
        <p:spPr bwMode="auto">
          <a:xfrm>
            <a:off x="7113240" y="4641806"/>
            <a:ext cx="276911" cy="439860"/>
          </a:xfrm>
          <a:prstGeom prst="roundRect">
            <a:avLst>
              <a:gd name="adj" fmla="val 16667"/>
            </a:avLst>
          </a:prstGeom>
          <a:solidFill>
            <a:schemeClr val="accent2"/>
          </a:solidFill>
          <a:ln>
            <a:noFill/>
          </a:ln>
          <a:effectLst/>
          <a:extLst>
            <a:ext uri="{91240B29-F687-4F45-9708-019B960494DF}">
              <a14:hiddenLine xmlns:a14="http://schemas.microsoft.com/office/drawing/2010/main" w="12700">
                <a:solidFill>
                  <a:schemeClr val="tx1"/>
                </a:solidFill>
                <a:prstDash val="dash"/>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 name="Rectangle 17"/>
          <p:cNvSpPr>
            <a:spLocks noChangeArrowheads="1"/>
          </p:cNvSpPr>
          <p:nvPr/>
        </p:nvSpPr>
        <p:spPr bwMode="auto">
          <a:xfrm>
            <a:off x="4775071" y="4615780"/>
            <a:ext cx="471443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anose="02010609060101010101" pitchFamily="2" charset="-122"/>
              </a:rPr>
              <a:t>0 1 0 </a:t>
            </a:r>
            <a:r>
              <a:rPr kumimoji="1" lang="en-US" altLang="zh-CN" sz="2400" b="1" dirty="0">
                <a:solidFill>
                  <a:srgbClr val="C00000"/>
                </a:solidFill>
                <a:latin typeface="+mn-lt"/>
                <a:ea typeface="黑体" panose="02010609060101010101" pitchFamily="2" charset="-122"/>
              </a:rPr>
              <a:t>0 1 1 1 1 1 </a:t>
            </a:r>
            <a:r>
              <a:rPr kumimoji="1" lang="en-US" altLang="zh-CN" sz="2400" b="1" dirty="0">
                <a:solidFill>
                  <a:srgbClr val="000099"/>
                </a:solidFill>
                <a:latin typeface="+mn-lt"/>
                <a:ea typeface="黑体" panose="02010609060101010101" pitchFamily="2" charset="-122"/>
              </a:rPr>
              <a:t>0 </a:t>
            </a:r>
            <a:r>
              <a:rPr kumimoji="1" lang="en-US" altLang="zh-CN" sz="2400" b="1" dirty="0">
                <a:solidFill>
                  <a:srgbClr val="C00000"/>
                </a:solidFill>
                <a:latin typeface="+mn-lt"/>
                <a:ea typeface="黑体" panose="02010609060101010101" pitchFamily="2" charset="-122"/>
              </a:rPr>
              <a:t>1 0</a:t>
            </a:r>
            <a:r>
              <a:rPr kumimoji="1" lang="en-US" altLang="zh-CN" sz="2400" b="1" dirty="0">
                <a:solidFill>
                  <a:srgbClr val="000099"/>
                </a:solidFill>
                <a:latin typeface="+mn-lt"/>
                <a:ea typeface="黑体" panose="02010609060101010101" pitchFamily="2" charset="-122"/>
              </a:rPr>
              <a:t> 0 0 1 0 1 0</a:t>
            </a:r>
          </a:p>
        </p:txBody>
      </p:sp>
      <p:sp>
        <p:nvSpPr>
          <p:cNvPr id="10" name="AutoShape 19"/>
          <p:cNvSpPr>
            <a:spLocks noChangeArrowheads="1"/>
          </p:cNvSpPr>
          <p:nvPr/>
        </p:nvSpPr>
        <p:spPr bwMode="auto">
          <a:xfrm>
            <a:off x="5554135" y="2962698"/>
            <a:ext cx="2497138" cy="538310"/>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1" name="AutoShape 6"/>
          <p:cNvSpPr>
            <a:spLocks noChangeArrowheads="1"/>
          </p:cNvSpPr>
          <p:nvPr/>
        </p:nvSpPr>
        <p:spPr bwMode="auto">
          <a:xfrm>
            <a:off x="5524900" y="1378100"/>
            <a:ext cx="2213371" cy="466724"/>
          </a:xfrm>
          <a:prstGeom prst="roundRect">
            <a:avLst>
              <a:gd name="adj" fmla="val 16667"/>
            </a:avLst>
          </a:prstGeom>
          <a:solidFill>
            <a:srgbClr val="00FFFF"/>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2" name="Rectangle 8"/>
          <p:cNvSpPr>
            <a:spLocks noChangeArrowheads="1"/>
          </p:cNvSpPr>
          <p:nvPr/>
        </p:nvSpPr>
        <p:spPr bwMode="auto">
          <a:xfrm>
            <a:off x="4671883" y="1375693"/>
            <a:ext cx="445795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anose="02010609060101010101" pitchFamily="2" charset="-122"/>
              </a:rPr>
              <a:t>0 1 0 </a:t>
            </a:r>
            <a:r>
              <a:rPr kumimoji="1" lang="en-US" altLang="zh-CN" sz="2400" b="1" dirty="0">
                <a:solidFill>
                  <a:srgbClr val="C00000"/>
                </a:solidFill>
                <a:latin typeface="+mn-lt"/>
                <a:ea typeface="黑体" panose="02010609060101010101" pitchFamily="2" charset="-122"/>
              </a:rPr>
              <a:t>0 1 1 1 1 1 1 0 </a:t>
            </a:r>
            <a:r>
              <a:rPr kumimoji="1" lang="en-US" altLang="zh-CN" sz="2400" b="1" dirty="0">
                <a:solidFill>
                  <a:srgbClr val="000099"/>
                </a:solidFill>
                <a:latin typeface="+mn-lt"/>
                <a:ea typeface="黑体" panose="02010609060101010101" pitchFamily="2" charset="-122"/>
              </a:rPr>
              <a:t>0 0 1 0 1 0</a:t>
            </a:r>
          </a:p>
        </p:txBody>
      </p:sp>
      <p:sp>
        <p:nvSpPr>
          <p:cNvPr id="13" name="AutoShape 4"/>
          <p:cNvSpPr>
            <a:spLocks noChangeArrowheads="1"/>
          </p:cNvSpPr>
          <p:nvPr/>
        </p:nvSpPr>
        <p:spPr bwMode="auto">
          <a:xfrm>
            <a:off x="7036156" y="3009328"/>
            <a:ext cx="263128" cy="463105"/>
          </a:xfrm>
          <a:prstGeom prst="roundRect">
            <a:avLst>
              <a:gd name="adj" fmla="val 16667"/>
            </a:avLst>
          </a:prstGeom>
          <a:solidFill>
            <a:schemeClr val="accent2"/>
          </a:solidFill>
          <a:ln>
            <a:noFill/>
          </a:ln>
          <a:effectLst/>
          <a:extLst>
            <a:ext uri="{91240B29-F687-4F45-9708-019B960494DF}">
              <a14:hiddenLine xmlns:a14="http://schemas.microsoft.com/office/drawing/2010/main" w="12700">
                <a:solidFill>
                  <a:schemeClr val="tx1"/>
                </a:solidFill>
                <a:prstDash val="dash"/>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 name="Rectangle 16"/>
          <p:cNvSpPr>
            <a:spLocks noChangeArrowheads="1"/>
          </p:cNvSpPr>
          <p:nvPr/>
        </p:nvSpPr>
        <p:spPr bwMode="auto">
          <a:xfrm>
            <a:off x="4709719" y="3026692"/>
            <a:ext cx="471443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anose="02010609060101010101" pitchFamily="2" charset="-122"/>
              </a:rPr>
              <a:t>0 1 0 </a:t>
            </a:r>
            <a:r>
              <a:rPr kumimoji="1" lang="en-US" altLang="zh-CN" sz="2400" b="1" dirty="0">
                <a:solidFill>
                  <a:srgbClr val="C00000"/>
                </a:solidFill>
                <a:latin typeface="+mn-lt"/>
                <a:ea typeface="黑体" panose="02010609060101010101" pitchFamily="2" charset="-122"/>
              </a:rPr>
              <a:t>0 1 1 1 1 1 </a:t>
            </a:r>
            <a:r>
              <a:rPr kumimoji="1" lang="en-US" altLang="zh-CN" sz="2400" b="1" dirty="0">
                <a:solidFill>
                  <a:srgbClr val="000099"/>
                </a:solidFill>
                <a:latin typeface="+mn-lt"/>
                <a:ea typeface="黑体" panose="02010609060101010101" pitchFamily="2" charset="-122"/>
              </a:rPr>
              <a:t>0 </a:t>
            </a:r>
            <a:r>
              <a:rPr kumimoji="1" lang="en-US" altLang="zh-CN" sz="2400" b="1" dirty="0">
                <a:solidFill>
                  <a:srgbClr val="C00000"/>
                </a:solidFill>
                <a:latin typeface="+mn-lt"/>
                <a:ea typeface="黑体" panose="02010609060101010101" pitchFamily="2" charset="-122"/>
              </a:rPr>
              <a:t>1 0</a:t>
            </a:r>
            <a:r>
              <a:rPr kumimoji="1" lang="en-US" altLang="zh-CN" sz="2400" b="1" dirty="0">
                <a:solidFill>
                  <a:srgbClr val="000099"/>
                </a:solidFill>
                <a:latin typeface="+mn-lt"/>
                <a:ea typeface="黑体" panose="02010609060101010101" pitchFamily="2" charset="-122"/>
              </a:rPr>
              <a:t> 0 0 1 0 1 0</a:t>
            </a:r>
          </a:p>
        </p:txBody>
      </p:sp>
      <p:sp>
        <p:nvSpPr>
          <p:cNvPr id="15" name="Rectangle 7"/>
          <p:cNvSpPr>
            <a:spLocks noChangeArrowheads="1"/>
          </p:cNvSpPr>
          <p:nvPr/>
        </p:nvSpPr>
        <p:spPr bwMode="auto">
          <a:xfrm>
            <a:off x="1252682" y="1268760"/>
            <a:ext cx="3124254"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400" b="1" dirty="0">
                <a:solidFill>
                  <a:srgbClr val="000099"/>
                </a:solidFill>
                <a:latin typeface="+mn-lt"/>
                <a:ea typeface="黑体" panose="02010609060101010101" pitchFamily="2" charset="-122"/>
              </a:rPr>
              <a:t>信息字段中出现了和</a:t>
            </a:r>
          </a:p>
          <a:p>
            <a:pPr algn="ctr" defTabSz="762000" eaLnBrk="0" hangingPunct="0"/>
            <a:r>
              <a:rPr kumimoji="1" lang="zh-CN" altLang="en-US" sz="2400" b="1" dirty="0">
                <a:solidFill>
                  <a:srgbClr val="000099"/>
                </a:solidFill>
                <a:latin typeface="+mn-lt"/>
                <a:ea typeface="黑体" panose="02010609060101010101" pitchFamily="2" charset="-122"/>
              </a:rPr>
              <a:t>标志字段 </a:t>
            </a:r>
            <a:r>
              <a:rPr kumimoji="1" lang="en-US" altLang="zh-CN" sz="2400" b="1" dirty="0">
                <a:solidFill>
                  <a:srgbClr val="000099"/>
                </a:solidFill>
                <a:latin typeface="+mn-lt"/>
                <a:ea typeface="黑体" panose="02010609060101010101" pitchFamily="2" charset="-122"/>
              </a:rPr>
              <a:t>F </a:t>
            </a:r>
            <a:r>
              <a:rPr kumimoji="1" lang="zh-CN" altLang="en-US" sz="2400" b="1" dirty="0">
                <a:solidFill>
                  <a:srgbClr val="000099"/>
                </a:solidFill>
                <a:latin typeface="+mn-lt"/>
                <a:ea typeface="黑体" panose="02010609060101010101" pitchFamily="2" charset="-122"/>
              </a:rPr>
              <a:t>完全一样</a:t>
            </a:r>
          </a:p>
          <a:p>
            <a:pPr algn="ctr" defTabSz="762000" eaLnBrk="0" hangingPunct="0"/>
            <a:r>
              <a:rPr kumimoji="1" lang="zh-CN" altLang="en-US" sz="2400" b="1" dirty="0">
                <a:solidFill>
                  <a:srgbClr val="000099"/>
                </a:solidFill>
                <a:latin typeface="+mn-lt"/>
                <a:ea typeface="黑体" panose="02010609060101010101" pitchFamily="2" charset="-122"/>
              </a:rPr>
              <a:t>的 </a:t>
            </a:r>
            <a:r>
              <a:rPr kumimoji="1" lang="en-US" altLang="zh-CN" sz="2400" b="1" dirty="0">
                <a:solidFill>
                  <a:srgbClr val="000099"/>
                </a:solidFill>
                <a:latin typeface="+mn-lt"/>
                <a:ea typeface="黑体" panose="02010609060101010101" pitchFamily="2" charset="-122"/>
              </a:rPr>
              <a:t>8 </a:t>
            </a:r>
            <a:r>
              <a:rPr kumimoji="1" lang="zh-CN" altLang="en-US" sz="2400" b="1" dirty="0">
                <a:solidFill>
                  <a:srgbClr val="000099"/>
                </a:solidFill>
                <a:latin typeface="+mn-lt"/>
                <a:ea typeface="黑体" panose="02010609060101010101" pitchFamily="2" charset="-122"/>
              </a:rPr>
              <a:t>比特组合</a:t>
            </a:r>
          </a:p>
        </p:txBody>
      </p:sp>
      <p:sp>
        <p:nvSpPr>
          <p:cNvPr id="16" name="Rectangle 9"/>
          <p:cNvSpPr>
            <a:spLocks noChangeArrowheads="1"/>
          </p:cNvSpPr>
          <p:nvPr/>
        </p:nvSpPr>
        <p:spPr bwMode="auto">
          <a:xfrm>
            <a:off x="1036277" y="3107084"/>
            <a:ext cx="3340659"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anose="02010609060101010101" pitchFamily="2" charset="-122"/>
              </a:rPr>
              <a:t>发送端在 </a:t>
            </a:r>
            <a:r>
              <a:rPr kumimoji="1" lang="en-US" altLang="zh-CN" sz="2400" b="1" dirty="0">
                <a:solidFill>
                  <a:srgbClr val="000099"/>
                </a:solidFill>
                <a:latin typeface="+mn-lt"/>
                <a:ea typeface="黑体" panose="02010609060101010101" pitchFamily="2" charset="-122"/>
              </a:rPr>
              <a:t>5 </a:t>
            </a:r>
            <a:r>
              <a:rPr kumimoji="1" lang="zh-CN" altLang="en-US" sz="2400" b="1" dirty="0">
                <a:solidFill>
                  <a:srgbClr val="000099"/>
                </a:solidFill>
                <a:latin typeface="+mn-lt"/>
                <a:ea typeface="黑体" panose="02010609060101010101" pitchFamily="2" charset="-122"/>
              </a:rPr>
              <a:t>个连 </a:t>
            </a:r>
            <a:r>
              <a:rPr kumimoji="1" lang="en-US" altLang="zh-CN" sz="2400" b="1" dirty="0">
                <a:solidFill>
                  <a:srgbClr val="000099"/>
                </a:solidFill>
                <a:latin typeface="+mn-lt"/>
                <a:ea typeface="黑体" panose="02010609060101010101" pitchFamily="2" charset="-122"/>
              </a:rPr>
              <a:t>1 </a:t>
            </a:r>
            <a:r>
              <a:rPr kumimoji="1" lang="zh-CN" altLang="en-US" sz="2400" b="1" dirty="0">
                <a:solidFill>
                  <a:srgbClr val="000099"/>
                </a:solidFill>
                <a:latin typeface="+mn-lt"/>
                <a:ea typeface="黑体" panose="02010609060101010101" pitchFamily="2" charset="-122"/>
              </a:rPr>
              <a:t>之后</a:t>
            </a:r>
          </a:p>
          <a:p>
            <a:pPr defTabSz="762000" eaLnBrk="0" hangingPunct="0"/>
            <a:r>
              <a:rPr kumimoji="1" lang="zh-CN" altLang="en-US" sz="2400" b="1" dirty="0">
                <a:solidFill>
                  <a:srgbClr val="000099"/>
                </a:solidFill>
                <a:latin typeface="+mn-lt"/>
                <a:ea typeface="黑体" panose="02010609060101010101" pitchFamily="2" charset="-122"/>
              </a:rPr>
              <a:t>填入 </a:t>
            </a:r>
            <a:r>
              <a:rPr kumimoji="1" lang="en-US" altLang="zh-CN" sz="2400" b="1" dirty="0">
                <a:solidFill>
                  <a:srgbClr val="000099"/>
                </a:solidFill>
                <a:latin typeface="+mn-lt"/>
                <a:ea typeface="黑体" panose="02010609060101010101" pitchFamily="2" charset="-122"/>
              </a:rPr>
              <a:t>0 </a:t>
            </a:r>
            <a:r>
              <a:rPr kumimoji="1" lang="zh-CN" altLang="en-US" sz="2400" b="1" dirty="0">
                <a:solidFill>
                  <a:srgbClr val="000099"/>
                </a:solidFill>
                <a:latin typeface="+mn-lt"/>
                <a:ea typeface="黑体" panose="02010609060101010101" pitchFamily="2" charset="-122"/>
              </a:rPr>
              <a:t>比特再发送出去</a:t>
            </a:r>
          </a:p>
        </p:txBody>
      </p:sp>
      <p:sp>
        <p:nvSpPr>
          <p:cNvPr id="17" name="Rectangle 10"/>
          <p:cNvSpPr>
            <a:spLocks noChangeArrowheads="1"/>
          </p:cNvSpPr>
          <p:nvPr/>
        </p:nvSpPr>
        <p:spPr bwMode="auto">
          <a:xfrm>
            <a:off x="1687096" y="4760808"/>
            <a:ext cx="2689840"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400" b="1" dirty="0" smtClean="0">
                <a:solidFill>
                  <a:srgbClr val="000099"/>
                </a:solidFill>
                <a:latin typeface="+mn-lt"/>
                <a:ea typeface="黑体" panose="02010609060101010101" pitchFamily="2" charset="-122"/>
              </a:rPr>
              <a:t>接收</a:t>
            </a:r>
            <a:r>
              <a:rPr kumimoji="1" lang="zh-CN" altLang="en-US" sz="2400" b="1" dirty="0">
                <a:solidFill>
                  <a:srgbClr val="000099"/>
                </a:solidFill>
                <a:latin typeface="+mn-lt"/>
                <a:ea typeface="黑体" panose="02010609060101010101" pitchFamily="2" charset="-122"/>
              </a:rPr>
              <a:t>端把 </a:t>
            </a:r>
            <a:r>
              <a:rPr kumimoji="1" lang="en-US" altLang="zh-CN" sz="2400" b="1" dirty="0">
                <a:solidFill>
                  <a:srgbClr val="000099"/>
                </a:solidFill>
                <a:latin typeface="+mn-lt"/>
                <a:ea typeface="黑体" panose="02010609060101010101" pitchFamily="2" charset="-122"/>
              </a:rPr>
              <a:t>5 </a:t>
            </a:r>
            <a:r>
              <a:rPr kumimoji="1" lang="zh-CN" altLang="en-US" sz="2400" b="1" dirty="0">
                <a:solidFill>
                  <a:srgbClr val="000099"/>
                </a:solidFill>
                <a:latin typeface="+mn-lt"/>
                <a:ea typeface="黑体" panose="02010609060101010101" pitchFamily="2" charset="-122"/>
              </a:rPr>
              <a:t>个连 </a:t>
            </a:r>
            <a:r>
              <a:rPr kumimoji="1" lang="en-US" altLang="zh-CN" sz="2400" b="1" dirty="0">
                <a:solidFill>
                  <a:srgbClr val="000099"/>
                </a:solidFill>
                <a:latin typeface="+mn-lt"/>
                <a:ea typeface="黑体" panose="02010609060101010101" pitchFamily="2" charset="-122"/>
              </a:rPr>
              <a:t>1</a:t>
            </a:r>
          </a:p>
          <a:p>
            <a:pPr algn="ctr" defTabSz="762000" eaLnBrk="0" hangingPunct="0"/>
            <a:r>
              <a:rPr kumimoji="1" lang="zh-CN" altLang="en-US" sz="2400" b="1" dirty="0">
                <a:solidFill>
                  <a:srgbClr val="000099"/>
                </a:solidFill>
                <a:latin typeface="+mn-lt"/>
                <a:ea typeface="黑体" panose="02010609060101010101" pitchFamily="2" charset="-122"/>
              </a:rPr>
              <a:t>之后的 </a:t>
            </a:r>
            <a:r>
              <a:rPr kumimoji="1" lang="en-US" altLang="zh-CN" sz="2400" b="1" dirty="0">
                <a:solidFill>
                  <a:srgbClr val="000099"/>
                </a:solidFill>
                <a:latin typeface="+mn-lt"/>
                <a:ea typeface="黑体" panose="02010609060101010101" pitchFamily="2" charset="-122"/>
              </a:rPr>
              <a:t>0 </a:t>
            </a:r>
            <a:r>
              <a:rPr kumimoji="1" lang="zh-CN" altLang="en-US" sz="2400" b="1" dirty="0">
                <a:solidFill>
                  <a:srgbClr val="000099"/>
                </a:solidFill>
                <a:latin typeface="+mn-lt"/>
                <a:ea typeface="黑体" panose="02010609060101010101" pitchFamily="2" charset="-122"/>
              </a:rPr>
              <a:t>比特删除</a:t>
            </a:r>
          </a:p>
        </p:txBody>
      </p:sp>
      <p:sp>
        <p:nvSpPr>
          <p:cNvPr id="18" name="Rectangle 11"/>
          <p:cNvSpPr>
            <a:spLocks noChangeArrowheads="1"/>
          </p:cNvSpPr>
          <p:nvPr/>
        </p:nvSpPr>
        <p:spPr bwMode="auto">
          <a:xfrm>
            <a:off x="4948769" y="2145630"/>
            <a:ext cx="374301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anose="02010609060101010101" pitchFamily="2" charset="-122"/>
              </a:rPr>
              <a:t>会被误认为是标志字段 </a:t>
            </a:r>
            <a:r>
              <a:rPr kumimoji="1" lang="en-US" altLang="zh-CN" sz="2400" b="1" dirty="0">
                <a:solidFill>
                  <a:srgbClr val="C00000"/>
                </a:solidFill>
                <a:latin typeface="+mn-lt"/>
                <a:ea typeface="黑体" panose="02010609060101010101" pitchFamily="2" charset="-122"/>
              </a:rPr>
              <a:t>F </a:t>
            </a:r>
          </a:p>
        </p:txBody>
      </p:sp>
      <p:sp>
        <p:nvSpPr>
          <p:cNvPr id="19" name="AutoShape 12"/>
          <p:cNvSpPr>
            <a:spLocks noChangeArrowheads="1"/>
          </p:cNvSpPr>
          <p:nvPr/>
        </p:nvSpPr>
        <p:spPr bwMode="auto">
          <a:xfrm rot="16200000">
            <a:off x="6999956" y="3541257"/>
            <a:ext cx="327025" cy="168540"/>
          </a:xfrm>
          <a:prstGeom prst="rightArrow">
            <a:avLst>
              <a:gd name="adj1" fmla="val 50000"/>
              <a:gd name="adj2" fmla="val 105112"/>
            </a:avLst>
          </a:prstGeom>
          <a:solidFill>
            <a:srgbClr val="C00000"/>
          </a:solidFill>
          <a:ln w="12700">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0" name="Rectangle 13"/>
          <p:cNvSpPr>
            <a:spLocks noChangeArrowheads="1"/>
          </p:cNvSpPr>
          <p:nvPr/>
        </p:nvSpPr>
        <p:spPr bwMode="auto">
          <a:xfrm>
            <a:off x="5575528" y="3761988"/>
            <a:ext cx="268984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anose="02010609060101010101" pitchFamily="2" charset="-122"/>
              </a:rPr>
              <a:t>发送端填入 </a:t>
            </a:r>
            <a:r>
              <a:rPr kumimoji="1" lang="en-US" altLang="zh-CN" sz="2400" b="1" dirty="0">
                <a:solidFill>
                  <a:srgbClr val="C00000"/>
                </a:solidFill>
                <a:latin typeface="+mn-lt"/>
                <a:ea typeface="黑体" panose="02010609060101010101" pitchFamily="2" charset="-122"/>
              </a:rPr>
              <a:t>0 </a:t>
            </a:r>
            <a:r>
              <a:rPr kumimoji="1" lang="zh-CN" altLang="en-US" sz="2400" b="1" dirty="0">
                <a:solidFill>
                  <a:srgbClr val="C00000"/>
                </a:solidFill>
                <a:latin typeface="+mn-lt"/>
                <a:ea typeface="黑体" panose="02010609060101010101" pitchFamily="2" charset="-122"/>
              </a:rPr>
              <a:t>比特</a:t>
            </a:r>
          </a:p>
        </p:txBody>
      </p:sp>
      <p:sp>
        <p:nvSpPr>
          <p:cNvPr id="21" name="AutoShape 14"/>
          <p:cNvSpPr>
            <a:spLocks noChangeArrowheads="1"/>
          </p:cNvSpPr>
          <p:nvPr/>
        </p:nvSpPr>
        <p:spPr bwMode="auto">
          <a:xfrm rot="5400000" flipV="1">
            <a:off x="7069107" y="5178391"/>
            <a:ext cx="365125" cy="168540"/>
          </a:xfrm>
          <a:prstGeom prst="rightArrow">
            <a:avLst>
              <a:gd name="adj1" fmla="val 50000"/>
              <a:gd name="adj2" fmla="val 117358"/>
            </a:avLst>
          </a:prstGeom>
          <a:solidFill>
            <a:srgbClr val="C00000"/>
          </a:solidFill>
          <a:ln w="12700">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 name="Rectangle 15"/>
          <p:cNvSpPr>
            <a:spLocks noChangeArrowheads="1"/>
          </p:cNvSpPr>
          <p:nvPr/>
        </p:nvSpPr>
        <p:spPr bwMode="auto">
          <a:xfrm>
            <a:off x="4953000" y="5418172"/>
            <a:ext cx="374301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C00000"/>
                </a:solidFill>
                <a:latin typeface="+mn-lt"/>
                <a:ea typeface="黑体" panose="02010609060101010101" pitchFamily="2" charset="-122"/>
              </a:rPr>
              <a:t>接收端删除填入的 </a:t>
            </a:r>
            <a:r>
              <a:rPr kumimoji="1" lang="en-US" altLang="zh-CN" sz="2400" b="1" dirty="0">
                <a:solidFill>
                  <a:srgbClr val="C00000"/>
                </a:solidFill>
                <a:latin typeface="+mn-lt"/>
                <a:ea typeface="黑体" panose="02010609060101010101" pitchFamily="2" charset="-122"/>
              </a:rPr>
              <a:t>0 </a:t>
            </a:r>
            <a:r>
              <a:rPr kumimoji="1" lang="zh-CN" altLang="en-US" sz="2400" b="1" dirty="0">
                <a:solidFill>
                  <a:srgbClr val="C00000"/>
                </a:solidFill>
                <a:latin typeface="+mn-lt"/>
                <a:ea typeface="黑体" panose="02010609060101010101" pitchFamily="2" charset="-122"/>
              </a:rPr>
              <a:t>比特</a:t>
            </a:r>
          </a:p>
        </p:txBody>
      </p:sp>
      <p:sp>
        <p:nvSpPr>
          <p:cNvPr id="23" name="AutoShape 18"/>
          <p:cNvSpPr/>
          <p:nvPr/>
        </p:nvSpPr>
        <p:spPr bwMode="auto">
          <a:xfrm rot="-5400000">
            <a:off x="6365279" y="986826"/>
            <a:ext cx="296862" cy="1919146"/>
          </a:xfrm>
          <a:prstGeom prst="leftBrace">
            <a:avLst>
              <a:gd name="adj1" fmla="val 54590"/>
              <a:gd name="adj2" fmla="val 50000"/>
            </a:avLst>
          </a:prstGeom>
          <a:noFill/>
          <a:ln w="127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4" name="矩形 23"/>
          <p:cNvSpPr/>
          <p:nvPr/>
        </p:nvSpPr>
        <p:spPr>
          <a:xfrm>
            <a:off x="2432719" y="6021288"/>
            <a:ext cx="4943649"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零</a:t>
            </a:r>
            <a:r>
              <a:rPr lang="zh-CN" altLang="zh-CN" sz="2400" b="1" dirty="0">
                <a:latin typeface="+mn-lt"/>
                <a:ea typeface="黑体" panose="02010609060101010101" pitchFamily="2" charset="-122"/>
              </a:rPr>
              <a:t>比特的填充与删除</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algn="ctr"/>
            <a:r>
              <a:rPr lang="zh-CN" altLang="en-US"/>
              <a:t>字符填充 </a:t>
            </a:r>
          </a:p>
        </p:txBody>
      </p:sp>
      <p:sp>
        <p:nvSpPr>
          <p:cNvPr id="197635" name="Rectangle 3"/>
          <p:cNvSpPr>
            <a:spLocks noGrp="1" noChangeArrowheads="1"/>
          </p:cNvSpPr>
          <p:nvPr>
            <p:ph idx="1"/>
          </p:nvPr>
        </p:nvSpPr>
        <p:spPr/>
        <p:txBody>
          <a:bodyPr/>
          <a:lstStyle/>
          <a:p>
            <a:pPr>
              <a:spcBef>
                <a:spcPts val="1200"/>
              </a:spcBef>
            </a:pPr>
            <a:r>
              <a:rPr lang="zh-CN" altLang="en-US" dirty="0"/>
              <a:t>将信息字段中出现的每一个 </a:t>
            </a:r>
            <a:r>
              <a:rPr lang="en-US" altLang="zh-CN" dirty="0"/>
              <a:t>0x7E </a:t>
            </a:r>
            <a:r>
              <a:rPr lang="zh-CN" altLang="en-US" dirty="0"/>
              <a:t>字节转变成为 </a:t>
            </a:r>
            <a:r>
              <a:rPr lang="en-US" altLang="zh-CN" dirty="0"/>
              <a:t>2 </a:t>
            </a:r>
            <a:r>
              <a:rPr lang="zh-CN" altLang="en-US" dirty="0"/>
              <a:t>字节</a:t>
            </a:r>
            <a:r>
              <a:rPr lang="zh-CN" altLang="en-US" dirty="0" smtClean="0"/>
              <a:t>序列 </a:t>
            </a:r>
            <a:r>
              <a:rPr lang="en-US" altLang="zh-CN" dirty="0" smtClean="0"/>
              <a:t>(</a:t>
            </a:r>
            <a:r>
              <a:rPr lang="en-US" altLang="zh-CN" dirty="0"/>
              <a:t>0x7D, 0x5E)</a:t>
            </a:r>
            <a:r>
              <a:rPr lang="zh-CN" altLang="en-US" dirty="0"/>
              <a:t>。 </a:t>
            </a:r>
            <a:endParaRPr lang="en-US" altLang="zh-CN" dirty="0" smtClean="0"/>
          </a:p>
          <a:p>
            <a:pPr>
              <a:spcBef>
                <a:spcPts val="1200"/>
              </a:spcBef>
            </a:pPr>
            <a:endParaRPr lang="en-US" altLang="zh-CN" dirty="0" smtClean="0"/>
          </a:p>
          <a:p>
            <a:pPr>
              <a:spcBef>
                <a:spcPts val="1200"/>
              </a:spcBef>
            </a:pPr>
            <a:r>
              <a:rPr lang="zh-CN" altLang="en-US" dirty="0" smtClean="0"/>
              <a:t>若</a:t>
            </a:r>
            <a:r>
              <a:rPr lang="zh-CN" altLang="en-US" dirty="0"/>
              <a:t>信息字段中出现一个 </a:t>
            </a:r>
            <a:r>
              <a:rPr lang="en-US" altLang="zh-CN" dirty="0"/>
              <a:t>0x7D </a:t>
            </a:r>
            <a:r>
              <a:rPr lang="zh-CN" altLang="en-US" dirty="0"/>
              <a:t>的字节</a:t>
            </a:r>
            <a:r>
              <a:rPr lang="en-US" altLang="zh-CN" dirty="0"/>
              <a:t>, </a:t>
            </a:r>
            <a:r>
              <a:rPr lang="zh-CN" altLang="en-US" dirty="0"/>
              <a:t>则将其转变成为 </a:t>
            </a:r>
            <a:r>
              <a:rPr lang="en-US" altLang="zh-CN" dirty="0"/>
              <a:t>2 </a:t>
            </a:r>
            <a:r>
              <a:rPr lang="zh-CN" altLang="en-US" dirty="0"/>
              <a:t>字节</a:t>
            </a:r>
            <a:r>
              <a:rPr lang="zh-CN" altLang="en-US" dirty="0" smtClean="0"/>
              <a:t>序列 </a:t>
            </a:r>
            <a:r>
              <a:rPr lang="en-US" altLang="zh-CN" dirty="0" smtClean="0"/>
              <a:t>(</a:t>
            </a:r>
            <a:r>
              <a:rPr lang="en-US" altLang="zh-CN" dirty="0"/>
              <a:t>0x7D, 0x5D</a:t>
            </a:r>
            <a:r>
              <a:rPr lang="en-US" altLang="zh-CN"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思考问题</a:t>
            </a:r>
            <a:r>
              <a:rPr lang="en-US" altLang="zh-CN" dirty="0" smtClean="0"/>
              <a:t>1</a:t>
            </a:r>
            <a:r>
              <a:rPr lang="zh-CN" altLang="en-US" dirty="0" smtClean="0"/>
              <a:t>：</a:t>
            </a:r>
            <a:endParaRPr lang="zh-CN" altLang="en-US" dirty="0"/>
          </a:p>
        </p:txBody>
      </p:sp>
      <p:sp>
        <p:nvSpPr>
          <p:cNvPr id="5" name="Rectangle 3"/>
          <p:cNvSpPr txBox="1">
            <a:spLocks noChangeArrowheads="1"/>
          </p:cNvSpPr>
          <p:nvPr/>
        </p:nvSpPr>
        <p:spPr>
          <a:xfrm>
            <a:off x="495300" y="1196752"/>
            <a:ext cx="9066212" cy="4934173"/>
          </a:xfrm>
          <a:prstGeom prst="rect">
            <a:avLst/>
          </a:prstGeom>
        </p:spPr>
        <p:txBody>
          <a:bodyPr/>
          <a:lst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anose="02010609060101010101"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anose="02010609060101010101"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anose="02010609060101010101"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anose="02010609060101010101"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anose="02010609060101010101"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a:lstStyle>
          <a:p>
            <a:pPr>
              <a:spcBef>
                <a:spcPts val="1200"/>
              </a:spcBef>
            </a:pPr>
            <a:r>
              <a:rPr lang="zh-CN" altLang="en-US" kern="0" dirty="0" smtClean="0"/>
              <a:t>为什么要</a:t>
            </a:r>
            <a:r>
              <a:rPr lang="en-US" altLang="zh-CN" kern="0" dirty="0" smtClean="0"/>
              <a:t>0x7E</a:t>
            </a:r>
            <a:r>
              <a:rPr lang="en-US" altLang="zh-CN" kern="0" dirty="0" smtClean="0">
                <a:sym typeface="Wingdings" panose="05000000000000000000" pitchFamily="2" charset="2"/>
              </a:rPr>
              <a:t></a:t>
            </a:r>
            <a:r>
              <a:rPr lang="en-US" altLang="zh-CN" kern="0" dirty="0"/>
              <a:t> (0x7D, 0x5E</a:t>
            </a:r>
            <a:r>
              <a:rPr lang="en-US" altLang="zh-CN" kern="0" dirty="0" smtClean="0"/>
              <a:t>)</a:t>
            </a:r>
            <a:r>
              <a:rPr lang="zh-CN" altLang="en-US" kern="0" dirty="0" smtClean="0"/>
              <a:t>，再</a:t>
            </a:r>
            <a:r>
              <a:rPr lang="en-US" altLang="zh-CN" kern="0" dirty="0" smtClean="0"/>
              <a:t>0x7D</a:t>
            </a:r>
            <a:r>
              <a:rPr lang="en-US" altLang="zh-CN" kern="0" dirty="0">
                <a:sym typeface="Wingdings" panose="05000000000000000000" pitchFamily="2" charset="2"/>
              </a:rPr>
              <a:t> </a:t>
            </a:r>
            <a:r>
              <a:rPr lang="en-US" altLang="zh-CN" kern="0" dirty="0"/>
              <a:t> </a:t>
            </a:r>
            <a:r>
              <a:rPr lang="en-US" altLang="zh-CN" kern="0" dirty="0" smtClean="0"/>
              <a:t>(</a:t>
            </a:r>
            <a:r>
              <a:rPr lang="en-US" altLang="zh-CN" kern="0" dirty="0"/>
              <a:t>0x7D, 0x5D</a:t>
            </a:r>
            <a:r>
              <a:rPr lang="en-US" altLang="zh-CN" kern="0" dirty="0" smtClean="0"/>
              <a:t>)</a:t>
            </a:r>
            <a:r>
              <a:rPr lang="zh-CN" altLang="en-US" kern="0" dirty="0" smtClean="0"/>
              <a:t>？</a:t>
            </a:r>
            <a:endParaRPr lang="en-US" altLang="zh-CN" kern="0" dirty="0" smtClean="0"/>
          </a:p>
          <a:p>
            <a:pPr>
              <a:spcBef>
                <a:spcPts val="1200"/>
              </a:spcBef>
            </a:pPr>
            <a:endParaRPr lang="zh-CN" altLang="en-US" kern="0" dirty="0"/>
          </a:p>
        </p:txBody>
      </p:sp>
    </p:spTree>
    <p:extLst>
      <p:ext uri="{BB962C8B-B14F-4D97-AF65-F5344CB8AC3E}">
        <p14:creationId xmlns:p14="http://schemas.microsoft.com/office/powerpoint/2010/main" val="2992632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思考问题</a:t>
            </a:r>
            <a:r>
              <a:rPr lang="en-US" altLang="zh-CN" dirty="0" smtClean="0"/>
              <a:t>1</a:t>
            </a:r>
            <a:r>
              <a:rPr lang="zh-CN" altLang="en-US" dirty="0" smtClean="0"/>
              <a:t>：</a:t>
            </a:r>
            <a:endParaRPr lang="zh-CN" altLang="en-US" dirty="0"/>
          </a:p>
        </p:txBody>
      </p:sp>
      <p:sp>
        <p:nvSpPr>
          <p:cNvPr id="5" name="Rectangle 3"/>
          <p:cNvSpPr txBox="1">
            <a:spLocks noChangeArrowheads="1"/>
          </p:cNvSpPr>
          <p:nvPr/>
        </p:nvSpPr>
        <p:spPr>
          <a:xfrm>
            <a:off x="495300" y="1196752"/>
            <a:ext cx="9066212" cy="4934173"/>
          </a:xfrm>
          <a:prstGeom prst="rect">
            <a:avLst/>
          </a:prstGeom>
        </p:spPr>
        <p:txBody>
          <a:bodyPr/>
          <a:lst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anose="02010609060101010101"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anose="02010609060101010101"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anose="02010609060101010101"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anose="02010609060101010101"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anose="02010609060101010101"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a:lstStyle>
          <a:p>
            <a:pPr>
              <a:spcBef>
                <a:spcPts val="1200"/>
              </a:spcBef>
            </a:pPr>
            <a:r>
              <a:rPr lang="zh-CN" altLang="en-US" kern="0" dirty="0" smtClean="0"/>
              <a:t>为什么要</a:t>
            </a:r>
            <a:r>
              <a:rPr lang="en-US" altLang="zh-CN" kern="0" dirty="0" smtClean="0"/>
              <a:t>0x7E</a:t>
            </a:r>
            <a:r>
              <a:rPr lang="en-US" altLang="zh-CN" kern="0" dirty="0" smtClean="0">
                <a:sym typeface="Wingdings" panose="05000000000000000000" pitchFamily="2" charset="2"/>
              </a:rPr>
              <a:t></a:t>
            </a:r>
            <a:r>
              <a:rPr lang="en-US" altLang="zh-CN" kern="0" dirty="0"/>
              <a:t> (0x7D, 0x5E</a:t>
            </a:r>
            <a:r>
              <a:rPr lang="en-US" altLang="zh-CN" kern="0" dirty="0" smtClean="0"/>
              <a:t>)</a:t>
            </a:r>
            <a:r>
              <a:rPr lang="zh-CN" altLang="en-US" kern="0" dirty="0" smtClean="0"/>
              <a:t>，再</a:t>
            </a:r>
            <a:r>
              <a:rPr lang="en-US" altLang="zh-CN" kern="0" dirty="0" smtClean="0"/>
              <a:t>0x7D</a:t>
            </a:r>
            <a:r>
              <a:rPr lang="en-US" altLang="zh-CN" kern="0" dirty="0">
                <a:sym typeface="Wingdings" panose="05000000000000000000" pitchFamily="2" charset="2"/>
              </a:rPr>
              <a:t> </a:t>
            </a:r>
            <a:r>
              <a:rPr lang="en-US" altLang="zh-CN" kern="0" dirty="0"/>
              <a:t> </a:t>
            </a:r>
            <a:r>
              <a:rPr lang="en-US" altLang="zh-CN" kern="0" dirty="0" smtClean="0"/>
              <a:t>(</a:t>
            </a:r>
            <a:r>
              <a:rPr lang="en-US" altLang="zh-CN" kern="0" dirty="0"/>
              <a:t>0x7D, 0x5D</a:t>
            </a:r>
            <a:r>
              <a:rPr lang="en-US" altLang="zh-CN" kern="0" dirty="0" smtClean="0"/>
              <a:t>)</a:t>
            </a:r>
            <a:r>
              <a:rPr lang="zh-CN" altLang="en-US" kern="0" dirty="0" smtClean="0"/>
              <a:t>？</a:t>
            </a:r>
            <a:endParaRPr lang="en-US" altLang="zh-CN" kern="0" dirty="0" smtClean="0"/>
          </a:p>
          <a:p>
            <a:pPr>
              <a:spcBef>
                <a:spcPts val="1200"/>
              </a:spcBef>
            </a:pPr>
            <a:r>
              <a:rPr lang="en-US" altLang="zh-CN" kern="0" dirty="0" smtClean="0"/>
              <a:t>0x7E</a:t>
            </a:r>
            <a:r>
              <a:rPr lang="en-US" altLang="zh-CN" kern="0" dirty="0">
                <a:sym typeface="Wingdings" panose="05000000000000000000" pitchFamily="2" charset="2"/>
              </a:rPr>
              <a:t> </a:t>
            </a:r>
            <a:r>
              <a:rPr lang="en-US" altLang="zh-CN" kern="0" dirty="0" smtClean="0"/>
              <a:t> </a:t>
            </a:r>
            <a:r>
              <a:rPr lang="en-US" altLang="zh-CN" kern="0" dirty="0"/>
              <a:t>(0x7D, 0x5E)</a:t>
            </a:r>
            <a:r>
              <a:rPr lang="zh-CN" altLang="en-US" kern="0" dirty="0" smtClean="0"/>
              <a:t>。 </a:t>
            </a:r>
            <a:endParaRPr lang="en-US" altLang="zh-CN" kern="0" dirty="0" smtClean="0"/>
          </a:p>
          <a:p>
            <a:pPr lvl="1">
              <a:spcBef>
                <a:spcPts val="1200"/>
              </a:spcBef>
            </a:pPr>
            <a:r>
              <a:rPr lang="zh-CN" altLang="en-US" sz="3200" kern="0" dirty="0" smtClean="0"/>
              <a:t>避免“信息字段”里的字符和“标志字段</a:t>
            </a:r>
            <a:r>
              <a:rPr lang="en-US" altLang="zh-CN" sz="3200" kern="0" dirty="0" smtClean="0"/>
              <a:t>Flag”</a:t>
            </a:r>
            <a:r>
              <a:rPr lang="zh-CN" altLang="en-US" sz="3200" kern="0" dirty="0" smtClean="0"/>
              <a:t>重复</a:t>
            </a:r>
          </a:p>
          <a:p>
            <a:pPr>
              <a:spcBef>
                <a:spcPts val="1200"/>
              </a:spcBef>
            </a:pPr>
            <a:r>
              <a:rPr lang="en-US" altLang="zh-CN" kern="0" dirty="0"/>
              <a:t>0x7D</a:t>
            </a:r>
            <a:r>
              <a:rPr lang="en-US" altLang="zh-CN" kern="0" dirty="0">
                <a:sym typeface="Wingdings" panose="05000000000000000000" pitchFamily="2" charset="2"/>
              </a:rPr>
              <a:t> </a:t>
            </a:r>
            <a:r>
              <a:rPr lang="en-US" altLang="zh-CN" kern="0" dirty="0"/>
              <a:t> (0x7D, 0x5D</a:t>
            </a:r>
            <a:r>
              <a:rPr lang="en-US" altLang="zh-CN" kern="0" dirty="0" smtClean="0"/>
              <a:t>)</a:t>
            </a:r>
          </a:p>
          <a:p>
            <a:pPr lvl="1">
              <a:spcBef>
                <a:spcPts val="1200"/>
              </a:spcBef>
            </a:pPr>
            <a:r>
              <a:rPr lang="zh-CN" altLang="en-US" kern="0" dirty="0" smtClean="0"/>
              <a:t>避免“信息字段”里的字符和转义字符重复。</a:t>
            </a:r>
            <a:endParaRPr lang="zh-CN" altLang="en-US" kern="0" dirty="0"/>
          </a:p>
        </p:txBody>
      </p:sp>
    </p:spTree>
    <p:extLst>
      <p:ext uri="{BB962C8B-B14F-4D97-AF65-F5344CB8AC3E}">
        <p14:creationId xmlns:p14="http://schemas.microsoft.com/office/powerpoint/2010/main" val="197042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3.3  </a:t>
            </a:r>
            <a:r>
              <a:rPr lang="zh-CN" altLang="zh-CN" dirty="0"/>
              <a:t>使用广播信道的数据链路层</a:t>
            </a:r>
            <a:endParaRPr lang="zh-CN" altLang="en-US" dirty="0"/>
          </a:p>
        </p:txBody>
      </p:sp>
      <p:sp>
        <p:nvSpPr>
          <p:cNvPr id="3" name="内容占位符 2"/>
          <p:cNvSpPr>
            <a:spLocks noGrp="1"/>
          </p:cNvSpPr>
          <p:nvPr>
            <p:ph idx="1"/>
          </p:nvPr>
        </p:nvSpPr>
        <p:spPr/>
        <p:txBody>
          <a:bodyPr/>
          <a:lstStyle/>
          <a:p>
            <a:r>
              <a:rPr lang="en-US" altLang="zh-CN" dirty="0"/>
              <a:t>3.3.1  </a:t>
            </a:r>
            <a:r>
              <a:rPr lang="zh-CN" altLang="zh-CN" dirty="0"/>
              <a:t>局域网的数据链路层</a:t>
            </a:r>
          </a:p>
          <a:p>
            <a:r>
              <a:rPr lang="en-US" altLang="zh-CN" dirty="0"/>
              <a:t>3.3.2  </a:t>
            </a:r>
            <a:r>
              <a:rPr lang="en-US" altLang="zh-CN" dirty="0" smtClean="0"/>
              <a:t>CSMA/CD </a:t>
            </a:r>
            <a:r>
              <a:rPr lang="zh-CN" altLang="zh-CN" dirty="0" smtClean="0"/>
              <a:t>协议</a:t>
            </a:r>
            <a:endParaRPr lang="zh-CN" altLang="zh-CN" dirty="0"/>
          </a:p>
          <a:p>
            <a:r>
              <a:rPr lang="en-US" altLang="zh-CN" dirty="0"/>
              <a:t>3.3.3  </a:t>
            </a:r>
            <a:r>
              <a:rPr lang="zh-CN" altLang="zh-CN" dirty="0"/>
              <a:t>使用集线器的星形拓扑</a:t>
            </a:r>
          </a:p>
          <a:p>
            <a:r>
              <a:rPr lang="en-US" altLang="zh-CN" dirty="0"/>
              <a:t>3.3.4  </a:t>
            </a:r>
            <a:r>
              <a:rPr lang="zh-CN" altLang="zh-CN" dirty="0"/>
              <a:t>以太网的信道利用率</a:t>
            </a:r>
          </a:p>
          <a:p>
            <a:r>
              <a:rPr lang="en-US" altLang="zh-CN" dirty="0"/>
              <a:t>3.3.5  </a:t>
            </a:r>
            <a:r>
              <a:rPr lang="zh-CN" altLang="zh-CN" dirty="0"/>
              <a:t>以太网</a:t>
            </a:r>
            <a:r>
              <a:rPr lang="zh-CN" altLang="zh-CN" dirty="0" smtClean="0"/>
              <a:t>的</a:t>
            </a:r>
            <a:r>
              <a:rPr lang="en-US" altLang="zh-CN" dirty="0" smtClean="0"/>
              <a:t> MAC </a:t>
            </a:r>
            <a:r>
              <a:rPr lang="zh-CN" altLang="zh-CN" dirty="0" smtClean="0"/>
              <a:t>层</a:t>
            </a:r>
            <a:endParaRPr lang="zh-CN"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ctr"/>
            <a:r>
              <a:rPr lang="zh-CN" altLang="en-US" dirty="0" smtClean="0"/>
              <a:t>数据链路层</a:t>
            </a:r>
            <a:r>
              <a:rPr lang="zh-CN" dirty="0" smtClean="0"/>
              <a:t>基本概念</a:t>
            </a:r>
            <a:endParaRPr lang="zh-CN" dirty="0"/>
          </a:p>
        </p:txBody>
      </p:sp>
      <p:sp>
        <p:nvSpPr>
          <p:cNvPr id="2805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60680" indent="-360680">
              <a:buNone/>
            </a:pPr>
            <a:r>
              <a:rPr lang="en-US" altLang="zh-CN" dirty="0" smtClean="0"/>
              <a:t>	</a:t>
            </a:r>
          </a:p>
          <a:p>
            <a:pPr marL="360680" indent="-360680">
              <a:buNone/>
            </a:pPr>
            <a:endParaRPr lang="en-US" altLang="zh-CN" dirty="0" smtClean="0"/>
          </a:p>
          <a:p>
            <a:pPr marL="360680" indent="-360680">
              <a:buNone/>
            </a:pPr>
            <a:r>
              <a:rPr lang="zh-CN" altLang="en-US" dirty="0" smtClean="0"/>
              <a:t>           </a:t>
            </a:r>
            <a:r>
              <a:rPr lang="zh-CN" altLang="en-US" sz="3600" dirty="0" smtClean="0"/>
              <a:t>数据链路层的主要作用是如何将</a:t>
            </a:r>
            <a:r>
              <a:rPr lang="zh-CN" altLang="en-US" sz="3600" dirty="0" smtClean="0">
                <a:solidFill>
                  <a:srgbClr val="FF0000"/>
                </a:solidFill>
              </a:rPr>
              <a:t>数据可靠地传输到相邻节点</a:t>
            </a:r>
            <a:r>
              <a:rPr lang="zh-CN" altLang="en-US" sz="3600" dirty="0" smtClean="0"/>
              <a:t>。</a:t>
            </a:r>
            <a:endParaRPr lang="zh-CN"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r>
              <a:rPr lang="en-US" altLang="zh-CN" dirty="0" smtClean="0"/>
              <a:t>3.3.1  </a:t>
            </a:r>
            <a:r>
              <a:rPr lang="zh-CN" altLang="en-US" dirty="0"/>
              <a:t>局域网的数据链路层 </a:t>
            </a:r>
          </a:p>
        </p:txBody>
      </p:sp>
      <p:sp>
        <p:nvSpPr>
          <p:cNvPr id="395267" name="Rectangle 3"/>
          <p:cNvSpPr>
            <a:spLocks noGrp="1" noChangeArrowheads="1"/>
          </p:cNvSpPr>
          <p:nvPr>
            <p:ph idx="1"/>
          </p:nvPr>
        </p:nvSpPr>
        <p:spPr/>
        <p:txBody>
          <a:bodyPr/>
          <a:lstStyle/>
          <a:p>
            <a:r>
              <a:rPr lang="zh-CN" altLang="en-US" sz="2800" dirty="0"/>
              <a:t>局域网最主要的</a:t>
            </a:r>
            <a:r>
              <a:rPr lang="zh-CN" altLang="en-US" sz="2800" dirty="0">
                <a:solidFill>
                  <a:srgbClr val="FF0000"/>
                </a:solidFill>
              </a:rPr>
              <a:t>特点</a:t>
            </a:r>
            <a:r>
              <a:rPr lang="zh-CN" altLang="en-US" sz="2800" dirty="0"/>
              <a:t>是</a:t>
            </a:r>
            <a:r>
              <a:rPr lang="zh-CN" altLang="en-US" sz="2800" dirty="0" smtClean="0"/>
              <a:t>：</a:t>
            </a:r>
            <a:endParaRPr lang="en-US" altLang="zh-CN" sz="2800" dirty="0" smtClean="0"/>
          </a:p>
          <a:p>
            <a:pPr lvl="1"/>
            <a:r>
              <a:rPr lang="zh-CN" altLang="en-US" sz="2400" dirty="0" smtClean="0"/>
              <a:t>网络</a:t>
            </a:r>
            <a:r>
              <a:rPr lang="zh-CN" altLang="en-US" sz="2400" dirty="0"/>
              <a:t>为一个单位所</a:t>
            </a:r>
            <a:r>
              <a:rPr lang="zh-CN" altLang="en-US" sz="2400" dirty="0" smtClean="0"/>
              <a:t>拥有；</a:t>
            </a:r>
            <a:endParaRPr lang="en-US" altLang="zh-CN" sz="2400" dirty="0" smtClean="0"/>
          </a:p>
          <a:p>
            <a:pPr lvl="1"/>
            <a:r>
              <a:rPr lang="zh-CN" altLang="en-US" sz="2400" dirty="0" smtClean="0"/>
              <a:t>地理</a:t>
            </a:r>
            <a:r>
              <a:rPr lang="zh-CN" altLang="en-US" sz="2400" dirty="0"/>
              <a:t>范围和站点数目均有限。 </a:t>
            </a:r>
          </a:p>
          <a:p>
            <a:pPr lvl="1"/>
            <a:endParaRPr lang="zh-CN" altLang="en-US" sz="2400" dirty="0"/>
          </a:p>
          <a:p>
            <a:r>
              <a:rPr lang="zh-CN" altLang="en-US" sz="2800" dirty="0"/>
              <a:t>局域网具有</a:t>
            </a:r>
            <a:r>
              <a:rPr lang="zh-CN" altLang="en-US" sz="2800" dirty="0" smtClean="0"/>
              <a:t>如下</a:t>
            </a:r>
            <a:r>
              <a:rPr lang="zh-CN" altLang="en-US" sz="2800" dirty="0" smtClean="0">
                <a:solidFill>
                  <a:srgbClr val="FF0000"/>
                </a:solidFill>
              </a:rPr>
              <a:t>主要</a:t>
            </a:r>
            <a:r>
              <a:rPr lang="zh-CN" altLang="en-US" sz="2800" dirty="0">
                <a:solidFill>
                  <a:srgbClr val="FF0000"/>
                </a:solidFill>
              </a:rPr>
              <a:t>优点</a:t>
            </a:r>
            <a:r>
              <a:rPr lang="zh-CN" altLang="en-US" sz="2800" dirty="0"/>
              <a:t>：</a:t>
            </a:r>
          </a:p>
          <a:p>
            <a:pPr lvl="1"/>
            <a:r>
              <a:rPr lang="zh-CN" altLang="en-US" sz="2400" dirty="0">
                <a:ea typeface="黑体" panose="02010609060101010101" pitchFamily="2" charset="-122"/>
              </a:rPr>
              <a:t>具有</a:t>
            </a:r>
            <a:r>
              <a:rPr lang="zh-CN" altLang="en-US" sz="2400" dirty="0">
                <a:solidFill>
                  <a:srgbClr val="FF0000"/>
                </a:solidFill>
                <a:ea typeface="黑体" panose="02010609060101010101" pitchFamily="2" charset="-122"/>
              </a:rPr>
              <a:t>广播功能</a:t>
            </a:r>
            <a:r>
              <a:rPr lang="zh-CN" altLang="en-US" sz="2400" dirty="0">
                <a:ea typeface="黑体" panose="02010609060101010101" pitchFamily="2" charset="-122"/>
              </a:rPr>
              <a:t>，从一个站点可很方便地访问全网</a:t>
            </a:r>
            <a:r>
              <a:rPr lang="zh-CN" altLang="en-US" sz="2400" dirty="0" smtClean="0">
                <a:ea typeface="黑体" panose="02010609060101010101" pitchFamily="2" charset="-122"/>
              </a:rPr>
              <a:t>。局域网</a:t>
            </a:r>
            <a:r>
              <a:rPr lang="zh-CN" altLang="en-US" sz="2400" dirty="0">
                <a:ea typeface="黑体" panose="02010609060101010101" pitchFamily="2" charset="-122"/>
              </a:rPr>
              <a:t>上的主机可共享连接在局域网上的各种硬件和软件资源。</a:t>
            </a:r>
            <a:r>
              <a:rPr lang="zh-CN" altLang="en-US" dirty="0"/>
              <a:t> </a:t>
            </a:r>
            <a:endParaRPr lang="zh-CN" altLang="en-US" sz="2400" dirty="0"/>
          </a:p>
          <a:p>
            <a:pPr lvl="1"/>
            <a:r>
              <a:rPr lang="zh-CN" altLang="en-US" sz="2400" dirty="0"/>
              <a:t>便于系统的扩展和逐渐地演变，各设备的位置可灵活调整和改变。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5267">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5267">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5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7"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p:txBody>
          <a:bodyPr/>
          <a:lstStyle/>
          <a:p>
            <a:pPr algn="ctr"/>
            <a:r>
              <a:rPr lang="zh-CN" altLang="en-US" dirty="0"/>
              <a:t>局域网拓扑结构</a:t>
            </a:r>
          </a:p>
        </p:txBody>
      </p:sp>
      <p:sp>
        <p:nvSpPr>
          <p:cNvPr id="1003523" name="Rectangle 3"/>
          <p:cNvSpPr>
            <a:spLocks noGrp="1" noChangeArrowheads="1"/>
          </p:cNvSpPr>
          <p:nvPr>
            <p:ph type="body" idx="4294967295"/>
          </p:nvPr>
        </p:nvSpPr>
        <p:spPr>
          <a:xfrm>
            <a:off x="839788" y="1196975"/>
            <a:ext cx="9066212" cy="4933950"/>
          </a:xfrm>
        </p:spPr>
        <p:txBody>
          <a:bodyPr/>
          <a:lstStyle/>
          <a:p>
            <a:pPr>
              <a:buFont typeface="Wingdings" panose="05000000000000000000" pitchFamily="2" charset="2"/>
              <a:buNone/>
            </a:pPr>
            <a:r>
              <a:rPr lang="en-US" altLang="zh-CN"/>
              <a:t> </a:t>
            </a:r>
          </a:p>
        </p:txBody>
      </p:sp>
      <p:grpSp>
        <p:nvGrpSpPr>
          <p:cNvPr id="1003568" name="Group 48"/>
          <p:cNvGrpSpPr/>
          <p:nvPr/>
        </p:nvGrpSpPr>
        <p:grpSpPr bwMode="auto">
          <a:xfrm>
            <a:off x="2792760" y="3471763"/>
            <a:ext cx="3762904" cy="2549525"/>
            <a:chOff x="2173" y="2160"/>
            <a:chExt cx="2188" cy="1606"/>
          </a:xfrm>
        </p:grpSpPr>
        <p:sp>
          <p:nvSpPr>
            <p:cNvPr id="1003551" name="Line 31"/>
            <p:cNvSpPr>
              <a:spLocks noChangeShapeType="1"/>
            </p:cNvSpPr>
            <p:nvPr/>
          </p:nvSpPr>
          <p:spPr bwMode="auto">
            <a:xfrm flipH="1" flipV="1">
              <a:off x="3147" y="2357"/>
              <a:ext cx="174" cy="161"/>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2" name="Rectangle 32"/>
            <p:cNvSpPr>
              <a:spLocks noChangeArrowheads="1"/>
            </p:cNvSpPr>
            <p:nvPr/>
          </p:nvSpPr>
          <p:spPr bwMode="auto">
            <a:xfrm>
              <a:off x="2173" y="2784"/>
              <a:ext cx="92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r" defTabSz="762000" eaLnBrk="0" hangingPunct="0"/>
              <a:r>
                <a:rPr lang="zh-CN" altLang="en-US" sz="2000" b="1" dirty="0">
                  <a:solidFill>
                    <a:srgbClr val="000099"/>
                  </a:solidFill>
                  <a:latin typeface="Times New Roman" panose="02020603050405020304" pitchFamily="18" charset="0"/>
                  <a:ea typeface="黑体" panose="02010609060101010101" pitchFamily="2" charset="-122"/>
                </a:rPr>
                <a:t>干线耦合器</a:t>
              </a:r>
            </a:p>
          </p:txBody>
        </p:sp>
        <p:sp>
          <p:nvSpPr>
            <p:cNvPr id="1003553" name="Line 33"/>
            <p:cNvSpPr>
              <a:spLocks noChangeShapeType="1"/>
            </p:cNvSpPr>
            <p:nvPr/>
          </p:nvSpPr>
          <p:spPr bwMode="auto">
            <a:xfrm flipH="1">
              <a:off x="3925" y="2358"/>
              <a:ext cx="179" cy="148"/>
            </a:xfrm>
            <a:prstGeom prst="line">
              <a:avLst/>
            </a:prstGeom>
            <a:noFill/>
            <a:ln w="254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4" name="Line 34"/>
            <p:cNvSpPr>
              <a:spLocks noChangeShapeType="1"/>
            </p:cNvSpPr>
            <p:nvPr/>
          </p:nvSpPr>
          <p:spPr bwMode="auto">
            <a:xfrm flipH="1" flipV="1">
              <a:off x="3938" y="3078"/>
              <a:ext cx="155" cy="165"/>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5" name="Line 35"/>
            <p:cNvSpPr>
              <a:spLocks noChangeShapeType="1"/>
            </p:cNvSpPr>
            <p:nvPr/>
          </p:nvSpPr>
          <p:spPr bwMode="auto">
            <a:xfrm flipH="1">
              <a:off x="3181" y="3106"/>
              <a:ext cx="146" cy="170"/>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6" name="Oval 36"/>
            <p:cNvSpPr>
              <a:spLocks noChangeArrowheads="1"/>
            </p:cNvSpPr>
            <p:nvPr/>
          </p:nvSpPr>
          <p:spPr bwMode="auto">
            <a:xfrm rot="18840000">
              <a:off x="3164" y="2406"/>
              <a:ext cx="887" cy="827"/>
            </a:xfrm>
            <a:prstGeom prst="ellipse">
              <a:avLst/>
            </a:prstGeom>
            <a:solidFill>
              <a:schemeClr val="bg1"/>
            </a:solidFill>
            <a:ln w="571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7" name="Rectangle 37"/>
            <p:cNvSpPr>
              <a:spLocks noChangeArrowheads="1"/>
            </p:cNvSpPr>
            <p:nvPr/>
          </p:nvSpPr>
          <p:spPr bwMode="auto">
            <a:xfrm rot="18840000">
              <a:off x="3286" y="2479"/>
              <a:ext cx="89" cy="84"/>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8" name="Rectangle 38"/>
            <p:cNvSpPr>
              <a:spLocks noChangeArrowheads="1"/>
            </p:cNvSpPr>
            <p:nvPr/>
          </p:nvSpPr>
          <p:spPr bwMode="auto">
            <a:xfrm rot="18840000">
              <a:off x="3865" y="3039"/>
              <a:ext cx="117" cy="9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59" name="Rectangle 39"/>
            <p:cNvSpPr>
              <a:spLocks noChangeArrowheads="1"/>
            </p:cNvSpPr>
            <p:nvPr/>
          </p:nvSpPr>
          <p:spPr bwMode="auto">
            <a:xfrm rot="18840000">
              <a:off x="3873" y="2466"/>
              <a:ext cx="91" cy="98"/>
            </a:xfrm>
            <a:prstGeom prst="rect">
              <a:avLst/>
            </a:prstGeom>
            <a:solidFill>
              <a:srgbClr val="0000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0" name="Line 40"/>
            <p:cNvSpPr>
              <a:spLocks noChangeShapeType="1"/>
            </p:cNvSpPr>
            <p:nvPr/>
          </p:nvSpPr>
          <p:spPr bwMode="auto">
            <a:xfrm flipH="1">
              <a:off x="2832" y="2544"/>
              <a:ext cx="432" cy="240"/>
            </a:xfrm>
            <a:prstGeom prst="line">
              <a:avLst/>
            </a:prstGeom>
            <a:noFill/>
            <a:ln w="28575">
              <a:solidFill>
                <a:srgbClr val="0000FF"/>
              </a:solidFill>
              <a:round/>
              <a:head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1" name="Rectangle 41"/>
            <p:cNvSpPr>
              <a:spLocks noChangeArrowheads="1"/>
            </p:cNvSpPr>
            <p:nvPr/>
          </p:nvSpPr>
          <p:spPr bwMode="auto">
            <a:xfrm rot="18840000">
              <a:off x="3277" y="3066"/>
              <a:ext cx="102" cy="101"/>
            </a:xfrm>
            <a:prstGeom prst="rect">
              <a:avLst/>
            </a:prstGeom>
            <a:solidFill>
              <a:srgbClr val="000099"/>
            </a:solidFill>
            <a:ln w="2540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62" name="Arc 42"/>
            <p:cNvSpPr/>
            <p:nvPr/>
          </p:nvSpPr>
          <p:spPr bwMode="auto">
            <a:xfrm flipV="1">
              <a:off x="3529" y="2647"/>
              <a:ext cx="390" cy="434"/>
            </a:xfrm>
            <a:custGeom>
              <a:avLst/>
              <a:gdLst>
                <a:gd name="G0" fmla="+- 3803 0 0"/>
                <a:gd name="G1" fmla="+- 21600 0 0"/>
                <a:gd name="G2" fmla="+- 21600 0 0"/>
                <a:gd name="T0" fmla="*/ 0 w 25403"/>
                <a:gd name="T1" fmla="*/ 337 h 30101"/>
                <a:gd name="T2" fmla="*/ 23660 w 25403"/>
                <a:gd name="T3" fmla="*/ 30101 h 30101"/>
                <a:gd name="T4" fmla="*/ 3803 w 25403"/>
                <a:gd name="T5" fmla="*/ 21600 h 30101"/>
              </a:gdLst>
              <a:ahLst/>
              <a:cxnLst>
                <a:cxn ang="0">
                  <a:pos x="T0" y="T1"/>
                </a:cxn>
                <a:cxn ang="0">
                  <a:pos x="T2" y="T3"/>
                </a:cxn>
                <a:cxn ang="0">
                  <a:pos x="T4" y="T5"/>
                </a:cxn>
              </a:cxnLst>
              <a:rect l="0" t="0" r="r" b="b"/>
              <a:pathLst>
                <a:path w="25403" h="30101" fill="none" extrusionOk="0">
                  <a:moveTo>
                    <a:pt x="0" y="337"/>
                  </a:moveTo>
                  <a:cubicBezTo>
                    <a:pt x="1255" y="112"/>
                    <a:pt x="2527" y="-1"/>
                    <a:pt x="3803" y="0"/>
                  </a:cubicBezTo>
                  <a:cubicBezTo>
                    <a:pt x="15732" y="0"/>
                    <a:pt x="25403" y="9670"/>
                    <a:pt x="25403" y="21600"/>
                  </a:cubicBezTo>
                  <a:cubicBezTo>
                    <a:pt x="25403" y="24522"/>
                    <a:pt x="24809" y="27414"/>
                    <a:pt x="23659" y="30100"/>
                  </a:cubicBezTo>
                </a:path>
                <a:path w="25403" h="30101" stroke="0" extrusionOk="0">
                  <a:moveTo>
                    <a:pt x="0" y="337"/>
                  </a:moveTo>
                  <a:cubicBezTo>
                    <a:pt x="1255" y="112"/>
                    <a:pt x="2527" y="-1"/>
                    <a:pt x="3803" y="0"/>
                  </a:cubicBezTo>
                  <a:cubicBezTo>
                    <a:pt x="15732" y="0"/>
                    <a:pt x="25403" y="9670"/>
                    <a:pt x="25403" y="21600"/>
                  </a:cubicBezTo>
                  <a:cubicBezTo>
                    <a:pt x="25403" y="24522"/>
                    <a:pt x="24809" y="27414"/>
                    <a:pt x="23659" y="30100"/>
                  </a:cubicBezTo>
                  <a:lnTo>
                    <a:pt x="3803" y="21600"/>
                  </a:lnTo>
                  <a:close/>
                </a:path>
              </a:pathLst>
            </a:custGeom>
            <a:noFill/>
            <a:ln w="38100">
              <a:solidFill>
                <a:srgbClr val="FF0000"/>
              </a:solidFill>
              <a:rou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63" name="Picture 4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0" y="216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4" name="Picture 4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8" y="2204"/>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5" name="Picture 4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7" y="3220"/>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66" name="Picture 4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2" y="3208"/>
              <a:ext cx="28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67" name="Text Box 47"/>
            <p:cNvSpPr txBox="1">
              <a:spLocks noChangeArrowheads="1"/>
            </p:cNvSpPr>
            <p:nvPr/>
          </p:nvSpPr>
          <p:spPr bwMode="auto">
            <a:xfrm>
              <a:off x="3314" y="3475"/>
              <a:ext cx="64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anose="02010609060101010101" pitchFamily="2" charset="-122"/>
                  <a:ea typeface="黑体" panose="02010609060101010101" pitchFamily="2" charset="-122"/>
                </a:rPr>
                <a:t>环形网</a:t>
              </a:r>
            </a:p>
          </p:txBody>
        </p:sp>
      </p:grpSp>
      <p:grpSp>
        <p:nvGrpSpPr>
          <p:cNvPr id="2" name="组合 1"/>
          <p:cNvGrpSpPr/>
          <p:nvPr/>
        </p:nvGrpSpPr>
        <p:grpSpPr>
          <a:xfrm>
            <a:off x="776536" y="1268760"/>
            <a:ext cx="3530083" cy="2477654"/>
            <a:chOff x="1350593" y="1340476"/>
            <a:chExt cx="3530083" cy="2477654"/>
          </a:xfrm>
        </p:grpSpPr>
        <p:sp>
          <p:nvSpPr>
            <p:cNvPr id="1003538" name="Line 18"/>
            <p:cNvSpPr>
              <a:spLocks noChangeShapeType="1"/>
            </p:cNvSpPr>
            <p:nvPr/>
          </p:nvSpPr>
          <p:spPr bwMode="auto">
            <a:xfrm flipH="1" flipV="1">
              <a:off x="1582171" y="1822681"/>
              <a:ext cx="811855" cy="54343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9" name="Line 19"/>
            <p:cNvSpPr>
              <a:spLocks noChangeShapeType="1"/>
            </p:cNvSpPr>
            <p:nvPr/>
          </p:nvSpPr>
          <p:spPr bwMode="auto">
            <a:xfrm flipV="1">
              <a:off x="2626936" y="1733019"/>
              <a:ext cx="0" cy="633099"/>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0" name="Line 20"/>
            <p:cNvSpPr>
              <a:spLocks noChangeShapeType="1"/>
            </p:cNvSpPr>
            <p:nvPr/>
          </p:nvSpPr>
          <p:spPr bwMode="auto">
            <a:xfrm flipH="1">
              <a:off x="1697961" y="2637291"/>
              <a:ext cx="648153" cy="434094"/>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1" name="Line 21"/>
            <p:cNvSpPr>
              <a:spLocks noChangeShapeType="1"/>
            </p:cNvSpPr>
            <p:nvPr/>
          </p:nvSpPr>
          <p:spPr bwMode="auto">
            <a:xfrm>
              <a:off x="2626936" y="2637291"/>
              <a:ext cx="1023470" cy="601390"/>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2" name="Line 22"/>
            <p:cNvSpPr>
              <a:spLocks noChangeShapeType="1"/>
            </p:cNvSpPr>
            <p:nvPr/>
          </p:nvSpPr>
          <p:spPr bwMode="auto">
            <a:xfrm flipV="1">
              <a:off x="2742725" y="2004191"/>
              <a:ext cx="811855" cy="452682"/>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43" name="Rectangle 23"/>
            <p:cNvSpPr>
              <a:spLocks noChangeArrowheads="1"/>
            </p:cNvSpPr>
            <p:nvPr/>
          </p:nvSpPr>
          <p:spPr bwMode="auto">
            <a:xfrm>
              <a:off x="2278237" y="2275364"/>
              <a:ext cx="560313" cy="437374"/>
            </a:xfrm>
            <a:prstGeom prst="rect">
              <a:avLst/>
            </a:prstGeom>
            <a:solidFill>
              <a:schemeClr val="accent1"/>
            </a:solidFill>
            <a:ln>
              <a:noFill/>
            </a:ln>
            <a:effectLst>
              <a:outerShdw dist="35921" dir="2700000" algn="ctr" rotWithShape="0">
                <a:schemeClr val="bg2"/>
              </a:outerShdw>
            </a:effectLst>
            <a:extLst>
              <a:ext uri="{91240B29-F687-4F45-9708-019B960494DF}">
                <a14:hiddenLine xmlns:a14="http://schemas.microsoft.com/office/drawing/2010/main" w="38100">
                  <a:solidFill>
                    <a:schemeClr val="bg2"/>
                  </a:solidFill>
                  <a:miter lim="800000"/>
                  <a:headEnd/>
                  <a:tailEnd/>
                </a14:hiddenLine>
              </a:ext>
            </a:extLst>
          </p:spPr>
          <p:txBody>
            <a:bodyPr wrap="none" anchor="ctr"/>
            <a:lstStyle/>
            <a:p>
              <a:endParaRPr lang="zh-CN" altLang="en-US" sz="2400"/>
            </a:p>
          </p:txBody>
        </p:sp>
        <p:pic>
          <p:nvPicPr>
            <p:cNvPr id="1003544" name="Picture 2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4049" y="2811147"/>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5" name="Picture 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6382" y="2818801"/>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6" name="Picture 2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0593" y="1642264"/>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7" name="Picture 2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23002" y="1733019"/>
              <a:ext cx="622866"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48" name="Picture 2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6834" y="1340476"/>
              <a:ext cx="624197" cy="48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49" name="Text Box 29"/>
            <p:cNvSpPr txBox="1">
              <a:spLocks noChangeArrowheads="1"/>
            </p:cNvSpPr>
            <p:nvPr/>
          </p:nvSpPr>
          <p:spPr bwMode="auto">
            <a:xfrm>
              <a:off x="2110160" y="3356700"/>
              <a:ext cx="1112641" cy="461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anose="02010609060101010101" pitchFamily="2" charset="-122"/>
                  <a:ea typeface="黑体" panose="02010609060101010101" pitchFamily="2" charset="-122"/>
                </a:rPr>
                <a:t>星形网</a:t>
              </a:r>
            </a:p>
          </p:txBody>
        </p:sp>
        <p:sp>
          <p:nvSpPr>
            <p:cNvPr id="51" name="Rectangle 31"/>
            <p:cNvSpPr>
              <a:spLocks noChangeArrowheads="1"/>
            </p:cNvSpPr>
            <p:nvPr/>
          </p:nvSpPr>
          <p:spPr bwMode="auto">
            <a:xfrm>
              <a:off x="3923682" y="2494051"/>
              <a:ext cx="95699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Times New Roman" panose="02020603050405020304" pitchFamily="18" charset="0"/>
                  <a:ea typeface="黑体" panose="02010609060101010101" pitchFamily="2" charset="-122"/>
                </a:rPr>
                <a:t>集线器</a:t>
              </a:r>
            </a:p>
          </p:txBody>
        </p:sp>
        <p:sp>
          <p:nvSpPr>
            <p:cNvPr id="52" name="Line 64"/>
            <p:cNvSpPr>
              <a:spLocks noChangeShapeType="1"/>
            </p:cNvSpPr>
            <p:nvPr/>
          </p:nvSpPr>
          <p:spPr bwMode="auto">
            <a:xfrm>
              <a:off x="2838550" y="2546142"/>
              <a:ext cx="1107318" cy="131291"/>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4" name="组合 3"/>
          <p:cNvGrpSpPr/>
          <p:nvPr/>
        </p:nvGrpSpPr>
        <p:grpSpPr>
          <a:xfrm>
            <a:off x="5346141" y="1340768"/>
            <a:ext cx="4143363" cy="2046432"/>
            <a:chOff x="5346141" y="1340768"/>
            <a:chExt cx="4143363" cy="2046432"/>
          </a:xfrm>
        </p:grpSpPr>
        <p:sp>
          <p:nvSpPr>
            <p:cNvPr id="1003525" name="Line 5"/>
            <p:cNvSpPr>
              <a:spLocks noChangeShapeType="1"/>
            </p:cNvSpPr>
            <p:nvPr/>
          </p:nvSpPr>
          <p:spPr bwMode="auto">
            <a:xfrm>
              <a:off x="6567920" y="2052389"/>
              <a:ext cx="2849846" cy="0"/>
            </a:xfrm>
            <a:prstGeom prst="line">
              <a:avLst/>
            </a:prstGeom>
            <a:noFill/>
            <a:ln w="571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6" name="Rectangle 6"/>
            <p:cNvSpPr>
              <a:spLocks noChangeArrowheads="1"/>
            </p:cNvSpPr>
            <p:nvPr/>
          </p:nvSpPr>
          <p:spPr bwMode="auto">
            <a:xfrm>
              <a:off x="9355285"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7" name="Rectangle 7"/>
            <p:cNvSpPr>
              <a:spLocks noChangeArrowheads="1"/>
            </p:cNvSpPr>
            <p:nvPr/>
          </p:nvSpPr>
          <p:spPr bwMode="auto">
            <a:xfrm>
              <a:off x="6452214" y="1991007"/>
              <a:ext cx="134219" cy="121725"/>
            </a:xfrm>
            <a:prstGeom prst="rect">
              <a:avLst/>
            </a:prstGeom>
            <a:solidFill>
              <a:schemeClr val="bg2"/>
            </a:solidFill>
            <a:ln w="38100">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8" name="Line 8"/>
            <p:cNvSpPr>
              <a:spLocks noChangeShapeType="1"/>
            </p:cNvSpPr>
            <p:nvPr/>
          </p:nvSpPr>
          <p:spPr bwMode="auto">
            <a:xfrm flipV="1">
              <a:off x="7130253" y="1671610"/>
              <a:ext cx="0" cy="384941"/>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29" name="Line 9"/>
            <p:cNvSpPr>
              <a:spLocks noChangeShapeType="1"/>
            </p:cNvSpPr>
            <p:nvPr/>
          </p:nvSpPr>
          <p:spPr bwMode="auto">
            <a:xfrm>
              <a:off x="7633575"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0" name="Line 10"/>
            <p:cNvSpPr>
              <a:spLocks noChangeShapeType="1"/>
            </p:cNvSpPr>
            <p:nvPr/>
          </p:nvSpPr>
          <p:spPr bwMode="auto">
            <a:xfrm flipV="1">
              <a:off x="8264174" y="1637277"/>
              <a:ext cx="0" cy="429678"/>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sp>
          <p:nvSpPr>
            <p:cNvPr id="1003531" name="Line 11"/>
            <p:cNvSpPr>
              <a:spLocks noChangeShapeType="1"/>
            </p:cNvSpPr>
            <p:nvPr/>
          </p:nvSpPr>
          <p:spPr bwMode="auto">
            <a:xfrm>
              <a:off x="8906344" y="2066955"/>
              <a:ext cx="0" cy="415113"/>
            </a:xfrm>
            <a:prstGeom prst="line">
              <a:avLst/>
            </a:prstGeom>
            <a:noFill/>
            <a:ln w="381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p>
          </p:txBody>
        </p:sp>
        <p:pic>
          <p:nvPicPr>
            <p:cNvPr id="1003532"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28649" y="225422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3" name="Picture 1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5964" y="2268789"/>
              <a:ext cx="541505" cy="495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4" name="Picture 1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1108" y="1356374"/>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3535" name="Picture 1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9087" y="1340768"/>
              <a:ext cx="541505" cy="494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36" name="Text Box 16"/>
            <p:cNvSpPr txBox="1">
              <a:spLocks noChangeArrowheads="1"/>
            </p:cNvSpPr>
            <p:nvPr/>
          </p:nvSpPr>
          <p:spPr bwMode="auto">
            <a:xfrm>
              <a:off x="7508612" y="2925270"/>
              <a:ext cx="1113094" cy="46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CN" altLang="en-US" sz="2400" b="1" dirty="0">
                  <a:latin typeface="黑体" panose="02010609060101010101" pitchFamily="2" charset="-122"/>
                  <a:ea typeface="黑体" panose="02010609060101010101" pitchFamily="2" charset="-122"/>
                </a:rPr>
                <a:t>总线网</a:t>
              </a:r>
            </a:p>
          </p:txBody>
        </p:sp>
        <p:sp>
          <p:nvSpPr>
            <p:cNvPr id="54" name="Rectangle 28"/>
            <p:cNvSpPr>
              <a:spLocks noChangeArrowheads="1"/>
            </p:cNvSpPr>
            <p:nvPr/>
          </p:nvSpPr>
          <p:spPr bwMode="auto">
            <a:xfrm>
              <a:off x="5346141" y="2582212"/>
              <a:ext cx="121507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匹配电阻</a:t>
              </a:r>
            </a:p>
          </p:txBody>
        </p:sp>
        <p:sp>
          <p:nvSpPr>
            <p:cNvPr id="55" name="Line 29"/>
            <p:cNvSpPr>
              <a:spLocks noChangeShapeType="1"/>
            </p:cNvSpPr>
            <p:nvPr/>
          </p:nvSpPr>
          <p:spPr bwMode="auto">
            <a:xfrm flipH="1">
              <a:off x="6113677" y="2113900"/>
              <a:ext cx="405645" cy="491817"/>
            </a:xfrm>
            <a:prstGeom prst="line">
              <a:avLst/>
            </a:prstGeom>
            <a:noFill/>
            <a:ln w="28575">
              <a:solidFill>
                <a:srgbClr val="0000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3" name="Rectangle 3"/>
          <p:cNvSpPr>
            <a:spLocks noGrp="1" noChangeArrowheads="1"/>
          </p:cNvSpPr>
          <p:nvPr>
            <p:ph type="title"/>
          </p:nvPr>
        </p:nvSpPr>
        <p:spPr/>
        <p:txBody>
          <a:bodyPr/>
          <a:lstStyle/>
          <a:p>
            <a:r>
              <a:rPr lang="en-US" altLang="zh-CN" dirty="0"/>
              <a:t>3.3.2   CSMA/CD </a:t>
            </a:r>
            <a:r>
              <a:rPr lang="zh-CN" altLang="en-US" dirty="0"/>
              <a:t>协议 </a:t>
            </a:r>
          </a:p>
        </p:txBody>
      </p:sp>
      <p:sp>
        <p:nvSpPr>
          <p:cNvPr id="404482" name="Rectangle 2"/>
          <p:cNvSpPr>
            <a:spLocks noGrp="1" noChangeArrowheads="1"/>
          </p:cNvSpPr>
          <p:nvPr>
            <p:ph idx="1"/>
          </p:nvPr>
        </p:nvSpPr>
        <p:spPr/>
        <p:txBody>
          <a:bodyPr/>
          <a:lstStyle/>
          <a:p>
            <a:r>
              <a:rPr lang="zh-CN" altLang="en-US" dirty="0"/>
              <a:t>最初的以太网是将许多计算机都连接到一根总线上，认为这样的连接方法既简单又可靠。 </a:t>
            </a:r>
          </a:p>
        </p:txBody>
      </p:sp>
      <p:grpSp>
        <p:nvGrpSpPr>
          <p:cNvPr id="404484" name="Group 4"/>
          <p:cNvGrpSpPr/>
          <p:nvPr/>
        </p:nvGrpSpPr>
        <p:grpSpPr bwMode="auto">
          <a:xfrm>
            <a:off x="4698471" y="3612902"/>
            <a:ext cx="510779" cy="1406525"/>
            <a:chOff x="1177" y="1994"/>
            <a:chExt cx="258" cy="714"/>
          </a:xfrm>
        </p:grpSpPr>
        <p:sp>
          <p:nvSpPr>
            <p:cNvPr id="404485" name="Line 5"/>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404486"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87" name="Line 7"/>
          <p:cNvSpPr>
            <a:spLocks noChangeShapeType="1"/>
          </p:cNvSpPr>
          <p:nvPr/>
        </p:nvSpPr>
        <p:spPr bwMode="auto">
          <a:xfrm flipV="1">
            <a:off x="696516" y="3601788"/>
            <a:ext cx="8468254" cy="0"/>
          </a:xfrm>
          <a:prstGeom prst="line">
            <a:avLst/>
          </a:prstGeom>
          <a:noFill/>
          <a:ln w="571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04488" name="Rectangle 8"/>
          <p:cNvSpPr>
            <a:spLocks noChangeArrowheads="1"/>
          </p:cNvSpPr>
          <p:nvPr/>
        </p:nvSpPr>
        <p:spPr bwMode="auto">
          <a:xfrm>
            <a:off x="9037506" y="3535114"/>
            <a:ext cx="127265" cy="125413"/>
          </a:xfrm>
          <a:prstGeom prst="rect">
            <a:avLst/>
          </a:prstGeom>
          <a:solidFill>
            <a:srgbClr val="0000FF"/>
          </a:solidFill>
          <a:ln w="12700">
            <a:solidFill>
              <a:srgbClr val="0000FF"/>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04489" name="Rectangle 9"/>
          <p:cNvSpPr>
            <a:spLocks noChangeArrowheads="1"/>
          </p:cNvSpPr>
          <p:nvPr/>
        </p:nvSpPr>
        <p:spPr bwMode="auto">
          <a:xfrm>
            <a:off x="584730" y="3535114"/>
            <a:ext cx="127265" cy="125413"/>
          </a:xfrm>
          <a:prstGeom prst="rect">
            <a:avLst/>
          </a:prstGeom>
          <a:solidFill>
            <a:srgbClr val="0000FF"/>
          </a:solidFill>
          <a:ln w="12700">
            <a:solidFill>
              <a:srgbClr val="0000FF"/>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04490" name="Line 10"/>
          <p:cNvSpPr>
            <a:spLocks noChangeShapeType="1"/>
          </p:cNvSpPr>
          <p:nvPr/>
        </p:nvSpPr>
        <p:spPr bwMode="auto">
          <a:xfrm>
            <a:off x="8594609" y="3356992"/>
            <a:ext cx="534855" cy="2397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404491" name="Group 11"/>
          <p:cNvGrpSpPr/>
          <p:nvPr/>
        </p:nvGrpSpPr>
        <p:grpSpPr bwMode="auto">
          <a:xfrm>
            <a:off x="1506537" y="3612902"/>
            <a:ext cx="510779" cy="1406525"/>
            <a:chOff x="1177" y="1994"/>
            <a:chExt cx="258" cy="714"/>
          </a:xfrm>
        </p:grpSpPr>
        <p:sp>
          <p:nvSpPr>
            <p:cNvPr id="404492" name="Line 12"/>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404493"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94" name="Freeform 14"/>
          <p:cNvSpPr/>
          <p:nvPr/>
        </p:nvSpPr>
        <p:spPr bwMode="auto">
          <a:xfrm>
            <a:off x="3360473" y="3614489"/>
            <a:ext cx="3440" cy="1027113"/>
          </a:xfrm>
          <a:custGeom>
            <a:avLst/>
            <a:gdLst>
              <a:gd name="T0" fmla="*/ 0 w 2"/>
              <a:gd name="T1" fmla="*/ 521 h 521"/>
              <a:gd name="T2" fmla="*/ 2 w 2"/>
              <a:gd name="T3" fmla="*/ 0 h 521"/>
            </a:gdLst>
            <a:ahLst/>
            <a:cxnLst>
              <a:cxn ang="0">
                <a:pos x="T0" y="T1"/>
              </a:cxn>
              <a:cxn ang="0">
                <a:pos x="T2" y="T3"/>
              </a:cxn>
            </a:cxnLst>
            <a:rect l="0" t="0" r="r" b="b"/>
            <a:pathLst>
              <a:path w="2" h="521">
                <a:moveTo>
                  <a:pt x="0" y="521"/>
                </a:moveTo>
                <a:lnTo>
                  <a:pt x="2" y="0"/>
                </a:lnTo>
              </a:path>
            </a:pathLst>
          </a:custGeom>
          <a:solidFill>
            <a:srgbClr val="333399"/>
          </a:solidFill>
          <a:ln w="38100" cmpd="sng">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404495" name="Picture 1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2504" y="4506664"/>
            <a:ext cx="510779"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04496" name="Group 16"/>
          <p:cNvGrpSpPr/>
          <p:nvPr/>
        </p:nvGrpSpPr>
        <p:grpSpPr bwMode="auto">
          <a:xfrm>
            <a:off x="6294437" y="3612902"/>
            <a:ext cx="510779" cy="1406525"/>
            <a:chOff x="1177" y="1994"/>
            <a:chExt cx="258" cy="714"/>
          </a:xfrm>
        </p:grpSpPr>
        <p:sp>
          <p:nvSpPr>
            <p:cNvPr id="404497" name="Line 17"/>
            <p:cNvSpPr>
              <a:spLocks noChangeShapeType="1"/>
            </p:cNvSpPr>
            <p:nvPr/>
          </p:nvSpPr>
          <p:spPr bwMode="auto">
            <a:xfrm rot="16200000" flipV="1">
              <a:off x="1043" y="2261"/>
              <a:ext cx="537" cy="4"/>
            </a:xfrm>
            <a:prstGeom prst="line">
              <a:avLst/>
            </a:prstGeom>
            <a:noFill/>
            <a:ln w="381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404498" name="Picture 1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 y="2448"/>
              <a:ext cx="258" cy="260"/>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4499" name="Freeform 19"/>
          <p:cNvSpPr/>
          <p:nvPr/>
        </p:nvSpPr>
        <p:spPr bwMode="auto">
          <a:xfrm>
            <a:off x="8150094" y="3614488"/>
            <a:ext cx="3440" cy="1042988"/>
          </a:xfrm>
          <a:custGeom>
            <a:avLst/>
            <a:gdLst>
              <a:gd name="T0" fmla="*/ 0 w 2"/>
              <a:gd name="T1" fmla="*/ 529 h 529"/>
              <a:gd name="T2" fmla="*/ 2 w 2"/>
              <a:gd name="T3" fmla="*/ 0 h 529"/>
            </a:gdLst>
            <a:ahLst/>
            <a:cxnLst>
              <a:cxn ang="0">
                <a:pos x="T0" y="T1"/>
              </a:cxn>
              <a:cxn ang="0">
                <a:pos x="T2" y="T3"/>
              </a:cxn>
            </a:cxnLst>
            <a:rect l="0" t="0" r="r" b="b"/>
            <a:pathLst>
              <a:path w="2" h="529">
                <a:moveTo>
                  <a:pt x="0" y="529"/>
                </a:moveTo>
                <a:lnTo>
                  <a:pt x="2" y="0"/>
                </a:lnTo>
              </a:path>
            </a:pathLst>
          </a:custGeom>
          <a:solidFill>
            <a:srgbClr val="333399"/>
          </a:solidFill>
          <a:ln w="38100" cmpd="sng">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404500" name="Picture 2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2125" y="4506664"/>
            <a:ext cx="51077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4501" name="Text Box 21"/>
          <p:cNvSpPr txBox="1">
            <a:spLocks noChangeArrowheads="1"/>
          </p:cNvSpPr>
          <p:nvPr/>
        </p:nvSpPr>
        <p:spPr bwMode="auto">
          <a:xfrm>
            <a:off x="2758852" y="5385410"/>
            <a:ext cx="121700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dirty="0" smtClean="0">
                <a:solidFill>
                  <a:srgbClr val="FF0000"/>
                </a:solidFill>
                <a:latin typeface="+mn-lt"/>
                <a:ea typeface="黑体" panose="02010609060101010101" pitchFamily="2" charset="-122"/>
              </a:rPr>
              <a:t>B </a:t>
            </a:r>
            <a:r>
              <a:rPr kumimoji="1" lang="zh-CN" altLang="en-US" sz="2000" b="1" dirty="0" smtClean="0">
                <a:solidFill>
                  <a:srgbClr val="FF0000"/>
                </a:solidFill>
                <a:latin typeface="+mn-lt"/>
                <a:ea typeface="黑体" panose="02010609060101010101" pitchFamily="2" charset="-122"/>
              </a:rPr>
              <a:t>向</a:t>
            </a:r>
            <a:r>
              <a:rPr kumimoji="1" lang="zh-CN" altLang="en-US" sz="1400" b="1" dirty="0" smtClean="0">
                <a:solidFill>
                  <a:srgbClr val="FF0000"/>
                </a:solidFill>
                <a:latin typeface="+mn-lt"/>
                <a:ea typeface="黑体" panose="02010609060101010101" pitchFamily="2" charset="-122"/>
              </a:rPr>
              <a:t> </a:t>
            </a:r>
            <a:r>
              <a:rPr kumimoji="1" lang="en-US" altLang="zh-CN" sz="2000" b="1" dirty="0">
                <a:solidFill>
                  <a:srgbClr val="FF0000"/>
                </a:solidFill>
                <a:latin typeface="+mn-lt"/>
                <a:ea typeface="黑体" panose="02010609060101010101" pitchFamily="2" charset="-122"/>
              </a:rPr>
              <a:t>D</a:t>
            </a:r>
          </a:p>
          <a:p>
            <a:pPr algn="ctr"/>
            <a:r>
              <a:rPr kumimoji="1" lang="zh-CN" altLang="en-US" sz="2000" b="1" dirty="0">
                <a:solidFill>
                  <a:srgbClr val="FF0000"/>
                </a:solidFill>
                <a:latin typeface="+mn-lt"/>
                <a:ea typeface="黑体" panose="02010609060101010101" pitchFamily="2" charset="-122"/>
              </a:rPr>
              <a:t>发送数据</a:t>
            </a:r>
          </a:p>
        </p:txBody>
      </p:sp>
      <p:sp>
        <p:nvSpPr>
          <p:cNvPr id="404502" name="Text Box 22"/>
          <p:cNvSpPr txBox="1">
            <a:spLocks noChangeArrowheads="1"/>
          </p:cNvSpPr>
          <p:nvPr/>
        </p:nvSpPr>
        <p:spPr bwMode="auto">
          <a:xfrm>
            <a:off x="4469739" y="5013077"/>
            <a:ext cx="7473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    C</a:t>
            </a:r>
          </a:p>
        </p:txBody>
      </p:sp>
      <p:sp>
        <p:nvSpPr>
          <p:cNvPr id="404503" name="Text Box 23"/>
          <p:cNvSpPr txBox="1">
            <a:spLocks noChangeArrowheads="1"/>
          </p:cNvSpPr>
          <p:nvPr/>
        </p:nvSpPr>
        <p:spPr bwMode="auto">
          <a:xfrm>
            <a:off x="6139656" y="4998789"/>
            <a:ext cx="662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   D</a:t>
            </a:r>
          </a:p>
        </p:txBody>
      </p:sp>
      <p:sp>
        <p:nvSpPr>
          <p:cNvPr id="404504" name="Text Box 24"/>
          <p:cNvSpPr txBox="1">
            <a:spLocks noChangeArrowheads="1"/>
          </p:cNvSpPr>
          <p:nvPr/>
        </p:nvSpPr>
        <p:spPr bwMode="auto">
          <a:xfrm>
            <a:off x="1286405" y="4998789"/>
            <a:ext cx="7359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    A</a:t>
            </a:r>
          </a:p>
        </p:txBody>
      </p:sp>
      <p:sp>
        <p:nvSpPr>
          <p:cNvPr id="404505" name="Text Box 25"/>
          <p:cNvSpPr txBox="1">
            <a:spLocks noChangeArrowheads="1"/>
          </p:cNvSpPr>
          <p:nvPr/>
        </p:nvSpPr>
        <p:spPr bwMode="auto">
          <a:xfrm>
            <a:off x="7634156" y="4995614"/>
            <a:ext cx="7296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    E</a:t>
            </a:r>
          </a:p>
        </p:txBody>
      </p:sp>
      <p:sp>
        <p:nvSpPr>
          <p:cNvPr id="404506" name="Line 26"/>
          <p:cNvSpPr>
            <a:spLocks noChangeShapeType="1"/>
          </p:cNvSpPr>
          <p:nvPr/>
        </p:nvSpPr>
        <p:spPr bwMode="auto">
          <a:xfrm flipH="1">
            <a:off x="632520" y="3284984"/>
            <a:ext cx="589888" cy="28098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04507" name="Text Box 27"/>
          <p:cNvSpPr txBox="1">
            <a:spLocks noChangeArrowheads="1"/>
          </p:cNvSpPr>
          <p:nvPr/>
        </p:nvSpPr>
        <p:spPr bwMode="auto">
          <a:xfrm>
            <a:off x="1140222" y="2996952"/>
            <a:ext cx="48301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匹配电阻（用来吸收总线上传播的信号）</a:t>
            </a:r>
          </a:p>
        </p:txBody>
      </p:sp>
      <p:sp>
        <p:nvSpPr>
          <p:cNvPr id="404508" name="Text Box 28"/>
          <p:cNvSpPr txBox="1">
            <a:spLocks noChangeArrowheads="1"/>
          </p:cNvSpPr>
          <p:nvPr/>
        </p:nvSpPr>
        <p:spPr bwMode="auto">
          <a:xfrm>
            <a:off x="7412302" y="2996952"/>
            <a:ext cx="1217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匹配电阻</a:t>
            </a:r>
          </a:p>
        </p:txBody>
      </p:sp>
      <p:sp>
        <p:nvSpPr>
          <p:cNvPr id="404509" name="Freeform 29"/>
          <p:cNvSpPr/>
          <p:nvPr/>
        </p:nvSpPr>
        <p:spPr bwMode="auto">
          <a:xfrm>
            <a:off x="3267604" y="3701802"/>
            <a:ext cx="1714633" cy="915987"/>
          </a:xfrm>
          <a:custGeom>
            <a:avLst/>
            <a:gdLst>
              <a:gd name="T0" fmla="*/ 27 w 997"/>
              <a:gd name="T1" fmla="*/ 577 h 577"/>
              <a:gd name="T2" fmla="*/ 139 w 997"/>
              <a:gd name="T3" fmla="*/ 80 h 577"/>
              <a:gd name="T4" fmla="*/ 861 w 997"/>
              <a:gd name="T5" fmla="*/ 98 h 577"/>
              <a:gd name="T6" fmla="*/ 953 w 997"/>
              <a:gd name="T7" fmla="*/ 573 h 577"/>
            </a:gdLst>
            <a:ahLst/>
            <a:cxnLst>
              <a:cxn ang="0">
                <a:pos x="T0" y="T1"/>
              </a:cxn>
              <a:cxn ang="0">
                <a:pos x="T2" y="T3"/>
              </a:cxn>
              <a:cxn ang="0">
                <a:pos x="T4" y="T5"/>
              </a:cxn>
              <a:cxn ang="0">
                <a:pos x="T6" y="T7"/>
              </a:cxn>
            </a:cxnLst>
            <a:rect l="0" t="0" r="r" b="b"/>
            <a:pathLst>
              <a:path w="997" h="577">
                <a:moveTo>
                  <a:pt x="27" y="577"/>
                </a:moveTo>
                <a:cubicBezTo>
                  <a:pt x="46" y="494"/>
                  <a:pt x="0" y="160"/>
                  <a:pt x="139" y="80"/>
                </a:cubicBezTo>
                <a:cubicBezTo>
                  <a:pt x="278" y="0"/>
                  <a:pt x="725" y="16"/>
                  <a:pt x="861" y="98"/>
                </a:cubicBezTo>
                <a:cubicBezTo>
                  <a:pt x="997" y="180"/>
                  <a:pt x="934" y="474"/>
                  <a:pt x="953" y="573"/>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0" name="Freeform 30"/>
          <p:cNvSpPr/>
          <p:nvPr/>
        </p:nvSpPr>
        <p:spPr bwMode="auto">
          <a:xfrm>
            <a:off x="3314040" y="3714502"/>
            <a:ext cx="3339835" cy="998537"/>
          </a:xfrm>
          <a:custGeom>
            <a:avLst/>
            <a:gdLst>
              <a:gd name="T0" fmla="*/ 26 w 1895"/>
              <a:gd name="T1" fmla="*/ 556 h 629"/>
              <a:gd name="T2" fmla="*/ 147 w 1895"/>
              <a:gd name="T3" fmla="*/ 108 h 629"/>
              <a:gd name="T4" fmla="*/ 906 w 1895"/>
              <a:gd name="T5" fmla="*/ 35 h 629"/>
              <a:gd name="T6" fmla="*/ 1738 w 1895"/>
              <a:gd name="T7" fmla="*/ 99 h 629"/>
              <a:gd name="T8" fmla="*/ 1848 w 1895"/>
              <a:gd name="T9" fmla="*/ 629 h 629"/>
            </a:gdLst>
            <a:ahLst/>
            <a:cxnLst>
              <a:cxn ang="0">
                <a:pos x="T0" y="T1"/>
              </a:cxn>
              <a:cxn ang="0">
                <a:pos x="T2" y="T3"/>
              </a:cxn>
              <a:cxn ang="0">
                <a:pos x="T4" y="T5"/>
              </a:cxn>
              <a:cxn ang="0">
                <a:pos x="T6" y="T7"/>
              </a:cxn>
              <a:cxn ang="0">
                <a:pos x="T8" y="T9"/>
              </a:cxn>
            </a:cxnLst>
            <a:rect l="0" t="0" r="r" b="b"/>
            <a:pathLst>
              <a:path w="1895" h="629">
                <a:moveTo>
                  <a:pt x="26" y="556"/>
                </a:moveTo>
                <a:cubicBezTo>
                  <a:pt x="46" y="481"/>
                  <a:pt x="0" y="195"/>
                  <a:pt x="147" y="108"/>
                </a:cubicBezTo>
                <a:cubicBezTo>
                  <a:pt x="294" y="21"/>
                  <a:pt x="641" y="36"/>
                  <a:pt x="906" y="35"/>
                </a:cubicBezTo>
                <a:cubicBezTo>
                  <a:pt x="1171" y="34"/>
                  <a:pt x="1581" y="0"/>
                  <a:pt x="1738" y="99"/>
                </a:cubicBezTo>
                <a:cubicBezTo>
                  <a:pt x="1895" y="198"/>
                  <a:pt x="1825" y="519"/>
                  <a:pt x="1848" y="629"/>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1" name="Freeform 31"/>
          <p:cNvSpPr/>
          <p:nvPr/>
        </p:nvSpPr>
        <p:spPr bwMode="auto">
          <a:xfrm>
            <a:off x="3314039" y="3717677"/>
            <a:ext cx="4801658" cy="962025"/>
          </a:xfrm>
          <a:custGeom>
            <a:avLst/>
            <a:gdLst>
              <a:gd name="T0" fmla="*/ 29 w 2601"/>
              <a:gd name="T1" fmla="*/ 533 h 606"/>
              <a:gd name="T2" fmla="*/ 200 w 2601"/>
              <a:gd name="T3" fmla="*/ 85 h 606"/>
              <a:gd name="T4" fmla="*/ 1228 w 2601"/>
              <a:gd name="T5" fmla="*/ 24 h 606"/>
              <a:gd name="T6" fmla="*/ 2362 w 2601"/>
              <a:gd name="T7" fmla="*/ 106 h 606"/>
              <a:gd name="T8" fmla="*/ 2601 w 2601"/>
              <a:gd name="T9" fmla="*/ 606 h 606"/>
            </a:gdLst>
            <a:ahLst/>
            <a:cxnLst>
              <a:cxn ang="0">
                <a:pos x="T0" y="T1"/>
              </a:cxn>
              <a:cxn ang="0">
                <a:pos x="T2" y="T3"/>
              </a:cxn>
              <a:cxn ang="0">
                <a:pos x="T4" y="T5"/>
              </a:cxn>
              <a:cxn ang="0">
                <a:pos x="T6" y="T7"/>
              </a:cxn>
              <a:cxn ang="0">
                <a:pos x="T8" y="T9"/>
              </a:cxn>
            </a:cxnLst>
            <a:rect l="0" t="0" r="r" b="b"/>
            <a:pathLst>
              <a:path w="2601" h="606">
                <a:moveTo>
                  <a:pt x="29" y="533"/>
                </a:moveTo>
                <a:cubicBezTo>
                  <a:pt x="57" y="458"/>
                  <a:pt x="0" y="170"/>
                  <a:pt x="200" y="85"/>
                </a:cubicBezTo>
                <a:cubicBezTo>
                  <a:pt x="400" y="0"/>
                  <a:pt x="868" y="21"/>
                  <a:pt x="1228" y="24"/>
                </a:cubicBezTo>
                <a:cubicBezTo>
                  <a:pt x="1588" y="27"/>
                  <a:pt x="2133" y="9"/>
                  <a:pt x="2362" y="106"/>
                </a:cubicBezTo>
                <a:cubicBezTo>
                  <a:pt x="2591" y="203"/>
                  <a:pt x="2551" y="502"/>
                  <a:pt x="2601" y="606"/>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2" name="Freeform 32"/>
          <p:cNvSpPr/>
          <p:nvPr/>
        </p:nvSpPr>
        <p:spPr bwMode="auto">
          <a:xfrm>
            <a:off x="3314039" y="3681163"/>
            <a:ext cx="5587603" cy="846138"/>
          </a:xfrm>
          <a:custGeom>
            <a:avLst/>
            <a:gdLst>
              <a:gd name="T0" fmla="*/ 31 w 3249"/>
              <a:gd name="T1" fmla="*/ 533 h 533"/>
              <a:gd name="T2" fmla="*/ 215 w 3249"/>
              <a:gd name="T3" fmla="*/ 85 h 533"/>
              <a:gd name="T4" fmla="*/ 1318 w 3249"/>
              <a:gd name="T5" fmla="*/ 24 h 533"/>
              <a:gd name="T6" fmla="*/ 2527 w 3249"/>
              <a:gd name="T7" fmla="*/ 29 h 533"/>
              <a:gd name="T8" fmla="*/ 3249 w 3249"/>
              <a:gd name="T9" fmla="*/ 47 h 533"/>
            </a:gdLst>
            <a:ahLst/>
            <a:cxnLst>
              <a:cxn ang="0">
                <a:pos x="T0" y="T1"/>
              </a:cxn>
              <a:cxn ang="0">
                <a:pos x="T2" y="T3"/>
              </a:cxn>
              <a:cxn ang="0">
                <a:pos x="T4" y="T5"/>
              </a:cxn>
              <a:cxn ang="0">
                <a:pos x="T6" y="T7"/>
              </a:cxn>
              <a:cxn ang="0">
                <a:pos x="T8" y="T9"/>
              </a:cxn>
            </a:cxnLst>
            <a:rect l="0" t="0" r="r" b="b"/>
            <a:pathLst>
              <a:path w="3249" h="533">
                <a:moveTo>
                  <a:pt x="31" y="533"/>
                </a:moveTo>
                <a:cubicBezTo>
                  <a:pt x="61" y="458"/>
                  <a:pt x="0" y="170"/>
                  <a:pt x="215" y="85"/>
                </a:cubicBezTo>
                <a:cubicBezTo>
                  <a:pt x="429" y="0"/>
                  <a:pt x="933" y="33"/>
                  <a:pt x="1318" y="24"/>
                </a:cubicBezTo>
                <a:cubicBezTo>
                  <a:pt x="1703" y="15"/>
                  <a:pt x="2205" y="25"/>
                  <a:pt x="2527" y="29"/>
                </a:cubicBezTo>
                <a:cubicBezTo>
                  <a:pt x="2849" y="33"/>
                  <a:pt x="3099" y="43"/>
                  <a:pt x="3249" y="47"/>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3" name="Freeform 33"/>
          <p:cNvSpPr/>
          <p:nvPr/>
        </p:nvSpPr>
        <p:spPr bwMode="auto">
          <a:xfrm>
            <a:off x="584729" y="3681163"/>
            <a:ext cx="2827338" cy="846138"/>
          </a:xfrm>
          <a:custGeom>
            <a:avLst/>
            <a:gdLst>
              <a:gd name="T0" fmla="*/ 1628 w 1644"/>
              <a:gd name="T1" fmla="*/ 533 h 533"/>
              <a:gd name="T2" fmla="*/ 1536 w 1644"/>
              <a:gd name="T3" fmla="*/ 85 h 533"/>
              <a:gd name="T4" fmla="*/ 982 w 1644"/>
              <a:gd name="T5" fmla="*/ 24 h 533"/>
              <a:gd name="T6" fmla="*/ 374 w 1644"/>
              <a:gd name="T7" fmla="*/ 29 h 533"/>
              <a:gd name="T8" fmla="*/ 0 w 1644"/>
              <a:gd name="T9" fmla="*/ 19 h 533"/>
            </a:gdLst>
            <a:ahLst/>
            <a:cxnLst>
              <a:cxn ang="0">
                <a:pos x="T0" y="T1"/>
              </a:cxn>
              <a:cxn ang="0">
                <a:pos x="T2" y="T3"/>
              </a:cxn>
              <a:cxn ang="0">
                <a:pos x="T4" y="T5"/>
              </a:cxn>
              <a:cxn ang="0">
                <a:pos x="T6" y="T7"/>
              </a:cxn>
              <a:cxn ang="0">
                <a:pos x="T8" y="T9"/>
              </a:cxn>
            </a:cxnLst>
            <a:rect l="0" t="0" r="r" b="b"/>
            <a:pathLst>
              <a:path w="1644" h="533">
                <a:moveTo>
                  <a:pt x="1628" y="533"/>
                </a:moveTo>
                <a:cubicBezTo>
                  <a:pt x="1613" y="458"/>
                  <a:pt x="1644" y="170"/>
                  <a:pt x="1536" y="85"/>
                </a:cubicBezTo>
                <a:cubicBezTo>
                  <a:pt x="1428" y="0"/>
                  <a:pt x="1175" y="33"/>
                  <a:pt x="982" y="24"/>
                </a:cubicBezTo>
                <a:cubicBezTo>
                  <a:pt x="788" y="15"/>
                  <a:pt x="538" y="30"/>
                  <a:pt x="374" y="29"/>
                </a:cubicBezTo>
                <a:cubicBezTo>
                  <a:pt x="210" y="28"/>
                  <a:pt x="78" y="21"/>
                  <a:pt x="0" y="19"/>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4" name="Freeform 34"/>
          <p:cNvSpPr/>
          <p:nvPr/>
        </p:nvSpPr>
        <p:spPr bwMode="auto">
          <a:xfrm flipH="1">
            <a:off x="1599406" y="3681163"/>
            <a:ext cx="1714633" cy="915988"/>
          </a:xfrm>
          <a:custGeom>
            <a:avLst/>
            <a:gdLst>
              <a:gd name="T0" fmla="*/ 27 w 997"/>
              <a:gd name="T1" fmla="*/ 577 h 577"/>
              <a:gd name="T2" fmla="*/ 139 w 997"/>
              <a:gd name="T3" fmla="*/ 80 h 577"/>
              <a:gd name="T4" fmla="*/ 861 w 997"/>
              <a:gd name="T5" fmla="*/ 98 h 577"/>
              <a:gd name="T6" fmla="*/ 953 w 997"/>
              <a:gd name="T7" fmla="*/ 573 h 577"/>
            </a:gdLst>
            <a:ahLst/>
            <a:cxnLst>
              <a:cxn ang="0">
                <a:pos x="T0" y="T1"/>
              </a:cxn>
              <a:cxn ang="0">
                <a:pos x="T2" y="T3"/>
              </a:cxn>
              <a:cxn ang="0">
                <a:pos x="T4" y="T5"/>
              </a:cxn>
              <a:cxn ang="0">
                <a:pos x="T6" y="T7"/>
              </a:cxn>
            </a:cxnLst>
            <a:rect l="0" t="0" r="r" b="b"/>
            <a:pathLst>
              <a:path w="997" h="577">
                <a:moveTo>
                  <a:pt x="27" y="577"/>
                </a:moveTo>
                <a:cubicBezTo>
                  <a:pt x="46" y="494"/>
                  <a:pt x="0" y="160"/>
                  <a:pt x="139" y="80"/>
                </a:cubicBezTo>
                <a:cubicBezTo>
                  <a:pt x="278" y="0"/>
                  <a:pt x="725" y="16"/>
                  <a:pt x="861" y="98"/>
                </a:cubicBezTo>
                <a:cubicBezTo>
                  <a:pt x="997" y="180"/>
                  <a:pt x="934" y="474"/>
                  <a:pt x="953" y="573"/>
                </a:cubicBezTo>
              </a:path>
            </a:pathLst>
          </a:custGeom>
          <a:noFill/>
          <a:ln w="76200" cmpd="sng">
            <a:solidFill>
              <a:srgbClr val="000099"/>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nvGrpSpPr>
          <p:cNvPr id="404515" name="Group 35"/>
          <p:cNvGrpSpPr/>
          <p:nvPr/>
        </p:nvGrpSpPr>
        <p:grpSpPr bwMode="auto">
          <a:xfrm>
            <a:off x="7866327" y="4622552"/>
            <a:ext cx="270008" cy="268287"/>
            <a:chOff x="1474" y="3430"/>
            <a:chExt cx="136" cy="136"/>
          </a:xfrm>
        </p:grpSpPr>
        <p:sp>
          <p:nvSpPr>
            <p:cNvPr id="404516" name="Line 36"/>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17" name="Line 37"/>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404518" name="AutoShape 38"/>
          <p:cNvSpPr>
            <a:spLocks noChangeArrowheads="1"/>
          </p:cNvSpPr>
          <p:nvPr/>
        </p:nvSpPr>
        <p:spPr bwMode="auto">
          <a:xfrm>
            <a:off x="7668552" y="5392489"/>
            <a:ext cx="951044"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a:solidFill>
                  <a:srgbClr val="000099"/>
                </a:solidFill>
                <a:latin typeface="+mn-lt"/>
                <a:ea typeface="黑体" panose="02010609060101010101" pitchFamily="2" charset="-122"/>
              </a:rPr>
              <a:t>不接受</a:t>
            </a:r>
          </a:p>
        </p:txBody>
      </p:sp>
      <p:grpSp>
        <p:nvGrpSpPr>
          <p:cNvPr id="404519" name="Group 39"/>
          <p:cNvGrpSpPr/>
          <p:nvPr/>
        </p:nvGrpSpPr>
        <p:grpSpPr bwMode="auto">
          <a:xfrm>
            <a:off x="4682994" y="4622552"/>
            <a:ext cx="270007" cy="268287"/>
            <a:chOff x="1474" y="3430"/>
            <a:chExt cx="136" cy="136"/>
          </a:xfrm>
        </p:grpSpPr>
        <p:sp>
          <p:nvSpPr>
            <p:cNvPr id="404520" name="Line 40"/>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21" name="Line 41"/>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404522" name="AutoShape 42"/>
          <p:cNvSpPr>
            <a:spLocks noChangeArrowheads="1"/>
          </p:cNvSpPr>
          <p:nvPr/>
        </p:nvSpPr>
        <p:spPr bwMode="auto">
          <a:xfrm>
            <a:off x="4485217" y="5392489"/>
            <a:ext cx="951045"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a:solidFill>
                  <a:srgbClr val="000099"/>
                </a:solidFill>
                <a:latin typeface="+mn-lt"/>
                <a:ea typeface="黑体" panose="02010609060101010101" pitchFamily="2" charset="-122"/>
              </a:rPr>
              <a:t>不接受</a:t>
            </a:r>
          </a:p>
        </p:txBody>
      </p:sp>
      <p:grpSp>
        <p:nvGrpSpPr>
          <p:cNvPr id="404523" name="Group 43"/>
          <p:cNvGrpSpPr/>
          <p:nvPr/>
        </p:nvGrpSpPr>
        <p:grpSpPr bwMode="auto">
          <a:xfrm>
            <a:off x="1484181" y="4622552"/>
            <a:ext cx="270007" cy="268287"/>
            <a:chOff x="1474" y="3430"/>
            <a:chExt cx="136" cy="136"/>
          </a:xfrm>
        </p:grpSpPr>
        <p:sp>
          <p:nvSpPr>
            <p:cNvPr id="404524" name="Line 44"/>
            <p:cNvSpPr>
              <a:spLocks noChangeShapeType="1"/>
            </p:cNvSpPr>
            <p:nvPr/>
          </p:nvSpPr>
          <p:spPr bwMode="auto">
            <a:xfrm>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4525" name="Line 45"/>
            <p:cNvSpPr>
              <a:spLocks noChangeShapeType="1"/>
            </p:cNvSpPr>
            <p:nvPr/>
          </p:nvSpPr>
          <p:spPr bwMode="auto">
            <a:xfrm flipH="1">
              <a:off x="1474" y="3430"/>
              <a:ext cx="136" cy="136"/>
            </a:xfrm>
            <a:prstGeom prst="line">
              <a:avLst/>
            </a:prstGeom>
            <a:noFill/>
            <a:ln w="762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404526" name="AutoShape 46"/>
          <p:cNvSpPr>
            <a:spLocks noChangeArrowheads="1"/>
          </p:cNvSpPr>
          <p:nvPr/>
        </p:nvSpPr>
        <p:spPr bwMode="auto">
          <a:xfrm>
            <a:off x="1286404" y="5392489"/>
            <a:ext cx="951045" cy="417572"/>
          </a:xfrm>
          <a:prstGeom prst="roundRect">
            <a:avLst>
              <a:gd name="adj" fmla="val 16667"/>
            </a:avLst>
          </a:prstGeom>
          <a:solidFill>
            <a:srgbClr val="FFFF00"/>
          </a:solidFill>
          <a:ln w="9525">
            <a:solidFill>
              <a:schemeClr val="tx1"/>
            </a:solidFill>
            <a:round/>
          </a:ln>
          <a:effectLst/>
        </p:spPr>
        <p:txBody>
          <a:bodyPr wrap="none" anchor="ctr"/>
          <a:lstStyle/>
          <a:p>
            <a:pPr algn="ctr"/>
            <a:r>
              <a:rPr lang="zh-CN" altLang="en-US" sz="2000" b="1" dirty="0">
                <a:solidFill>
                  <a:srgbClr val="000099"/>
                </a:solidFill>
                <a:latin typeface="+mn-lt"/>
                <a:ea typeface="黑体" panose="02010609060101010101" pitchFamily="2" charset="-122"/>
              </a:rPr>
              <a:t>不接受</a:t>
            </a:r>
          </a:p>
        </p:txBody>
      </p:sp>
      <p:sp>
        <p:nvSpPr>
          <p:cNvPr id="404527" name="Text Box 47"/>
          <p:cNvSpPr txBox="1">
            <a:spLocks noChangeArrowheads="1"/>
          </p:cNvSpPr>
          <p:nvPr/>
        </p:nvSpPr>
        <p:spPr bwMode="auto">
          <a:xfrm>
            <a:off x="6201569" y="5409951"/>
            <a:ext cx="700833" cy="400110"/>
          </a:xfrm>
          <a:prstGeom prst="rect">
            <a:avLst/>
          </a:prstGeom>
          <a:solidFill>
            <a:srgbClr val="FF99FF"/>
          </a:solidFill>
          <a:ln w="9525">
            <a:solidFill>
              <a:schemeClr val="tx2"/>
            </a:solidFill>
            <a:miter lim="800000"/>
          </a:ln>
          <a:effectLst/>
        </p:spPr>
        <p:txBody>
          <a:bodyPr wrap="none">
            <a:spAutoFit/>
          </a:bodyPr>
          <a:lstStyle/>
          <a:p>
            <a:r>
              <a:rPr kumimoji="1" lang="zh-CN" altLang="en-US" sz="2000" b="1">
                <a:solidFill>
                  <a:srgbClr val="000099"/>
                </a:solidFill>
                <a:latin typeface="+mn-lt"/>
                <a:ea typeface="黑体" panose="02010609060101010101" pitchFamily="2" charset="-122"/>
              </a:rPr>
              <a:t>接受</a:t>
            </a:r>
          </a:p>
        </p:txBody>
      </p:sp>
      <p:sp>
        <p:nvSpPr>
          <p:cNvPr id="404528" name="Text Box 48"/>
          <p:cNvSpPr txBox="1">
            <a:spLocks noChangeArrowheads="1"/>
          </p:cNvSpPr>
          <p:nvPr/>
        </p:nvSpPr>
        <p:spPr bwMode="auto">
          <a:xfrm>
            <a:off x="3166137" y="4998789"/>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rPr>
              <a:t>B</a:t>
            </a:r>
          </a:p>
        </p:txBody>
      </p:sp>
      <p:sp>
        <p:nvSpPr>
          <p:cNvPr id="404529" name="Text Box 49"/>
          <p:cNvSpPr txBox="1">
            <a:spLocks noChangeArrowheads="1"/>
          </p:cNvSpPr>
          <p:nvPr/>
        </p:nvSpPr>
        <p:spPr bwMode="auto">
          <a:xfrm>
            <a:off x="4146551" y="3970088"/>
            <a:ext cx="1731564" cy="707886"/>
          </a:xfrm>
          <a:prstGeom prst="rect">
            <a:avLst/>
          </a:prstGeom>
          <a:solidFill>
            <a:srgbClr val="FFFF00"/>
          </a:solidFill>
          <a:ln w="9525">
            <a:solidFill>
              <a:srgbClr val="333399"/>
            </a:solidFill>
            <a:miter lim="800000"/>
          </a:ln>
          <a:effectLst/>
        </p:spPr>
        <p:txBody>
          <a:bodyPr wrap="none">
            <a:spAutoFit/>
          </a:bodyPr>
          <a:lstStyle/>
          <a:p>
            <a:pPr algn="ctr"/>
            <a:r>
              <a:rPr lang="zh-CN" altLang="en-US" sz="2000" b="1" dirty="0">
                <a:solidFill>
                  <a:srgbClr val="000099"/>
                </a:solidFill>
                <a:latin typeface="+mn-lt"/>
                <a:ea typeface="黑体" panose="02010609060101010101" pitchFamily="2" charset="-122"/>
              </a:rPr>
              <a:t>只有 </a:t>
            </a:r>
            <a:r>
              <a:rPr lang="en-US" altLang="zh-CN" sz="2000" b="1" dirty="0">
                <a:solidFill>
                  <a:srgbClr val="000099"/>
                </a:solidFill>
                <a:latin typeface="+mn-lt"/>
                <a:ea typeface="黑体" panose="02010609060101010101" pitchFamily="2" charset="-122"/>
              </a:rPr>
              <a:t>D </a:t>
            </a:r>
            <a:r>
              <a:rPr lang="zh-CN" altLang="en-US" sz="2000" b="1" dirty="0">
                <a:solidFill>
                  <a:srgbClr val="000099"/>
                </a:solidFill>
                <a:latin typeface="+mn-lt"/>
                <a:ea typeface="黑体" panose="02010609060101010101" pitchFamily="2" charset="-122"/>
              </a:rPr>
              <a:t>接受</a:t>
            </a:r>
          </a:p>
          <a:p>
            <a:pPr algn="ctr"/>
            <a:r>
              <a:rPr lang="en-US" altLang="zh-CN" sz="2000" b="1" dirty="0">
                <a:solidFill>
                  <a:srgbClr val="000099"/>
                </a:solidFill>
                <a:latin typeface="+mn-lt"/>
                <a:ea typeface="黑体" panose="02010609060101010101" pitchFamily="2" charset="-122"/>
              </a:rPr>
              <a:t>B </a:t>
            </a:r>
            <a:r>
              <a:rPr lang="zh-CN" altLang="en-US" sz="2000" b="1" dirty="0">
                <a:solidFill>
                  <a:srgbClr val="000099"/>
                </a:solidFill>
                <a:latin typeface="+mn-lt"/>
                <a:ea typeface="黑体" panose="02010609060101010101" pitchFamily="2" charset="-122"/>
              </a:rPr>
              <a:t>发送的数据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4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4501"/>
                                        </p:tgtEl>
                                        <p:attrNameLst>
                                          <p:attrName>style.visibility</p:attrName>
                                        </p:attrNameLst>
                                      </p:cBhvr>
                                      <p:to>
                                        <p:strVal val="visible"/>
                                      </p:to>
                                    </p:set>
                                  </p:childTnLst>
                                </p:cTn>
                              </p:par>
                            </p:childTnLst>
                          </p:cTn>
                        </p:par>
                        <p:par>
                          <p:cTn id="11" fill="hold">
                            <p:stCondLst>
                              <p:cond delay="0"/>
                            </p:stCondLst>
                            <p:childTnLst>
                              <p:par>
                                <p:cTn id="12" presetID="35" presetClass="emph" presetSubtype="0" repeatCount="4000" fill="hold" grpId="1" nodeType="afterEffect">
                                  <p:stCondLst>
                                    <p:cond delay="0"/>
                                  </p:stCondLst>
                                  <p:childTnLst>
                                    <p:anim calcmode="discrete" valueType="str">
                                      <p:cBhvr>
                                        <p:cTn id="13" dur="500" fill="hold"/>
                                        <p:tgtEl>
                                          <p:spTgt spid="404501"/>
                                        </p:tgtEl>
                                        <p:attrNameLst>
                                          <p:attrName>style.visibility</p:attrName>
                                        </p:attrNameLst>
                                      </p:cBhvr>
                                      <p:tavLst>
                                        <p:tav tm="0">
                                          <p:val>
                                            <p:strVal val="hidden"/>
                                          </p:val>
                                        </p:tav>
                                        <p:tav tm="50000">
                                          <p:val>
                                            <p:strVal val="visible"/>
                                          </p:val>
                                        </p:tav>
                                      </p:tavLst>
                                    </p:anim>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404513"/>
                                        </p:tgtEl>
                                        <p:attrNameLst>
                                          <p:attrName>style.visibility</p:attrName>
                                        </p:attrNameLst>
                                      </p:cBhvr>
                                      <p:to>
                                        <p:strVal val="visible"/>
                                      </p:to>
                                    </p:set>
                                    <p:animEffect transition="in" filter="wipe(right)">
                                      <p:cBhvr>
                                        <p:cTn id="17" dur="2000"/>
                                        <p:tgtEl>
                                          <p:spTgt spid="404513"/>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404514"/>
                                        </p:tgtEl>
                                        <p:attrNameLst>
                                          <p:attrName>style.visibility</p:attrName>
                                        </p:attrNameLst>
                                      </p:cBhvr>
                                      <p:to>
                                        <p:strVal val="visible"/>
                                      </p:to>
                                    </p:set>
                                    <p:animEffect transition="in" filter="wipe(right)">
                                      <p:cBhvr>
                                        <p:cTn id="20" dur="2000"/>
                                        <p:tgtEl>
                                          <p:spTgt spid="40451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4512"/>
                                        </p:tgtEl>
                                        <p:attrNameLst>
                                          <p:attrName>style.visibility</p:attrName>
                                        </p:attrNameLst>
                                      </p:cBhvr>
                                      <p:to>
                                        <p:strVal val="visible"/>
                                      </p:to>
                                    </p:set>
                                    <p:animEffect transition="in" filter="wipe(left)">
                                      <p:cBhvr>
                                        <p:cTn id="23" dur="2000"/>
                                        <p:tgtEl>
                                          <p:spTgt spid="404512"/>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04511"/>
                                        </p:tgtEl>
                                        <p:attrNameLst>
                                          <p:attrName>style.visibility</p:attrName>
                                        </p:attrNameLst>
                                      </p:cBhvr>
                                      <p:to>
                                        <p:strVal val="visible"/>
                                      </p:to>
                                    </p:set>
                                    <p:animEffect transition="in" filter="wipe(left)">
                                      <p:cBhvr>
                                        <p:cTn id="26" dur="2000"/>
                                        <p:tgtEl>
                                          <p:spTgt spid="404511"/>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4510"/>
                                        </p:tgtEl>
                                        <p:attrNameLst>
                                          <p:attrName>style.visibility</p:attrName>
                                        </p:attrNameLst>
                                      </p:cBhvr>
                                      <p:to>
                                        <p:strVal val="visible"/>
                                      </p:to>
                                    </p:set>
                                    <p:animEffect transition="in" filter="wipe(left)">
                                      <p:cBhvr>
                                        <p:cTn id="29" dur="2000"/>
                                        <p:tgtEl>
                                          <p:spTgt spid="40451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04509"/>
                                        </p:tgtEl>
                                        <p:attrNameLst>
                                          <p:attrName>style.visibility</p:attrName>
                                        </p:attrNameLst>
                                      </p:cBhvr>
                                      <p:to>
                                        <p:strVal val="visible"/>
                                      </p:to>
                                    </p:set>
                                    <p:animEffect transition="in" filter="wipe(left)">
                                      <p:cBhvr>
                                        <p:cTn id="32" dur="2000"/>
                                        <p:tgtEl>
                                          <p:spTgt spid="404509"/>
                                        </p:tgtEl>
                                      </p:cBhvr>
                                    </p:animEffect>
                                  </p:childTnLst>
                                </p:cTn>
                              </p:par>
                            </p:childTnLst>
                          </p:cTn>
                        </p:par>
                        <p:par>
                          <p:cTn id="33" fill="hold">
                            <p:stCondLst>
                              <p:cond delay="2500"/>
                            </p:stCondLst>
                            <p:childTnLst>
                              <p:par>
                                <p:cTn id="34" presetID="1" presetClass="entr" presetSubtype="0" fill="hold" grpId="0" nodeType="afterEffect">
                                  <p:stCondLst>
                                    <p:cond delay="0"/>
                                  </p:stCondLst>
                                  <p:childTnLst>
                                    <p:set>
                                      <p:cBhvr>
                                        <p:cTn id="35" dur="1" fill="hold">
                                          <p:stCondLst>
                                            <p:cond delay="0"/>
                                          </p:stCondLst>
                                        </p:cTn>
                                        <p:tgtEl>
                                          <p:spTgt spid="404526"/>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0452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40452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404518"/>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40451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04519"/>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404523"/>
                                        </p:tgtEl>
                                        <p:attrNameLst>
                                          <p:attrName>style.visibility</p:attrName>
                                        </p:attrNameLst>
                                      </p:cBhvr>
                                      <p:to>
                                        <p:strVal val="visible"/>
                                      </p:to>
                                    </p:set>
                                  </p:childTnLst>
                                </p:cTn>
                              </p:par>
                            </p:childTnLst>
                          </p:cTn>
                        </p:par>
                        <p:par>
                          <p:cTn id="48" fill="hold">
                            <p:stCondLst>
                              <p:cond delay="2500"/>
                            </p:stCondLst>
                            <p:childTnLst>
                              <p:par>
                                <p:cTn id="49" presetID="35" presetClass="emph" presetSubtype="0" repeatCount="5000" fill="hold" grpId="1" nodeType="afterEffect">
                                  <p:stCondLst>
                                    <p:cond delay="0"/>
                                  </p:stCondLst>
                                  <p:childTnLst>
                                    <p:anim calcmode="discrete" valueType="str">
                                      <p:cBhvr>
                                        <p:cTn id="50" dur="500" fill="hold"/>
                                        <p:tgtEl>
                                          <p:spTgt spid="404526"/>
                                        </p:tgtEl>
                                        <p:attrNameLst>
                                          <p:attrName>style.visibility</p:attrName>
                                        </p:attrNameLst>
                                      </p:cBhvr>
                                      <p:tavLst>
                                        <p:tav tm="0">
                                          <p:val>
                                            <p:strVal val="hidden"/>
                                          </p:val>
                                        </p:tav>
                                        <p:tav tm="50000">
                                          <p:val>
                                            <p:strVal val="visible"/>
                                          </p:val>
                                        </p:tav>
                                      </p:tavLst>
                                    </p:anim>
                                  </p:childTnLst>
                                </p:cTn>
                              </p:par>
                              <p:par>
                                <p:cTn id="51" presetID="35" presetClass="emph" presetSubtype="0" repeatCount="5000" fill="hold" grpId="1" nodeType="withEffect">
                                  <p:stCondLst>
                                    <p:cond delay="0"/>
                                  </p:stCondLst>
                                  <p:childTnLst>
                                    <p:anim calcmode="discrete" valueType="str">
                                      <p:cBhvr>
                                        <p:cTn id="52" dur="500" fill="hold"/>
                                        <p:tgtEl>
                                          <p:spTgt spid="404522"/>
                                        </p:tgtEl>
                                        <p:attrNameLst>
                                          <p:attrName>style.visibility</p:attrName>
                                        </p:attrNameLst>
                                      </p:cBhvr>
                                      <p:tavLst>
                                        <p:tav tm="0">
                                          <p:val>
                                            <p:strVal val="hidden"/>
                                          </p:val>
                                        </p:tav>
                                        <p:tav tm="50000">
                                          <p:val>
                                            <p:strVal val="visible"/>
                                          </p:val>
                                        </p:tav>
                                      </p:tavLst>
                                    </p:anim>
                                  </p:childTnLst>
                                </p:cTn>
                              </p:par>
                              <p:par>
                                <p:cTn id="53" presetID="35" presetClass="emph" presetSubtype="0" repeatCount="5000" fill="hold" grpId="1" nodeType="withEffect">
                                  <p:stCondLst>
                                    <p:cond delay="0"/>
                                  </p:stCondLst>
                                  <p:childTnLst>
                                    <p:anim calcmode="discrete" valueType="str">
                                      <p:cBhvr>
                                        <p:cTn id="54" dur="500" fill="hold"/>
                                        <p:tgtEl>
                                          <p:spTgt spid="404527"/>
                                        </p:tgtEl>
                                        <p:attrNameLst>
                                          <p:attrName>style.visibility</p:attrName>
                                        </p:attrNameLst>
                                      </p:cBhvr>
                                      <p:tavLst>
                                        <p:tav tm="0">
                                          <p:val>
                                            <p:strVal val="hidden"/>
                                          </p:val>
                                        </p:tav>
                                        <p:tav tm="50000">
                                          <p:val>
                                            <p:strVal val="visible"/>
                                          </p:val>
                                        </p:tav>
                                      </p:tavLst>
                                    </p:anim>
                                  </p:childTnLst>
                                </p:cTn>
                              </p:par>
                              <p:par>
                                <p:cTn id="55" presetID="35" presetClass="emph" presetSubtype="0" repeatCount="5000" fill="hold" grpId="1" nodeType="withEffect">
                                  <p:stCondLst>
                                    <p:cond delay="0"/>
                                  </p:stCondLst>
                                  <p:childTnLst>
                                    <p:anim calcmode="discrete" valueType="str">
                                      <p:cBhvr>
                                        <p:cTn id="56" dur="500" fill="hold"/>
                                        <p:tgtEl>
                                          <p:spTgt spid="404518"/>
                                        </p:tgtEl>
                                        <p:attrNameLst>
                                          <p:attrName>style.visibility</p:attrName>
                                        </p:attrNameLst>
                                      </p:cBhvr>
                                      <p:tavLst>
                                        <p:tav tm="0">
                                          <p:val>
                                            <p:strVal val="hidden"/>
                                          </p:val>
                                        </p:tav>
                                        <p:tav tm="50000">
                                          <p:val>
                                            <p:strVal val="visible"/>
                                          </p:val>
                                        </p:tav>
                                      </p:tavLst>
                                    </p:anim>
                                  </p:childTnLst>
                                </p:cTn>
                              </p:par>
                              <p:par>
                                <p:cTn id="57" presetID="35" presetClass="emph" presetSubtype="0" repeatCount="5000" fill="hold" nodeType="withEffect">
                                  <p:stCondLst>
                                    <p:cond delay="0"/>
                                  </p:stCondLst>
                                  <p:childTnLst>
                                    <p:anim calcmode="discrete" valueType="str">
                                      <p:cBhvr>
                                        <p:cTn id="58" dur="500" fill="hold"/>
                                        <p:tgtEl>
                                          <p:spTgt spid="404515"/>
                                        </p:tgtEl>
                                        <p:attrNameLst>
                                          <p:attrName>style.visibility</p:attrName>
                                        </p:attrNameLst>
                                      </p:cBhvr>
                                      <p:tavLst>
                                        <p:tav tm="0">
                                          <p:val>
                                            <p:strVal val="hidden"/>
                                          </p:val>
                                        </p:tav>
                                        <p:tav tm="50000">
                                          <p:val>
                                            <p:strVal val="visible"/>
                                          </p:val>
                                        </p:tav>
                                      </p:tavLst>
                                    </p:anim>
                                  </p:childTnLst>
                                </p:cTn>
                              </p:par>
                              <p:par>
                                <p:cTn id="59" presetID="35" presetClass="emph" presetSubtype="0" repeatCount="5000" fill="hold" nodeType="withEffect">
                                  <p:stCondLst>
                                    <p:cond delay="0"/>
                                  </p:stCondLst>
                                  <p:childTnLst>
                                    <p:anim calcmode="discrete" valueType="str">
                                      <p:cBhvr>
                                        <p:cTn id="60" dur="500" fill="hold"/>
                                        <p:tgtEl>
                                          <p:spTgt spid="404519"/>
                                        </p:tgtEl>
                                        <p:attrNameLst>
                                          <p:attrName>style.visibility</p:attrName>
                                        </p:attrNameLst>
                                      </p:cBhvr>
                                      <p:tavLst>
                                        <p:tav tm="0">
                                          <p:val>
                                            <p:strVal val="hidden"/>
                                          </p:val>
                                        </p:tav>
                                        <p:tav tm="50000">
                                          <p:val>
                                            <p:strVal val="visible"/>
                                          </p:val>
                                        </p:tav>
                                      </p:tavLst>
                                    </p:anim>
                                  </p:childTnLst>
                                </p:cTn>
                              </p:par>
                              <p:par>
                                <p:cTn id="61" presetID="35" presetClass="emph" presetSubtype="0" repeatCount="5000" fill="hold" nodeType="withEffect">
                                  <p:stCondLst>
                                    <p:cond delay="0"/>
                                  </p:stCondLst>
                                  <p:childTnLst>
                                    <p:anim calcmode="discrete" valueType="str">
                                      <p:cBhvr>
                                        <p:cTn id="62" dur="500" fill="hold"/>
                                        <p:tgtEl>
                                          <p:spTgt spid="404523"/>
                                        </p:tgtEl>
                                        <p:attrNameLst>
                                          <p:attrName>style.visibility</p:attrName>
                                        </p:attrNameLst>
                                      </p:cBhvr>
                                      <p:tavLst>
                                        <p:tav tm="0">
                                          <p:val>
                                            <p:strVal val="hidden"/>
                                          </p:val>
                                        </p:tav>
                                        <p:tav tm="50000">
                                          <p:val>
                                            <p:strVal val="visible"/>
                                          </p:val>
                                        </p:tav>
                                      </p:tavLst>
                                    </p:anim>
                                  </p:childTnLst>
                                </p:cTn>
                              </p:par>
                            </p:childTnLst>
                          </p:cTn>
                        </p:par>
                        <p:par>
                          <p:cTn id="63" fill="hold">
                            <p:stCondLst>
                              <p:cond delay="3000"/>
                            </p:stCondLst>
                            <p:childTnLst>
                              <p:par>
                                <p:cTn id="64" presetID="10" presetClass="exit" presetSubtype="0" fill="hold" grpId="1" nodeType="afterEffect">
                                  <p:stCondLst>
                                    <p:cond delay="0"/>
                                  </p:stCondLst>
                                  <p:childTnLst>
                                    <p:animEffect transition="out" filter="fade">
                                      <p:cBhvr>
                                        <p:cTn id="65" dur="2000"/>
                                        <p:tgtEl>
                                          <p:spTgt spid="404509"/>
                                        </p:tgtEl>
                                      </p:cBhvr>
                                    </p:animEffect>
                                    <p:set>
                                      <p:cBhvr>
                                        <p:cTn id="66" dur="1" fill="hold">
                                          <p:stCondLst>
                                            <p:cond delay="1999"/>
                                          </p:stCondLst>
                                        </p:cTn>
                                        <p:tgtEl>
                                          <p:spTgt spid="404509"/>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2000"/>
                                        <p:tgtEl>
                                          <p:spTgt spid="404511"/>
                                        </p:tgtEl>
                                      </p:cBhvr>
                                    </p:animEffect>
                                    <p:set>
                                      <p:cBhvr>
                                        <p:cTn id="69" dur="1" fill="hold">
                                          <p:stCondLst>
                                            <p:cond delay="1999"/>
                                          </p:stCondLst>
                                        </p:cTn>
                                        <p:tgtEl>
                                          <p:spTgt spid="404511"/>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2000"/>
                                        <p:tgtEl>
                                          <p:spTgt spid="404512"/>
                                        </p:tgtEl>
                                      </p:cBhvr>
                                    </p:animEffect>
                                    <p:set>
                                      <p:cBhvr>
                                        <p:cTn id="72" dur="1" fill="hold">
                                          <p:stCondLst>
                                            <p:cond delay="1999"/>
                                          </p:stCondLst>
                                        </p:cTn>
                                        <p:tgtEl>
                                          <p:spTgt spid="404512"/>
                                        </p:tgtEl>
                                        <p:attrNameLst>
                                          <p:attrName>style.visibility</p:attrName>
                                        </p:attrNameLst>
                                      </p:cBhvr>
                                      <p:to>
                                        <p:strVal val="hidden"/>
                                      </p:to>
                                    </p:set>
                                  </p:childTnLst>
                                </p:cTn>
                              </p:par>
                              <p:par>
                                <p:cTn id="73" presetID="10" presetClass="exit" presetSubtype="0" fill="hold" grpId="1" nodeType="withEffect">
                                  <p:stCondLst>
                                    <p:cond delay="0"/>
                                  </p:stCondLst>
                                  <p:childTnLst>
                                    <p:animEffect transition="out" filter="fade">
                                      <p:cBhvr>
                                        <p:cTn id="74" dur="2000"/>
                                        <p:tgtEl>
                                          <p:spTgt spid="404514"/>
                                        </p:tgtEl>
                                      </p:cBhvr>
                                    </p:animEffect>
                                    <p:set>
                                      <p:cBhvr>
                                        <p:cTn id="75" dur="1" fill="hold">
                                          <p:stCondLst>
                                            <p:cond delay="1999"/>
                                          </p:stCondLst>
                                        </p:cTn>
                                        <p:tgtEl>
                                          <p:spTgt spid="404514"/>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2000"/>
                                        <p:tgtEl>
                                          <p:spTgt spid="404513"/>
                                        </p:tgtEl>
                                      </p:cBhvr>
                                    </p:animEffect>
                                    <p:set>
                                      <p:cBhvr>
                                        <p:cTn id="78" dur="1" fill="hold">
                                          <p:stCondLst>
                                            <p:cond delay="1999"/>
                                          </p:stCondLst>
                                        </p:cTn>
                                        <p:tgtEl>
                                          <p:spTgt spid="404513"/>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2000"/>
                                        <p:tgtEl>
                                          <p:spTgt spid="404523"/>
                                        </p:tgtEl>
                                      </p:cBhvr>
                                    </p:animEffect>
                                    <p:set>
                                      <p:cBhvr>
                                        <p:cTn id="81" dur="1" fill="hold">
                                          <p:stCondLst>
                                            <p:cond delay="1999"/>
                                          </p:stCondLst>
                                        </p:cTn>
                                        <p:tgtEl>
                                          <p:spTgt spid="404523"/>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2000"/>
                                        <p:tgtEl>
                                          <p:spTgt spid="404519"/>
                                        </p:tgtEl>
                                      </p:cBhvr>
                                    </p:animEffect>
                                    <p:set>
                                      <p:cBhvr>
                                        <p:cTn id="84" dur="1" fill="hold">
                                          <p:stCondLst>
                                            <p:cond delay="1999"/>
                                          </p:stCondLst>
                                        </p:cTn>
                                        <p:tgtEl>
                                          <p:spTgt spid="404519"/>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2000"/>
                                        <p:tgtEl>
                                          <p:spTgt spid="404515"/>
                                        </p:tgtEl>
                                      </p:cBhvr>
                                    </p:animEffect>
                                    <p:set>
                                      <p:cBhvr>
                                        <p:cTn id="87" dur="1" fill="hold">
                                          <p:stCondLst>
                                            <p:cond delay="1999"/>
                                          </p:stCondLst>
                                        </p:cTn>
                                        <p:tgtEl>
                                          <p:spTgt spid="404515"/>
                                        </p:tgtEl>
                                        <p:attrNameLst>
                                          <p:attrName>style.visibility</p:attrName>
                                        </p:attrNameLst>
                                      </p:cBhvr>
                                      <p:to>
                                        <p:strVal val="hidden"/>
                                      </p:to>
                                    </p:set>
                                  </p:childTnLst>
                                </p:cTn>
                              </p:par>
                            </p:childTnLst>
                          </p:cTn>
                        </p:par>
                        <p:par>
                          <p:cTn id="88" fill="hold">
                            <p:stCondLst>
                              <p:cond delay="5000"/>
                            </p:stCondLst>
                            <p:childTnLst>
                              <p:par>
                                <p:cTn id="89" presetID="1" presetClass="entr" presetSubtype="0" fill="hold" grpId="1" nodeType="afterEffect">
                                  <p:stCondLst>
                                    <p:cond delay="0"/>
                                  </p:stCondLst>
                                  <p:childTnLst>
                                    <p:set>
                                      <p:cBhvr>
                                        <p:cTn id="90" dur="1" fill="hold">
                                          <p:stCondLst>
                                            <p:cond delay="0"/>
                                          </p:stCondLst>
                                        </p:cTn>
                                        <p:tgtEl>
                                          <p:spTgt spid="404529"/>
                                        </p:tgtEl>
                                        <p:attrNameLst>
                                          <p:attrName>style.visibility</p:attrName>
                                        </p:attrNameLst>
                                      </p:cBhvr>
                                      <p:to>
                                        <p:strVal val="visible"/>
                                      </p:to>
                                    </p:set>
                                  </p:childTnLst>
                                </p:cTn>
                              </p:par>
                            </p:childTnLst>
                          </p:cTn>
                        </p:par>
                        <p:par>
                          <p:cTn id="91" fill="hold">
                            <p:stCondLst>
                              <p:cond delay="5000"/>
                            </p:stCondLst>
                            <p:childTnLst>
                              <p:par>
                                <p:cTn id="92" presetID="35" presetClass="emph" presetSubtype="0" repeatCount="3000" fill="hold" grpId="0" nodeType="afterEffect">
                                  <p:stCondLst>
                                    <p:cond delay="0"/>
                                  </p:stCondLst>
                                  <p:childTnLst>
                                    <p:anim calcmode="discrete" valueType="str">
                                      <p:cBhvr>
                                        <p:cTn id="93" dur="1000" fill="hold"/>
                                        <p:tgtEl>
                                          <p:spTgt spid="40452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2" grpId="0" build="p"/>
      <p:bldP spid="404501" grpId="0"/>
      <p:bldP spid="404501" grpId="1"/>
      <p:bldP spid="404509" grpId="0" animBg="1"/>
      <p:bldP spid="404509" grpId="1" animBg="1"/>
      <p:bldP spid="404510" grpId="0" animBg="1"/>
      <p:bldP spid="404511" grpId="0" animBg="1"/>
      <p:bldP spid="404511" grpId="1" animBg="1"/>
      <p:bldP spid="404512" grpId="0" animBg="1"/>
      <p:bldP spid="404512" grpId="1" animBg="1"/>
      <p:bldP spid="404513" grpId="0" animBg="1"/>
      <p:bldP spid="404513" grpId="1" animBg="1"/>
      <p:bldP spid="404514" grpId="0" animBg="1"/>
      <p:bldP spid="404514" grpId="1" animBg="1"/>
      <p:bldP spid="404518" grpId="0" animBg="1"/>
      <p:bldP spid="404518" grpId="1" animBg="1"/>
      <p:bldP spid="404522" grpId="0" animBg="1"/>
      <p:bldP spid="404522" grpId="1" animBg="1"/>
      <p:bldP spid="404526" grpId="0" animBg="1"/>
      <p:bldP spid="404526" grpId="1" animBg="1"/>
      <p:bldP spid="404527" grpId="0" animBg="1"/>
      <p:bldP spid="404527" grpId="1" animBg="1"/>
      <p:bldP spid="404529" grpId="0" animBg="1"/>
      <p:bldP spid="404529"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lgn="ctr"/>
            <a:r>
              <a:rPr lang="en-US" altLang="zh-CN" dirty="0" smtClean="0"/>
              <a:t>CSMA/CD</a:t>
            </a:r>
            <a:r>
              <a:rPr lang="zh-CN" altLang="en-US" dirty="0" smtClean="0"/>
              <a:t>协议</a:t>
            </a:r>
            <a:r>
              <a:rPr lang="en-US" altLang="zh-CN" dirty="0" smtClean="0"/>
              <a:t> </a:t>
            </a:r>
            <a:endParaRPr lang="en-US" altLang="zh-CN" dirty="0"/>
          </a:p>
        </p:txBody>
      </p:sp>
      <p:sp>
        <p:nvSpPr>
          <p:cNvPr id="4085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nSpc>
                <a:spcPct val="100000"/>
              </a:lnSpc>
            </a:pPr>
            <a:r>
              <a:rPr lang="en-US" altLang="zh-CN" sz="2800" dirty="0"/>
              <a:t>CSMA/CD </a:t>
            </a:r>
            <a:r>
              <a:rPr lang="zh-CN" altLang="en-US" sz="2800" dirty="0" smtClean="0"/>
              <a:t>含义：</a:t>
            </a:r>
            <a:r>
              <a:rPr lang="zh-CN" altLang="en-US" sz="2800" dirty="0">
                <a:solidFill>
                  <a:srgbClr val="FF0000"/>
                </a:solidFill>
              </a:rPr>
              <a:t>载波监听多点接入 </a:t>
            </a:r>
            <a:r>
              <a:rPr lang="en-US" altLang="zh-CN" sz="2800" dirty="0">
                <a:solidFill>
                  <a:srgbClr val="FF0000"/>
                </a:solidFill>
              </a:rPr>
              <a:t>/ </a:t>
            </a:r>
            <a:r>
              <a:rPr lang="zh-CN" altLang="en-US" sz="2800" dirty="0">
                <a:solidFill>
                  <a:srgbClr val="FF0000"/>
                </a:solidFill>
              </a:rPr>
              <a:t>碰撞</a:t>
            </a:r>
            <a:r>
              <a:rPr lang="zh-CN" altLang="en-US" sz="2800" dirty="0" smtClean="0">
                <a:solidFill>
                  <a:srgbClr val="FF0000"/>
                </a:solidFill>
              </a:rPr>
              <a:t>检测  </a:t>
            </a:r>
            <a:r>
              <a:rPr lang="en-US" altLang="zh-CN" sz="2800" dirty="0" smtClean="0"/>
              <a:t>(Carrier </a:t>
            </a:r>
            <a:r>
              <a:rPr lang="en-US" altLang="zh-CN" sz="2800" dirty="0"/>
              <a:t>Sense Multiple Access with Collision </a:t>
            </a:r>
            <a:r>
              <a:rPr lang="en-US" altLang="zh-CN" sz="2800" dirty="0" smtClean="0"/>
              <a:t>Detection) </a:t>
            </a:r>
            <a:r>
              <a:rPr lang="zh-CN" altLang="en-US" sz="2800" dirty="0" smtClean="0"/>
              <a:t>。</a:t>
            </a:r>
            <a:endParaRPr lang="zh-CN" altLang="en-US" sz="2800" dirty="0"/>
          </a:p>
          <a:p>
            <a:pPr>
              <a:lnSpc>
                <a:spcPct val="100000"/>
              </a:lnSpc>
            </a:pPr>
            <a:r>
              <a:rPr lang="zh-CN" altLang="en-US" sz="2800" dirty="0"/>
              <a:t>“</a:t>
            </a:r>
            <a:r>
              <a:rPr lang="zh-CN" altLang="en-US" sz="2800" dirty="0">
                <a:solidFill>
                  <a:srgbClr val="FF0000"/>
                </a:solidFill>
              </a:rPr>
              <a:t>多点接入</a:t>
            </a:r>
            <a:r>
              <a:rPr lang="zh-CN" altLang="en-US" sz="2800" dirty="0"/>
              <a:t>”表示许多计算机以多点接入的方式连接在一根总线上</a:t>
            </a:r>
            <a:r>
              <a:rPr lang="zh-CN" altLang="en-US" sz="2800" dirty="0" smtClean="0"/>
              <a:t>。</a:t>
            </a:r>
            <a:endParaRPr lang="en-US" altLang="zh-CN" sz="2800" dirty="0" smtClean="0"/>
          </a:p>
          <a:p>
            <a:pPr>
              <a:lnSpc>
                <a:spcPct val="100000"/>
              </a:lnSpc>
            </a:pPr>
            <a:r>
              <a:rPr lang="zh-CN" altLang="en-US" sz="2800" dirty="0" smtClean="0"/>
              <a:t>“</a:t>
            </a:r>
            <a:r>
              <a:rPr lang="zh-CN" altLang="en-US" sz="2800" dirty="0" smtClean="0">
                <a:solidFill>
                  <a:srgbClr val="FF0000"/>
                </a:solidFill>
              </a:rPr>
              <a:t>载波监听</a:t>
            </a:r>
            <a:r>
              <a:rPr lang="zh-CN" altLang="en-US" sz="2800" dirty="0" smtClean="0"/>
              <a:t>”</a:t>
            </a:r>
            <a:r>
              <a:rPr lang="zh-CN" altLang="en-US" sz="2800" dirty="0"/>
              <a:t>是指每一个站在发送数据之前先要检测一下总线上是否有其他计算机在发送数据，如果有，则暂时不要发送数据，以免发生碰撞。</a:t>
            </a:r>
          </a:p>
          <a:p>
            <a:pPr>
              <a:lnSpc>
                <a:spcPct val="100000"/>
              </a:lnSpc>
            </a:pPr>
            <a:r>
              <a:rPr lang="en-US" altLang="zh-CN" sz="2800" dirty="0">
                <a:sym typeface="+mn-ea"/>
              </a:rPr>
              <a:t> “</a:t>
            </a:r>
            <a:r>
              <a:rPr lang="zh-CN" altLang="en-US" sz="2800" dirty="0">
                <a:solidFill>
                  <a:srgbClr val="FF0000"/>
                </a:solidFill>
                <a:sym typeface="+mn-ea"/>
              </a:rPr>
              <a:t>碰撞检测</a:t>
            </a:r>
            <a:r>
              <a:rPr lang="zh-CN" altLang="en-US" sz="2800" dirty="0">
                <a:sym typeface="+mn-ea"/>
              </a:rPr>
              <a:t>”就是计算机边发送数据边检测信道上的信号电压大小。</a:t>
            </a:r>
            <a:r>
              <a:rPr lang="zh-CN" altLang="en-US" sz="2800" dirty="0"/>
              <a:t> </a:t>
            </a:r>
            <a:endParaRPr lang="zh-CN" altLang="en-US" sz="2800" dirty="0">
              <a:solidFill>
                <a:srgbClr val="0000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CSMA/CD</a:t>
            </a:r>
            <a:r>
              <a:rPr lang="zh-CN" altLang="zh-CN" dirty="0"/>
              <a:t>协议的要点</a:t>
            </a:r>
            <a:endParaRPr lang="zh-CN" altLang="en-US" dirty="0"/>
          </a:p>
        </p:txBody>
      </p:sp>
      <p:sp>
        <p:nvSpPr>
          <p:cNvPr id="3" name="内容占位符 2"/>
          <p:cNvSpPr>
            <a:spLocks noGrp="1"/>
          </p:cNvSpPr>
          <p:nvPr>
            <p:ph idx="1"/>
          </p:nvPr>
        </p:nvSpPr>
        <p:spPr/>
        <p:txBody>
          <a:bodyPr/>
          <a:lstStyle/>
          <a:p>
            <a:pPr>
              <a:lnSpc>
                <a:spcPct val="105000"/>
              </a:lnSpc>
            </a:pPr>
            <a:r>
              <a:rPr lang="en-US" altLang="zh-CN" sz="2600" dirty="0">
                <a:solidFill>
                  <a:srgbClr val="0000FF"/>
                </a:solidFill>
              </a:rPr>
              <a:t>(1) </a:t>
            </a:r>
            <a:r>
              <a:rPr lang="zh-CN" altLang="zh-CN" sz="2600" dirty="0">
                <a:solidFill>
                  <a:srgbClr val="0000FF"/>
                </a:solidFill>
              </a:rPr>
              <a:t>准备</a:t>
            </a:r>
            <a:r>
              <a:rPr lang="zh-CN" altLang="zh-CN" sz="2600" dirty="0" smtClean="0">
                <a:solidFill>
                  <a:srgbClr val="0000FF"/>
                </a:solidFill>
              </a:rPr>
              <a:t>发送</a:t>
            </a:r>
            <a:r>
              <a:rPr lang="zh-CN" altLang="en-US" sz="2600" dirty="0">
                <a:solidFill>
                  <a:srgbClr val="0000FF"/>
                </a:solidFill>
              </a:rPr>
              <a:t>。</a:t>
            </a:r>
            <a:r>
              <a:rPr lang="zh-CN" altLang="zh-CN" sz="2600" dirty="0" smtClean="0"/>
              <a:t>但</a:t>
            </a:r>
            <a:r>
              <a:rPr lang="zh-CN" altLang="zh-CN" sz="2600" dirty="0"/>
              <a:t>在发送之前，必须先检测信道。</a:t>
            </a:r>
          </a:p>
          <a:p>
            <a:pPr>
              <a:lnSpc>
                <a:spcPct val="105000"/>
              </a:lnSpc>
            </a:pPr>
            <a:r>
              <a:rPr lang="en-US" altLang="zh-CN" sz="2600" dirty="0" smtClean="0">
                <a:solidFill>
                  <a:srgbClr val="0000FF"/>
                </a:solidFill>
              </a:rPr>
              <a:t>(</a:t>
            </a:r>
            <a:r>
              <a:rPr lang="en-US" altLang="zh-CN" sz="2600" dirty="0">
                <a:solidFill>
                  <a:srgbClr val="0000FF"/>
                </a:solidFill>
              </a:rPr>
              <a:t>2) </a:t>
            </a:r>
            <a:r>
              <a:rPr lang="zh-CN" altLang="zh-CN" sz="2600" dirty="0">
                <a:solidFill>
                  <a:srgbClr val="0000FF"/>
                </a:solidFill>
              </a:rPr>
              <a:t>检测</a:t>
            </a:r>
            <a:r>
              <a:rPr lang="zh-CN" altLang="zh-CN" sz="2600" dirty="0" smtClean="0">
                <a:solidFill>
                  <a:srgbClr val="0000FF"/>
                </a:solidFill>
              </a:rPr>
              <a:t>信道</a:t>
            </a:r>
            <a:r>
              <a:rPr lang="zh-CN" altLang="en-US" sz="2600" dirty="0" smtClean="0">
                <a:solidFill>
                  <a:srgbClr val="0000FF"/>
                </a:solidFill>
              </a:rPr>
              <a:t>。</a:t>
            </a:r>
            <a:r>
              <a:rPr lang="zh-CN" altLang="zh-CN" sz="2600" dirty="0" smtClean="0"/>
              <a:t>若</a:t>
            </a:r>
            <a:r>
              <a:rPr lang="zh-CN" altLang="zh-CN" sz="2600" dirty="0"/>
              <a:t>检测到信道忙，则应不停地检测，一直等待信道转为空闲。若检测到信道空闲，并</a:t>
            </a:r>
            <a:r>
              <a:rPr lang="zh-CN" altLang="zh-CN" sz="2600" dirty="0" smtClean="0"/>
              <a:t>在</a:t>
            </a:r>
            <a:r>
              <a:rPr lang="en-US" altLang="zh-CN" sz="2600" dirty="0" smtClean="0"/>
              <a:t> 96 </a:t>
            </a:r>
            <a:r>
              <a:rPr lang="zh-CN" altLang="zh-CN" sz="2600" dirty="0" smtClean="0"/>
              <a:t>比特</a:t>
            </a:r>
            <a:r>
              <a:rPr lang="zh-CN" altLang="zh-CN" sz="2600" dirty="0"/>
              <a:t>时间内信道保持空闲（保证了帧间最小间隔），就发送这个帧。</a:t>
            </a:r>
          </a:p>
          <a:p>
            <a:pPr>
              <a:lnSpc>
                <a:spcPct val="105000"/>
              </a:lnSpc>
            </a:pPr>
            <a:r>
              <a:rPr lang="en-US" altLang="zh-CN" sz="2600" dirty="0">
                <a:solidFill>
                  <a:srgbClr val="0000FF"/>
                </a:solidFill>
              </a:rPr>
              <a:t>(3) </a:t>
            </a:r>
            <a:r>
              <a:rPr lang="zh-CN" altLang="en-US" sz="2600" dirty="0" smtClean="0">
                <a:solidFill>
                  <a:srgbClr val="0000FF"/>
                </a:solidFill>
              </a:rPr>
              <a:t>检查碰撞。</a:t>
            </a:r>
            <a:r>
              <a:rPr lang="zh-CN" altLang="zh-CN" sz="2600" dirty="0" smtClean="0"/>
              <a:t>在</a:t>
            </a:r>
            <a:r>
              <a:rPr lang="zh-CN" altLang="zh-CN" sz="2600" dirty="0"/>
              <a:t>发送过程中仍不停地检测信道，即网络适配器要边发送边监听。这里只有</a:t>
            </a:r>
            <a:r>
              <a:rPr lang="zh-CN" altLang="zh-CN" sz="2600" dirty="0">
                <a:solidFill>
                  <a:srgbClr val="FF0000"/>
                </a:solidFill>
              </a:rPr>
              <a:t>两种可能性</a:t>
            </a:r>
            <a:r>
              <a:rPr lang="zh-CN" altLang="zh-CN" sz="2600" dirty="0" smtClean="0">
                <a:solidFill>
                  <a:srgbClr val="FF0000"/>
                </a:solidFill>
              </a:rPr>
              <a:t>：</a:t>
            </a:r>
            <a:endParaRPr lang="en-US" altLang="zh-CN" sz="2600" dirty="0" smtClean="0">
              <a:solidFill>
                <a:srgbClr val="FF0000"/>
              </a:solidFill>
            </a:endParaRPr>
          </a:p>
          <a:p>
            <a:pPr lvl="1">
              <a:lnSpc>
                <a:spcPct val="105000"/>
              </a:lnSpc>
            </a:pPr>
            <a:r>
              <a:rPr lang="zh-CN" altLang="zh-CN" sz="2200" dirty="0">
                <a:solidFill>
                  <a:srgbClr val="FF0000"/>
                </a:solidFill>
              </a:rPr>
              <a:t>①发送成功：</a:t>
            </a:r>
            <a:r>
              <a:rPr lang="zh-CN" altLang="zh-CN" sz="2200" dirty="0"/>
              <a:t>在争用期内一直未检测到碰撞。这个帧肯定能够发送成功。发送完毕后，其他什么也不做。然后</a:t>
            </a:r>
            <a:r>
              <a:rPr lang="zh-CN" altLang="zh-CN" sz="2200" dirty="0" smtClean="0"/>
              <a:t>回到</a:t>
            </a:r>
            <a:r>
              <a:rPr lang="en-US" altLang="zh-CN" sz="2200" dirty="0" smtClean="0"/>
              <a:t> (</a:t>
            </a:r>
            <a:r>
              <a:rPr lang="en-US" altLang="zh-CN" sz="2200" dirty="0"/>
              <a:t>1)</a:t>
            </a:r>
            <a:r>
              <a:rPr lang="zh-CN" altLang="zh-CN" sz="2200" dirty="0"/>
              <a:t>。</a:t>
            </a:r>
          </a:p>
          <a:p>
            <a:pPr lvl="1">
              <a:lnSpc>
                <a:spcPct val="105000"/>
              </a:lnSpc>
            </a:pPr>
            <a:r>
              <a:rPr lang="zh-CN" altLang="zh-CN" sz="2200" dirty="0">
                <a:solidFill>
                  <a:srgbClr val="FF0000"/>
                </a:solidFill>
              </a:rPr>
              <a:t>②发送失败：</a:t>
            </a:r>
            <a:r>
              <a:rPr lang="zh-CN" altLang="zh-CN" sz="2200" dirty="0"/>
              <a:t>在争用期内检测到碰撞。这时立即停止发送数据，并按规定发送人为干扰信号。适配器接着就执行指数退避算法，</a:t>
            </a:r>
            <a:r>
              <a:rPr lang="zh-CN" altLang="zh-CN" sz="2200" dirty="0" smtClean="0"/>
              <a:t>等待</a:t>
            </a:r>
            <a:r>
              <a:rPr lang="en-US" altLang="zh-CN" sz="2200" dirty="0" smtClean="0"/>
              <a:t> </a:t>
            </a:r>
            <a:r>
              <a:rPr lang="en-US" altLang="zh-CN" sz="2200" i="1" dirty="0" smtClean="0"/>
              <a:t>r </a:t>
            </a:r>
            <a:r>
              <a:rPr lang="zh-CN" altLang="zh-CN" sz="2200" dirty="0" smtClean="0"/>
              <a:t>倍</a:t>
            </a:r>
            <a:r>
              <a:rPr lang="en-US" altLang="zh-CN" sz="2200" dirty="0" smtClean="0"/>
              <a:t> 512 </a:t>
            </a:r>
            <a:r>
              <a:rPr lang="zh-CN" altLang="zh-CN" sz="2200" dirty="0" smtClean="0"/>
              <a:t>比特</a:t>
            </a:r>
            <a:r>
              <a:rPr lang="zh-CN" altLang="zh-CN" sz="2200" dirty="0"/>
              <a:t>时间后，返回到</a:t>
            </a:r>
            <a:r>
              <a:rPr lang="zh-CN" altLang="zh-CN" sz="2200" dirty="0" smtClean="0"/>
              <a:t>步骤</a:t>
            </a:r>
            <a:r>
              <a:rPr lang="en-US" altLang="zh-CN" sz="2200" dirty="0" smtClean="0"/>
              <a:t> (</a:t>
            </a:r>
            <a:r>
              <a:rPr lang="en-US" altLang="zh-CN" sz="2200" dirty="0"/>
              <a:t>2)</a:t>
            </a:r>
            <a:r>
              <a:rPr lang="zh-CN" altLang="zh-CN" sz="2200" dirty="0"/>
              <a:t>，继续检测信道。但若重</a:t>
            </a:r>
            <a:r>
              <a:rPr lang="zh-CN" altLang="zh-CN" sz="2200" dirty="0" smtClean="0"/>
              <a:t>传达</a:t>
            </a:r>
            <a:r>
              <a:rPr lang="en-US" altLang="zh-CN" sz="2200" dirty="0" smtClean="0"/>
              <a:t> 16 </a:t>
            </a:r>
            <a:r>
              <a:rPr lang="zh-CN" altLang="zh-CN" sz="2200" dirty="0" smtClean="0"/>
              <a:t>次</a:t>
            </a:r>
            <a:r>
              <a:rPr lang="zh-CN" altLang="zh-CN" sz="2200" dirty="0"/>
              <a:t>仍不能成功，则停止重传而向上报错。</a:t>
            </a:r>
          </a:p>
          <a:p>
            <a:pPr>
              <a:lnSpc>
                <a:spcPct val="105000"/>
              </a:lnSpc>
            </a:pPr>
            <a:endParaRPr lang="zh-CN" altLang="zh-CN" sz="2400" dirty="0"/>
          </a:p>
          <a:p>
            <a:pPr>
              <a:lnSpc>
                <a:spcPct val="105000"/>
              </a:lnSpc>
            </a:pPr>
            <a:endParaRPr lang="zh-CN" alt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3.3.3  </a:t>
            </a:r>
            <a:r>
              <a:rPr lang="zh-CN" altLang="zh-CN" dirty="0"/>
              <a:t>使用集线器的星形拓扑</a:t>
            </a:r>
            <a:endParaRPr lang="zh-CN" altLang="en-US" dirty="0"/>
          </a:p>
        </p:txBody>
      </p:sp>
      <p:sp>
        <p:nvSpPr>
          <p:cNvPr id="3" name="内容占位符 2"/>
          <p:cNvSpPr>
            <a:spLocks noGrp="1"/>
          </p:cNvSpPr>
          <p:nvPr>
            <p:ph idx="1"/>
          </p:nvPr>
        </p:nvSpPr>
        <p:spPr/>
        <p:txBody>
          <a:bodyPr/>
          <a:lstStyle/>
          <a:p>
            <a:r>
              <a:rPr lang="zh-CN" altLang="en-US" dirty="0" smtClean="0"/>
              <a:t>采用</a:t>
            </a:r>
            <a:r>
              <a:rPr lang="zh-CN" altLang="zh-CN" dirty="0" smtClean="0"/>
              <a:t>双绞线</a:t>
            </a:r>
            <a:r>
              <a:rPr lang="zh-CN" altLang="en-US" dirty="0" smtClean="0"/>
              <a:t>的</a:t>
            </a:r>
            <a:r>
              <a:rPr lang="zh-CN" altLang="zh-CN" dirty="0" smtClean="0"/>
              <a:t>以太网</a:t>
            </a:r>
            <a:r>
              <a:rPr lang="zh-CN" altLang="zh-CN" dirty="0"/>
              <a:t>采用星形拓扑，在星形的中心则增加了</a:t>
            </a:r>
            <a:r>
              <a:rPr lang="zh-CN" altLang="zh-CN" dirty="0" smtClean="0">
                <a:solidFill>
                  <a:srgbClr val="FF0000"/>
                </a:solidFill>
              </a:rPr>
              <a:t>集线器</a:t>
            </a:r>
            <a:r>
              <a:rPr lang="en-US" altLang="zh-CN" dirty="0" smtClean="0">
                <a:solidFill>
                  <a:srgbClr val="FF0000"/>
                </a:solidFill>
              </a:rPr>
              <a:t> </a:t>
            </a:r>
            <a:r>
              <a:rPr lang="en-US" altLang="zh-CN" dirty="0" smtClean="0"/>
              <a:t>(</a:t>
            </a:r>
            <a:r>
              <a:rPr lang="en-US" altLang="zh-CN" dirty="0"/>
              <a:t>hub</a:t>
            </a:r>
            <a:r>
              <a:rPr lang="en-US" altLang="zh-CN" dirty="0" smtClean="0"/>
              <a:t>)</a:t>
            </a:r>
            <a:r>
              <a:rPr lang="zh-CN" altLang="en-US" dirty="0"/>
              <a:t>。</a:t>
            </a:r>
          </a:p>
        </p:txBody>
      </p:sp>
      <p:grpSp>
        <p:nvGrpSpPr>
          <p:cNvPr id="4" name="组合 3"/>
          <p:cNvGrpSpPr/>
          <p:nvPr/>
        </p:nvGrpSpPr>
        <p:grpSpPr>
          <a:xfrm>
            <a:off x="1783805" y="2843948"/>
            <a:ext cx="6157714" cy="3313756"/>
            <a:chOff x="896012" y="1340768"/>
            <a:chExt cx="7255800" cy="3830637"/>
          </a:xfrm>
        </p:grpSpPr>
        <p:sp>
          <p:nvSpPr>
            <p:cNvPr id="637957" name="Text Box 5"/>
            <p:cNvSpPr txBox="1">
              <a:spLocks noChangeArrowheads="1"/>
            </p:cNvSpPr>
            <p:nvPr/>
          </p:nvSpPr>
          <p:spPr bwMode="auto">
            <a:xfrm>
              <a:off x="3860933" y="2434555"/>
              <a:ext cx="110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集线器</a:t>
              </a:r>
            </a:p>
          </p:txBody>
        </p:sp>
        <p:sp>
          <p:nvSpPr>
            <p:cNvPr id="637958" name="Line 6"/>
            <p:cNvSpPr>
              <a:spLocks noChangeShapeType="1"/>
            </p:cNvSpPr>
            <p:nvPr/>
          </p:nvSpPr>
          <p:spPr bwMode="auto">
            <a:xfrm flipV="1">
              <a:off x="1317360" y="3272755"/>
              <a:ext cx="2806700" cy="387350"/>
            </a:xfrm>
            <a:prstGeom prst="line">
              <a:avLst/>
            </a:prstGeom>
            <a:noFill/>
            <a:ln w="19050">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59" name="Line 7"/>
            <p:cNvSpPr>
              <a:spLocks noChangeShapeType="1"/>
            </p:cNvSpPr>
            <p:nvPr/>
          </p:nvSpPr>
          <p:spPr bwMode="auto">
            <a:xfrm>
              <a:off x="2440386" y="1986881"/>
              <a:ext cx="1824698" cy="1158875"/>
            </a:xfrm>
            <a:prstGeom prst="line">
              <a:avLst/>
            </a:prstGeom>
            <a:noFill/>
            <a:ln w="19050">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60" name="Line 8"/>
            <p:cNvSpPr>
              <a:spLocks noChangeShapeType="1"/>
            </p:cNvSpPr>
            <p:nvPr/>
          </p:nvSpPr>
          <p:spPr bwMode="auto">
            <a:xfrm flipV="1">
              <a:off x="4124061" y="3401342"/>
              <a:ext cx="423069" cy="1676400"/>
            </a:xfrm>
            <a:prstGeom prst="line">
              <a:avLst/>
            </a:prstGeom>
            <a:noFill/>
            <a:ln w="19050">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61" name="Line 9"/>
            <p:cNvSpPr>
              <a:spLocks noChangeShapeType="1"/>
            </p:cNvSpPr>
            <p:nvPr/>
          </p:nvSpPr>
          <p:spPr bwMode="auto">
            <a:xfrm flipH="1">
              <a:off x="4686433" y="1855117"/>
              <a:ext cx="1683676" cy="1417638"/>
            </a:xfrm>
            <a:prstGeom prst="line">
              <a:avLst/>
            </a:prstGeom>
            <a:noFill/>
            <a:ln w="19050">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62" name="Line 10"/>
            <p:cNvSpPr>
              <a:spLocks noChangeShapeType="1"/>
            </p:cNvSpPr>
            <p:nvPr/>
          </p:nvSpPr>
          <p:spPr bwMode="auto">
            <a:xfrm>
              <a:off x="4825735" y="3401343"/>
              <a:ext cx="2806700" cy="130175"/>
            </a:xfrm>
            <a:prstGeom prst="line">
              <a:avLst/>
            </a:prstGeom>
            <a:noFill/>
            <a:ln w="19050">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pic>
          <p:nvPicPr>
            <p:cNvPr id="637963"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2712" y="2886993"/>
              <a:ext cx="1685396" cy="91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7964" name="Picture 1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4773" y="1597942"/>
              <a:ext cx="797983"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7965"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9456" y="1340768"/>
              <a:ext cx="797983"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7966" name="Picture 1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8450" y="4433217"/>
              <a:ext cx="797983"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7967" name="Picture 1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53829" y="3015581"/>
              <a:ext cx="797983"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7968" name="Picture 1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012" y="3145756"/>
              <a:ext cx="797983"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37969" name="Text Box 17"/>
            <p:cNvSpPr txBox="1">
              <a:spLocks noChangeArrowheads="1"/>
            </p:cNvSpPr>
            <p:nvPr/>
          </p:nvSpPr>
          <p:spPr bwMode="auto">
            <a:xfrm>
              <a:off x="5236766" y="4423692"/>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两对双绞线</a:t>
              </a:r>
            </a:p>
          </p:txBody>
        </p:sp>
        <p:sp>
          <p:nvSpPr>
            <p:cNvPr id="637970" name="Line 18"/>
            <p:cNvSpPr>
              <a:spLocks noChangeShapeType="1"/>
            </p:cNvSpPr>
            <p:nvPr/>
          </p:nvSpPr>
          <p:spPr bwMode="auto">
            <a:xfrm flipV="1">
              <a:off x="6110420" y="3531517"/>
              <a:ext cx="259688" cy="941388"/>
            </a:xfrm>
            <a:prstGeom prst="line">
              <a:avLst/>
            </a:prstGeom>
            <a:noFill/>
            <a:ln w="127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71" name="Text Box 19"/>
            <p:cNvSpPr txBox="1">
              <a:spLocks noChangeArrowheads="1"/>
            </p:cNvSpPr>
            <p:nvPr/>
          </p:nvSpPr>
          <p:spPr bwMode="auto">
            <a:xfrm>
              <a:off x="6512851" y="1499517"/>
              <a:ext cx="8002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站点</a:t>
              </a:r>
            </a:p>
          </p:txBody>
        </p:sp>
        <p:sp>
          <p:nvSpPr>
            <p:cNvPr id="637972" name="Text Box 20"/>
            <p:cNvSpPr txBox="1">
              <a:spLocks noChangeArrowheads="1"/>
            </p:cNvSpPr>
            <p:nvPr/>
          </p:nvSpPr>
          <p:spPr bwMode="auto">
            <a:xfrm>
              <a:off x="5616840" y="2553617"/>
              <a:ext cx="17283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RJ-45 </a:t>
              </a:r>
              <a:r>
                <a:rPr lang="zh-CN" altLang="en-US" sz="2400" b="1">
                  <a:solidFill>
                    <a:srgbClr val="000099"/>
                  </a:solidFill>
                  <a:latin typeface="+mn-lt"/>
                  <a:ea typeface="黑体" panose="02010609060101010101" pitchFamily="2" charset="-122"/>
                </a:rPr>
                <a:t>插头</a:t>
              </a:r>
            </a:p>
          </p:txBody>
        </p:sp>
        <p:sp>
          <p:nvSpPr>
            <p:cNvPr id="637973" name="Line 21"/>
            <p:cNvSpPr>
              <a:spLocks noChangeShapeType="1"/>
            </p:cNvSpPr>
            <p:nvPr/>
          </p:nvSpPr>
          <p:spPr bwMode="auto">
            <a:xfrm>
              <a:off x="6753623" y="3001293"/>
              <a:ext cx="600207" cy="530225"/>
            </a:xfrm>
            <a:prstGeom prst="line">
              <a:avLst/>
            </a:prstGeom>
            <a:noFill/>
            <a:ln w="127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7974" name="Line 22"/>
            <p:cNvSpPr>
              <a:spLocks noChangeShapeType="1"/>
            </p:cNvSpPr>
            <p:nvPr/>
          </p:nvSpPr>
          <p:spPr bwMode="auto">
            <a:xfrm flipH="1">
              <a:off x="5388108" y="3001293"/>
              <a:ext cx="718873" cy="403225"/>
            </a:xfrm>
            <a:prstGeom prst="line">
              <a:avLst/>
            </a:prstGeom>
            <a:noFill/>
            <a:ln w="127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pPr algn="ctr"/>
            <a:r>
              <a:rPr lang="zh-CN" altLang="en-US" dirty="0" smtClean="0"/>
              <a:t>星形以太网 </a:t>
            </a:r>
            <a:r>
              <a:rPr lang="en-US" altLang="zh-CN" dirty="0"/>
              <a:t>10BASE-T </a:t>
            </a:r>
          </a:p>
        </p:txBody>
      </p:sp>
      <p:sp>
        <p:nvSpPr>
          <p:cNvPr id="427011" name="Rectangle 3"/>
          <p:cNvSpPr>
            <a:spLocks noGrp="1" noChangeArrowheads="1"/>
          </p:cNvSpPr>
          <p:nvPr>
            <p:ph idx="1"/>
          </p:nvPr>
        </p:nvSpPr>
        <p:spPr>
          <a:xfrm>
            <a:off x="567308" y="1196752"/>
            <a:ext cx="9066212" cy="4934173"/>
          </a:xfrm>
        </p:spPr>
        <p:txBody>
          <a:bodyPr/>
          <a:lstStyle/>
          <a:p>
            <a:r>
              <a:rPr lang="en-US" altLang="zh-CN" dirty="0" smtClean="0"/>
              <a:t>1990</a:t>
            </a:r>
            <a:r>
              <a:rPr lang="zh-CN" altLang="zh-CN" dirty="0" smtClean="0"/>
              <a:t>年</a:t>
            </a:r>
            <a:r>
              <a:rPr lang="en-US" altLang="zh-CN" dirty="0" smtClean="0"/>
              <a:t> IEEE </a:t>
            </a:r>
            <a:r>
              <a:rPr lang="zh-CN" altLang="zh-CN" dirty="0" smtClean="0"/>
              <a:t>制定</a:t>
            </a:r>
            <a:r>
              <a:rPr lang="zh-CN" altLang="zh-CN" dirty="0"/>
              <a:t>出星形</a:t>
            </a:r>
            <a:r>
              <a:rPr lang="zh-CN" altLang="zh-CN" dirty="0" smtClean="0"/>
              <a:t>以太网</a:t>
            </a:r>
            <a:r>
              <a:rPr lang="en-US" altLang="zh-CN" dirty="0" smtClean="0"/>
              <a:t> 10BASE-T </a:t>
            </a:r>
            <a:r>
              <a:rPr lang="zh-CN" altLang="zh-CN" dirty="0" smtClean="0"/>
              <a:t>的标准</a:t>
            </a:r>
            <a:r>
              <a:rPr lang="en-US" altLang="zh-CN" dirty="0" smtClean="0"/>
              <a:t> 802.3i</a:t>
            </a:r>
            <a:r>
              <a:rPr lang="zh-CN" altLang="en-US" dirty="0" smtClean="0"/>
              <a:t>。</a:t>
            </a:r>
            <a:endParaRPr lang="en-US" altLang="zh-CN" dirty="0" smtClean="0"/>
          </a:p>
        </p:txBody>
      </p:sp>
      <p:grpSp>
        <p:nvGrpSpPr>
          <p:cNvPr id="18" name="组合 17"/>
          <p:cNvGrpSpPr/>
          <p:nvPr/>
        </p:nvGrpSpPr>
        <p:grpSpPr>
          <a:xfrm>
            <a:off x="2504728" y="2636912"/>
            <a:ext cx="5400473" cy="2088232"/>
            <a:chOff x="2504728" y="2420888"/>
            <a:chExt cx="5400473" cy="2088232"/>
          </a:xfrm>
        </p:grpSpPr>
        <p:sp>
          <p:nvSpPr>
            <p:cNvPr id="3" name="矩形 2"/>
            <p:cNvSpPr/>
            <p:nvPr/>
          </p:nvSpPr>
          <p:spPr>
            <a:xfrm>
              <a:off x="2504728" y="2420888"/>
              <a:ext cx="639919" cy="584775"/>
            </a:xfrm>
            <a:prstGeom prst="rect">
              <a:avLst/>
            </a:prstGeom>
            <a:noFill/>
          </p:spPr>
          <p:txBody>
            <a:bodyPr wrap="none">
              <a:spAutoFit/>
            </a:bodyPr>
            <a:lstStyle/>
            <a:p>
              <a:r>
                <a:rPr lang="en-US" altLang="zh-CN" sz="3200" b="1" u="sng" dirty="0"/>
                <a:t>10</a:t>
              </a:r>
              <a:endParaRPr lang="zh-CN" altLang="en-US" sz="3200" b="1" u="sng" dirty="0"/>
            </a:p>
          </p:txBody>
        </p:sp>
        <p:sp>
          <p:nvSpPr>
            <p:cNvPr id="7" name="矩形 6"/>
            <p:cNvSpPr/>
            <p:nvPr/>
          </p:nvSpPr>
          <p:spPr>
            <a:xfrm>
              <a:off x="3008784" y="2420888"/>
              <a:ext cx="1326004" cy="584775"/>
            </a:xfrm>
            <a:prstGeom prst="rect">
              <a:avLst/>
            </a:prstGeom>
            <a:noFill/>
          </p:spPr>
          <p:txBody>
            <a:bodyPr wrap="none">
              <a:spAutoFit/>
            </a:bodyPr>
            <a:lstStyle/>
            <a:p>
              <a:r>
                <a:rPr lang="en-US" altLang="zh-CN" sz="3200" b="1" u="sng" dirty="0" smtClean="0"/>
                <a:t>BASE</a:t>
              </a:r>
              <a:endParaRPr lang="zh-CN" altLang="en-US" sz="3200" b="1" u="sng" dirty="0"/>
            </a:p>
          </p:txBody>
        </p:sp>
        <p:sp>
          <p:nvSpPr>
            <p:cNvPr id="8" name="矩形 7"/>
            <p:cNvSpPr/>
            <p:nvPr/>
          </p:nvSpPr>
          <p:spPr>
            <a:xfrm>
              <a:off x="4205882" y="2463279"/>
              <a:ext cx="382872" cy="523220"/>
            </a:xfrm>
            <a:prstGeom prst="rect">
              <a:avLst/>
            </a:prstGeom>
          </p:spPr>
          <p:txBody>
            <a:bodyPr wrap="square">
              <a:spAutoFit/>
            </a:bodyPr>
            <a:lstStyle/>
            <a:p>
              <a:r>
                <a:rPr lang="en-US" altLang="zh-CN" sz="2800" b="1" dirty="0" smtClean="0"/>
                <a:t>—</a:t>
              </a:r>
              <a:endParaRPr lang="zh-CN" altLang="en-US" sz="2800" b="1" dirty="0"/>
            </a:p>
          </p:txBody>
        </p:sp>
        <p:sp>
          <p:nvSpPr>
            <p:cNvPr id="9" name="矩形 8"/>
            <p:cNvSpPr/>
            <p:nvPr/>
          </p:nvSpPr>
          <p:spPr>
            <a:xfrm>
              <a:off x="4592960" y="2420888"/>
              <a:ext cx="548548" cy="584775"/>
            </a:xfrm>
            <a:prstGeom prst="rect">
              <a:avLst/>
            </a:prstGeom>
            <a:noFill/>
          </p:spPr>
          <p:txBody>
            <a:bodyPr wrap="none">
              <a:spAutoFit/>
            </a:bodyPr>
            <a:lstStyle/>
            <a:p>
              <a:r>
                <a:rPr lang="en-US" altLang="zh-CN" sz="3200" b="1" u="sng" dirty="0" smtClean="0"/>
                <a:t>T </a:t>
              </a:r>
              <a:endParaRPr lang="zh-CN" altLang="en-US" sz="3200" b="1" u="sng" dirty="0"/>
            </a:p>
          </p:txBody>
        </p:sp>
        <p:cxnSp>
          <p:nvCxnSpPr>
            <p:cNvPr id="10" name="肘形连接符 9"/>
            <p:cNvCxnSpPr>
              <a:stCxn id="9" idx="2"/>
            </p:cNvCxnSpPr>
            <p:nvPr/>
          </p:nvCxnSpPr>
          <p:spPr bwMode="auto">
            <a:xfrm rot="16200000" flipH="1">
              <a:off x="5634553" y="2238344"/>
              <a:ext cx="279321" cy="1813958"/>
            </a:xfrm>
            <a:prstGeom prst="bentConnector2">
              <a:avLst/>
            </a:prstGeom>
            <a:solidFill>
              <a:schemeClr val="accent1"/>
            </a:solidFill>
            <a:ln w="28575" cap="flat" cmpd="sng" algn="ctr">
              <a:solidFill>
                <a:srgbClr val="000099"/>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a:xfrm>
              <a:off x="6638508" y="2996952"/>
              <a:ext cx="1266693" cy="523220"/>
            </a:xfrm>
            <a:prstGeom prst="rect">
              <a:avLst/>
            </a:prstGeom>
          </p:spPr>
          <p:txBody>
            <a:bodyPr wrap="none">
              <a:spAutoFit/>
            </a:bodyPr>
            <a:lstStyle/>
            <a:p>
              <a:r>
                <a:rPr lang="zh-CN" altLang="zh-CN" sz="2800" b="1" dirty="0" smtClean="0">
                  <a:solidFill>
                    <a:srgbClr val="000099"/>
                  </a:solidFill>
                  <a:latin typeface="+mn-lt"/>
                  <a:ea typeface="黑体" panose="02010609060101010101" pitchFamily="2" charset="-122"/>
                </a:rPr>
                <a:t>双绞线</a:t>
              </a:r>
              <a:endParaRPr lang="zh-CN" altLang="en-US" sz="2800" b="1" dirty="0">
                <a:solidFill>
                  <a:srgbClr val="000099"/>
                </a:solidFill>
                <a:latin typeface="+mn-lt"/>
                <a:ea typeface="黑体" panose="02010609060101010101" pitchFamily="2" charset="-122"/>
              </a:endParaRPr>
            </a:p>
          </p:txBody>
        </p:sp>
        <p:cxnSp>
          <p:nvCxnSpPr>
            <p:cNvPr id="14" name="肘形连接符 13"/>
            <p:cNvCxnSpPr>
              <a:stCxn id="7" idx="2"/>
            </p:cNvCxnSpPr>
            <p:nvPr/>
          </p:nvCxnSpPr>
          <p:spPr bwMode="auto">
            <a:xfrm rot="16200000" flipH="1">
              <a:off x="4216967" y="2460481"/>
              <a:ext cx="737791" cy="1828153"/>
            </a:xfrm>
            <a:prstGeom prst="bentConnector2">
              <a:avLst/>
            </a:prstGeom>
            <a:solidFill>
              <a:schemeClr val="accent1"/>
            </a:solidFill>
            <a:ln w="28575" cap="flat" cmpd="sng" algn="ctr">
              <a:solidFill>
                <a:srgbClr val="000099"/>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矩形 14"/>
            <p:cNvSpPr/>
            <p:nvPr/>
          </p:nvSpPr>
          <p:spPr>
            <a:xfrm>
              <a:off x="5499939" y="3481844"/>
              <a:ext cx="906017" cy="523220"/>
            </a:xfrm>
            <a:prstGeom prst="rect">
              <a:avLst/>
            </a:prstGeom>
          </p:spPr>
          <p:txBody>
            <a:bodyPr wrap="none">
              <a:spAutoFit/>
            </a:bodyPr>
            <a:lstStyle/>
            <a:p>
              <a:r>
                <a:rPr lang="zh-CN" altLang="zh-CN" sz="2800" b="1" dirty="0" smtClean="0">
                  <a:solidFill>
                    <a:srgbClr val="000099"/>
                  </a:solidFill>
                  <a:latin typeface="+mn-lt"/>
                  <a:ea typeface="黑体" panose="02010609060101010101" pitchFamily="2" charset="-122"/>
                </a:rPr>
                <a:t>基带</a:t>
              </a:r>
              <a:endParaRPr lang="zh-CN" altLang="en-US" sz="2800" b="1" dirty="0">
                <a:solidFill>
                  <a:srgbClr val="000099"/>
                </a:solidFill>
                <a:latin typeface="+mn-lt"/>
                <a:ea typeface="黑体" panose="02010609060101010101" pitchFamily="2" charset="-122"/>
              </a:endParaRPr>
            </a:p>
          </p:txBody>
        </p:sp>
        <p:cxnSp>
          <p:nvCxnSpPr>
            <p:cNvPr id="19" name="肘形连接符 18"/>
            <p:cNvCxnSpPr>
              <a:stCxn id="3" idx="2"/>
            </p:cNvCxnSpPr>
            <p:nvPr/>
          </p:nvCxnSpPr>
          <p:spPr bwMode="auto">
            <a:xfrm rot="16200000" flipH="1">
              <a:off x="3130546" y="2699804"/>
              <a:ext cx="1241846" cy="1853563"/>
            </a:xfrm>
            <a:prstGeom prst="bentConnector2">
              <a:avLst/>
            </a:prstGeom>
            <a:solidFill>
              <a:schemeClr val="accent1"/>
            </a:solidFill>
            <a:ln w="28575" cap="flat" cmpd="sng" algn="ctr">
              <a:solidFill>
                <a:srgbClr val="000099"/>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矩形 19"/>
            <p:cNvSpPr/>
            <p:nvPr/>
          </p:nvSpPr>
          <p:spPr>
            <a:xfrm>
              <a:off x="4678251" y="3985900"/>
              <a:ext cx="2904962" cy="523220"/>
            </a:xfrm>
            <a:prstGeom prst="rect">
              <a:avLst/>
            </a:prstGeom>
          </p:spPr>
          <p:txBody>
            <a:bodyPr wrap="none">
              <a:spAutoFit/>
            </a:bodyPr>
            <a:lstStyle/>
            <a:p>
              <a:r>
                <a:rPr lang="zh-CN" altLang="en-US" sz="2800" b="1" dirty="0" smtClean="0">
                  <a:solidFill>
                    <a:srgbClr val="000099"/>
                  </a:solidFill>
                  <a:latin typeface="+mn-lt"/>
                  <a:ea typeface="黑体" panose="02010609060101010101" pitchFamily="2" charset="-122"/>
                </a:rPr>
                <a:t>速率为</a:t>
              </a:r>
              <a:r>
                <a:rPr lang="en-US" altLang="zh-CN" sz="2800" b="1" dirty="0" smtClean="0">
                  <a:solidFill>
                    <a:srgbClr val="000099"/>
                  </a:solidFill>
                  <a:latin typeface="+mn-lt"/>
                  <a:ea typeface="黑体" panose="02010609060101010101" pitchFamily="2" charset="-122"/>
                </a:rPr>
                <a:t>10 </a:t>
              </a:r>
              <a:r>
                <a:rPr lang="en-US" altLang="zh-CN" sz="2800" b="1" dirty="0">
                  <a:solidFill>
                    <a:srgbClr val="000099"/>
                  </a:solidFill>
                  <a:latin typeface="+mn-lt"/>
                  <a:ea typeface="黑体" panose="02010609060101010101" pitchFamily="2" charset="-122"/>
                </a:rPr>
                <a:t>Mbit/s </a:t>
              </a:r>
              <a:endParaRPr lang="zh-CN" altLang="en-US" sz="2800" b="1" dirty="0">
                <a:solidFill>
                  <a:srgbClr val="000099"/>
                </a:solidFill>
                <a:latin typeface="+mn-lt"/>
                <a:ea typeface="黑体" panose="02010609060101010101" pitchFamily="2" charset="-122"/>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pPr algn="ctr"/>
            <a:r>
              <a:rPr lang="en-US" altLang="zh-CN" sz="3600" dirty="0"/>
              <a:t>10BASE-T</a:t>
            </a:r>
            <a:r>
              <a:rPr lang="zh-CN" altLang="en-US" sz="3600" dirty="0" smtClean="0"/>
              <a:t>以太网</a:t>
            </a:r>
            <a:r>
              <a:rPr lang="zh-CN" altLang="en-US" sz="3600" dirty="0"/>
              <a:t>的统治地位</a:t>
            </a:r>
          </a:p>
        </p:txBody>
      </p:sp>
      <p:sp>
        <p:nvSpPr>
          <p:cNvPr id="428035" name="Rectangle 3"/>
          <p:cNvSpPr>
            <a:spLocks noGrp="1" noChangeArrowheads="1"/>
          </p:cNvSpPr>
          <p:nvPr>
            <p:ph idx="1"/>
          </p:nvPr>
        </p:nvSpPr>
        <p:spPr/>
        <p:txBody>
          <a:bodyPr/>
          <a:lstStyle/>
          <a:p>
            <a:r>
              <a:rPr lang="zh-CN" altLang="en-US" dirty="0" smtClean="0"/>
              <a:t>这种 </a:t>
            </a:r>
            <a:r>
              <a:rPr lang="en-US" altLang="zh-CN" dirty="0"/>
              <a:t>10 </a:t>
            </a:r>
            <a:r>
              <a:rPr lang="en-US" altLang="zh-CN" dirty="0" smtClean="0"/>
              <a:t>Mbit/s </a:t>
            </a:r>
            <a:r>
              <a:rPr lang="zh-CN" altLang="en-US" dirty="0"/>
              <a:t>速率的无屏蔽双绞线星形网的出现，既降低了成本，又提高了可靠性。 </a:t>
            </a:r>
            <a:r>
              <a:rPr lang="zh-CN" altLang="en-US" dirty="0" smtClean="0"/>
              <a:t>具有很高的</a:t>
            </a:r>
            <a:r>
              <a:rPr lang="zh-CN" altLang="en-US" dirty="0" smtClean="0">
                <a:solidFill>
                  <a:srgbClr val="FF0000"/>
                </a:solidFill>
              </a:rPr>
              <a:t>性价比</a:t>
            </a:r>
            <a:r>
              <a:rPr lang="zh-CN" altLang="en-US" dirty="0" smtClean="0"/>
              <a:t>。</a:t>
            </a:r>
            <a:endParaRPr lang="zh-CN" altLang="en-US" dirty="0"/>
          </a:p>
          <a:p>
            <a:endParaRPr lang="en-US" altLang="zh-CN" dirty="0" smtClean="0"/>
          </a:p>
          <a:p>
            <a:r>
              <a:rPr lang="zh-CN" altLang="zh-CN" dirty="0"/>
              <a:t>从此以太网的拓扑就从</a:t>
            </a:r>
            <a:r>
              <a:rPr lang="zh-CN" altLang="zh-CN" dirty="0" smtClean="0"/>
              <a:t>总线</a:t>
            </a:r>
            <a:r>
              <a:rPr lang="zh-CN" altLang="en-US" dirty="0" smtClean="0"/>
              <a:t>形</a:t>
            </a:r>
            <a:r>
              <a:rPr lang="zh-CN" altLang="zh-CN" dirty="0" smtClean="0"/>
              <a:t>变为</a:t>
            </a:r>
            <a:r>
              <a:rPr lang="zh-CN" altLang="zh-CN" dirty="0"/>
              <a:t>更加方便的</a:t>
            </a:r>
            <a:r>
              <a:rPr lang="zh-CN" altLang="zh-CN" dirty="0" smtClean="0"/>
              <a:t>星</a:t>
            </a:r>
            <a:r>
              <a:rPr lang="zh-CN" altLang="en-US" dirty="0" smtClean="0"/>
              <a:t>形</a:t>
            </a:r>
            <a:r>
              <a:rPr lang="zh-CN" altLang="zh-CN" dirty="0" smtClean="0"/>
              <a:t>网络</a:t>
            </a:r>
            <a:r>
              <a:rPr lang="zh-CN" altLang="zh-CN" dirty="0"/>
              <a:t>，而</a:t>
            </a:r>
            <a:r>
              <a:rPr lang="zh-CN" altLang="zh-CN" dirty="0">
                <a:solidFill>
                  <a:srgbClr val="FF0000"/>
                </a:solidFill>
              </a:rPr>
              <a:t>以太网也就在局域网中占据了统治地位</a:t>
            </a:r>
            <a:r>
              <a:rPr lang="zh-CN" altLang="zh-CN" dirty="0"/>
              <a:t>。</a:t>
            </a:r>
            <a:r>
              <a:rPr lang="zh-CN" altLang="en-US" dirty="0" smtClean="0"/>
              <a:t>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8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8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pPr algn="ctr"/>
            <a:r>
              <a:rPr lang="zh-CN" altLang="en-US"/>
              <a:t>集线器的一些特点 </a:t>
            </a:r>
          </a:p>
        </p:txBody>
      </p:sp>
      <p:sp>
        <p:nvSpPr>
          <p:cNvPr id="429059" name="Rectangle 3"/>
          <p:cNvSpPr>
            <a:spLocks noGrp="1" noChangeArrowheads="1"/>
          </p:cNvSpPr>
          <p:nvPr>
            <p:ph idx="1"/>
          </p:nvPr>
        </p:nvSpPr>
        <p:spPr/>
        <p:txBody>
          <a:bodyPr/>
          <a:lstStyle/>
          <a:p>
            <a:r>
              <a:rPr lang="en-US" altLang="zh-CN" sz="2900" dirty="0" smtClean="0"/>
              <a:t>(1) </a:t>
            </a:r>
            <a:r>
              <a:rPr lang="zh-CN" altLang="en-US" sz="2900" dirty="0" smtClean="0"/>
              <a:t>集线器</a:t>
            </a:r>
            <a:r>
              <a:rPr lang="zh-CN" altLang="en-US" sz="2900" dirty="0"/>
              <a:t>是使用电子器件来模拟实际电缆线的工作，因此整个系统仍然像一个传统的以太网那样运行。 </a:t>
            </a:r>
          </a:p>
          <a:p>
            <a:r>
              <a:rPr lang="en-US" altLang="zh-CN" sz="2900" dirty="0" smtClean="0">
                <a:solidFill>
                  <a:srgbClr val="0000CC"/>
                </a:solidFill>
              </a:rPr>
              <a:t>(2) </a:t>
            </a:r>
            <a:r>
              <a:rPr lang="zh-CN" altLang="en-US" sz="2900" dirty="0" smtClean="0">
                <a:solidFill>
                  <a:srgbClr val="0000CC"/>
                </a:solidFill>
              </a:rPr>
              <a:t>使用</a:t>
            </a:r>
            <a:r>
              <a:rPr lang="zh-CN" altLang="en-US" sz="2900" dirty="0">
                <a:solidFill>
                  <a:srgbClr val="0000CC"/>
                </a:solidFill>
              </a:rPr>
              <a:t>集线器的以太网在</a:t>
            </a:r>
            <a:r>
              <a:rPr lang="zh-CN" altLang="en-US" sz="2900" dirty="0">
                <a:solidFill>
                  <a:srgbClr val="FF0000"/>
                </a:solidFill>
              </a:rPr>
              <a:t>逻辑上仍是一个总线网，</a:t>
            </a:r>
            <a:r>
              <a:rPr lang="zh-CN" altLang="en-US" sz="2900" dirty="0">
                <a:solidFill>
                  <a:srgbClr val="0000CC"/>
                </a:solidFill>
              </a:rPr>
              <a:t>各工作站使用的还是 </a:t>
            </a:r>
            <a:r>
              <a:rPr lang="en-US" altLang="zh-CN" sz="2900" dirty="0">
                <a:solidFill>
                  <a:srgbClr val="0000CC"/>
                </a:solidFill>
              </a:rPr>
              <a:t>CSMA/CD</a:t>
            </a:r>
            <a:r>
              <a:rPr lang="en-US" altLang="zh-CN" sz="2900" b="1" dirty="0">
                <a:solidFill>
                  <a:srgbClr val="0000CC"/>
                </a:solidFill>
              </a:rPr>
              <a:t> </a:t>
            </a:r>
            <a:r>
              <a:rPr lang="zh-CN" altLang="en-US" sz="2900" dirty="0">
                <a:solidFill>
                  <a:srgbClr val="0000CC"/>
                </a:solidFill>
              </a:rPr>
              <a:t>协议，并</a:t>
            </a:r>
            <a:r>
              <a:rPr lang="zh-CN" altLang="en-US" sz="2900" dirty="0">
                <a:solidFill>
                  <a:srgbClr val="FF0000"/>
                </a:solidFill>
              </a:rPr>
              <a:t>共享逻辑上的总线。</a:t>
            </a:r>
            <a:r>
              <a:rPr lang="zh-CN" altLang="en-US" sz="2900" dirty="0">
                <a:solidFill>
                  <a:srgbClr val="0000CC"/>
                </a:solidFill>
              </a:rPr>
              <a:t> </a:t>
            </a:r>
          </a:p>
          <a:p>
            <a:r>
              <a:rPr lang="en-US" altLang="zh-CN" sz="2900" dirty="0" smtClean="0"/>
              <a:t>(3) </a:t>
            </a:r>
            <a:r>
              <a:rPr lang="zh-CN" altLang="en-US" sz="2900" dirty="0" smtClean="0"/>
              <a:t>集线器</a:t>
            </a:r>
            <a:r>
              <a:rPr lang="zh-CN" altLang="en-US" sz="2900" dirty="0"/>
              <a:t>很像一个多接口的转发器</a:t>
            </a:r>
            <a:r>
              <a:rPr lang="zh-CN" altLang="en-US" sz="2900" dirty="0">
                <a:solidFill>
                  <a:schemeClr val="tx1"/>
                </a:solidFill>
              </a:rPr>
              <a:t>。</a:t>
            </a:r>
          </a:p>
          <a:p>
            <a:r>
              <a:rPr lang="en-US" altLang="zh-CN" sz="2900" dirty="0"/>
              <a:t>(4) </a:t>
            </a:r>
            <a:r>
              <a:rPr lang="zh-CN" altLang="zh-CN" sz="2900" dirty="0"/>
              <a:t>集线器采用了专门的芯片，进行自适应串音回波</a:t>
            </a:r>
            <a:r>
              <a:rPr lang="zh-CN" altLang="zh-CN" sz="2900" dirty="0" smtClean="0"/>
              <a:t>抵消</a:t>
            </a:r>
            <a:r>
              <a:rPr lang="zh-CN" altLang="en-US" sz="2900" dirty="0" smtClean="0"/>
              <a:t>，减少了</a:t>
            </a:r>
            <a:r>
              <a:rPr lang="zh-CN" altLang="zh-CN" sz="2900" dirty="0" smtClean="0"/>
              <a:t>近端串音</a:t>
            </a:r>
            <a:r>
              <a:rPr lang="zh-CN" altLang="en-US" sz="2900" dirty="0" smtClean="0"/>
              <a:t>。</a:t>
            </a:r>
            <a:endParaRPr lang="zh-CN" altLang="en-U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90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9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9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r>
              <a:rPr lang="en-US" altLang="zh-CN" dirty="0" smtClean="0"/>
              <a:t>3.3.4  </a:t>
            </a:r>
            <a:r>
              <a:rPr lang="zh-CN" altLang="en-US" dirty="0"/>
              <a:t>以太网的信道利用率 </a:t>
            </a:r>
          </a:p>
        </p:txBody>
      </p:sp>
      <p:sp>
        <p:nvSpPr>
          <p:cNvPr id="431107" name="Rectangle 3"/>
          <p:cNvSpPr>
            <a:spLocks noGrp="1" noChangeArrowheads="1"/>
          </p:cNvSpPr>
          <p:nvPr>
            <p:ph idx="1"/>
          </p:nvPr>
        </p:nvSpPr>
        <p:spPr/>
        <p:txBody>
          <a:bodyPr/>
          <a:lstStyle/>
          <a:p>
            <a:r>
              <a:rPr lang="zh-CN" altLang="zh-CN" dirty="0"/>
              <a:t>多个站在以太网上同时工作就可能会发生碰撞</a:t>
            </a:r>
            <a:r>
              <a:rPr lang="zh-CN" altLang="zh-CN" dirty="0" smtClean="0"/>
              <a:t>。</a:t>
            </a:r>
            <a:endParaRPr lang="en-US" altLang="zh-CN" dirty="0" smtClean="0"/>
          </a:p>
          <a:p>
            <a:r>
              <a:rPr lang="zh-CN" altLang="zh-CN" dirty="0" smtClean="0"/>
              <a:t>当</a:t>
            </a:r>
            <a:r>
              <a:rPr lang="zh-CN" altLang="zh-CN" dirty="0"/>
              <a:t>发生碰撞时，信道资源实际上是被浪费了。因此，当扣除碰撞所造成的信道损失后，</a:t>
            </a:r>
            <a:r>
              <a:rPr lang="zh-CN" altLang="zh-CN" dirty="0">
                <a:solidFill>
                  <a:srgbClr val="FF0000"/>
                </a:solidFill>
              </a:rPr>
              <a:t>以太网总的信道利用率并不能</a:t>
            </a:r>
            <a:r>
              <a:rPr lang="zh-CN" altLang="zh-CN" dirty="0" smtClean="0">
                <a:solidFill>
                  <a:srgbClr val="FF0000"/>
                </a:solidFill>
              </a:rPr>
              <a:t>达到</a:t>
            </a:r>
            <a:r>
              <a:rPr lang="en-US" altLang="zh-CN" dirty="0" smtClean="0">
                <a:solidFill>
                  <a:srgbClr val="FF0000"/>
                </a:solidFill>
              </a:rPr>
              <a:t> 100</a:t>
            </a:r>
            <a:r>
              <a:rPr lang="en-US" altLang="zh-CN" dirty="0">
                <a:solidFill>
                  <a:srgbClr val="FF0000"/>
                </a:solidFill>
              </a:rPr>
              <a:t>%</a:t>
            </a:r>
            <a:r>
              <a:rPr lang="zh-CN" altLang="zh-CN" dirty="0">
                <a:solidFill>
                  <a:srgbClr val="FF0000"/>
                </a:solidFill>
              </a:rPr>
              <a:t>。</a:t>
            </a:r>
            <a:endParaRPr lang="en-US" altLang="zh-CN" dirty="0">
              <a:solidFill>
                <a:srgbClr val="FF0000"/>
              </a:solidFill>
            </a:endParaRPr>
          </a:p>
          <a:p>
            <a:r>
              <a:rPr lang="zh-CN" altLang="en-US" dirty="0" smtClean="0">
                <a:sym typeface="Symbol" panose="05050102010706020507"/>
              </a:rPr>
              <a:t>假设</a:t>
            </a:r>
            <a:r>
              <a:rPr lang="zh-CN" altLang="en-US" i="1" dirty="0" smtClean="0">
                <a:sym typeface="Symbol" panose="05050102010706020507"/>
              </a:rPr>
              <a:t> </a:t>
            </a:r>
            <a:r>
              <a:rPr lang="en-US" altLang="zh-CN" i="1" dirty="0">
                <a:sym typeface="Symbol" panose="05050102010706020507"/>
              </a:rPr>
              <a:t> </a:t>
            </a:r>
            <a:r>
              <a:rPr lang="zh-CN" altLang="zh-CN" dirty="0"/>
              <a:t>是以太网单程端到端传播时延</a:t>
            </a:r>
            <a:r>
              <a:rPr lang="zh-CN" altLang="en-US" dirty="0" smtClean="0"/>
              <a:t>。则争用</a:t>
            </a:r>
            <a:r>
              <a:rPr lang="zh-CN" altLang="en-US" dirty="0"/>
              <a:t>期长度为 </a:t>
            </a:r>
            <a:r>
              <a:rPr lang="en-US" altLang="zh-CN" dirty="0"/>
              <a:t>2</a:t>
            </a:r>
            <a:r>
              <a:rPr lang="en-US" altLang="zh-CN" i="1" dirty="0">
                <a:sym typeface="Symbol" panose="05050102010706020507" pitchFamily="18" charset="2"/>
              </a:rPr>
              <a:t></a:t>
            </a:r>
            <a:r>
              <a:rPr lang="zh-CN" altLang="en-US" dirty="0"/>
              <a:t>，即端到端传播时延的两倍。检测到碰撞后不发送干扰信号。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1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1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1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lgn="ctr"/>
            <a:r>
              <a:rPr lang="zh-CN" altLang="en-US" dirty="0">
                <a:latin typeface="黑体" panose="02010609060101010101" pitchFamily="2" charset="-122"/>
              </a:rPr>
              <a:t>数据链路层的简单模型</a:t>
            </a:r>
          </a:p>
        </p:txBody>
      </p:sp>
      <p:sp>
        <p:nvSpPr>
          <p:cNvPr id="118788" name="Line 4"/>
          <p:cNvSpPr>
            <a:spLocks noChangeShapeType="1"/>
          </p:cNvSpPr>
          <p:nvPr/>
        </p:nvSpPr>
        <p:spPr bwMode="auto">
          <a:xfrm flipH="1" flipV="1">
            <a:off x="8539286" y="2721124"/>
            <a:ext cx="729192" cy="635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89" name="Line 5"/>
          <p:cNvSpPr>
            <a:spLocks noChangeShapeType="1"/>
          </p:cNvSpPr>
          <p:nvPr/>
        </p:nvSpPr>
        <p:spPr bwMode="auto">
          <a:xfrm flipH="1" flipV="1">
            <a:off x="7356069" y="2416324"/>
            <a:ext cx="687917" cy="2159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90" name="Line 6"/>
          <p:cNvSpPr>
            <a:spLocks noChangeShapeType="1"/>
          </p:cNvSpPr>
          <p:nvPr/>
        </p:nvSpPr>
        <p:spPr bwMode="auto">
          <a:xfrm flipV="1">
            <a:off x="6392986" y="2403624"/>
            <a:ext cx="825500" cy="1524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91" name="Line 7"/>
          <p:cNvSpPr>
            <a:spLocks noChangeShapeType="1"/>
          </p:cNvSpPr>
          <p:nvPr/>
        </p:nvSpPr>
        <p:spPr bwMode="auto">
          <a:xfrm flipV="1">
            <a:off x="5237286" y="2479824"/>
            <a:ext cx="990600" cy="762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92" name="Line 8"/>
          <p:cNvSpPr>
            <a:spLocks noChangeShapeType="1"/>
          </p:cNvSpPr>
          <p:nvPr/>
        </p:nvSpPr>
        <p:spPr bwMode="auto">
          <a:xfrm>
            <a:off x="4081586" y="2556024"/>
            <a:ext cx="99060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93" name="Line 9"/>
          <p:cNvSpPr>
            <a:spLocks noChangeShapeType="1"/>
          </p:cNvSpPr>
          <p:nvPr/>
        </p:nvSpPr>
        <p:spPr bwMode="auto">
          <a:xfrm>
            <a:off x="2843336" y="2327424"/>
            <a:ext cx="990600" cy="2286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794" name="Freeform 10"/>
          <p:cNvSpPr/>
          <p:nvPr/>
        </p:nvSpPr>
        <p:spPr bwMode="auto">
          <a:xfrm>
            <a:off x="889652" y="2365524"/>
            <a:ext cx="1898650" cy="508000"/>
          </a:xfrm>
          <a:custGeom>
            <a:avLst/>
            <a:gdLst>
              <a:gd name="T0" fmla="*/ 0 w 1104"/>
              <a:gd name="T1" fmla="*/ 320 h 320"/>
              <a:gd name="T2" fmla="*/ 568 w 1104"/>
              <a:gd name="T3" fmla="*/ 200 h 320"/>
              <a:gd name="T4" fmla="*/ 1104 w 1104"/>
              <a:gd name="T5" fmla="*/ 0 h 320"/>
            </a:gdLst>
            <a:ahLst/>
            <a:cxnLst>
              <a:cxn ang="0">
                <a:pos x="T0" y="T1"/>
              </a:cxn>
              <a:cxn ang="0">
                <a:pos x="T2" y="T3"/>
              </a:cxn>
              <a:cxn ang="0">
                <a:pos x="T4" y="T5"/>
              </a:cxn>
            </a:cxnLst>
            <a:rect l="0" t="0" r="r" b="b"/>
            <a:pathLst>
              <a:path w="1104" h="320">
                <a:moveTo>
                  <a:pt x="0" y="320"/>
                </a:moveTo>
                <a:lnTo>
                  <a:pt x="568" y="200"/>
                </a:lnTo>
                <a:lnTo>
                  <a:pt x="1104" y="0"/>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118795" name="Group 11"/>
          <p:cNvGrpSpPr/>
          <p:nvPr/>
        </p:nvGrpSpPr>
        <p:grpSpPr bwMode="auto">
          <a:xfrm>
            <a:off x="1274886" y="2175024"/>
            <a:ext cx="1222772" cy="781050"/>
            <a:chOff x="1680" y="240"/>
            <a:chExt cx="2529" cy="1270"/>
          </a:xfrm>
        </p:grpSpPr>
        <p:sp>
          <p:nvSpPr>
            <p:cNvPr id="118796" name="Oval 12"/>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797" name="Oval 13"/>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798" name="Oval 14"/>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799" name="Oval 15"/>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00" name="Oval 16"/>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01" name="Oval 17"/>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02" name="Oval 18"/>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03" name="Oval 19"/>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04" name="Oval 20"/>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812" name="Group 28"/>
          <p:cNvGrpSpPr/>
          <p:nvPr/>
        </p:nvGrpSpPr>
        <p:grpSpPr bwMode="auto">
          <a:xfrm>
            <a:off x="3338636" y="2175024"/>
            <a:ext cx="1222772" cy="781050"/>
            <a:chOff x="1680" y="240"/>
            <a:chExt cx="2529" cy="1270"/>
          </a:xfrm>
        </p:grpSpPr>
        <p:sp>
          <p:nvSpPr>
            <p:cNvPr id="118813" name="Oval 29"/>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4" name="Oval 30"/>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5" name="Oval 31"/>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6" name="Oval 32"/>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7" name="Oval 33"/>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8" name="Oval 34"/>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19" name="Oval 35"/>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20" name="Oval 36"/>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21" name="Oval 37"/>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118822" name="Text Box 38"/>
          <p:cNvSpPr txBox="1">
            <a:spLocks noChangeArrowheads="1"/>
          </p:cNvSpPr>
          <p:nvPr/>
        </p:nvSpPr>
        <p:spPr bwMode="auto">
          <a:xfrm>
            <a:off x="3545011" y="23639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局域网</a:t>
            </a:r>
          </a:p>
        </p:txBody>
      </p:sp>
      <p:pic>
        <p:nvPicPr>
          <p:cNvPr id="118823"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643" y="2206775"/>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18871" name="Picture 8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07086" y="2403625"/>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18872" name="Picture 8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52036" y="2467124"/>
            <a:ext cx="57785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8873" name="Picture 8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53386" y="2254400"/>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grpSp>
        <p:nvGrpSpPr>
          <p:cNvPr id="118874" name="Group 90"/>
          <p:cNvGrpSpPr/>
          <p:nvPr/>
        </p:nvGrpSpPr>
        <p:grpSpPr bwMode="auto">
          <a:xfrm>
            <a:off x="5650036" y="2175024"/>
            <a:ext cx="1222772" cy="781050"/>
            <a:chOff x="1680" y="240"/>
            <a:chExt cx="2529" cy="1270"/>
          </a:xfrm>
        </p:grpSpPr>
        <p:sp>
          <p:nvSpPr>
            <p:cNvPr id="118875" name="Oval 91"/>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76" name="Oval 92"/>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77" name="Oval 93"/>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78" name="Oval 94"/>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79" name="Oval 95"/>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80" name="Oval 96"/>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81" name="Oval 97"/>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82" name="Oval 98"/>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8883" name="Oval 99"/>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118884" name="Text Box 100"/>
          <p:cNvSpPr txBox="1">
            <a:spLocks noChangeArrowheads="1"/>
          </p:cNvSpPr>
          <p:nvPr/>
        </p:nvSpPr>
        <p:spPr bwMode="auto">
          <a:xfrm>
            <a:off x="5828894" y="23639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广域网</a:t>
            </a:r>
          </a:p>
        </p:txBody>
      </p:sp>
      <p:sp>
        <p:nvSpPr>
          <p:cNvPr id="118885" name="Text Box 101"/>
          <p:cNvSpPr txBox="1">
            <a:spLocks noChangeArrowheads="1"/>
          </p:cNvSpPr>
          <p:nvPr/>
        </p:nvSpPr>
        <p:spPr bwMode="auto">
          <a:xfrm>
            <a:off x="396073" y="2028974"/>
            <a:ext cx="9476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主机</a:t>
            </a:r>
            <a:r>
              <a:rPr kumimoji="1" lang="zh-CN" altLang="en-US" sz="1400" b="1">
                <a:solidFill>
                  <a:srgbClr val="000099"/>
                </a:solidFill>
                <a:latin typeface="+mn-lt"/>
                <a:ea typeface="黑体" panose="02010609060101010101" pitchFamily="2" charset="-122"/>
              </a:rPr>
              <a:t> </a:t>
            </a:r>
            <a:r>
              <a:rPr kumimoji="1" lang="en-US" altLang="zh-CN" sz="1800" b="1">
                <a:solidFill>
                  <a:srgbClr val="000099"/>
                </a:solidFill>
                <a:latin typeface="+mn-lt"/>
                <a:ea typeface="黑体" panose="02010609060101010101" pitchFamily="2" charset="-122"/>
              </a:rPr>
              <a:t>H</a:t>
            </a:r>
            <a:r>
              <a:rPr kumimoji="1" lang="en-US" altLang="zh-CN" sz="1800" b="1" baseline="-25000">
                <a:solidFill>
                  <a:srgbClr val="000099"/>
                </a:solidFill>
                <a:latin typeface="+mn-lt"/>
                <a:ea typeface="黑体" panose="02010609060101010101" pitchFamily="2" charset="-122"/>
              </a:rPr>
              <a:t>1</a:t>
            </a:r>
          </a:p>
        </p:txBody>
      </p:sp>
      <p:sp>
        <p:nvSpPr>
          <p:cNvPr id="118886" name="Text Box 102"/>
          <p:cNvSpPr txBox="1">
            <a:spLocks noChangeArrowheads="1"/>
          </p:cNvSpPr>
          <p:nvPr/>
        </p:nvSpPr>
        <p:spPr bwMode="auto">
          <a:xfrm>
            <a:off x="8743941" y="2148037"/>
            <a:ext cx="9476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主机</a:t>
            </a:r>
            <a:r>
              <a:rPr kumimoji="1" lang="zh-CN" altLang="en-US" sz="1400" b="1">
                <a:solidFill>
                  <a:srgbClr val="000099"/>
                </a:solidFill>
                <a:latin typeface="+mn-lt"/>
                <a:ea typeface="黑体" panose="02010609060101010101" pitchFamily="2" charset="-122"/>
              </a:rPr>
              <a:t> </a:t>
            </a:r>
            <a:r>
              <a:rPr kumimoji="1" lang="en-US" altLang="zh-CN" sz="1800" b="1">
                <a:solidFill>
                  <a:srgbClr val="000099"/>
                </a:solidFill>
                <a:latin typeface="+mn-lt"/>
                <a:ea typeface="黑体" panose="02010609060101010101" pitchFamily="2" charset="-122"/>
              </a:rPr>
              <a:t>H</a:t>
            </a:r>
            <a:r>
              <a:rPr kumimoji="1" lang="en-US" altLang="zh-CN" sz="1800" b="1" baseline="-25000">
                <a:solidFill>
                  <a:srgbClr val="000099"/>
                </a:solidFill>
                <a:latin typeface="+mn-lt"/>
                <a:ea typeface="黑体" panose="02010609060101010101" pitchFamily="2" charset="-122"/>
              </a:rPr>
              <a:t>2</a:t>
            </a:r>
          </a:p>
        </p:txBody>
      </p:sp>
      <p:sp>
        <p:nvSpPr>
          <p:cNvPr id="118887" name="Text Box 103"/>
          <p:cNvSpPr txBox="1">
            <a:spLocks noChangeArrowheads="1"/>
          </p:cNvSpPr>
          <p:nvPr/>
        </p:nvSpPr>
        <p:spPr bwMode="auto">
          <a:xfrm>
            <a:off x="2268925" y="184482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路由器</a:t>
            </a:r>
            <a:r>
              <a:rPr kumimoji="1" lang="zh-CN" altLang="en-US" sz="900" b="1">
                <a:solidFill>
                  <a:srgbClr val="000099"/>
                </a:solidFill>
                <a:latin typeface="+mn-lt"/>
                <a:ea typeface="黑体" panose="02010609060101010101" pitchFamily="2" charset="-122"/>
              </a:rPr>
              <a:t> </a:t>
            </a:r>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1</a:t>
            </a:r>
          </a:p>
        </p:txBody>
      </p:sp>
      <p:sp>
        <p:nvSpPr>
          <p:cNvPr id="118888" name="Text Box 104"/>
          <p:cNvSpPr txBox="1">
            <a:spLocks noChangeArrowheads="1"/>
          </p:cNvSpPr>
          <p:nvPr/>
        </p:nvSpPr>
        <p:spPr bwMode="auto">
          <a:xfrm>
            <a:off x="4607842" y="204167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路由器</a:t>
            </a:r>
            <a:r>
              <a:rPr kumimoji="1" lang="zh-CN" altLang="en-US" sz="900" b="1">
                <a:solidFill>
                  <a:srgbClr val="000099"/>
                </a:solidFill>
                <a:latin typeface="+mn-lt"/>
                <a:ea typeface="黑体" panose="02010609060101010101" pitchFamily="2" charset="-122"/>
              </a:rPr>
              <a:t> </a:t>
            </a:r>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2</a:t>
            </a:r>
          </a:p>
        </p:txBody>
      </p:sp>
      <p:sp>
        <p:nvSpPr>
          <p:cNvPr id="118889" name="Text Box 105"/>
          <p:cNvSpPr txBox="1">
            <a:spLocks noChangeArrowheads="1"/>
          </p:cNvSpPr>
          <p:nvPr/>
        </p:nvSpPr>
        <p:spPr bwMode="auto">
          <a:xfrm>
            <a:off x="6714588" y="190197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路由器</a:t>
            </a:r>
            <a:r>
              <a:rPr kumimoji="1" lang="zh-CN" altLang="en-US" sz="900" b="1">
                <a:solidFill>
                  <a:srgbClr val="000099"/>
                </a:solidFill>
                <a:latin typeface="+mn-lt"/>
                <a:ea typeface="黑体" panose="02010609060101010101" pitchFamily="2" charset="-122"/>
              </a:rPr>
              <a:t> </a:t>
            </a:r>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3</a:t>
            </a:r>
          </a:p>
        </p:txBody>
      </p:sp>
      <p:sp>
        <p:nvSpPr>
          <p:cNvPr id="118890" name="Text Box 106"/>
          <p:cNvSpPr txBox="1">
            <a:spLocks noChangeArrowheads="1"/>
          </p:cNvSpPr>
          <p:nvPr/>
        </p:nvSpPr>
        <p:spPr bwMode="auto">
          <a:xfrm>
            <a:off x="1439986" y="23766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电话网</a:t>
            </a:r>
          </a:p>
        </p:txBody>
      </p:sp>
      <p:grpSp>
        <p:nvGrpSpPr>
          <p:cNvPr id="118898" name="Group 114"/>
          <p:cNvGrpSpPr/>
          <p:nvPr/>
        </p:nvGrpSpPr>
        <p:grpSpPr bwMode="auto">
          <a:xfrm>
            <a:off x="449386" y="2403624"/>
            <a:ext cx="720593" cy="546100"/>
            <a:chOff x="624" y="2968"/>
            <a:chExt cx="1331" cy="920"/>
          </a:xfrm>
        </p:grpSpPr>
        <p:sp>
          <p:nvSpPr>
            <p:cNvPr id="118899" name="Freeform 115"/>
            <p:cNvSpPr/>
            <p:nvPr/>
          </p:nvSpPr>
          <p:spPr bwMode="auto">
            <a:xfrm>
              <a:off x="1238" y="2968"/>
              <a:ext cx="713" cy="770"/>
            </a:xfrm>
            <a:custGeom>
              <a:avLst/>
              <a:gdLst>
                <a:gd name="T0" fmla="*/ 992 w 1426"/>
                <a:gd name="T1" fmla="*/ 2292 h 2309"/>
                <a:gd name="T2" fmla="*/ 964 w 1426"/>
                <a:gd name="T3" fmla="*/ 2309 h 2309"/>
                <a:gd name="T4" fmla="*/ 0 w 1426"/>
                <a:gd name="T5" fmla="*/ 1462 h 2309"/>
                <a:gd name="T6" fmla="*/ 326 w 1426"/>
                <a:gd name="T7" fmla="*/ 59 h 2309"/>
                <a:gd name="T8" fmla="*/ 369 w 1426"/>
                <a:gd name="T9" fmla="*/ 18 h 2309"/>
                <a:gd name="T10" fmla="*/ 414 w 1426"/>
                <a:gd name="T11" fmla="*/ 0 h 2309"/>
                <a:gd name="T12" fmla="*/ 457 w 1426"/>
                <a:gd name="T13" fmla="*/ 9 h 2309"/>
                <a:gd name="T14" fmla="*/ 1381 w 1426"/>
                <a:gd name="T15" fmla="*/ 400 h 2309"/>
                <a:gd name="T16" fmla="*/ 1411 w 1426"/>
                <a:gd name="T17" fmla="*/ 421 h 2309"/>
                <a:gd name="T18" fmla="*/ 1422 w 1426"/>
                <a:gd name="T19" fmla="*/ 425 h 2309"/>
                <a:gd name="T20" fmla="*/ 1426 w 1426"/>
                <a:gd name="T21" fmla="*/ 445 h 2309"/>
                <a:gd name="T22" fmla="*/ 1017 w 1426"/>
                <a:gd name="T23" fmla="*/ 2306 h 2309"/>
                <a:gd name="T24" fmla="*/ 992 w 1426"/>
                <a:gd name="T25" fmla="*/ 2292 h 2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26" h="2309">
                  <a:moveTo>
                    <a:pt x="992" y="2292"/>
                  </a:moveTo>
                  <a:lnTo>
                    <a:pt x="964" y="2309"/>
                  </a:lnTo>
                  <a:lnTo>
                    <a:pt x="0" y="1462"/>
                  </a:lnTo>
                  <a:lnTo>
                    <a:pt x="326" y="59"/>
                  </a:lnTo>
                  <a:lnTo>
                    <a:pt x="369" y="18"/>
                  </a:lnTo>
                  <a:lnTo>
                    <a:pt x="414" y="0"/>
                  </a:lnTo>
                  <a:lnTo>
                    <a:pt x="457" y="9"/>
                  </a:lnTo>
                  <a:lnTo>
                    <a:pt x="1381" y="400"/>
                  </a:lnTo>
                  <a:lnTo>
                    <a:pt x="1411" y="421"/>
                  </a:lnTo>
                  <a:lnTo>
                    <a:pt x="1422" y="425"/>
                  </a:lnTo>
                  <a:lnTo>
                    <a:pt x="1426" y="445"/>
                  </a:lnTo>
                  <a:lnTo>
                    <a:pt x="1017" y="2306"/>
                  </a:lnTo>
                  <a:lnTo>
                    <a:pt x="992" y="2292"/>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0" name="Freeform 116"/>
            <p:cNvSpPr/>
            <p:nvPr/>
          </p:nvSpPr>
          <p:spPr bwMode="auto">
            <a:xfrm>
              <a:off x="1668" y="3087"/>
              <a:ext cx="286" cy="660"/>
            </a:xfrm>
            <a:custGeom>
              <a:avLst/>
              <a:gdLst>
                <a:gd name="T0" fmla="*/ 573 w 573"/>
                <a:gd name="T1" fmla="*/ 86 h 1980"/>
                <a:gd name="T2" fmla="*/ 568 w 573"/>
                <a:gd name="T3" fmla="*/ 132 h 1980"/>
                <a:gd name="T4" fmla="*/ 155 w 573"/>
                <a:gd name="T5" fmla="*/ 1923 h 1980"/>
                <a:gd name="T6" fmla="*/ 151 w 573"/>
                <a:gd name="T7" fmla="*/ 1955 h 1980"/>
                <a:gd name="T8" fmla="*/ 140 w 573"/>
                <a:gd name="T9" fmla="*/ 1972 h 1980"/>
                <a:gd name="T10" fmla="*/ 125 w 573"/>
                <a:gd name="T11" fmla="*/ 1980 h 1980"/>
                <a:gd name="T12" fmla="*/ 111 w 573"/>
                <a:gd name="T13" fmla="*/ 1975 h 1980"/>
                <a:gd name="T14" fmla="*/ 86 w 573"/>
                <a:gd name="T15" fmla="*/ 1955 h 1980"/>
                <a:gd name="T16" fmla="*/ 0 w 573"/>
                <a:gd name="T17" fmla="*/ 1880 h 1980"/>
                <a:gd name="T18" fmla="*/ 425 w 573"/>
                <a:gd name="T19" fmla="*/ 39 h 1980"/>
                <a:gd name="T20" fmla="*/ 420 w 573"/>
                <a:gd name="T21" fmla="*/ 27 h 1980"/>
                <a:gd name="T22" fmla="*/ 396 w 573"/>
                <a:gd name="T23" fmla="*/ 0 h 1980"/>
                <a:gd name="T24" fmla="*/ 445 w 573"/>
                <a:gd name="T25" fmla="*/ 20 h 1980"/>
                <a:gd name="T26" fmla="*/ 541 w 573"/>
                <a:gd name="T27" fmla="*/ 61 h 1980"/>
                <a:gd name="T28" fmla="*/ 559 w 573"/>
                <a:gd name="T29" fmla="*/ 75 h 1980"/>
                <a:gd name="T30" fmla="*/ 573 w 573"/>
                <a:gd name="T31" fmla="*/ 86 h 1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3" h="1980">
                  <a:moveTo>
                    <a:pt x="573" y="86"/>
                  </a:moveTo>
                  <a:lnTo>
                    <a:pt x="568" y="132"/>
                  </a:lnTo>
                  <a:lnTo>
                    <a:pt x="155" y="1923"/>
                  </a:lnTo>
                  <a:lnTo>
                    <a:pt x="151" y="1955"/>
                  </a:lnTo>
                  <a:lnTo>
                    <a:pt x="140" y="1972"/>
                  </a:lnTo>
                  <a:lnTo>
                    <a:pt x="125" y="1980"/>
                  </a:lnTo>
                  <a:lnTo>
                    <a:pt x="111" y="1975"/>
                  </a:lnTo>
                  <a:lnTo>
                    <a:pt x="86" y="1955"/>
                  </a:lnTo>
                  <a:lnTo>
                    <a:pt x="0" y="1880"/>
                  </a:lnTo>
                  <a:lnTo>
                    <a:pt x="425" y="39"/>
                  </a:lnTo>
                  <a:lnTo>
                    <a:pt x="420" y="27"/>
                  </a:lnTo>
                  <a:lnTo>
                    <a:pt x="396" y="0"/>
                  </a:lnTo>
                  <a:lnTo>
                    <a:pt x="445" y="20"/>
                  </a:lnTo>
                  <a:lnTo>
                    <a:pt x="541" y="61"/>
                  </a:lnTo>
                  <a:lnTo>
                    <a:pt x="559" y="75"/>
                  </a:lnTo>
                  <a:lnTo>
                    <a:pt x="573" y="86"/>
                  </a:lnTo>
                  <a:close/>
                </a:path>
              </a:pathLst>
            </a:custGeom>
            <a:solidFill>
              <a:srgbClr val="202020"/>
            </a:solidFill>
            <a:ln w="7938">
              <a:solidFill>
                <a:srgbClr val="20202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8901" name="Freeform 117"/>
            <p:cNvSpPr/>
            <p:nvPr/>
          </p:nvSpPr>
          <p:spPr bwMode="auto">
            <a:xfrm>
              <a:off x="1432" y="2970"/>
              <a:ext cx="523" cy="147"/>
            </a:xfrm>
            <a:custGeom>
              <a:avLst/>
              <a:gdLst>
                <a:gd name="T0" fmla="*/ 0 w 1045"/>
                <a:gd name="T1" fmla="*/ 0 h 441"/>
                <a:gd name="T2" fmla="*/ 31 w 1045"/>
                <a:gd name="T3" fmla="*/ 1 h 441"/>
                <a:gd name="T4" fmla="*/ 62 w 1045"/>
                <a:gd name="T5" fmla="*/ 10 h 441"/>
                <a:gd name="T6" fmla="*/ 1005 w 1045"/>
                <a:gd name="T7" fmla="*/ 409 h 441"/>
                <a:gd name="T8" fmla="*/ 1037 w 1045"/>
                <a:gd name="T9" fmla="*/ 427 h 441"/>
                <a:gd name="T10" fmla="*/ 1045 w 1045"/>
                <a:gd name="T11" fmla="*/ 441 h 441"/>
                <a:gd name="T12" fmla="*/ 0 w 1045"/>
                <a:gd name="T13" fmla="*/ 0 h 441"/>
              </a:gdLst>
              <a:ahLst/>
              <a:cxnLst>
                <a:cxn ang="0">
                  <a:pos x="T0" y="T1"/>
                </a:cxn>
                <a:cxn ang="0">
                  <a:pos x="T2" y="T3"/>
                </a:cxn>
                <a:cxn ang="0">
                  <a:pos x="T4" y="T5"/>
                </a:cxn>
                <a:cxn ang="0">
                  <a:pos x="T6" y="T7"/>
                </a:cxn>
                <a:cxn ang="0">
                  <a:pos x="T8" y="T9"/>
                </a:cxn>
                <a:cxn ang="0">
                  <a:pos x="T10" y="T11"/>
                </a:cxn>
                <a:cxn ang="0">
                  <a:pos x="T12" y="T13"/>
                </a:cxn>
              </a:cxnLst>
              <a:rect l="0" t="0" r="r" b="b"/>
              <a:pathLst>
                <a:path w="1045" h="441">
                  <a:moveTo>
                    <a:pt x="0" y="0"/>
                  </a:moveTo>
                  <a:lnTo>
                    <a:pt x="31" y="1"/>
                  </a:lnTo>
                  <a:lnTo>
                    <a:pt x="62" y="10"/>
                  </a:lnTo>
                  <a:lnTo>
                    <a:pt x="1005" y="409"/>
                  </a:lnTo>
                  <a:lnTo>
                    <a:pt x="1037" y="427"/>
                  </a:lnTo>
                  <a:lnTo>
                    <a:pt x="1045" y="441"/>
                  </a:lnTo>
                  <a:lnTo>
                    <a:pt x="0" y="0"/>
                  </a:lnTo>
                  <a:close/>
                </a:path>
              </a:pathLst>
            </a:custGeom>
            <a:solidFill>
              <a:srgbClr val="202020"/>
            </a:solidFill>
            <a:ln w="7938">
              <a:solidFill>
                <a:srgbClr val="20202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8902" name="Freeform 118"/>
            <p:cNvSpPr/>
            <p:nvPr/>
          </p:nvSpPr>
          <p:spPr bwMode="auto">
            <a:xfrm>
              <a:off x="1315" y="3056"/>
              <a:ext cx="478" cy="573"/>
            </a:xfrm>
            <a:custGeom>
              <a:avLst/>
              <a:gdLst>
                <a:gd name="T0" fmla="*/ 619 w 955"/>
                <a:gd name="T1" fmla="*/ 1719 h 1719"/>
                <a:gd name="T2" fmla="*/ 0 w 955"/>
                <a:gd name="T3" fmla="*/ 1212 h 1719"/>
                <a:gd name="T4" fmla="*/ 290 w 955"/>
                <a:gd name="T5" fmla="*/ 0 h 1719"/>
                <a:gd name="T6" fmla="*/ 955 w 955"/>
                <a:gd name="T7" fmla="*/ 313 h 1719"/>
                <a:gd name="T8" fmla="*/ 619 w 955"/>
                <a:gd name="T9" fmla="*/ 1719 h 1719"/>
              </a:gdLst>
              <a:ahLst/>
              <a:cxnLst>
                <a:cxn ang="0">
                  <a:pos x="T0" y="T1"/>
                </a:cxn>
                <a:cxn ang="0">
                  <a:pos x="T2" y="T3"/>
                </a:cxn>
                <a:cxn ang="0">
                  <a:pos x="T4" y="T5"/>
                </a:cxn>
                <a:cxn ang="0">
                  <a:pos x="T6" y="T7"/>
                </a:cxn>
                <a:cxn ang="0">
                  <a:pos x="T8" y="T9"/>
                </a:cxn>
              </a:cxnLst>
              <a:rect l="0" t="0" r="r" b="b"/>
              <a:pathLst>
                <a:path w="955" h="1719">
                  <a:moveTo>
                    <a:pt x="619" y="1719"/>
                  </a:moveTo>
                  <a:lnTo>
                    <a:pt x="0" y="1212"/>
                  </a:lnTo>
                  <a:lnTo>
                    <a:pt x="290" y="0"/>
                  </a:lnTo>
                  <a:lnTo>
                    <a:pt x="955" y="313"/>
                  </a:lnTo>
                  <a:lnTo>
                    <a:pt x="619" y="1719"/>
                  </a:lnTo>
                  <a:close/>
                </a:path>
              </a:pathLst>
            </a:custGeom>
            <a:solidFill>
              <a:srgbClr val="000000"/>
            </a:solidFill>
            <a:ln w="7938">
              <a:solidFill>
                <a:srgbClr val="80808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8903" name="Freeform 119"/>
            <p:cNvSpPr/>
            <p:nvPr/>
          </p:nvSpPr>
          <p:spPr bwMode="auto">
            <a:xfrm>
              <a:off x="1337" y="3076"/>
              <a:ext cx="431" cy="529"/>
            </a:xfrm>
            <a:custGeom>
              <a:avLst/>
              <a:gdLst>
                <a:gd name="T0" fmla="*/ 546 w 862"/>
                <a:gd name="T1" fmla="*/ 1587 h 1587"/>
                <a:gd name="T2" fmla="*/ 0 w 862"/>
                <a:gd name="T3" fmla="*/ 1134 h 1587"/>
                <a:gd name="T4" fmla="*/ 272 w 862"/>
                <a:gd name="T5" fmla="*/ 0 h 1587"/>
                <a:gd name="T6" fmla="*/ 862 w 862"/>
                <a:gd name="T7" fmla="*/ 268 h 1587"/>
                <a:gd name="T8" fmla="*/ 546 w 862"/>
                <a:gd name="T9" fmla="*/ 1587 h 1587"/>
              </a:gdLst>
              <a:ahLst/>
              <a:cxnLst>
                <a:cxn ang="0">
                  <a:pos x="T0" y="T1"/>
                </a:cxn>
                <a:cxn ang="0">
                  <a:pos x="T2" y="T3"/>
                </a:cxn>
                <a:cxn ang="0">
                  <a:pos x="T4" y="T5"/>
                </a:cxn>
                <a:cxn ang="0">
                  <a:pos x="T6" y="T7"/>
                </a:cxn>
                <a:cxn ang="0">
                  <a:pos x="T8" y="T9"/>
                </a:cxn>
              </a:cxnLst>
              <a:rect l="0" t="0" r="r" b="b"/>
              <a:pathLst>
                <a:path w="862" h="1587">
                  <a:moveTo>
                    <a:pt x="546" y="1587"/>
                  </a:moveTo>
                  <a:lnTo>
                    <a:pt x="0" y="1134"/>
                  </a:lnTo>
                  <a:lnTo>
                    <a:pt x="272" y="0"/>
                  </a:lnTo>
                  <a:lnTo>
                    <a:pt x="862" y="268"/>
                  </a:lnTo>
                  <a:lnTo>
                    <a:pt x="546" y="1587"/>
                  </a:lnTo>
                  <a:close/>
                </a:path>
              </a:pathLst>
            </a:custGeom>
            <a:solidFill>
              <a:srgbClr val="C7C7C7"/>
            </a:solidFill>
            <a:ln w="7938">
              <a:solidFill>
                <a:srgbClr val="40404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8904" name="Freeform 120"/>
            <p:cNvSpPr/>
            <p:nvPr/>
          </p:nvSpPr>
          <p:spPr bwMode="auto">
            <a:xfrm>
              <a:off x="1233" y="2968"/>
              <a:ext cx="203" cy="494"/>
            </a:xfrm>
            <a:custGeom>
              <a:avLst/>
              <a:gdLst>
                <a:gd name="T0" fmla="*/ 393 w 408"/>
                <a:gd name="T1" fmla="*/ 0 h 1480"/>
                <a:gd name="T2" fmla="*/ 370 w 408"/>
                <a:gd name="T3" fmla="*/ 11 h 1480"/>
                <a:gd name="T4" fmla="*/ 356 w 408"/>
                <a:gd name="T5" fmla="*/ 19 h 1480"/>
                <a:gd name="T6" fmla="*/ 338 w 408"/>
                <a:gd name="T7" fmla="*/ 37 h 1480"/>
                <a:gd name="T8" fmla="*/ 325 w 408"/>
                <a:gd name="T9" fmla="*/ 59 h 1480"/>
                <a:gd name="T10" fmla="*/ 320 w 408"/>
                <a:gd name="T11" fmla="*/ 77 h 1480"/>
                <a:gd name="T12" fmla="*/ 0 w 408"/>
                <a:gd name="T13" fmla="*/ 1459 h 1480"/>
                <a:gd name="T14" fmla="*/ 12 w 408"/>
                <a:gd name="T15" fmla="*/ 1480 h 1480"/>
                <a:gd name="T16" fmla="*/ 337 w 408"/>
                <a:gd name="T17" fmla="*/ 77 h 1480"/>
                <a:gd name="T18" fmla="*/ 346 w 408"/>
                <a:gd name="T19" fmla="*/ 57 h 1480"/>
                <a:gd name="T20" fmla="*/ 355 w 408"/>
                <a:gd name="T21" fmla="*/ 43 h 1480"/>
                <a:gd name="T22" fmla="*/ 368 w 408"/>
                <a:gd name="T23" fmla="*/ 30 h 1480"/>
                <a:gd name="T24" fmla="*/ 384 w 408"/>
                <a:gd name="T25" fmla="*/ 19 h 1480"/>
                <a:gd name="T26" fmla="*/ 400 w 408"/>
                <a:gd name="T27" fmla="*/ 12 h 1480"/>
                <a:gd name="T28" fmla="*/ 408 w 408"/>
                <a:gd name="T29" fmla="*/ 5 h 1480"/>
                <a:gd name="T30" fmla="*/ 393 w 408"/>
                <a:gd name="T31" fmla="*/ 0 h 1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8" h="1480">
                  <a:moveTo>
                    <a:pt x="393" y="0"/>
                  </a:moveTo>
                  <a:lnTo>
                    <a:pt x="370" y="11"/>
                  </a:lnTo>
                  <a:lnTo>
                    <a:pt x="356" y="19"/>
                  </a:lnTo>
                  <a:lnTo>
                    <a:pt x="338" y="37"/>
                  </a:lnTo>
                  <a:lnTo>
                    <a:pt x="325" y="59"/>
                  </a:lnTo>
                  <a:lnTo>
                    <a:pt x="320" y="77"/>
                  </a:lnTo>
                  <a:lnTo>
                    <a:pt x="0" y="1459"/>
                  </a:lnTo>
                  <a:lnTo>
                    <a:pt x="12" y="1480"/>
                  </a:lnTo>
                  <a:lnTo>
                    <a:pt x="337" y="77"/>
                  </a:lnTo>
                  <a:lnTo>
                    <a:pt x="346" y="57"/>
                  </a:lnTo>
                  <a:lnTo>
                    <a:pt x="355" y="43"/>
                  </a:lnTo>
                  <a:lnTo>
                    <a:pt x="368" y="30"/>
                  </a:lnTo>
                  <a:lnTo>
                    <a:pt x="384" y="19"/>
                  </a:lnTo>
                  <a:lnTo>
                    <a:pt x="400" y="12"/>
                  </a:lnTo>
                  <a:lnTo>
                    <a:pt x="408" y="5"/>
                  </a:lnTo>
                  <a:lnTo>
                    <a:pt x="393" y="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5" name="Freeform 121"/>
            <p:cNvSpPr/>
            <p:nvPr/>
          </p:nvSpPr>
          <p:spPr bwMode="auto">
            <a:xfrm>
              <a:off x="1204" y="3479"/>
              <a:ext cx="532" cy="321"/>
            </a:xfrm>
            <a:custGeom>
              <a:avLst/>
              <a:gdLst>
                <a:gd name="T0" fmla="*/ 1065 w 1065"/>
                <a:gd name="T1" fmla="*/ 963 h 963"/>
                <a:gd name="T2" fmla="*/ 1047 w 1065"/>
                <a:gd name="T3" fmla="*/ 833 h 963"/>
                <a:gd name="T4" fmla="*/ 1015 w 1065"/>
                <a:gd name="T5" fmla="*/ 776 h 963"/>
                <a:gd name="T6" fmla="*/ 137 w 1065"/>
                <a:gd name="T7" fmla="*/ 3 h 963"/>
                <a:gd name="T8" fmla="*/ 96 w 1065"/>
                <a:gd name="T9" fmla="*/ 0 h 963"/>
                <a:gd name="T10" fmla="*/ 59 w 1065"/>
                <a:gd name="T11" fmla="*/ 3 h 963"/>
                <a:gd name="T12" fmla="*/ 32 w 1065"/>
                <a:gd name="T13" fmla="*/ 42 h 963"/>
                <a:gd name="T14" fmla="*/ 0 w 1065"/>
                <a:gd name="T15" fmla="*/ 145 h 963"/>
                <a:gd name="T16" fmla="*/ 865 w 1065"/>
                <a:gd name="T17" fmla="*/ 954 h 963"/>
                <a:gd name="T18" fmla="*/ 1065 w 1065"/>
                <a:gd name="T19"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5" h="963">
                  <a:moveTo>
                    <a:pt x="1065" y="963"/>
                  </a:moveTo>
                  <a:lnTo>
                    <a:pt x="1047" y="833"/>
                  </a:lnTo>
                  <a:lnTo>
                    <a:pt x="1015" y="776"/>
                  </a:lnTo>
                  <a:lnTo>
                    <a:pt x="137" y="3"/>
                  </a:lnTo>
                  <a:lnTo>
                    <a:pt x="96" y="0"/>
                  </a:lnTo>
                  <a:lnTo>
                    <a:pt x="59" y="3"/>
                  </a:lnTo>
                  <a:lnTo>
                    <a:pt x="32" y="42"/>
                  </a:lnTo>
                  <a:lnTo>
                    <a:pt x="0" y="145"/>
                  </a:lnTo>
                  <a:lnTo>
                    <a:pt x="865" y="954"/>
                  </a:lnTo>
                  <a:lnTo>
                    <a:pt x="1065" y="963"/>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6" name="Freeform 122"/>
            <p:cNvSpPr/>
            <p:nvPr/>
          </p:nvSpPr>
          <p:spPr bwMode="auto">
            <a:xfrm>
              <a:off x="642" y="3519"/>
              <a:ext cx="985" cy="288"/>
            </a:xfrm>
            <a:custGeom>
              <a:avLst/>
              <a:gdLst>
                <a:gd name="T0" fmla="*/ 0 w 1969"/>
                <a:gd name="T1" fmla="*/ 0 h 862"/>
                <a:gd name="T2" fmla="*/ 1121 w 1969"/>
                <a:gd name="T3" fmla="*/ 24 h 862"/>
                <a:gd name="T4" fmla="*/ 1969 w 1969"/>
                <a:gd name="T5" fmla="*/ 814 h 862"/>
                <a:gd name="T6" fmla="*/ 478 w 1969"/>
                <a:gd name="T7" fmla="*/ 862 h 862"/>
                <a:gd name="T8" fmla="*/ 0 w 1969"/>
                <a:gd name="T9" fmla="*/ 0 h 862"/>
              </a:gdLst>
              <a:ahLst/>
              <a:cxnLst>
                <a:cxn ang="0">
                  <a:pos x="T0" y="T1"/>
                </a:cxn>
                <a:cxn ang="0">
                  <a:pos x="T2" y="T3"/>
                </a:cxn>
                <a:cxn ang="0">
                  <a:pos x="T4" y="T5"/>
                </a:cxn>
                <a:cxn ang="0">
                  <a:pos x="T6" y="T7"/>
                </a:cxn>
                <a:cxn ang="0">
                  <a:pos x="T8" y="T9"/>
                </a:cxn>
              </a:cxnLst>
              <a:rect l="0" t="0" r="r" b="b"/>
              <a:pathLst>
                <a:path w="1969" h="862">
                  <a:moveTo>
                    <a:pt x="0" y="0"/>
                  </a:moveTo>
                  <a:lnTo>
                    <a:pt x="1121" y="24"/>
                  </a:lnTo>
                  <a:lnTo>
                    <a:pt x="1969" y="814"/>
                  </a:lnTo>
                  <a:lnTo>
                    <a:pt x="478" y="86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7" name="Freeform 123"/>
            <p:cNvSpPr/>
            <p:nvPr/>
          </p:nvSpPr>
          <p:spPr bwMode="auto">
            <a:xfrm>
              <a:off x="852" y="3789"/>
              <a:ext cx="889" cy="99"/>
            </a:xfrm>
            <a:custGeom>
              <a:avLst/>
              <a:gdLst>
                <a:gd name="T0" fmla="*/ 54 w 1777"/>
                <a:gd name="T1" fmla="*/ 52 h 297"/>
                <a:gd name="T2" fmla="*/ 0 w 1777"/>
                <a:gd name="T3" fmla="*/ 297 h 297"/>
                <a:gd name="T4" fmla="*/ 1759 w 1777"/>
                <a:gd name="T5" fmla="*/ 257 h 297"/>
                <a:gd name="T6" fmla="*/ 1777 w 1777"/>
                <a:gd name="T7" fmla="*/ 173 h 297"/>
                <a:gd name="T8" fmla="*/ 1773 w 1777"/>
                <a:gd name="T9" fmla="*/ 74 h 297"/>
                <a:gd name="T10" fmla="*/ 1768 w 1777"/>
                <a:gd name="T11" fmla="*/ 0 h 297"/>
                <a:gd name="T12" fmla="*/ 54 w 1777"/>
                <a:gd name="T13" fmla="*/ 52 h 297"/>
              </a:gdLst>
              <a:ahLst/>
              <a:cxnLst>
                <a:cxn ang="0">
                  <a:pos x="T0" y="T1"/>
                </a:cxn>
                <a:cxn ang="0">
                  <a:pos x="T2" y="T3"/>
                </a:cxn>
                <a:cxn ang="0">
                  <a:pos x="T4" y="T5"/>
                </a:cxn>
                <a:cxn ang="0">
                  <a:pos x="T6" y="T7"/>
                </a:cxn>
                <a:cxn ang="0">
                  <a:pos x="T8" y="T9"/>
                </a:cxn>
                <a:cxn ang="0">
                  <a:pos x="T10" y="T11"/>
                </a:cxn>
                <a:cxn ang="0">
                  <a:pos x="T12" y="T13"/>
                </a:cxn>
              </a:cxnLst>
              <a:rect l="0" t="0" r="r" b="b"/>
              <a:pathLst>
                <a:path w="1777" h="297">
                  <a:moveTo>
                    <a:pt x="54" y="52"/>
                  </a:moveTo>
                  <a:lnTo>
                    <a:pt x="0" y="297"/>
                  </a:lnTo>
                  <a:lnTo>
                    <a:pt x="1759" y="257"/>
                  </a:lnTo>
                  <a:lnTo>
                    <a:pt x="1777" y="173"/>
                  </a:lnTo>
                  <a:lnTo>
                    <a:pt x="1773" y="74"/>
                  </a:lnTo>
                  <a:lnTo>
                    <a:pt x="1768" y="0"/>
                  </a:lnTo>
                  <a:lnTo>
                    <a:pt x="54" y="52"/>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8" name="Freeform 124"/>
            <p:cNvSpPr/>
            <p:nvPr/>
          </p:nvSpPr>
          <p:spPr bwMode="auto">
            <a:xfrm>
              <a:off x="624" y="3519"/>
              <a:ext cx="256" cy="369"/>
            </a:xfrm>
            <a:custGeom>
              <a:avLst/>
              <a:gdLst>
                <a:gd name="T0" fmla="*/ 37 w 513"/>
                <a:gd name="T1" fmla="*/ 0 h 1106"/>
                <a:gd name="T2" fmla="*/ 0 w 513"/>
                <a:gd name="T3" fmla="*/ 200 h 1106"/>
                <a:gd name="T4" fmla="*/ 457 w 513"/>
                <a:gd name="T5" fmla="*/ 1106 h 1106"/>
                <a:gd name="T6" fmla="*/ 513 w 513"/>
                <a:gd name="T7" fmla="*/ 862 h 1106"/>
                <a:gd name="T8" fmla="*/ 37 w 513"/>
                <a:gd name="T9" fmla="*/ 0 h 1106"/>
              </a:gdLst>
              <a:ahLst/>
              <a:cxnLst>
                <a:cxn ang="0">
                  <a:pos x="T0" y="T1"/>
                </a:cxn>
                <a:cxn ang="0">
                  <a:pos x="T2" y="T3"/>
                </a:cxn>
                <a:cxn ang="0">
                  <a:pos x="T4" y="T5"/>
                </a:cxn>
                <a:cxn ang="0">
                  <a:pos x="T6" y="T7"/>
                </a:cxn>
                <a:cxn ang="0">
                  <a:pos x="T8" y="T9"/>
                </a:cxn>
              </a:cxnLst>
              <a:rect l="0" t="0" r="r" b="b"/>
              <a:pathLst>
                <a:path w="513" h="1106">
                  <a:moveTo>
                    <a:pt x="37" y="0"/>
                  </a:moveTo>
                  <a:lnTo>
                    <a:pt x="0" y="200"/>
                  </a:lnTo>
                  <a:lnTo>
                    <a:pt x="457" y="1106"/>
                  </a:lnTo>
                  <a:lnTo>
                    <a:pt x="513" y="862"/>
                  </a:lnTo>
                  <a:lnTo>
                    <a:pt x="37"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09" name="Freeform 125"/>
            <p:cNvSpPr/>
            <p:nvPr/>
          </p:nvSpPr>
          <p:spPr bwMode="auto">
            <a:xfrm>
              <a:off x="1206" y="3791"/>
              <a:ext cx="132" cy="8"/>
            </a:xfrm>
            <a:custGeom>
              <a:avLst/>
              <a:gdLst>
                <a:gd name="T0" fmla="*/ 2 w 262"/>
                <a:gd name="T1" fmla="*/ 25 h 25"/>
                <a:gd name="T2" fmla="*/ 0 w 262"/>
                <a:gd name="T3" fmla="*/ 0 h 25"/>
                <a:gd name="T4" fmla="*/ 249 w 262"/>
                <a:gd name="T5" fmla="*/ 0 h 25"/>
                <a:gd name="T6" fmla="*/ 262 w 262"/>
                <a:gd name="T7" fmla="*/ 19 h 25"/>
                <a:gd name="T8" fmla="*/ 2 w 262"/>
                <a:gd name="T9" fmla="*/ 25 h 25"/>
              </a:gdLst>
              <a:ahLst/>
              <a:cxnLst>
                <a:cxn ang="0">
                  <a:pos x="T0" y="T1"/>
                </a:cxn>
                <a:cxn ang="0">
                  <a:pos x="T2" y="T3"/>
                </a:cxn>
                <a:cxn ang="0">
                  <a:pos x="T4" y="T5"/>
                </a:cxn>
                <a:cxn ang="0">
                  <a:pos x="T6" y="T7"/>
                </a:cxn>
                <a:cxn ang="0">
                  <a:pos x="T8" y="T9"/>
                </a:cxn>
              </a:cxnLst>
              <a:rect l="0" t="0" r="r" b="b"/>
              <a:pathLst>
                <a:path w="262" h="25">
                  <a:moveTo>
                    <a:pt x="2" y="25"/>
                  </a:moveTo>
                  <a:lnTo>
                    <a:pt x="0" y="0"/>
                  </a:lnTo>
                  <a:lnTo>
                    <a:pt x="249" y="0"/>
                  </a:lnTo>
                  <a:lnTo>
                    <a:pt x="262" y="19"/>
                  </a:lnTo>
                  <a:lnTo>
                    <a:pt x="2" y="25"/>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10" name="Freeform 126"/>
            <p:cNvSpPr/>
            <p:nvPr/>
          </p:nvSpPr>
          <p:spPr bwMode="auto">
            <a:xfrm>
              <a:off x="927" y="3521"/>
              <a:ext cx="281" cy="279"/>
            </a:xfrm>
            <a:custGeom>
              <a:avLst/>
              <a:gdLst>
                <a:gd name="T0" fmla="*/ 557 w 561"/>
                <a:gd name="T1" fmla="*/ 801 h 836"/>
                <a:gd name="T2" fmla="*/ 0 w 561"/>
                <a:gd name="T3" fmla="*/ 0 h 836"/>
                <a:gd name="T4" fmla="*/ 561 w 561"/>
                <a:gd name="T5" fmla="*/ 836 h 836"/>
                <a:gd name="T6" fmla="*/ 557 w 561"/>
                <a:gd name="T7" fmla="*/ 801 h 836"/>
              </a:gdLst>
              <a:ahLst/>
              <a:cxnLst>
                <a:cxn ang="0">
                  <a:pos x="T0" y="T1"/>
                </a:cxn>
                <a:cxn ang="0">
                  <a:pos x="T2" y="T3"/>
                </a:cxn>
                <a:cxn ang="0">
                  <a:pos x="T4" y="T5"/>
                </a:cxn>
                <a:cxn ang="0">
                  <a:pos x="T6" y="T7"/>
                </a:cxn>
              </a:cxnLst>
              <a:rect l="0" t="0" r="r" b="b"/>
              <a:pathLst>
                <a:path w="561" h="836">
                  <a:moveTo>
                    <a:pt x="557" y="801"/>
                  </a:moveTo>
                  <a:lnTo>
                    <a:pt x="0" y="0"/>
                  </a:lnTo>
                  <a:lnTo>
                    <a:pt x="561" y="836"/>
                  </a:lnTo>
                  <a:lnTo>
                    <a:pt x="557" y="801"/>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nvGrpSpPr>
            <p:cNvPr id="118911" name="Group 127"/>
            <p:cNvGrpSpPr/>
            <p:nvPr/>
          </p:nvGrpSpPr>
          <p:grpSpPr bwMode="auto">
            <a:xfrm>
              <a:off x="700" y="3526"/>
              <a:ext cx="515" cy="270"/>
              <a:chOff x="700" y="3526"/>
              <a:chExt cx="515" cy="270"/>
            </a:xfrm>
          </p:grpSpPr>
          <p:grpSp>
            <p:nvGrpSpPr>
              <p:cNvPr id="118912" name="Group 128"/>
              <p:cNvGrpSpPr/>
              <p:nvPr/>
            </p:nvGrpSpPr>
            <p:grpSpPr bwMode="auto">
              <a:xfrm>
                <a:off x="737" y="3534"/>
                <a:ext cx="49" cy="23"/>
                <a:chOff x="737" y="3534"/>
                <a:chExt cx="49" cy="23"/>
              </a:xfrm>
            </p:grpSpPr>
            <p:sp>
              <p:nvSpPr>
                <p:cNvPr id="118913" name="Freeform 129"/>
                <p:cNvSpPr/>
                <p:nvPr/>
              </p:nvSpPr>
              <p:spPr bwMode="auto">
                <a:xfrm>
                  <a:off x="737" y="3534"/>
                  <a:ext cx="11" cy="23"/>
                </a:xfrm>
                <a:custGeom>
                  <a:avLst/>
                  <a:gdLst>
                    <a:gd name="T0" fmla="*/ 13 w 22"/>
                    <a:gd name="T1" fmla="*/ 67 h 67"/>
                    <a:gd name="T2" fmla="*/ 0 w 22"/>
                    <a:gd name="T3" fmla="*/ 26 h 67"/>
                    <a:gd name="T4" fmla="*/ 9 w 22"/>
                    <a:gd name="T5" fmla="*/ 0 h 67"/>
                    <a:gd name="T6" fmla="*/ 22 w 22"/>
                    <a:gd name="T7" fmla="*/ 30 h 67"/>
                    <a:gd name="T8" fmla="*/ 13 w 22"/>
                    <a:gd name="T9" fmla="*/ 67 h 67"/>
                  </a:gdLst>
                  <a:ahLst/>
                  <a:cxnLst>
                    <a:cxn ang="0">
                      <a:pos x="T0" y="T1"/>
                    </a:cxn>
                    <a:cxn ang="0">
                      <a:pos x="T2" y="T3"/>
                    </a:cxn>
                    <a:cxn ang="0">
                      <a:pos x="T4" y="T5"/>
                    </a:cxn>
                    <a:cxn ang="0">
                      <a:pos x="T6" y="T7"/>
                    </a:cxn>
                    <a:cxn ang="0">
                      <a:pos x="T8" y="T9"/>
                    </a:cxn>
                  </a:cxnLst>
                  <a:rect l="0" t="0" r="r" b="b"/>
                  <a:pathLst>
                    <a:path w="22" h="67">
                      <a:moveTo>
                        <a:pt x="13" y="67"/>
                      </a:moveTo>
                      <a:lnTo>
                        <a:pt x="0" y="26"/>
                      </a:lnTo>
                      <a:lnTo>
                        <a:pt x="9" y="0"/>
                      </a:lnTo>
                      <a:lnTo>
                        <a:pt x="22" y="30"/>
                      </a:lnTo>
                      <a:lnTo>
                        <a:pt x="13" y="67"/>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14" name="Freeform 130"/>
                <p:cNvSpPr/>
                <p:nvPr/>
              </p:nvSpPr>
              <p:spPr bwMode="auto">
                <a:xfrm>
                  <a:off x="742" y="3535"/>
                  <a:ext cx="36" cy="9"/>
                </a:xfrm>
                <a:custGeom>
                  <a:avLst/>
                  <a:gdLst>
                    <a:gd name="T0" fmla="*/ 2 w 73"/>
                    <a:gd name="T1" fmla="*/ 0 h 29"/>
                    <a:gd name="T2" fmla="*/ 50 w 73"/>
                    <a:gd name="T3" fmla="*/ 0 h 29"/>
                    <a:gd name="T4" fmla="*/ 52 w 73"/>
                    <a:gd name="T5" fmla="*/ 2 h 29"/>
                    <a:gd name="T6" fmla="*/ 55 w 73"/>
                    <a:gd name="T7" fmla="*/ 11 h 29"/>
                    <a:gd name="T8" fmla="*/ 73 w 73"/>
                    <a:gd name="T9" fmla="*/ 29 h 29"/>
                    <a:gd name="T10" fmla="*/ 17 w 73"/>
                    <a:gd name="T11" fmla="*/ 29 h 29"/>
                    <a:gd name="T12" fmla="*/ 8 w 73"/>
                    <a:gd name="T13" fmla="*/ 20 h 29"/>
                    <a:gd name="T14" fmla="*/ 0 w 73"/>
                    <a:gd name="T15" fmla="*/ 6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50" y="0"/>
                      </a:lnTo>
                      <a:lnTo>
                        <a:pt x="52" y="2"/>
                      </a:lnTo>
                      <a:lnTo>
                        <a:pt x="55" y="11"/>
                      </a:lnTo>
                      <a:lnTo>
                        <a:pt x="73" y="29"/>
                      </a:lnTo>
                      <a:lnTo>
                        <a:pt x="17" y="29"/>
                      </a:lnTo>
                      <a:lnTo>
                        <a:pt x="8" y="20"/>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15" name="Freeform 131"/>
                <p:cNvSpPr/>
                <p:nvPr/>
              </p:nvSpPr>
              <p:spPr bwMode="auto">
                <a:xfrm>
                  <a:off x="744" y="3545"/>
                  <a:ext cx="42" cy="12"/>
                </a:xfrm>
                <a:custGeom>
                  <a:avLst/>
                  <a:gdLst>
                    <a:gd name="T0" fmla="*/ 0 w 82"/>
                    <a:gd name="T1" fmla="*/ 35 h 35"/>
                    <a:gd name="T2" fmla="*/ 1 w 82"/>
                    <a:gd name="T3" fmla="*/ 19 h 35"/>
                    <a:gd name="T4" fmla="*/ 6 w 82"/>
                    <a:gd name="T5" fmla="*/ 7 h 35"/>
                    <a:gd name="T6" fmla="*/ 10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1" y="19"/>
                      </a:lnTo>
                      <a:lnTo>
                        <a:pt x="6" y="7"/>
                      </a:lnTo>
                      <a:lnTo>
                        <a:pt x="10" y="0"/>
                      </a:lnTo>
                      <a:lnTo>
                        <a:pt x="67" y="0"/>
                      </a:lnTo>
                      <a:lnTo>
                        <a:pt x="82" y="35"/>
                      </a:lnTo>
                      <a:lnTo>
                        <a:pt x="0" y="35"/>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16" name="Group 132"/>
              <p:cNvGrpSpPr/>
              <p:nvPr/>
            </p:nvGrpSpPr>
            <p:grpSpPr bwMode="auto">
              <a:xfrm>
                <a:off x="748" y="3547"/>
                <a:ext cx="50" cy="23"/>
                <a:chOff x="748" y="3547"/>
                <a:chExt cx="50" cy="23"/>
              </a:xfrm>
            </p:grpSpPr>
            <p:sp>
              <p:nvSpPr>
                <p:cNvPr id="118917" name="Freeform 133"/>
                <p:cNvSpPr/>
                <p:nvPr/>
              </p:nvSpPr>
              <p:spPr bwMode="auto">
                <a:xfrm>
                  <a:off x="748" y="3547"/>
                  <a:ext cx="13" cy="23"/>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18" name="Freeform 134"/>
                <p:cNvSpPr/>
                <p:nvPr/>
              </p:nvSpPr>
              <p:spPr bwMode="auto">
                <a:xfrm>
                  <a:off x="753" y="3548"/>
                  <a:ext cx="37" cy="10"/>
                </a:xfrm>
                <a:custGeom>
                  <a:avLst/>
                  <a:gdLst>
                    <a:gd name="T0" fmla="*/ 1 w 74"/>
                    <a:gd name="T1" fmla="*/ 0 h 29"/>
                    <a:gd name="T2" fmla="*/ 49 w 74"/>
                    <a:gd name="T3" fmla="*/ 0 h 29"/>
                    <a:gd name="T4" fmla="*/ 50 w 74"/>
                    <a:gd name="T5" fmla="*/ 2 h 29"/>
                    <a:gd name="T6" fmla="*/ 56 w 74"/>
                    <a:gd name="T7" fmla="*/ 11 h 29"/>
                    <a:gd name="T8" fmla="*/ 74 w 74"/>
                    <a:gd name="T9" fmla="*/ 29 h 29"/>
                    <a:gd name="T10" fmla="*/ 18 w 74"/>
                    <a:gd name="T11" fmla="*/ 29 h 29"/>
                    <a:gd name="T12" fmla="*/ 9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0" y="2"/>
                      </a:lnTo>
                      <a:lnTo>
                        <a:pt x="56" y="11"/>
                      </a:lnTo>
                      <a:lnTo>
                        <a:pt x="74"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19" name="Freeform 135"/>
                <p:cNvSpPr/>
                <p:nvPr/>
              </p:nvSpPr>
              <p:spPr bwMode="auto">
                <a:xfrm>
                  <a:off x="757" y="3558"/>
                  <a:ext cx="41" cy="12"/>
                </a:xfrm>
                <a:custGeom>
                  <a:avLst/>
                  <a:gdLst>
                    <a:gd name="T0" fmla="*/ 0 w 81"/>
                    <a:gd name="T1" fmla="*/ 36 h 36"/>
                    <a:gd name="T2" fmla="*/ 1 w 81"/>
                    <a:gd name="T3" fmla="*/ 20 h 36"/>
                    <a:gd name="T4" fmla="*/ 5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0"/>
                      </a:lnTo>
                      <a:lnTo>
                        <a:pt x="5"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sp>
            <p:nvSpPr>
              <p:cNvPr id="118920" name="Freeform 136"/>
              <p:cNvSpPr/>
              <p:nvPr/>
            </p:nvSpPr>
            <p:spPr bwMode="auto">
              <a:xfrm>
                <a:off x="952" y="3538"/>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21" name="Freeform 137"/>
              <p:cNvSpPr/>
              <p:nvPr/>
            </p:nvSpPr>
            <p:spPr bwMode="auto">
              <a:xfrm>
                <a:off x="861" y="3535"/>
                <a:ext cx="11" cy="22"/>
              </a:xfrm>
              <a:custGeom>
                <a:avLst/>
                <a:gdLst>
                  <a:gd name="T0" fmla="*/ 15 w 24"/>
                  <a:gd name="T1" fmla="*/ 68 h 68"/>
                  <a:gd name="T2" fmla="*/ 0 w 24"/>
                  <a:gd name="T3" fmla="*/ 27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22" name="Freeform 138"/>
              <p:cNvSpPr/>
              <p:nvPr/>
            </p:nvSpPr>
            <p:spPr bwMode="auto">
              <a:xfrm>
                <a:off x="867" y="3535"/>
                <a:ext cx="34" cy="10"/>
              </a:xfrm>
              <a:custGeom>
                <a:avLst/>
                <a:gdLst>
                  <a:gd name="T0" fmla="*/ 0 w 70"/>
                  <a:gd name="T1" fmla="*/ 0 h 30"/>
                  <a:gd name="T2" fmla="*/ 49 w 70"/>
                  <a:gd name="T3" fmla="*/ 0 h 30"/>
                  <a:gd name="T4" fmla="*/ 50 w 70"/>
                  <a:gd name="T5" fmla="*/ 3 h 30"/>
                  <a:gd name="T6" fmla="*/ 54 w 70"/>
                  <a:gd name="T7" fmla="*/ 13 h 30"/>
                  <a:gd name="T8" fmla="*/ 70 w 70"/>
                  <a:gd name="T9" fmla="*/ 30 h 30"/>
                  <a:gd name="T10" fmla="*/ 16 w 70"/>
                  <a:gd name="T11" fmla="*/ 30 h 30"/>
                  <a:gd name="T12" fmla="*/ 7 w 70"/>
                  <a:gd name="T13" fmla="*/ 21 h 30"/>
                  <a:gd name="T14" fmla="*/ 0 w 70"/>
                  <a:gd name="T15" fmla="*/ 7 h 30"/>
                  <a:gd name="T16" fmla="*/ 0 w 70"/>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30">
                    <a:moveTo>
                      <a:pt x="0" y="0"/>
                    </a:moveTo>
                    <a:lnTo>
                      <a:pt x="49" y="0"/>
                    </a:lnTo>
                    <a:lnTo>
                      <a:pt x="50" y="3"/>
                    </a:lnTo>
                    <a:lnTo>
                      <a:pt x="54" y="13"/>
                    </a:lnTo>
                    <a:lnTo>
                      <a:pt x="70" y="30"/>
                    </a:lnTo>
                    <a:lnTo>
                      <a:pt x="16" y="30"/>
                    </a:lnTo>
                    <a:lnTo>
                      <a:pt x="7" y="21"/>
                    </a:lnTo>
                    <a:lnTo>
                      <a:pt x="0" y="7"/>
                    </a:lnTo>
                    <a:lnTo>
                      <a:pt x="0"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23" name="Freeform 139"/>
              <p:cNvSpPr/>
              <p:nvPr/>
            </p:nvSpPr>
            <p:spPr bwMode="auto">
              <a:xfrm>
                <a:off x="868" y="3545"/>
                <a:ext cx="42" cy="12"/>
              </a:xfrm>
              <a:custGeom>
                <a:avLst/>
                <a:gdLst>
                  <a:gd name="T0" fmla="*/ 0 w 83"/>
                  <a:gd name="T1" fmla="*/ 36 h 36"/>
                  <a:gd name="T2" fmla="*/ 1 w 83"/>
                  <a:gd name="T3" fmla="*/ 19 h 36"/>
                  <a:gd name="T4" fmla="*/ 7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nvGrpSpPr>
              <p:cNvPr id="118924" name="Group 140"/>
              <p:cNvGrpSpPr/>
              <p:nvPr/>
            </p:nvGrpSpPr>
            <p:grpSpPr bwMode="auto">
              <a:xfrm>
                <a:off x="872" y="3547"/>
                <a:ext cx="50" cy="23"/>
                <a:chOff x="872" y="3547"/>
                <a:chExt cx="50" cy="23"/>
              </a:xfrm>
            </p:grpSpPr>
            <p:sp>
              <p:nvSpPr>
                <p:cNvPr id="118925" name="Freeform 141"/>
                <p:cNvSpPr/>
                <p:nvPr/>
              </p:nvSpPr>
              <p:spPr bwMode="auto">
                <a:xfrm>
                  <a:off x="872" y="3547"/>
                  <a:ext cx="13" cy="23"/>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26" name="Freeform 142"/>
                <p:cNvSpPr/>
                <p:nvPr/>
              </p:nvSpPr>
              <p:spPr bwMode="auto">
                <a:xfrm>
                  <a:off x="878" y="3547"/>
                  <a:ext cx="36" cy="10"/>
                </a:xfrm>
                <a:custGeom>
                  <a:avLst/>
                  <a:gdLst>
                    <a:gd name="T0" fmla="*/ 2 w 73"/>
                    <a:gd name="T1" fmla="*/ 0 h 30"/>
                    <a:gd name="T2" fmla="*/ 49 w 73"/>
                    <a:gd name="T3" fmla="*/ 0 h 30"/>
                    <a:gd name="T4" fmla="*/ 50 w 73"/>
                    <a:gd name="T5" fmla="*/ 3 h 30"/>
                    <a:gd name="T6" fmla="*/ 57 w 73"/>
                    <a:gd name="T7" fmla="*/ 12 h 30"/>
                    <a:gd name="T8" fmla="*/ 73 w 73"/>
                    <a:gd name="T9" fmla="*/ 30 h 30"/>
                    <a:gd name="T10" fmla="*/ 19 w 73"/>
                    <a:gd name="T11" fmla="*/ 30 h 30"/>
                    <a:gd name="T12" fmla="*/ 10 w 73"/>
                    <a:gd name="T13" fmla="*/ 21 h 30"/>
                    <a:gd name="T14" fmla="*/ 0 w 73"/>
                    <a:gd name="T15" fmla="*/ 7 h 30"/>
                    <a:gd name="T16" fmla="*/ 2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2" y="0"/>
                      </a:moveTo>
                      <a:lnTo>
                        <a:pt x="49" y="0"/>
                      </a:lnTo>
                      <a:lnTo>
                        <a:pt x="50" y="3"/>
                      </a:lnTo>
                      <a:lnTo>
                        <a:pt x="57" y="12"/>
                      </a:lnTo>
                      <a:lnTo>
                        <a:pt x="73" y="30"/>
                      </a:lnTo>
                      <a:lnTo>
                        <a:pt x="19" y="30"/>
                      </a:lnTo>
                      <a:lnTo>
                        <a:pt x="10" y="21"/>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27" name="Freeform 143"/>
                <p:cNvSpPr/>
                <p:nvPr/>
              </p:nvSpPr>
              <p:spPr bwMode="auto">
                <a:xfrm>
                  <a:off x="880" y="3558"/>
                  <a:ext cx="42" cy="12"/>
                </a:xfrm>
                <a:custGeom>
                  <a:avLst/>
                  <a:gdLst>
                    <a:gd name="T0" fmla="*/ 0 w 82"/>
                    <a:gd name="T1" fmla="*/ 36 h 36"/>
                    <a:gd name="T2" fmla="*/ 2 w 82"/>
                    <a:gd name="T3" fmla="*/ 19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28" name="Group 144"/>
              <p:cNvGrpSpPr/>
              <p:nvPr/>
            </p:nvGrpSpPr>
            <p:grpSpPr bwMode="auto">
              <a:xfrm>
                <a:off x="885" y="3559"/>
                <a:ext cx="50" cy="23"/>
                <a:chOff x="885" y="3559"/>
                <a:chExt cx="50" cy="23"/>
              </a:xfrm>
            </p:grpSpPr>
            <p:sp>
              <p:nvSpPr>
                <p:cNvPr id="118929" name="Freeform 145"/>
                <p:cNvSpPr/>
                <p:nvPr/>
              </p:nvSpPr>
              <p:spPr bwMode="auto">
                <a:xfrm>
                  <a:off x="885" y="3559"/>
                  <a:ext cx="12" cy="23"/>
                </a:xfrm>
                <a:custGeom>
                  <a:avLst/>
                  <a:gdLst>
                    <a:gd name="T0" fmla="*/ 16 w 25"/>
                    <a:gd name="T1" fmla="*/ 68 h 68"/>
                    <a:gd name="T2" fmla="*/ 0 w 25"/>
                    <a:gd name="T3" fmla="*/ 26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0" name="Freeform 146"/>
                <p:cNvSpPr/>
                <p:nvPr/>
              </p:nvSpPr>
              <p:spPr bwMode="auto">
                <a:xfrm>
                  <a:off x="890" y="3560"/>
                  <a:ext cx="37" cy="10"/>
                </a:xfrm>
                <a:custGeom>
                  <a:avLst/>
                  <a:gdLst>
                    <a:gd name="T0" fmla="*/ 3 w 74"/>
                    <a:gd name="T1" fmla="*/ 0 h 30"/>
                    <a:gd name="T2" fmla="*/ 49 w 74"/>
                    <a:gd name="T3" fmla="*/ 0 h 30"/>
                    <a:gd name="T4" fmla="*/ 52 w 74"/>
                    <a:gd name="T5" fmla="*/ 3 h 30"/>
                    <a:gd name="T6" fmla="*/ 57 w 74"/>
                    <a:gd name="T7" fmla="*/ 12 h 30"/>
                    <a:gd name="T8" fmla="*/ 74 w 74"/>
                    <a:gd name="T9" fmla="*/ 30 h 30"/>
                    <a:gd name="T10" fmla="*/ 19 w 74"/>
                    <a:gd name="T11" fmla="*/ 30 h 30"/>
                    <a:gd name="T12" fmla="*/ 10 w 74"/>
                    <a:gd name="T13" fmla="*/ 21 h 30"/>
                    <a:gd name="T14" fmla="*/ 0 w 74"/>
                    <a:gd name="T15" fmla="*/ 6 h 30"/>
                    <a:gd name="T16" fmla="*/ 3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3" y="0"/>
                      </a:moveTo>
                      <a:lnTo>
                        <a:pt x="49" y="0"/>
                      </a:lnTo>
                      <a:lnTo>
                        <a:pt x="52" y="3"/>
                      </a:lnTo>
                      <a:lnTo>
                        <a:pt x="57" y="12"/>
                      </a:lnTo>
                      <a:lnTo>
                        <a:pt x="74" y="30"/>
                      </a:lnTo>
                      <a:lnTo>
                        <a:pt x="19" y="30"/>
                      </a:lnTo>
                      <a:lnTo>
                        <a:pt x="10" y="21"/>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1" name="Freeform 147"/>
                <p:cNvSpPr/>
                <p:nvPr/>
              </p:nvSpPr>
              <p:spPr bwMode="auto">
                <a:xfrm>
                  <a:off x="893" y="3570"/>
                  <a:ext cx="42" cy="12"/>
                </a:xfrm>
                <a:custGeom>
                  <a:avLst/>
                  <a:gdLst>
                    <a:gd name="T0" fmla="*/ 0 w 83"/>
                    <a:gd name="T1" fmla="*/ 36 h 36"/>
                    <a:gd name="T2" fmla="*/ 1 w 83"/>
                    <a:gd name="T3" fmla="*/ 19 h 36"/>
                    <a:gd name="T4" fmla="*/ 6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6"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32" name="Group 148"/>
              <p:cNvGrpSpPr/>
              <p:nvPr/>
            </p:nvGrpSpPr>
            <p:grpSpPr bwMode="auto">
              <a:xfrm>
                <a:off x="898" y="3571"/>
                <a:ext cx="49" cy="23"/>
                <a:chOff x="898" y="3571"/>
                <a:chExt cx="49" cy="23"/>
              </a:xfrm>
            </p:grpSpPr>
            <p:sp>
              <p:nvSpPr>
                <p:cNvPr id="118933" name="Freeform 149"/>
                <p:cNvSpPr/>
                <p:nvPr/>
              </p:nvSpPr>
              <p:spPr bwMode="auto">
                <a:xfrm>
                  <a:off x="898" y="3571"/>
                  <a:ext cx="13" cy="23"/>
                </a:xfrm>
                <a:custGeom>
                  <a:avLst/>
                  <a:gdLst>
                    <a:gd name="T0" fmla="*/ 16 w 25"/>
                    <a:gd name="T1" fmla="*/ 69 h 69"/>
                    <a:gd name="T2" fmla="*/ 0 w 25"/>
                    <a:gd name="T3" fmla="*/ 27 h 69"/>
                    <a:gd name="T4" fmla="*/ 9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9"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4" name="Freeform 150"/>
                <p:cNvSpPr/>
                <p:nvPr/>
              </p:nvSpPr>
              <p:spPr bwMode="auto">
                <a:xfrm>
                  <a:off x="903" y="3572"/>
                  <a:ext cx="37" cy="10"/>
                </a:xfrm>
                <a:custGeom>
                  <a:avLst/>
                  <a:gdLst>
                    <a:gd name="T0" fmla="*/ 2 w 75"/>
                    <a:gd name="T1" fmla="*/ 0 h 29"/>
                    <a:gd name="T2" fmla="*/ 50 w 75"/>
                    <a:gd name="T3" fmla="*/ 0 h 29"/>
                    <a:gd name="T4" fmla="*/ 52 w 75"/>
                    <a:gd name="T5" fmla="*/ 2 h 29"/>
                    <a:gd name="T6" fmla="*/ 57 w 75"/>
                    <a:gd name="T7" fmla="*/ 11 h 29"/>
                    <a:gd name="T8" fmla="*/ 75 w 75"/>
                    <a:gd name="T9" fmla="*/ 29 h 29"/>
                    <a:gd name="T10" fmla="*/ 19 w 75"/>
                    <a:gd name="T11" fmla="*/ 29 h 29"/>
                    <a:gd name="T12" fmla="*/ 11 w 75"/>
                    <a:gd name="T13" fmla="*/ 20 h 29"/>
                    <a:gd name="T14" fmla="*/ 0 w 75"/>
                    <a:gd name="T15" fmla="*/ 5 h 29"/>
                    <a:gd name="T16" fmla="*/ 2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2" y="0"/>
                      </a:moveTo>
                      <a:lnTo>
                        <a:pt x="50" y="0"/>
                      </a:lnTo>
                      <a:lnTo>
                        <a:pt x="52" y="2"/>
                      </a:lnTo>
                      <a:lnTo>
                        <a:pt x="57" y="11"/>
                      </a:lnTo>
                      <a:lnTo>
                        <a:pt x="75" y="29"/>
                      </a:lnTo>
                      <a:lnTo>
                        <a:pt x="19" y="29"/>
                      </a:lnTo>
                      <a:lnTo>
                        <a:pt x="11"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5" name="Freeform 151"/>
                <p:cNvSpPr/>
                <p:nvPr/>
              </p:nvSpPr>
              <p:spPr bwMode="auto">
                <a:xfrm>
                  <a:off x="907" y="3582"/>
                  <a:ext cx="40" cy="12"/>
                </a:xfrm>
                <a:custGeom>
                  <a:avLst/>
                  <a:gdLst>
                    <a:gd name="T0" fmla="*/ 0 w 82"/>
                    <a:gd name="T1" fmla="*/ 36 h 36"/>
                    <a:gd name="T2" fmla="*/ 2 w 82"/>
                    <a:gd name="T3" fmla="*/ 20 h 36"/>
                    <a:gd name="T4" fmla="*/ 5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5"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36" name="Group 152"/>
              <p:cNvGrpSpPr/>
              <p:nvPr/>
            </p:nvGrpSpPr>
            <p:grpSpPr bwMode="auto">
              <a:xfrm>
                <a:off x="911" y="3585"/>
                <a:ext cx="49" cy="23"/>
                <a:chOff x="911" y="3585"/>
                <a:chExt cx="49" cy="23"/>
              </a:xfrm>
            </p:grpSpPr>
            <p:sp>
              <p:nvSpPr>
                <p:cNvPr id="118937" name="Freeform 153"/>
                <p:cNvSpPr/>
                <p:nvPr/>
              </p:nvSpPr>
              <p:spPr bwMode="auto">
                <a:xfrm>
                  <a:off x="911" y="3585"/>
                  <a:ext cx="12" cy="23"/>
                </a:xfrm>
                <a:custGeom>
                  <a:avLst/>
                  <a:gdLst>
                    <a:gd name="T0" fmla="*/ 15 w 24"/>
                    <a:gd name="T1" fmla="*/ 69 h 69"/>
                    <a:gd name="T2" fmla="*/ 0 w 24"/>
                    <a:gd name="T3" fmla="*/ 27 h 69"/>
                    <a:gd name="T4" fmla="*/ 10 w 24"/>
                    <a:gd name="T5" fmla="*/ 0 h 69"/>
                    <a:gd name="T6" fmla="*/ 24 w 24"/>
                    <a:gd name="T7" fmla="*/ 32 h 69"/>
                    <a:gd name="T8" fmla="*/ 15 w 24"/>
                    <a:gd name="T9" fmla="*/ 69 h 69"/>
                  </a:gdLst>
                  <a:ahLst/>
                  <a:cxnLst>
                    <a:cxn ang="0">
                      <a:pos x="T0" y="T1"/>
                    </a:cxn>
                    <a:cxn ang="0">
                      <a:pos x="T2" y="T3"/>
                    </a:cxn>
                    <a:cxn ang="0">
                      <a:pos x="T4" y="T5"/>
                    </a:cxn>
                    <a:cxn ang="0">
                      <a:pos x="T6" y="T7"/>
                    </a:cxn>
                    <a:cxn ang="0">
                      <a:pos x="T8" y="T9"/>
                    </a:cxn>
                  </a:cxnLst>
                  <a:rect l="0" t="0" r="r" b="b"/>
                  <a:pathLst>
                    <a:path w="24" h="69">
                      <a:moveTo>
                        <a:pt x="15" y="69"/>
                      </a:moveTo>
                      <a:lnTo>
                        <a:pt x="0" y="27"/>
                      </a:lnTo>
                      <a:lnTo>
                        <a:pt x="10" y="0"/>
                      </a:lnTo>
                      <a:lnTo>
                        <a:pt x="24"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8" name="Freeform 154"/>
                <p:cNvSpPr/>
                <p:nvPr/>
              </p:nvSpPr>
              <p:spPr bwMode="auto">
                <a:xfrm>
                  <a:off x="915" y="3585"/>
                  <a:ext cx="38" cy="10"/>
                </a:xfrm>
                <a:custGeom>
                  <a:avLst/>
                  <a:gdLst>
                    <a:gd name="T0" fmla="*/ 3 w 75"/>
                    <a:gd name="T1" fmla="*/ 0 h 30"/>
                    <a:gd name="T2" fmla="*/ 52 w 75"/>
                    <a:gd name="T3" fmla="*/ 0 h 30"/>
                    <a:gd name="T4" fmla="*/ 53 w 75"/>
                    <a:gd name="T5" fmla="*/ 3 h 30"/>
                    <a:gd name="T6" fmla="*/ 57 w 75"/>
                    <a:gd name="T7" fmla="*/ 12 h 30"/>
                    <a:gd name="T8" fmla="*/ 75 w 75"/>
                    <a:gd name="T9" fmla="*/ 30 h 30"/>
                    <a:gd name="T10" fmla="*/ 19 w 75"/>
                    <a:gd name="T11" fmla="*/ 30 h 30"/>
                    <a:gd name="T12" fmla="*/ 11 w 75"/>
                    <a:gd name="T13" fmla="*/ 21 h 30"/>
                    <a:gd name="T14" fmla="*/ 0 w 75"/>
                    <a:gd name="T15" fmla="*/ 6 h 30"/>
                    <a:gd name="T16" fmla="*/ 3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3" y="0"/>
                      </a:moveTo>
                      <a:lnTo>
                        <a:pt x="52" y="0"/>
                      </a:lnTo>
                      <a:lnTo>
                        <a:pt x="53" y="3"/>
                      </a:lnTo>
                      <a:lnTo>
                        <a:pt x="57" y="12"/>
                      </a:lnTo>
                      <a:lnTo>
                        <a:pt x="75" y="30"/>
                      </a:lnTo>
                      <a:lnTo>
                        <a:pt x="19" y="30"/>
                      </a:lnTo>
                      <a:lnTo>
                        <a:pt x="11" y="21"/>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39" name="Freeform 155"/>
                <p:cNvSpPr/>
                <p:nvPr/>
              </p:nvSpPr>
              <p:spPr bwMode="auto">
                <a:xfrm>
                  <a:off x="919" y="3596"/>
                  <a:ext cx="41" cy="12"/>
                </a:xfrm>
                <a:custGeom>
                  <a:avLst/>
                  <a:gdLst>
                    <a:gd name="T0" fmla="*/ 0 w 82"/>
                    <a:gd name="T1" fmla="*/ 36 h 36"/>
                    <a:gd name="T2" fmla="*/ 1 w 82"/>
                    <a:gd name="T3" fmla="*/ 19 h 36"/>
                    <a:gd name="T4" fmla="*/ 7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40" name="Group 156"/>
              <p:cNvGrpSpPr/>
              <p:nvPr/>
            </p:nvGrpSpPr>
            <p:grpSpPr bwMode="auto">
              <a:xfrm>
                <a:off x="923" y="3600"/>
                <a:ext cx="99" cy="73"/>
                <a:chOff x="923" y="3600"/>
                <a:chExt cx="99" cy="73"/>
              </a:xfrm>
            </p:grpSpPr>
            <p:grpSp>
              <p:nvGrpSpPr>
                <p:cNvPr id="118941" name="Group 157"/>
                <p:cNvGrpSpPr/>
                <p:nvPr/>
              </p:nvGrpSpPr>
              <p:grpSpPr bwMode="auto">
                <a:xfrm>
                  <a:off x="923" y="3600"/>
                  <a:ext cx="49" cy="23"/>
                  <a:chOff x="923" y="3600"/>
                  <a:chExt cx="49" cy="23"/>
                </a:xfrm>
              </p:grpSpPr>
              <p:sp>
                <p:nvSpPr>
                  <p:cNvPr id="118942" name="Freeform 158"/>
                  <p:cNvSpPr/>
                  <p:nvPr/>
                </p:nvSpPr>
                <p:spPr bwMode="auto">
                  <a:xfrm>
                    <a:off x="923" y="3600"/>
                    <a:ext cx="13" cy="23"/>
                  </a:xfrm>
                  <a:custGeom>
                    <a:avLst/>
                    <a:gdLst>
                      <a:gd name="T0" fmla="*/ 13 w 25"/>
                      <a:gd name="T1" fmla="*/ 69 h 69"/>
                      <a:gd name="T2" fmla="*/ 0 w 25"/>
                      <a:gd name="T3" fmla="*/ 27 h 69"/>
                      <a:gd name="T4" fmla="*/ 9 w 25"/>
                      <a:gd name="T5" fmla="*/ 0 h 69"/>
                      <a:gd name="T6" fmla="*/ 25 w 25"/>
                      <a:gd name="T7" fmla="*/ 30 h 69"/>
                      <a:gd name="T8" fmla="*/ 13 w 25"/>
                      <a:gd name="T9" fmla="*/ 69 h 69"/>
                    </a:gdLst>
                    <a:ahLst/>
                    <a:cxnLst>
                      <a:cxn ang="0">
                        <a:pos x="T0" y="T1"/>
                      </a:cxn>
                      <a:cxn ang="0">
                        <a:pos x="T2" y="T3"/>
                      </a:cxn>
                      <a:cxn ang="0">
                        <a:pos x="T4" y="T5"/>
                      </a:cxn>
                      <a:cxn ang="0">
                        <a:pos x="T6" y="T7"/>
                      </a:cxn>
                      <a:cxn ang="0">
                        <a:pos x="T8" y="T9"/>
                      </a:cxn>
                    </a:cxnLst>
                    <a:rect l="0" t="0" r="r" b="b"/>
                    <a:pathLst>
                      <a:path w="25" h="69">
                        <a:moveTo>
                          <a:pt x="13" y="69"/>
                        </a:moveTo>
                        <a:lnTo>
                          <a:pt x="0" y="27"/>
                        </a:lnTo>
                        <a:lnTo>
                          <a:pt x="9" y="0"/>
                        </a:lnTo>
                        <a:lnTo>
                          <a:pt x="25" y="30"/>
                        </a:lnTo>
                        <a:lnTo>
                          <a:pt x="13"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43" name="Freeform 159"/>
                  <p:cNvSpPr/>
                  <p:nvPr/>
                </p:nvSpPr>
                <p:spPr bwMode="auto">
                  <a:xfrm>
                    <a:off x="928" y="3600"/>
                    <a:ext cx="37" cy="10"/>
                  </a:xfrm>
                  <a:custGeom>
                    <a:avLst/>
                    <a:gdLst>
                      <a:gd name="T0" fmla="*/ 2 w 75"/>
                      <a:gd name="T1" fmla="*/ 0 h 29"/>
                      <a:gd name="T2" fmla="*/ 50 w 75"/>
                      <a:gd name="T3" fmla="*/ 0 h 29"/>
                      <a:gd name="T4" fmla="*/ 52 w 75"/>
                      <a:gd name="T5" fmla="*/ 3 h 29"/>
                      <a:gd name="T6" fmla="*/ 57 w 75"/>
                      <a:gd name="T7" fmla="*/ 12 h 29"/>
                      <a:gd name="T8" fmla="*/ 75 w 75"/>
                      <a:gd name="T9" fmla="*/ 29 h 29"/>
                      <a:gd name="T10" fmla="*/ 19 w 75"/>
                      <a:gd name="T11" fmla="*/ 29 h 29"/>
                      <a:gd name="T12" fmla="*/ 9 w 75"/>
                      <a:gd name="T13" fmla="*/ 20 h 29"/>
                      <a:gd name="T14" fmla="*/ 0 w 75"/>
                      <a:gd name="T15" fmla="*/ 6 h 29"/>
                      <a:gd name="T16" fmla="*/ 2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2" y="0"/>
                        </a:moveTo>
                        <a:lnTo>
                          <a:pt x="50" y="0"/>
                        </a:lnTo>
                        <a:lnTo>
                          <a:pt x="52" y="3"/>
                        </a:lnTo>
                        <a:lnTo>
                          <a:pt x="57" y="12"/>
                        </a:lnTo>
                        <a:lnTo>
                          <a:pt x="75" y="29"/>
                        </a:lnTo>
                        <a:lnTo>
                          <a:pt x="19" y="29"/>
                        </a:lnTo>
                        <a:lnTo>
                          <a:pt x="9"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44" name="Freeform 160"/>
                  <p:cNvSpPr/>
                  <p:nvPr/>
                </p:nvSpPr>
                <p:spPr bwMode="auto">
                  <a:xfrm>
                    <a:off x="930" y="3610"/>
                    <a:ext cx="42" cy="13"/>
                  </a:xfrm>
                  <a:custGeom>
                    <a:avLst/>
                    <a:gdLst>
                      <a:gd name="T0" fmla="*/ 0 w 82"/>
                      <a:gd name="T1" fmla="*/ 37 h 37"/>
                      <a:gd name="T2" fmla="*/ 2 w 82"/>
                      <a:gd name="T3" fmla="*/ 22 h 37"/>
                      <a:gd name="T4" fmla="*/ 7 w 82"/>
                      <a:gd name="T5" fmla="*/ 7 h 37"/>
                      <a:gd name="T6" fmla="*/ 13 w 82"/>
                      <a:gd name="T7" fmla="*/ 0 h 37"/>
                      <a:gd name="T8" fmla="*/ 69 w 82"/>
                      <a:gd name="T9" fmla="*/ 0 h 37"/>
                      <a:gd name="T10" fmla="*/ 82 w 82"/>
                      <a:gd name="T11" fmla="*/ 37 h 37"/>
                      <a:gd name="T12" fmla="*/ 0 w 82"/>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82" h="37">
                        <a:moveTo>
                          <a:pt x="0" y="37"/>
                        </a:moveTo>
                        <a:lnTo>
                          <a:pt x="2" y="22"/>
                        </a:lnTo>
                        <a:lnTo>
                          <a:pt x="7" y="7"/>
                        </a:lnTo>
                        <a:lnTo>
                          <a:pt x="13" y="0"/>
                        </a:lnTo>
                        <a:lnTo>
                          <a:pt x="69" y="0"/>
                        </a:lnTo>
                        <a:lnTo>
                          <a:pt x="82" y="37"/>
                        </a:lnTo>
                        <a:lnTo>
                          <a:pt x="0" y="37"/>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45" name="Group 161"/>
                <p:cNvGrpSpPr/>
                <p:nvPr/>
              </p:nvGrpSpPr>
              <p:grpSpPr bwMode="auto">
                <a:xfrm>
                  <a:off x="935" y="3612"/>
                  <a:ext cx="48" cy="23"/>
                  <a:chOff x="935" y="3612"/>
                  <a:chExt cx="48" cy="23"/>
                </a:xfrm>
              </p:grpSpPr>
              <p:sp>
                <p:nvSpPr>
                  <p:cNvPr id="118946" name="Freeform 162"/>
                  <p:cNvSpPr/>
                  <p:nvPr/>
                </p:nvSpPr>
                <p:spPr bwMode="auto">
                  <a:xfrm>
                    <a:off x="935" y="3612"/>
                    <a:ext cx="12" cy="23"/>
                  </a:xfrm>
                  <a:custGeom>
                    <a:avLst/>
                    <a:gdLst>
                      <a:gd name="T0" fmla="*/ 14 w 25"/>
                      <a:gd name="T1" fmla="*/ 69 h 69"/>
                      <a:gd name="T2" fmla="*/ 0 w 25"/>
                      <a:gd name="T3" fmla="*/ 28 h 69"/>
                      <a:gd name="T4" fmla="*/ 9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9"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47" name="Freeform 163"/>
                  <p:cNvSpPr/>
                  <p:nvPr/>
                </p:nvSpPr>
                <p:spPr bwMode="auto">
                  <a:xfrm>
                    <a:off x="939" y="3612"/>
                    <a:ext cx="38" cy="11"/>
                  </a:xfrm>
                  <a:custGeom>
                    <a:avLst/>
                    <a:gdLst>
                      <a:gd name="T0" fmla="*/ 1 w 75"/>
                      <a:gd name="T1" fmla="*/ 0 h 31"/>
                      <a:gd name="T2" fmla="*/ 50 w 75"/>
                      <a:gd name="T3" fmla="*/ 0 h 31"/>
                      <a:gd name="T4" fmla="*/ 53 w 75"/>
                      <a:gd name="T5" fmla="*/ 3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3" y="3"/>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48" name="Freeform 164"/>
                  <p:cNvSpPr/>
                  <p:nvPr/>
                </p:nvSpPr>
                <p:spPr bwMode="auto">
                  <a:xfrm>
                    <a:off x="943" y="3623"/>
                    <a:ext cx="40" cy="12"/>
                  </a:xfrm>
                  <a:custGeom>
                    <a:avLst/>
                    <a:gdLst>
                      <a:gd name="T0" fmla="*/ 0 w 82"/>
                      <a:gd name="T1" fmla="*/ 36 h 36"/>
                      <a:gd name="T2" fmla="*/ 2 w 82"/>
                      <a:gd name="T3" fmla="*/ 19 h 36"/>
                      <a:gd name="T4" fmla="*/ 6 w 82"/>
                      <a:gd name="T5" fmla="*/ 8 h 36"/>
                      <a:gd name="T6" fmla="*/ 12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2"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49" name="Group 165"/>
                <p:cNvGrpSpPr/>
                <p:nvPr/>
              </p:nvGrpSpPr>
              <p:grpSpPr bwMode="auto">
                <a:xfrm>
                  <a:off x="947" y="3625"/>
                  <a:ext cx="50" cy="22"/>
                  <a:chOff x="947" y="3625"/>
                  <a:chExt cx="50" cy="22"/>
                </a:xfrm>
              </p:grpSpPr>
              <p:sp>
                <p:nvSpPr>
                  <p:cNvPr id="118950" name="Freeform 166"/>
                  <p:cNvSpPr/>
                  <p:nvPr/>
                </p:nvSpPr>
                <p:spPr bwMode="auto">
                  <a:xfrm>
                    <a:off x="947" y="3625"/>
                    <a:ext cx="13" cy="22"/>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51" name="Freeform 167"/>
                  <p:cNvSpPr/>
                  <p:nvPr/>
                </p:nvSpPr>
                <p:spPr bwMode="auto">
                  <a:xfrm>
                    <a:off x="953" y="3625"/>
                    <a:ext cx="36" cy="10"/>
                  </a:xfrm>
                  <a:custGeom>
                    <a:avLst/>
                    <a:gdLst>
                      <a:gd name="T0" fmla="*/ 2 w 73"/>
                      <a:gd name="T1" fmla="*/ 0 h 29"/>
                      <a:gd name="T2" fmla="*/ 50 w 73"/>
                      <a:gd name="T3" fmla="*/ 0 h 29"/>
                      <a:gd name="T4" fmla="*/ 51 w 73"/>
                      <a:gd name="T5" fmla="*/ 2 h 29"/>
                      <a:gd name="T6" fmla="*/ 57 w 73"/>
                      <a:gd name="T7" fmla="*/ 11 h 29"/>
                      <a:gd name="T8" fmla="*/ 73 w 73"/>
                      <a:gd name="T9" fmla="*/ 29 h 29"/>
                      <a:gd name="T10" fmla="*/ 19 w 73"/>
                      <a:gd name="T11" fmla="*/ 29 h 29"/>
                      <a:gd name="T12" fmla="*/ 9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50" y="0"/>
                        </a:lnTo>
                        <a:lnTo>
                          <a:pt x="51" y="2"/>
                        </a:lnTo>
                        <a:lnTo>
                          <a:pt x="57" y="11"/>
                        </a:lnTo>
                        <a:lnTo>
                          <a:pt x="73" y="29"/>
                        </a:lnTo>
                        <a:lnTo>
                          <a:pt x="19" y="29"/>
                        </a:lnTo>
                        <a:lnTo>
                          <a:pt x="9"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52" name="Freeform 168"/>
                  <p:cNvSpPr/>
                  <p:nvPr/>
                </p:nvSpPr>
                <p:spPr bwMode="auto">
                  <a:xfrm>
                    <a:off x="955" y="3635"/>
                    <a:ext cx="42" cy="12"/>
                  </a:xfrm>
                  <a:custGeom>
                    <a:avLst/>
                    <a:gdLst>
                      <a:gd name="T0" fmla="*/ 0 w 83"/>
                      <a:gd name="T1" fmla="*/ 36 h 36"/>
                      <a:gd name="T2" fmla="*/ 3 w 83"/>
                      <a:gd name="T3" fmla="*/ 20 h 36"/>
                      <a:gd name="T4" fmla="*/ 7 w 83"/>
                      <a:gd name="T5" fmla="*/ 8 h 36"/>
                      <a:gd name="T6" fmla="*/ 12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20"/>
                        </a:lnTo>
                        <a:lnTo>
                          <a:pt x="7" y="8"/>
                        </a:lnTo>
                        <a:lnTo>
                          <a:pt x="12"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53" name="Group 169"/>
                <p:cNvGrpSpPr/>
                <p:nvPr/>
              </p:nvGrpSpPr>
              <p:grpSpPr bwMode="auto">
                <a:xfrm>
                  <a:off x="960" y="3637"/>
                  <a:ext cx="50" cy="23"/>
                  <a:chOff x="960" y="3637"/>
                  <a:chExt cx="50" cy="23"/>
                </a:xfrm>
              </p:grpSpPr>
              <p:sp>
                <p:nvSpPr>
                  <p:cNvPr id="118954" name="Freeform 170"/>
                  <p:cNvSpPr/>
                  <p:nvPr/>
                </p:nvSpPr>
                <p:spPr bwMode="auto">
                  <a:xfrm>
                    <a:off x="960" y="3637"/>
                    <a:ext cx="12" cy="23"/>
                  </a:xfrm>
                  <a:custGeom>
                    <a:avLst/>
                    <a:gdLst>
                      <a:gd name="T0" fmla="*/ 15 w 25"/>
                      <a:gd name="T1" fmla="*/ 69 h 69"/>
                      <a:gd name="T2" fmla="*/ 0 w 25"/>
                      <a:gd name="T3" fmla="*/ 27 h 69"/>
                      <a:gd name="T4" fmla="*/ 12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7"/>
                        </a:lnTo>
                        <a:lnTo>
                          <a:pt x="12"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55" name="Freeform 171"/>
                  <p:cNvSpPr/>
                  <p:nvPr/>
                </p:nvSpPr>
                <p:spPr bwMode="auto">
                  <a:xfrm>
                    <a:off x="965" y="3638"/>
                    <a:ext cx="37" cy="9"/>
                  </a:xfrm>
                  <a:custGeom>
                    <a:avLst/>
                    <a:gdLst>
                      <a:gd name="T0" fmla="*/ 3 w 74"/>
                      <a:gd name="T1" fmla="*/ 0 h 29"/>
                      <a:gd name="T2" fmla="*/ 49 w 74"/>
                      <a:gd name="T3" fmla="*/ 0 h 29"/>
                      <a:gd name="T4" fmla="*/ 53 w 74"/>
                      <a:gd name="T5" fmla="*/ 2 h 29"/>
                      <a:gd name="T6" fmla="*/ 57 w 74"/>
                      <a:gd name="T7" fmla="*/ 11 h 29"/>
                      <a:gd name="T8" fmla="*/ 74 w 74"/>
                      <a:gd name="T9" fmla="*/ 29 h 29"/>
                      <a:gd name="T10" fmla="*/ 19 w 74"/>
                      <a:gd name="T11" fmla="*/ 29 h 29"/>
                      <a:gd name="T12" fmla="*/ 9 w 74"/>
                      <a:gd name="T13" fmla="*/ 20 h 29"/>
                      <a:gd name="T14" fmla="*/ 0 w 74"/>
                      <a:gd name="T15" fmla="*/ 5 h 29"/>
                      <a:gd name="T16" fmla="*/ 3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3" y="0"/>
                        </a:moveTo>
                        <a:lnTo>
                          <a:pt x="49" y="0"/>
                        </a:lnTo>
                        <a:lnTo>
                          <a:pt x="53" y="2"/>
                        </a:lnTo>
                        <a:lnTo>
                          <a:pt x="57" y="11"/>
                        </a:lnTo>
                        <a:lnTo>
                          <a:pt x="74" y="29"/>
                        </a:lnTo>
                        <a:lnTo>
                          <a:pt x="19" y="29"/>
                        </a:lnTo>
                        <a:lnTo>
                          <a:pt x="9" y="20"/>
                        </a:lnTo>
                        <a:lnTo>
                          <a:pt x="0" y="5"/>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56" name="Freeform 172"/>
                  <p:cNvSpPr/>
                  <p:nvPr/>
                </p:nvSpPr>
                <p:spPr bwMode="auto">
                  <a:xfrm>
                    <a:off x="968" y="3648"/>
                    <a:ext cx="42" cy="12"/>
                  </a:xfrm>
                  <a:custGeom>
                    <a:avLst/>
                    <a:gdLst>
                      <a:gd name="T0" fmla="*/ 0 w 83"/>
                      <a:gd name="T1" fmla="*/ 35 h 35"/>
                      <a:gd name="T2" fmla="*/ 1 w 83"/>
                      <a:gd name="T3" fmla="*/ 19 h 35"/>
                      <a:gd name="T4" fmla="*/ 6 w 83"/>
                      <a:gd name="T5" fmla="*/ 7 h 35"/>
                      <a:gd name="T6" fmla="*/ 10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1" y="19"/>
                        </a:lnTo>
                        <a:lnTo>
                          <a:pt x="6" y="7"/>
                        </a:lnTo>
                        <a:lnTo>
                          <a:pt x="10"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57" name="Group 173"/>
                <p:cNvGrpSpPr/>
                <p:nvPr/>
              </p:nvGrpSpPr>
              <p:grpSpPr bwMode="auto">
                <a:xfrm>
                  <a:off x="973" y="3650"/>
                  <a:ext cx="49" cy="23"/>
                  <a:chOff x="973" y="3650"/>
                  <a:chExt cx="49" cy="23"/>
                </a:xfrm>
              </p:grpSpPr>
              <p:sp>
                <p:nvSpPr>
                  <p:cNvPr id="118958" name="Freeform 174"/>
                  <p:cNvSpPr/>
                  <p:nvPr/>
                </p:nvSpPr>
                <p:spPr bwMode="auto">
                  <a:xfrm>
                    <a:off x="973" y="3650"/>
                    <a:ext cx="12" cy="23"/>
                  </a:xfrm>
                  <a:custGeom>
                    <a:avLst/>
                    <a:gdLst>
                      <a:gd name="T0" fmla="*/ 16 w 25"/>
                      <a:gd name="T1" fmla="*/ 68 h 68"/>
                      <a:gd name="T2" fmla="*/ 0 w 25"/>
                      <a:gd name="T3" fmla="*/ 26 h 68"/>
                      <a:gd name="T4" fmla="*/ 10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10"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59" name="Freeform 175"/>
                  <p:cNvSpPr/>
                  <p:nvPr/>
                </p:nvSpPr>
                <p:spPr bwMode="auto">
                  <a:xfrm>
                    <a:off x="978" y="3651"/>
                    <a:ext cx="37" cy="10"/>
                  </a:xfrm>
                  <a:custGeom>
                    <a:avLst/>
                    <a:gdLst>
                      <a:gd name="T0" fmla="*/ 2 w 74"/>
                      <a:gd name="T1" fmla="*/ 0 h 29"/>
                      <a:gd name="T2" fmla="*/ 49 w 74"/>
                      <a:gd name="T3" fmla="*/ 0 h 29"/>
                      <a:gd name="T4" fmla="*/ 50 w 74"/>
                      <a:gd name="T5" fmla="*/ 2 h 29"/>
                      <a:gd name="T6" fmla="*/ 57 w 74"/>
                      <a:gd name="T7" fmla="*/ 11 h 29"/>
                      <a:gd name="T8" fmla="*/ 74 w 74"/>
                      <a:gd name="T9" fmla="*/ 29 h 29"/>
                      <a:gd name="T10" fmla="*/ 19 w 74"/>
                      <a:gd name="T11" fmla="*/ 29 h 29"/>
                      <a:gd name="T12" fmla="*/ 10 w 74"/>
                      <a:gd name="T13" fmla="*/ 20 h 29"/>
                      <a:gd name="T14" fmla="*/ 0 w 74"/>
                      <a:gd name="T15" fmla="*/ 5 h 29"/>
                      <a:gd name="T16" fmla="*/ 2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2" y="0"/>
                        </a:moveTo>
                        <a:lnTo>
                          <a:pt x="49" y="0"/>
                        </a:lnTo>
                        <a:lnTo>
                          <a:pt x="50" y="2"/>
                        </a:lnTo>
                        <a:lnTo>
                          <a:pt x="57" y="11"/>
                        </a:lnTo>
                        <a:lnTo>
                          <a:pt x="74" y="29"/>
                        </a:lnTo>
                        <a:lnTo>
                          <a:pt x="19" y="29"/>
                        </a:lnTo>
                        <a:lnTo>
                          <a:pt x="10"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60" name="Freeform 176"/>
                  <p:cNvSpPr/>
                  <p:nvPr/>
                </p:nvSpPr>
                <p:spPr bwMode="auto">
                  <a:xfrm>
                    <a:off x="982" y="3661"/>
                    <a:ext cx="40" cy="12"/>
                  </a:xfrm>
                  <a:custGeom>
                    <a:avLst/>
                    <a:gdLst>
                      <a:gd name="T0" fmla="*/ 0 w 82"/>
                      <a:gd name="T1" fmla="*/ 36 h 36"/>
                      <a:gd name="T2" fmla="*/ 1 w 82"/>
                      <a:gd name="T3" fmla="*/ 20 h 36"/>
                      <a:gd name="T4" fmla="*/ 5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0"/>
                        </a:lnTo>
                        <a:lnTo>
                          <a:pt x="5"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8961" name="Group 177"/>
              <p:cNvGrpSpPr/>
              <p:nvPr/>
            </p:nvGrpSpPr>
            <p:grpSpPr bwMode="auto">
              <a:xfrm>
                <a:off x="985" y="3665"/>
                <a:ext cx="100" cy="73"/>
                <a:chOff x="985" y="3665"/>
                <a:chExt cx="100" cy="73"/>
              </a:xfrm>
            </p:grpSpPr>
            <p:grpSp>
              <p:nvGrpSpPr>
                <p:cNvPr id="118962" name="Group 178"/>
                <p:cNvGrpSpPr/>
                <p:nvPr/>
              </p:nvGrpSpPr>
              <p:grpSpPr bwMode="auto">
                <a:xfrm>
                  <a:off x="985" y="3665"/>
                  <a:ext cx="50" cy="23"/>
                  <a:chOff x="985" y="3665"/>
                  <a:chExt cx="50" cy="23"/>
                </a:xfrm>
              </p:grpSpPr>
              <p:sp>
                <p:nvSpPr>
                  <p:cNvPr id="118963" name="Freeform 179"/>
                  <p:cNvSpPr/>
                  <p:nvPr/>
                </p:nvSpPr>
                <p:spPr bwMode="auto">
                  <a:xfrm>
                    <a:off x="985" y="3665"/>
                    <a:ext cx="12" cy="23"/>
                  </a:xfrm>
                  <a:custGeom>
                    <a:avLst/>
                    <a:gdLst>
                      <a:gd name="T0" fmla="*/ 15 w 25"/>
                      <a:gd name="T1" fmla="*/ 68 h 68"/>
                      <a:gd name="T2" fmla="*/ 0 w 25"/>
                      <a:gd name="T3" fmla="*/ 27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64" name="Freeform 180"/>
                  <p:cNvSpPr/>
                  <p:nvPr/>
                </p:nvSpPr>
                <p:spPr bwMode="auto">
                  <a:xfrm>
                    <a:off x="989" y="3665"/>
                    <a:ext cx="38" cy="11"/>
                  </a:xfrm>
                  <a:custGeom>
                    <a:avLst/>
                    <a:gdLst>
                      <a:gd name="T0" fmla="*/ 1 w 75"/>
                      <a:gd name="T1" fmla="*/ 0 h 31"/>
                      <a:gd name="T2" fmla="*/ 50 w 75"/>
                      <a:gd name="T3" fmla="*/ 0 h 31"/>
                      <a:gd name="T4" fmla="*/ 52 w 75"/>
                      <a:gd name="T5" fmla="*/ 4 h 31"/>
                      <a:gd name="T6" fmla="*/ 56 w 75"/>
                      <a:gd name="T7" fmla="*/ 13 h 31"/>
                      <a:gd name="T8" fmla="*/ 75 w 75"/>
                      <a:gd name="T9" fmla="*/ 31 h 31"/>
                      <a:gd name="T10" fmla="*/ 18 w 75"/>
                      <a:gd name="T11" fmla="*/ 31 h 31"/>
                      <a:gd name="T12" fmla="*/ 10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4"/>
                        </a:lnTo>
                        <a:lnTo>
                          <a:pt x="56" y="13"/>
                        </a:lnTo>
                        <a:lnTo>
                          <a:pt x="75" y="31"/>
                        </a:lnTo>
                        <a:lnTo>
                          <a:pt x="18" y="31"/>
                        </a:lnTo>
                        <a:lnTo>
                          <a:pt x="10"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65" name="Freeform 181"/>
                  <p:cNvSpPr/>
                  <p:nvPr/>
                </p:nvSpPr>
                <p:spPr bwMode="auto">
                  <a:xfrm>
                    <a:off x="993" y="3676"/>
                    <a:ext cx="42" cy="12"/>
                  </a:xfrm>
                  <a:custGeom>
                    <a:avLst/>
                    <a:gdLst>
                      <a:gd name="T0" fmla="*/ 0 w 83"/>
                      <a:gd name="T1" fmla="*/ 36 h 36"/>
                      <a:gd name="T2" fmla="*/ 1 w 83"/>
                      <a:gd name="T3" fmla="*/ 20 h 36"/>
                      <a:gd name="T4" fmla="*/ 6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6"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66" name="Group 182"/>
                <p:cNvGrpSpPr/>
                <p:nvPr/>
              </p:nvGrpSpPr>
              <p:grpSpPr bwMode="auto">
                <a:xfrm>
                  <a:off x="997" y="3677"/>
                  <a:ext cx="49" cy="23"/>
                  <a:chOff x="997" y="3677"/>
                  <a:chExt cx="49" cy="23"/>
                </a:xfrm>
              </p:grpSpPr>
              <p:sp>
                <p:nvSpPr>
                  <p:cNvPr id="118967" name="Freeform 183"/>
                  <p:cNvSpPr/>
                  <p:nvPr/>
                </p:nvSpPr>
                <p:spPr bwMode="auto">
                  <a:xfrm>
                    <a:off x="997" y="3677"/>
                    <a:ext cx="13" cy="23"/>
                  </a:xfrm>
                  <a:custGeom>
                    <a:avLst/>
                    <a:gdLst>
                      <a:gd name="T0" fmla="*/ 13 w 25"/>
                      <a:gd name="T1" fmla="*/ 69 h 69"/>
                      <a:gd name="T2" fmla="*/ 0 w 25"/>
                      <a:gd name="T3" fmla="*/ 27 h 69"/>
                      <a:gd name="T4" fmla="*/ 9 w 25"/>
                      <a:gd name="T5" fmla="*/ 0 h 69"/>
                      <a:gd name="T6" fmla="*/ 25 w 25"/>
                      <a:gd name="T7" fmla="*/ 31 h 69"/>
                      <a:gd name="T8" fmla="*/ 13 w 25"/>
                      <a:gd name="T9" fmla="*/ 69 h 69"/>
                    </a:gdLst>
                    <a:ahLst/>
                    <a:cxnLst>
                      <a:cxn ang="0">
                        <a:pos x="T0" y="T1"/>
                      </a:cxn>
                      <a:cxn ang="0">
                        <a:pos x="T2" y="T3"/>
                      </a:cxn>
                      <a:cxn ang="0">
                        <a:pos x="T4" y="T5"/>
                      </a:cxn>
                      <a:cxn ang="0">
                        <a:pos x="T6" y="T7"/>
                      </a:cxn>
                      <a:cxn ang="0">
                        <a:pos x="T8" y="T9"/>
                      </a:cxn>
                    </a:cxnLst>
                    <a:rect l="0" t="0" r="r" b="b"/>
                    <a:pathLst>
                      <a:path w="25" h="69">
                        <a:moveTo>
                          <a:pt x="13" y="69"/>
                        </a:moveTo>
                        <a:lnTo>
                          <a:pt x="0" y="27"/>
                        </a:lnTo>
                        <a:lnTo>
                          <a:pt x="9" y="0"/>
                        </a:lnTo>
                        <a:lnTo>
                          <a:pt x="25" y="31"/>
                        </a:lnTo>
                        <a:lnTo>
                          <a:pt x="13"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68" name="Freeform 184"/>
                  <p:cNvSpPr/>
                  <p:nvPr/>
                </p:nvSpPr>
                <p:spPr bwMode="auto">
                  <a:xfrm>
                    <a:off x="1002" y="3678"/>
                    <a:ext cx="37" cy="10"/>
                  </a:xfrm>
                  <a:custGeom>
                    <a:avLst/>
                    <a:gdLst>
                      <a:gd name="T0" fmla="*/ 1 w 73"/>
                      <a:gd name="T1" fmla="*/ 0 h 30"/>
                      <a:gd name="T2" fmla="*/ 50 w 73"/>
                      <a:gd name="T3" fmla="*/ 0 h 30"/>
                      <a:gd name="T4" fmla="*/ 51 w 73"/>
                      <a:gd name="T5" fmla="*/ 3 h 30"/>
                      <a:gd name="T6" fmla="*/ 56 w 73"/>
                      <a:gd name="T7" fmla="*/ 12 h 30"/>
                      <a:gd name="T8" fmla="*/ 73 w 73"/>
                      <a:gd name="T9" fmla="*/ 30 h 30"/>
                      <a:gd name="T10" fmla="*/ 18 w 73"/>
                      <a:gd name="T11" fmla="*/ 30 h 30"/>
                      <a:gd name="T12" fmla="*/ 10 w 73"/>
                      <a:gd name="T13" fmla="*/ 21 h 30"/>
                      <a:gd name="T14" fmla="*/ 0 w 73"/>
                      <a:gd name="T15" fmla="*/ 7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1" y="3"/>
                        </a:lnTo>
                        <a:lnTo>
                          <a:pt x="56" y="12"/>
                        </a:lnTo>
                        <a:lnTo>
                          <a:pt x="73" y="30"/>
                        </a:lnTo>
                        <a:lnTo>
                          <a:pt x="18" y="30"/>
                        </a:lnTo>
                        <a:lnTo>
                          <a:pt x="10"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69" name="Freeform 185"/>
                  <p:cNvSpPr/>
                  <p:nvPr/>
                </p:nvSpPr>
                <p:spPr bwMode="auto">
                  <a:xfrm>
                    <a:off x="1005" y="3688"/>
                    <a:ext cx="41" cy="12"/>
                  </a:xfrm>
                  <a:custGeom>
                    <a:avLst/>
                    <a:gdLst>
                      <a:gd name="T0" fmla="*/ 0 w 83"/>
                      <a:gd name="T1" fmla="*/ 37 h 37"/>
                      <a:gd name="T2" fmla="*/ 4 w 83"/>
                      <a:gd name="T3" fmla="*/ 19 h 37"/>
                      <a:gd name="T4" fmla="*/ 8 w 83"/>
                      <a:gd name="T5" fmla="*/ 8 h 37"/>
                      <a:gd name="T6" fmla="*/ 13 w 83"/>
                      <a:gd name="T7" fmla="*/ 0 h 37"/>
                      <a:gd name="T8" fmla="*/ 68 w 83"/>
                      <a:gd name="T9" fmla="*/ 0 h 37"/>
                      <a:gd name="T10" fmla="*/ 83 w 83"/>
                      <a:gd name="T11" fmla="*/ 37 h 37"/>
                      <a:gd name="T12" fmla="*/ 0 w 83"/>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83" h="37">
                        <a:moveTo>
                          <a:pt x="0" y="37"/>
                        </a:moveTo>
                        <a:lnTo>
                          <a:pt x="4" y="19"/>
                        </a:lnTo>
                        <a:lnTo>
                          <a:pt x="8" y="8"/>
                        </a:lnTo>
                        <a:lnTo>
                          <a:pt x="13" y="0"/>
                        </a:lnTo>
                        <a:lnTo>
                          <a:pt x="68" y="0"/>
                        </a:lnTo>
                        <a:lnTo>
                          <a:pt x="83" y="37"/>
                        </a:lnTo>
                        <a:lnTo>
                          <a:pt x="0" y="37"/>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70" name="Group 186"/>
                <p:cNvGrpSpPr/>
                <p:nvPr/>
              </p:nvGrpSpPr>
              <p:grpSpPr bwMode="auto">
                <a:xfrm>
                  <a:off x="1010" y="3690"/>
                  <a:ext cx="48" cy="23"/>
                  <a:chOff x="1010" y="3690"/>
                  <a:chExt cx="48" cy="23"/>
                </a:xfrm>
              </p:grpSpPr>
              <p:sp>
                <p:nvSpPr>
                  <p:cNvPr id="118971" name="Freeform 187"/>
                  <p:cNvSpPr/>
                  <p:nvPr/>
                </p:nvSpPr>
                <p:spPr bwMode="auto">
                  <a:xfrm>
                    <a:off x="1010" y="3690"/>
                    <a:ext cx="12" cy="23"/>
                  </a:xfrm>
                  <a:custGeom>
                    <a:avLst/>
                    <a:gdLst>
                      <a:gd name="T0" fmla="*/ 14 w 25"/>
                      <a:gd name="T1" fmla="*/ 69 h 69"/>
                      <a:gd name="T2" fmla="*/ 0 w 25"/>
                      <a:gd name="T3" fmla="*/ 28 h 69"/>
                      <a:gd name="T4" fmla="*/ 9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9"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72" name="Freeform 188"/>
                  <p:cNvSpPr/>
                  <p:nvPr/>
                </p:nvSpPr>
                <p:spPr bwMode="auto">
                  <a:xfrm>
                    <a:off x="1014" y="3690"/>
                    <a:ext cx="38" cy="10"/>
                  </a:xfrm>
                  <a:custGeom>
                    <a:avLst/>
                    <a:gdLst>
                      <a:gd name="T0" fmla="*/ 1 w 75"/>
                      <a:gd name="T1" fmla="*/ 0 h 31"/>
                      <a:gd name="T2" fmla="*/ 50 w 75"/>
                      <a:gd name="T3" fmla="*/ 0 h 31"/>
                      <a:gd name="T4" fmla="*/ 52 w 75"/>
                      <a:gd name="T5" fmla="*/ 3 h 31"/>
                      <a:gd name="T6" fmla="*/ 56 w 75"/>
                      <a:gd name="T7" fmla="*/ 12 h 31"/>
                      <a:gd name="T8" fmla="*/ 75 w 75"/>
                      <a:gd name="T9" fmla="*/ 31 h 31"/>
                      <a:gd name="T10" fmla="*/ 18 w 75"/>
                      <a:gd name="T11" fmla="*/ 31 h 31"/>
                      <a:gd name="T12" fmla="*/ 9 w 75"/>
                      <a:gd name="T13" fmla="*/ 22 h 31"/>
                      <a:gd name="T14" fmla="*/ 0 w 75"/>
                      <a:gd name="T15" fmla="*/ 6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3"/>
                        </a:lnTo>
                        <a:lnTo>
                          <a:pt x="56" y="12"/>
                        </a:lnTo>
                        <a:lnTo>
                          <a:pt x="75" y="31"/>
                        </a:lnTo>
                        <a:lnTo>
                          <a:pt x="18" y="31"/>
                        </a:lnTo>
                        <a:lnTo>
                          <a:pt x="9" y="22"/>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73" name="Freeform 189"/>
                  <p:cNvSpPr/>
                  <p:nvPr/>
                </p:nvSpPr>
                <p:spPr bwMode="auto">
                  <a:xfrm>
                    <a:off x="1018" y="3701"/>
                    <a:ext cx="40" cy="12"/>
                  </a:xfrm>
                  <a:custGeom>
                    <a:avLst/>
                    <a:gdLst>
                      <a:gd name="T0" fmla="*/ 0 w 82"/>
                      <a:gd name="T1" fmla="*/ 35 h 35"/>
                      <a:gd name="T2" fmla="*/ 2 w 82"/>
                      <a:gd name="T3" fmla="*/ 19 h 35"/>
                      <a:gd name="T4" fmla="*/ 8 w 82"/>
                      <a:gd name="T5" fmla="*/ 7 h 35"/>
                      <a:gd name="T6" fmla="*/ 12 w 82"/>
                      <a:gd name="T7" fmla="*/ 0 h 35"/>
                      <a:gd name="T8" fmla="*/ 69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8" y="7"/>
                        </a:lnTo>
                        <a:lnTo>
                          <a:pt x="12" y="0"/>
                        </a:lnTo>
                        <a:lnTo>
                          <a:pt x="69"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74" name="Group 190"/>
                <p:cNvGrpSpPr/>
                <p:nvPr/>
              </p:nvGrpSpPr>
              <p:grpSpPr bwMode="auto">
                <a:xfrm>
                  <a:off x="1023" y="3703"/>
                  <a:ext cx="49" cy="22"/>
                  <a:chOff x="1023" y="3703"/>
                  <a:chExt cx="49" cy="22"/>
                </a:xfrm>
              </p:grpSpPr>
              <p:sp>
                <p:nvSpPr>
                  <p:cNvPr id="118975" name="Freeform 191"/>
                  <p:cNvSpPr/>
                  <p:nvPr/>
                </p:nvSpPr>
                <p:spPr bwMode="auto">
                  <a:xfrm>
                    <a:off x="1023" y="3703"/>
                    <a:ext cx="12" cy="22"/>
                  </a:xfrm>
                  <a:custGeom>
                    <a:avLst/>
                    <a:gdLst>
                      <a:gd name="T0" fmla="*/ 13 w 25"/>
                      <a:gd name="T1" fmla="*/ 68 h 68"/>
                      <a:gd name="T2" fmla="*/ 0 w 25"/>
                      <a:gd name="T3" fmla="*/ 27 h 68"/>
                      <a:gd name="T4" fmla="*/ 9 w 25"/>
                      <a:gd name="T5" fmla="*/ 0 h 68"/>
                      <a:gd name="T6" fmla="*/ 25 w 25"/>
                      <a:gd name="T7" fmla="*/ 30 h 68"/>
                      <a:gd name="T8" fmla="*/ 13 w 25"/>
                      <a:gd name="T9" fmla="*/ 68 h 68"/>
                    </a:gdLst>
                    <a:ahLst/>
                    <a:cxnLst>
                      <a:cxn ang="0">
                        <a:pos x="T0" y="T1"/>
                      </a:cxn>
                      <a:cxn ang="0">
                        <a:pos x="T2" y="T3"/>
                      </a:cxn>
                      <a:cxn ang="0">
                        <a:pos x="T4" y="T5"/>
                      </a:cxn>
                      <a:cxn ang="0">
                        <a:pos x="T6" y="T7"/>
                      </a:cxn>
                      <a:cxn ang="0">
                        <a:pos x="T8" y="T9"/>
                      </a:cxn>
                    </a:cxnLst>
                    <a:rect l="0" t="0" r="r" b="b"/>
                    <a:pathLst>
                      <a:path w="25" h="68">
                        <a:moveTo>
                          <a:pt x="13" y="68"/>
                        </a:moveTo>
                        <a:lnTo>
                          <a:pt x="0" y="27"/>
                        </a:lnTo>
                        <a:lnTo>
                          <a:pt x="9" y="0"/>
                        </a:lnTo>
                        <a:lnTo>
                          <a:pt x="25" y="30"/>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76" name="Freeform 192"/>
                  <p:cNvSpPr/>
                  <p:nvPr/>
                </p:nvSpPr>
                <p:spPr bwMode="auto">
                  <a:xfrm>
                    <a:off x="1028" y="3703"/>
                    <a:ext cx="37" cy="10"/>
                  </a:xfrm>
                  <a:custGeom>
                    <a:avLst/>
                    <a:gdLst>
                      <a:gd name="T0" fmla="*/ 1 w 75"/>
                      <a:gd name="T1" fmla="*/ 0 h 29"/>
                      <a:gd name="T2" fmla="*/ 50 w 75"/>
                      <a:gd name="T3" fmla="*/ 0 h 29"/>
                      <a:gd name="T4" fmla="*/ 51 w 75"/>
                      <a:gd name="T5" fmla="*/ 2 h 29"/>
                      <a:gd name="T6" fmla="*/ 57 w 75"/>
                      <a:gd name="T7" fmla="*/ 11 h 29"/>
                      <a:gd name="T8" fmla="*/ 75 w 75"/>
                      <a:gd name="T9" fmla="*/ 29 h 29"/>
                      <a:gd name="T10" fmla="*/ 18 w 75"/>
                      <a:gd name="T11" fmla="*/ 29 h 29"/>
                      <a:gd name="T12" fmla="*/ 9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7" y="11"/>
                        </a:lnTo>
                        <a:lnTo>
                          <a:pt x="75"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77" name="Freeform 193"/>
                  <p:cNvSpPr/>
                  <p:nvPr/>
                </p:nvSpPr>
                <p:spPr bwMode="auto">
                  <a:xfrm>
                    <a:off x="1030" y="3713"/>
                    <a:ext cx="42" cy="12"/>
                  </a:xfrm>
                  <a:custGeom>
                    <a:avLst/>
                    <a:gdLst>
                      <a:gd name="T0" fmla="*/ 0 w 83"/>
                      <a:gd name="T1" fmla="*/ 36 h 36"/>
                      <a:gd name="T2" fmla="*/ 3 w 83"/>
                      <a:gd name="T3" fmla="*/ 19 h 36"/>
                      <a:gd name="T4" fmla="*/ 7 w 83"/>
                      <a:gd name="T5" fmla="*/ 7 h 36"/>
                      <a:gd name="T6" fmla="*/ 13 w 83"/>
                      <a:gd name="T7" fmla="*/ 0 h 36"/>
                      <a:gd name="T8" fmla="*/ 70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19"/>
                        </a:lnTo>
                        <a:lnTo>
                          <a:pt x="7" y="7"/>
                        </a:lnTo>
                        <a:lnTo>
                          <a:pt x="13" y="0"/>
                        </a:lnTo>
                        <a:lnTo>
                          <a:pt x="70"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78" name="Group 194"/>
                <p:cNvGrpSpPr/>
                <p:nvPr/>
              </p:nvGrpSpPr>
              <p:grpSpPr bwMode="auto">
                <a:xfrm>
                  <a:off x="1036" y="3716"/>
                  <a:ext cx="49" cy="22"/>
                  <a:chOff x="1036" y="3716"/>
                  <a:chExt cx="49" cy="22"/>
                </a:xfrm>
              </p:grpSpPr>
              <p:sp>
                <p:nvSpPr>
                  <p:cNvPr id="118979" name="Freeform 195"/>
                  <p:cNvSpPr/>
                  <p:nvPr/>
                </p:nvSpPr>
                <p:spPr bwMode="auto">
                  <a:xfrm>
                    <a:off x="1036" y="3716"/>
                    <a:ext cx="11" cy="22"/>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0" name="Freeform 196"/>
                  <p:cNvSpPr/>
                  <p:nvPr/>
                </p:nvSpPr>
                <p:spPr bwMode="auto">
                  <a:xfrm>
                    <a:off x="1040" y="3716"/>
                    <a:ext cx="37" cy="10"/>
                  </a:xfrm>
                  <a:custGeom>
                    <a:avLst/>
                    <a:gdLst>
                      <a:gd name="T0" fmla="*/ 3 w 75"/>
                      <a:gd name="T1" fmla="*/ 0 h 29"/>
                      <a:gd name="T2" fmla="*/ 51 w 75"/>
                      <a:gd name="T3" fmla="*/ 0 h 29"/>
                      <a:gd name="T4" fmla="*/ 53 w 75"/>
                      <a:gd name="T5" fmla="*/ 2 h 29"/>
                      <a:gd name="T6" fmla="*/ 57 w 75"/>
                      <a:gd name="T7" fmla="*/ 11 h 29"/>
                      <a:gd name="T8" fmla="*/ 75 w 75"/>
                      <a:gd name="T9" fmla="*/ 29 h 29"/>
                      <a:gd name="T10" fmla="*/ 18 w 75"/>
                      <a:gd name="T11" fmla="*/ 29 h 29"/>
                      <a:gd name="T12" fmla="*/ 9 w 75"/>
                      <a:gd name="T13" fmla="*/ 20 h 29"/>
                      <a:gd name="T14" fmla="*/ 0 w 75"/>
                      <a:gd name="T15" fmla="*/ 5 h 29"/>
                      <a:gd name="T16" fmla="*/ 3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3" y="0"/>
                        </a:moveTo>
                        <a:lnTo>
                          <a:pt x="51" y="0"/>
                        </a:lnTo>
                        <a:lnTo>
                          <a:pt x="53" y="2"/>
                        </a:lnTo>
                        <a:lnTo>
                          <a:pt x="57" y="11"/>
                        </a:lnTo>
                        <a:lnTo>
                          <a:pt x="75" y="29"/>
                        </a:lnTo>
                        <a:lnTo>
                          <a:pt x="18" y="29"/>
                        </a:lnTo>
                        <a:lnTo>
                          <a:pt x="9" y="20"/>
                        </a:lnTo>
                        <a:lnTo>
                          <a:pt x="0" y="5"/>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1" name="Freeform 197"/>
                  <p:cNvSpPr/>
                  <p:nvPr/>
                </p:nvSpPr>
                <p:spPr bwMode="auto">
                  <a:xfrm>
                    <a:off x="1043" y="3726"/>
                    <a:ext cx="42" cy="12"/>
                  </a:xfrm>
                  <a:custGeom>
                    <a:avLst/>
                    <a:gdLst>
                      <a:gd name="T0" fmla="*/ 0 w 82"/>
                      <a:gd name="T1" fmla="*/ 36 h 36"/>
                      <a:gd name="T2" fmla="*/ 1 w 82"/>
                      <a:gd name="T3" fmla="*/ 20 h 36"/>
                      <a:gd name="T4" fmla="*/ 6 w 82"/>
                      <a:gd name="T5" fmla="*/ 8 h 36"/>
                      <a:gd name="T6" fmla="*/ 10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0"/>
                        </a:lnTo>
                        <a:lnTo>
                          <a:pt x="6" y="8"/>
                        </a:lnTo>
                        <a:lnTo>
                          <a:pt x="10"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8982" name="Group 198"/>
              <p:cNvGrpSpPr/>
              <p:nvPr/>
            </p:nvGrpSpPr>
            <p:grpSpPr bwMode="auto">
              <a:xfrm>
                <a:off x="1046" y="3727"/>
                <a:ext cx="49" cy="23"/>
                <a:chOff x="1046" y="3727"/>
                <a:chExt cx="49" cy="23"/>
              </a:xfrm>
            </p:grpSpPr>
            <p:sp>
              <p:nvSpPr>
                <p:cNvPr id="118983" name="Freeform 199"/>
                <p:cNvSpPr/>
                <p:nvPr/>
              </p:nvSpPr>
              <p:spPr bwMode="auto">
                <a:xfrm>
                  <a:off x="1046" y="3727"/>
                  <a:ext cx="12" cy="23"/>
                </a:xfrm>
                <a:custGeom>
                  <a:avLst/>
                  <a:gdLst>
                    <a:gd name="T0" fmla="*/ 14 w 24"/>
                    <a:gd name="T1" fmla="*/ 68 h 68"/>
                    <a:gd name="T2" fmla="*/ 0 w 24"/>
                    <a:gd name="T3" fmla="*/ 27 h 68"/>
                    <a:gd name="T4" fmla="*/ 10 w 24"/>
                    <a:gd name="T5" fmla="*/ 0 h 68"/>
                    <a:gd name="T6" fmla="*/ 24 w 24"/>
                    <a:gd name="T7" fmla="*/ 32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10" y="0"/>
                      </a:lnTo>
                      <a:lnTo>
                        <a:pt x="24" y="32"/>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4" name="Freeform 200"/>
                <p:cNvSpPr/>
                <p:nvPr/>
              </p:nvSpPr>
              <p:spPr bwMode="auto">
                <a:xfrm>
                  <a:off x="1051" y="3727"/>
                  <a:ext cx="36" cy="11"/>
                </a:xfrm>
                <a:custGeom>
                  <a:avLst/>
                  <a:gdLst>
                    <a:gd name="T0" fmla="*/ 2 w 73"/>
                    <a:gd name="T1" fmla="*/ 0 h 31"/>
                    <a:gd name="T2" fmla="*/ 49 w 73"/>
                    <a:gd name="T3" fmla="*/ 0 h 31"/>
                    <a:gd name="T4" fmla="*/ 50 w 73"/>
                    <a:gd name="T5" fmla="*/ 4 h 31"/>
                    <a:gd name="T6" fmla="*/ 57 w 73"/>
                    <a:gd name="T7" fmla="*/ 13 h 31"/>
                    <a:gd name="T8" fmla="*/ 73 w 73"/>
                    <a:gd name="T9" fmla="*/ 31 h 31"/>
                    <a:gd name="T10" fmla="*/ 17 w 73"/>
                    <a:gd name="T11" fmla="*/ 31 h 31"/>
                    <a:gd name="T12" fmla="*/ 10 w 73"/>
                    <a:gd name="T13" fmla="*/ 22 h 31"/>
                    <a:gd name="T14" fmla="*/ 0 w 73"/>
                    <a:gd name="T15" fmla="*/ 6 h 31"/>
                    <a:gd name="T16" fmla="*/ 2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2" y="0"/>
                      </a:moveTo>
                      <a:lnTo>
                        <a:pt x="49" y="0"/>
                      </a:lnTo>
                      <a:lnTo>
                        <a:pt x="50" y="4"/>
                      </a:lnTo>
                      <a:lnTo>
                        <a:pt x="57" y="13"/>
                      </a:lnTo>
                      <a:lnTo>
                        <a:pt x="73" y="31"/>
                      </a:lnTo>
                      <a:lnTo>
                        <a:pt x="17" y="31"/>
                      </a:lnTo>
                      <a:lnTo>
                        <a:pt x="10"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5" name="Freeform 201"/>
                <p:cNvSpPr/>
                <p:nvPr/>
              </p:nvSpPr>
              <p:spPr bwMode="auto">
                <a:xfrm>
                  <a:off x="1054" y="3738"/>
                  <a:ext cx="41" cy="12"/>
                </a:xfrm>
                <a:custGeom>
                  <a:avLst/>
                  <a:gdLst>
                    <a:gd name="T0" fmla="*/ 0 w 82"/>
                    <a:gd name="T1" fmla="*/ 35 h 35"/>
                    <a:gd name="T2" fmla="*/ 1 w 82"/>
                    <a:gd name="T3" fmla="*/ 19 h 35"/>
                    <a:gd name="T4" fmla="*/ 6 w 82"/>
                    <a:gd name="T5" fmla="*/ 6 h 35"/>
                    <a:gd name="T6" fmla="*/ 10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1" y="19"/>
                      </a:lnTo>
                      <a:lnTo>
                        <a:pt x="6" y="6"/>
                      </a:lnTo>
                      <a:lnTo>
                        <a:pt x="10"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86" name="Group 202"/>
              <p:cNvGrpSpPr/>
              <p:nvPr/>
            </p:nvGrpSpPr>
            <p:grpSpPr bwMode="auto">
              <a:xfrm>
                <a:off x="1058" y="3739"/>
                <a:ext cx="50" cy="23"/>
                <a:chOff x="1058" y="3739"/>
                <a:chExt cx="50" cy="23"/>
              </a:xfrm>
            </p:grpSpPr>
            <p:sp>
              <p:nvSpPr>
                <p:cNvPr id="118987" name="Freeform 203"/>
                <p:cNvSpPr/>
                <p:nvPr/>
              </p:nvSpPr>
              <p:spPr bwMode="auto">
                <a:xfrm>
                  <a:off x="1058" y="3739"/>
                  <a:ext cx="13" cy="23"/>
                </a:xfrm>
                <a:custGeom>
                  <a:avLst/>
                  <a:gdLst>
                    <a:gd name="T0" fmla="*/ 16 w 25"/>
                    <a:gd name="T1" fmla="*/ 68 h 68"/>
                    <a:gd name="T2" fmla="*/ 0 w 25"/>
                    <a:gd name="T3" fmla="*/ 27 h 68"/>
                    <a:gd name="T4" fmla="*/ 10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0"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8" name="Freeform 204"/>
                <p:cNvSpPr/>
                <p:nvPr/>
              </p:nvSpPr>
              <p:spPr bwMode="auto">
                <a:xfrm>
                  <a:off x="1063" y="3740"/>
                  <a:ext cx="37" cy="10"/>
                </a:xfrm>
                <a:custGeom>
                  <a:avLst/>
                  <a:gdLst>
                    <a:gd name="T0" fmla="*/ 3 w 75"/>
                    <a:gd name="T1" fmla="*/ 0 h 30"/>
                    <a:gd name="T2" fmla="*/ 50 w 75"/>
                    <a:gd name="T3" fmla="*/ 0 h 30"/>
                    <a:gd name="T4" fmla="*/ 51 w 75"/>
                    <a:gd name="T5" fmla="*/ 3 h 30"/>
                    <a:gd name="T6" fmla="*/ 58 w 75"/>
                    <a:gd name="T7" fmla="*/ 12 h 30"/>
                    <a:gd name="T8" fmla="*/ 75 w 75"/>
                    <a:gd name="T9" fmla="*/ 30 h 30"/>
                    <a:gd name="T10" fmla="*/ 18 w 75"/>
                    <a:gd name="T11" fmla="*/ 30 h 30"/>
                    <a:gd name="T12" fmla="*/ 11 w 75"/>
                    <a:gd name="T13" fmla="*/ 21 h 30"/>
                    <a:gd name="T14" fmla="*/ 0 w 75"/>
                    <a:gd name="T15" fmla="*/ 7 h 30"/>
                    <a:gd name="T16" fmla="*/ 3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3" y="0"/>
                      </a:moveTo>
                      <a:lnTo>
                        <a:pt x="50" y="0"/>
                      </a:lnTo>
                      <a:lnTo>
                        <a:pt x="51" y="3"/>
                      </a:lnTo>
                      <a:lnTo>
                        <a:pt x="58" y="12"/>
                      </a:lnTo>
                      <a:lnTo>
                        <a:pt x="75" y="30"/>
                      </a:lnTo>
                      <a:lnTo>
                        <a:pt x="18" y="30"/>
                      </a:lnTo>
                      <a:lnTo>
                        <a:pt x="11" y="21"/>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89" name="Freeform 205"/>
                <p:cNvSpPr/>
                <p:nvPr/>
              </p:nvSpPr>
              <p:spPr bwMode="auto">
                <a:xfrm>
                  <a:off x="1067" y="3750"/>
                  <a:ext cx="41" cy="12"/>
                </a:xfrm>
                <a:custGeom>
                  <a:avLst/>
                  <a:gdLst>
                    <a:gd name="T0" fmla="*/ 0 w 81"/>
                    <a:gd name="T1" fmla="*/ 36 h 36"/>
                    <a:gd name="T2" fmla="*/ 1 w 81"/>
                    <a:gd name="T3" fmla="*/ 19 h 36"/>
                    <a:gd name="T4" fmla="*/ 5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8990" name="Group 206"/>
              <p:cNvGrpSpPr/>
              <p:nvPr/>
            </p:nvGrpSpPr>
            <p:grpSpPr bwMode="auto">
              <a:xfrm>
                <a:off x="1072" y="3753"/>
                <a:ext cx="48" cy="22"/>
                <a:chOff x="1072" y="3753"/>
                <a:chExt cx="48" cy="22"/>
              </a:xfrm>
            </p:grpSpPr>
            <p:sp>
              <p:nvSpPr>
                <p:cNvPr id="118991" name="Freeform 207"/>
                <p:cNvSpPr/>
                <p:nvPr/>
              </p:nvSpPr>
              <p:spPr bwMode="auto">
                <a:xfrm>
                  <a:off x="1072" y="3753"/>
                  <a:ext cx="11" cy="22"/>
                </a:xfrm>
                <a:custGeom>
                  <a:avLst/>
                  <a:gdLst>
                    <a:gd name="T0" fmla="*/ 15 w 24"/>
                    <a:gd name="T1" fmla="*/ 68 h 68"/>
                    <a:gd name="T2" fmla="*/ 0 w 24"/>
                    <a:gd name="T3" fmla="*/ 27 h 68"/>
                    <a:gd name="T4" fmla="*/ 9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9"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92" name="Freeform 208"/>
                <p:cNvSpPr/>
                <p:nvPr/>
              </p:nvSpPr>
              <p:spPr bwMode="auto">
                <a:xfrm>
                  <a:off x="1076" y="3753"/>
                  <a:ext cx="37" cy="10"/>
                </a:xfrm>
                <a:custGeom>
                  <a:avLst/>
                  <a:gdLst>
                    <a:gd name="T0" fmla="*/ 2 w 74"/>
                    <a:gd name="T1" fmla="*/ 0 h 31"/>
                    <a:gd name="T2" fmla="*/ 50 w 74"/>
                    <a:gd name="T3" fmla="*/ 0 h 31"/>
                    <a:gd name="T4" fmla="*/ 52 w 74"/>
                    <a:gd name="T5" fmla="*/ 4 h 31"/>
                    <a:gd name="T6" fmla="*/ 57 w 74"/>
                    <a:gd name="T7" fmla="*/ 13 h 31"/>
                    <a:gd name="T8" fmla="*/ 74 w 74"/>
                    <a:gd name="T9" fmla="*/ 31 h 31"/>
                    <a:gd name="T10" fmla="*/ 19 w 74"/>
                    <a:gd name="T11" fmla="*/ 31 h 31"/>
                    <a:gd name="T12" fmla="*/ 11 w 74"/>
                    <a:gd name="T13" fmla="*/ 20 h 31"/>
                    <a:gd name="T14" fmla="*/ 0 w 74"/>
                    <a:gd name="T15" fmla="*/ 6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50" y="0"/>
                      </a:lnTo>
                      <a:lnTo>
                        <a:pt x="52" y="4"/>
                      </a:lnTo>
                      <a:lnTo>
                        <a:pt x="57" y="13"/>
                      </a:lnTo>
                      <a:lnTo>
                        <a:pt x="74" y="31"/>
                      </a:lnTo>
                      <a:lnTo>
                        <a:pt x="19" y="31"/>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93" name="Freeform 209"/>
                <p:cNvSpPr/>
                <p:nvPr/>
              </p:nvSpPr>
              <p:spPr bwMode="auto">
                <a:xfrm>
                  <a:off x="1079" y="3763"/>
                  <a:ext cx="41" cy="12"/>
                </a:xfrm>
                <a:custGeom>
                  <a:avLst/>
                  <a:gdLst>
                    <a:gd name="T0" fmla="*/ 0 w 81"/>
                    <a:gd name="T1" fmla="*/ 36 h 36"/>
                    <a:gd name="T2" fmla="*/ 3 w 81"/>
                    <a:gd name="T3" fmla="*/ 20 h 36"/>
                    <a:gd name="T4" fmla="*/ 6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3" y="20"/>
                      </a:lnTo>
                      <a:lnTo>
                        <a:pt x="6"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sp>
            <p:nvSpPr>
              <p:cNvPr id="118994" name="Freeform 210"/>
              <p:cNvSpPr/>
              <p:nvPr/>
            </p:nvSpPr>
            <p:spPr bwMode="auto">
              <a:xfrm>
                <a:off x="820" y="3535"/>
                <a:ext cx="12" cy="23"/>
              </a:xfrm>
              <a:custGeom>
                <a:avLst/>
                <a:gdLst>
                  <a:gd name="T0" fmla="*/ 14 w 23"/>
                  <a:gd name="T1" fmla="*/ 68 h 68"/>
                  <a:gd name="T2" fmla="*/ 0 w 23"/>
                  <a:gd name="T3" fmla="*/ 27 h 68"/>
                  <a:gd name="T4" fmla="*/ 9 w 23"/>
                  <a:gd name="T5" fmla="*/ 0 h 68"/>
                  <a:gd name="T6" fmla="*/ 23 w 23"/>
                  <a:gd name="T7" fmla="*/ 31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9" y="0"/>
                    </a:lnTo>
                    <a:lnTo>
                      <a:pt x="23" y="31"/>
                    </a:lnTo>
                    <a:lnTo>
                      <a:pt x="14"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95" name="Freeform 211"/>
              <p:cNvSpPr/>
              <p:nvPr/>
            </p:nvSpPr>
            <p:spPr bwMode="auto">
              <a:xfrm>
                <a:off x="825" y="3535"/>
                <a:ext cx="36" cy="9"/>
              </a:xfrm>
              <a:custGeom>
                <a:avLst/>
                <a:gdLst>
                  <a:gd name="T0" fmla="*/ 0 w 71"/>
                  <a:gd name="T1" fmla="*/ 0 h 27"/>
                  <a:gd name="T2" fmla="*/ 49 w 71"/>
                  <a:gd name="T3" fmla="*/ 0 h 27"/>
                  <a:gd name="T4" fmla="*/ 51 w 71"/>
                  <a:gd name="T5" fmla="*/ 2 h 27"/>
                  <a:gd name="T6" fmla="*/ 55 w 71"/>
                  <a:gd name="T7" fmla="*/ 12 h 27"/>
                  <a:gd name="T8" fmla="*/ 71 w 71"/>
                  <a:gd name="T9" fmla="*/ 27 h 27"/>
                  <a:gd name="T10" fmla="*/ 17 w 71"/>
                  <a:gd name="T11" fmla="*/ 27 h 27"/>
                  <a:gd name="T12" fmla="*/ 8 w 71"/>
                  <a:gd name="T13" fmla="*/ 20 h 27"/>
                  <a:gd name="T14" fmla="*/ 0 w 71"/>
                  <a:gd name="T15" fmla="*/ 6 h 27"/>
                  <a:gd name="T16" fmla="*/ 0 w 71"/>
                  <a:gd name="T1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27">
                    <a:moveTo>
                      <a:pt x="0" y="0"/>
                    </a:moveTo>
                    <a:lnTo>
                      <a:pt x="49" y="0"/>
                    </a:lnTo>
                    <a:lnTo>
                      <a:pt x="51" y="2"/>
                    </a:lnTo>
                    <a:lnTo>
                      <a:pt x="55" y="12"/>
                    </a:lnTo>
                    <a:lnTo>
                      <a:pt x="71" y="27"/>
                    </a:lnTo>
                    <a:lnTo>
                      <a:pt x="17" y="27"/>
                    </a:lnTo>
                    <a:lnTo>
                      <a:pt x="8" y="20"/>
                    </a:lnTo>
                    <a:lnTo>
                      <a:pt x="0" y="6"/>
                    </a:lnTo>
                    <a:lnTo>
                      <a:pt x="0"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96" name="Freeform 212"/>
              <p:cNvSpPr/>
              <p:nvPr/>
            </p:nvSpPr>
            <p:spPr bwMode="auto">
              <a:xfrm>
                <a:off x="828" y="3546"/>
                <a:ext cx="40" cy="12"/>
              </a:xfrm>
              <a:custGeom>
                <a:avLst/>
                <a:gdLst>
                  <a:gd name="T0" fmla="*/ 0 w 82"/>
                  <a:gd name="T1" fmla="*/ 36 h 36"/>
                  <a:gd name="T2" fmla="*/ 2 w 82"/>
                  <a:gd name="T3" fmla="*/ 21 h 36"/>
                  <a:gd name="T4" fmla="*/ 6 w 82"/>
                  <a:gd name="T5" fmla="*/ 8 h 36"/>
                  <a:gd name="T6" fmla="*/ 11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1"/>
                    </a:lnTo>
                    <a:lnTo>
                      <a:pt x="6" y="8"/>
                    </a:lnTo>
                    <a:lnTo>
                      <a:pt x="11" y="0"/>
                    </a:lnTo>
                    <a:lnTo>
                      <a:pt x="68" y="0"/>
                    </a:lnTo>
                    <a:lnTo>
                      <a:pt x="82"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nvGrpSpPr>
              <p:cNvPr id="118997" name="Group 213"/>
              <p:cNvGrpSpPr/>
              <p:nvPr/>
            </p:nvGrpSpPr>
            <p:grpSpPr bwMode="auto">
              <a:xfrm>
                <a:off x="832" y="3547"/>
                <a:ext cx="49" cy="23"/>
                <a:chOff x="832" y="3547"/>
                <a:chExt cx="49" cy="23"/>
              </a:xfrm>
            </p:grpSpPr>
            <p:sp>
              <p:nvSpPr>
                <p:cNvPr id="118998" name="Freeform 214"/>
                <p:cNvSpPr/>
                <p:nvPr/>
              </p:nvSpPr>
              <p:spPr bwMode="auto">
                <a:xfrm>
                  <a:off x="832" y="3547"/>
                  <a:ext cx="12" cy="23"/>
                </a:xfrm>
                <a:custGeom>
                  <a:avLst/>
                  <a:gdLst>
                    <a:gd name="T0" fmla="*/ 15 w 24"/>
                    <a:gd name="T1" fmla="*/ 68 h 68"/>
                    <a:gd name="T2" fmla="*/ 0 w 24"/>
                    <a:gd name="T3" fmla="*/ 27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8999" name="Freeform 215"/>
                <p:cNvSpPr/>
                <p:nvPr/>
              </p:nvSpPr>
              <p:spPr bwMode="auto">
                <a:xfrm>
                  <a:off x="837" y="3548"/>
                  <a:ext cx="36" cy="10"/>
                </a:xfrm>
                <a:custGeom>
                  <a:avLst/>
                  <a:gdLst>
                    <a:gd name="T0" fmla="*/ 1 w 72"/>
                    <a:gd name="T1" fmla="*/ 0 h 29"/>
                    <a:gd name="T2" fmla="*/ 49 w 72"/>
                    <a:gd name="T3" fmla="*/ 0 h 29"/>
                    <a:gd name="T4" fmla="*/ 50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6" y="11"/>
                      </a:lnTo>
                      <a:lnTo>
                        <a:pt x="72" y="29"/>
                      </a:lnTo>
                      <a:lnTo>
                        <a:pt x="17"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00" name="Freeform 216"/>
                <p:cNvSpPr/>
                <p:nvPr/>
              </p:nvSpPr>
              <p:spPr bwMode="auto">
                <a:xfrm>
                  <a:off x="840" y="3558"/>
                  <a:ext cx="41" cy="12"/>
                </a:xfrm>
                <a:custGeom>
                  <a:avLst/>
                  <a:gdLst>
                    <a:gd name="T0" fmla="*/ 0 w 83"/>
                    <a:gd name="T1" fmla="*/ 36 h 36"/>
                    <a:gd name="T2" fmla="*/ 1 w 83"/>
                    <a:gd name="T3" fmla="*/ 20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01" name="Group 217"/>
              <p:cNvGrpSpPr/>
              <p:nvPr/>
            </p:nvGrpSpPr>
            <p:grpSpPr bwMode="auto">
              <a:xfrm>
                <a:off x="844" y="3560"/>
                <a:ext cx="49" cy="22"/>
                <a:chOff x="844" y="3560"/>
                <a:chExt cx="49" cy="22"/>
              </a:xfrm>
            </p:grpSpPr>
            <p:sp>
              <p:nvSpPr>
                <p:cNvPr id="119002" name="Freeform 218"/>
                <p:cNvSpPr/>
                <p:nvPr/>
              </p:nvSpPr>
              <p:spPr bwMode="auto">
                <a:xfrm>
                  <a:off x="844" y="3560"/>
                  <a:ext cx="13"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03" name="Freeform 219"/>
                <p:cNvSpPr/>
                <p:nvPr/>
              </p:nvSpPr>
              <p:spPr bwMode="auto">
                <a:xfrm>
                  <a:off x="849" y="3560"/>
                  <a:ext cx="37" cy="10"/>
                </a:xfrm>
                <a:custGeom>
                  <a:avLst/>
                  <a:gdLst>
                    <a:gd name="T0" fmla="*/ 1 w 73"/>
                    <a:gd name="T1" fmla="*/ 0 h 29"/>
                    <a:gd name="T2" fmla="*/ 48 w 73"/>
                    <a:gd name="T3" fmla="*/ 0 h 29"/>
                    <a:gd name="T4" fmla="*/ 50 w 73"/>
                    <a:gd name="T5" fmla="*/ 2 h 29"/>
                    <a:gd name="T6" fmla="*/ 56 w 73"/>
                    <a:gd name="T7" fmla="*/ 11 h 29"/>
                    <a:gd name="T8" fmla="*/ 73 w 73"/>
                    <a:gd name="T9" fmla="*/ 29 h 29"/>
                    <a:gd name="T10" fmla="*/ 18 w 73"/>
                    <a:gd name="T11" fmla="*/ 29 h 29"/>
                    <a:gd name="T12" fmla="*/ 9 w 73"/>
                    <a:gd name="T13" fmla="*/ 20 h 29"/>
                    <a:gd name="T14" fmla="*/ 0 w 73"/>
                    <a:gd name="T15" fmla="*/ 5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48" y="0"/>
                      </a:lnTo>
                      <a:lnTo>
                        <a:pt x="50" y="2"/>
                      </a:lnTo>
                      <a:lnTo>
                        <a:pt x="56" y="11"/>
                      </a:lnTo>
                      <a:lnTo>
                        <a:pt x="73"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04" name="Freeform 220"/>
                <p:cNvSpPr/>
                <p:nvPr/>
              </p:nvSpPr>
              <p:spPr bwMode="auto">
                <a:xfrm>
                  <a:off x="853" y="3571"/>
                  <a:ext cx="40" cy="11"/>
                </a:xfrm>
                <a:custGeom>
                  <a:avLst/>
                  <a:gdLst>
                    <a:gd name="T0" fmla="*/ 0 w 82"/>
                    <a:gd name="T1" fmla="*/ 35 h 35"/>
                    <a:gd name="T2" fmla="*/ 2 w 82"/>
                    <a:gd name="T3" fmla="*/ 19 h 35"/>
                    <a:gd name="T4" fmla="*/ 6 w 82"/>
                    <a:gd name="T5" fmla="*/ 7 h 35"/>
                    <a:gd name="T6" fmla="*/ 11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6" y="7"/>
                      </a:lnTo>
                      <a:lnTo>
                        <a:pt x="11"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05" name="Group 221"/>
              <p:cNvGrpSpPr/>
              <p:nvPr/>
            </p:nvGrpSpPr>
            <p:grpSpPr bwMode="auto">
              <a:xfrm>
                <a:off x="857" y="3572"/>
                <a:ext cx="50" cy="23"/>
                <a:chOff x="857" y="3572"/>
                <a:chExt cx="50" cy="23"/>
              </a:xfrm>
            </p:grpSpPr>
            <p:sp>
              <p:nvSpPr>
                <p:cNvPr id="119006" name="Freeform 222"/>
                <p:cNvSpPr/>
                <p:nvPr/>
              </p:nvSpPr>
              <p:spPr bwMode="auto">
                <a:xfrm>
                  <a:off x="857" y="3572"/>
                  <a:ext cx="12" cy="23"/>
                </a:xfrm>
                <a:custGeom>
                  <a:avLst/>
                  <a:gdLst>
                    <a:gd name="T0" fmla="*/ 14 w 23"/>
                    <a:gd name="T1" fmla="*/ 68 h 68"/>
                    <a:gd name="T2" fmla="*/ 0 w 23"/>
                    <a:gd name="T3" fmla="*/ 25 h 68"/>
                    <a:gd name="T4" fmla="*/ 9 w 23"/>
                    <a:gd name="T5" fmla="*/ 0 h 68"/>
                    <a:gd name="T6" fmla="*/ 23 w 23"/>
                    <a:gd name="T7" fmla="*/ 30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5"/>
                      </a:lnTo>
                      <a:lnTo>
                        <a:pt x="9" y="0"/>
                      </a:lnTo>
                      <a:lnTo>
                        <a:pt x="23" y="30"/>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07" name="Freeform 223"/>
                <p:cNvSpPr/>
                <p:nvPr/>
              </p:nvSpPr>
              <p:spPr bwMode="auto">
                <a:xfrm>
                  <a:off x="862" y="3573"/>
                  <a:ext cx="37" cy="9"/>
                </a:xfrm>
                <a:custGeom>
                  <a:avLst/>
                  <a:gdLst>
                    <a:gd name="T0" fmla="*/ 1 w 73"/>
                    <a:gd name="T1" fmla="*/ 0 h 29"/>
                    <a:gd name="T2" fmla="*/ 50 w 73"/>
                    <a:gd name="T3" fmla="*/ 0 h 29"/>
                    <a:gd name="T4" fmla="*/ 51 w 73"/>
                    <a:gd name="T5" fmla="*/ 2 h 29"/>
                    <a:gd name="T6" fmla="*/ 56 w 73"/>
                    <a:gd name="T7" fmla="*/ 11 h 29"/>
                    <a:gd name="T8" fmla="*/ 73 w 73"/>
                    <a:gd name="T9" fmla="*/ 29 h 29"/>
                    <a:gd name="T10" fmla="*/ 18 w 73"/>
                    <a:gd name="T11" fmla="*/ 29 h 29"/>
                    <a:gd name="T12" fmla="*/ 10 w 73"/>
                    <a:gd name="T13" fmla="*/ 20 h 29"/>
                    <a:gd name="T14" fmla="*/ 0 w 73"/>
                    <a:gd name="T15" fmla="*/ 5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1" y="2"/>
                      </a:lnTo>
                      <a:lnTo>
                        <a:pt x="56" y="11"/>
                      </a:lnTo>
                      <a:lnTo>
                        <a:pt x="73"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08" name="Freeform 224"/>
                <p:cNvSpPr/>
                <p:nvPr/>
              </p:nvSpPr>
              <p:spPr bwMode="auto">
                <a:xfrm>
                  <a:off x="865" y="3583"/>
                  <a:ext cx="42" cy="12"/>
                </a:xfrm>
                <a:custGeom>
                  <a:avLst/>
                  <a:gdLst>
                    <a:gd name="T0" fmla="*/ 0 w 83"/>
                    <a:gd name="T1" fmla="*/ 36 h 36"/>
                    <a:gd name="T2" fmla="*/ 3 w 83"/>
                    <a:gd name="T3" fmla="*/ 19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19"/>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09" name="Group 225"/>
              <p:cNvGrpSpPr/>
              <p:nvPr/>
            </p:nvGrpSpPr>
            <p:grpSpPr bwMode="auto">
              <a:xfrm>
                <a:off x="870" y="3585"/>
                <a:ext cx="48" cy="23"/>
                <a:chOff x="870" y="3585"/>
                <a:chExt cx="48" cy="23"/>
              </a:xfrm>
            </p:grpSpPr>
            <p:sp>
              <p:nvSpPr>
                <p:cNvPr id="119010" name="Freeform 226"/>
                <p:cNvSpPr/>
                <p:nvPr/>
              </p:nvSpPr>
              <p:spPr bwMode="auto">
                <a:xfrm>
                  <a:off x="870" y="3585"/>
                  <a:ext cx="12" cy="23"/>
                </a:xfrm>
                <a:custGeom>
                  <a:avLst/>
                  <a:gdLst>
                    <a:gd name="T0" fmla="*/ 15 w 25"/>
                    <a:gd name="T1" fmla="*/ 68 h 68"/>
                    <a:gd name="T2" fmla="*/ 0 w 25"/>
                    <a:gd name="T3" fmla="*/ 26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6"/>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11" name="Freeform 227"/>
                <p:cNvSpPr/>
                <p:nvPr/>
              </p:nvSpPr>
              <p:spPr bwMode="auto">
                <a:xfrm>
                  <a:off x="874" y="3586"/>
                  <a:ext cx="38" cy="10"/>
                </a:xfrm>
                <a:custGeom>
                  <a:avLst/>
                  <a:gdLst>
                    <a:gd name="T0" fmla="*/ 1 w 75"/>
                    <a:gd name="T1" fmla="*/ 0 h 29"/>
                    <a:gd name="T2" fmla="*/ 50 w 75"/>
                    <a:gd name="T3" fmla="*/ 0 h 29"/>
                    <a:gd name="T4" fmla="*/ 52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2"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12" name="Freeform 228"/>
                <p:cNvSpPr/>
                <p:nvPr/>
              </p:nvSpPr>
              <p:spPr bwMode="auto">
                <a:xfrm>
                  <a:off x="878" y="3596"/>
                  <a:ext cx="40" cy="12"/>
                </a:xfrm>
                <a:custGeom>
                  <a:avLst/>
                  <a:gdLst>
                    <a:gd name="T0" fmla="*/ 0 w 80"/>
                    <a:gd name="T1" fmla="*/ 36 h 36"/>
                    <a:gd name="T2" fmla="*/ 1 w 80"/>
                    <a:gd name="T3" fmla="*/ 20 h 36"/>
                    <a:gd name="T4" fmla="*/ 6 w 80"/>
                    <a:gd name="T5" fmla="*/ 8 h 36"/>
                    <a:gd name="T6" fmla="*/ 10 w 80"/>
                    <a:gd name="T7" fmla="*/ 0 h 36"/>
                    <a:gd name="T8" fmla="*/ 67 w 80"/>
                    <a:gd name="T9" fmla="*/ 0 h 36"/>
                    <a:gd name="T10" fmla="*/ 80 w 80"/>
                    <a:gd name="T11" fmla="*/ 36 h 36"/>
                    <a:gd name="T12" fmla="*/ 0 w 8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0" h="36">
                      <a:moveTo>
                        <a:pt x="0" y="36"/>
                      </a:moveTo>
                      <a:lnTo>
                        <a:pt x="1" y="20"/>
                      </a:lnTo>
                      <a:lnTo>
                        <a:pt x="6" y="8"/>
                      </a:lnTo>
                      <a:lnTo>
                        <a:pt x="10" y="0"/>
                      </a:lnTo>
                      <a:lnTo>
                        <a:pt x="67" y="0"/>
                      </a:lnTo>
                      <a:lnTo>
                        <a:pt x="80"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13" name="Group 229"/>
              <p:cNvGrpSpPr/>
              <p:nvPr/>
            </p:nvGrpSpPr>
            <p:grpSpPr bwMode="auto">
              <a:xfrm>
                <a:off x="882" y="3600"/>
                <a:ext cx="100" cy="73"/>
                <a:chOff x="882" y="3600"/>
                <a:chExt cx="100" cy="73"/>
              </a:xfrm>
            </p:grpSpPr>
            <p:grpSp>
              <p:nvGrpSpPr>
                <p:cNvPr id="119014" name="Group 230"/>
                <p:cNvGrpSpPr/>
                <p:nvPr/>
              </p:nvGrpSpPr>
              <p:grpSpPr bwMode="auto">
                <a:xfrm>
                  <a:off x="882" y="3600"/>
                  <a:ext cx="49" cy="23"/>
                  <a:chOff x="882" y="3600"/>
                  <a:chExt cx="49" cy="23"/>
                </a:xfrm>
              </p:grpSpPr>
              <p:sp>
                <p:nvSpPr>
                  <p:cNvPr id="119015" name="Freeform 231"/>
                  <p:cNvSpPr/>
                  <p:nvPr/>
                </p:nvSpPr>
                <p:spPr bwMode="auto">
                  <a:xfrm>
                    <a:off x="882" y="3600"/>
                    <a:ext cx="12" cy="23"/>
                  </a:xfrm>
                  <a:custGeom>
                    <a:avLst/>
                    <a:gdLst>
                      <a:gd name="T0" fmla="*/ 13 w 23"/>
                      <a:gd name="T1" fmla="*/ 70 h 70"/>
                      <a:gd name="T2" fmla="*/ 0 w 23"/>
                      <a:gd name="T3" fmla="*/ 27 h 70"/>
                      <a:gd name="T4" fmla="*/ 9 w 23"/>
                      <a:gd name="T5" fmla="*/ 0 h 70"/>
                      <a:gd name="T6" fmla="*/ 23 w 23"/>
                      <a:gd name="T7" fmla="*/ 31 h 70"/>
                      <a:gd name="T8" fmla="*/ 13 w 23"/>
                      <a:gd name="T9" fmla="*/ 70 h 70"/>
                    </a:gdLst>
                    <a:ahLst/>
                    <a:cxnLst>
                      <a:cxn ang="0">
                        <a:pos x="T0" y="T1"/>
                      </a:cxn>
                      <a:cxn ang="0">
                        <a:pos x="T2" y="T3"/>
                      </a:cxn>
                      <a:cxn ang="0">
                        <a:pos x="T4" y="T5"/>
                      </a:cxn>
                      <a:cxn ang="0">
                        <a:pos x="T6" y="T7"/>
                      </a:cxn>
                      <a:cxn ang="0">
                        <a:pos x="T8" y="T9"/>
                      </a:cxn>
                    </a:cxnLst>
                    <a:rect l="0" t="0" r="r" b="b"/>
                    <a:pathLst>
                      <a:path w="23" h="70">
                        <a:moveTo>
                          <a:pt x="13" y="70"/>
                        </a:moveTo>
                        <a:lnTo>
                          <a:pt x="0" y="27"/>
                        </a:lnTo>
                        <a:lnTo>
                          <a:pt x="9" y="0"/>
                        </a:lnTo>
                        <a:lnTo>
                          <a:pt x="23"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16" name="Freeform 232"/>
                  <p:cNvSpPr/>
                  <p:nvPr/>
                </p:nvSpPr>
                <p:spPr bwMode="auto">
                  <a:xfrm>
                    <a:off x="887" y="3600"/>
                    <a:ext cx="37" cy="11"/>
                  </a:xfrm>
                  <a:custGeom>
                    <a:avLst/>
                    <a:gdLst>
                      <a:gd name="T0" fmla="*/ 1 w 73"/>
                      <a:gd name="T1" fmla="*/ 0 h 31"/>
                      <a:gd name="T2" fmla="*/ 50 w 73"/>
                      <a:gd name="T3" fmla="*/ 0 h 31"/>
                      <a:gd name="T4" fmla="*/ 51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50" y="0"/>
                        </a:lnTo>
                        <a:lnTo>
                          <a:pt x="51" y="4"/>
                        </a:lnTo>
                        <a:lnTo>
                          <a:pt x="56" y="13"/>
                        </a:lnTo>
                        <a:lnTo>
                          <a:pt x="73"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17" name="Freeform 233"/>
                  <p:cNvSpPr/>
                  <p:nvPr/>
                </p:nvSpPr>
                <p:spPr bwMode="auto">
                  <a:xfrm>
                    <a:off x="890" y="3611"/>
                    <a:ext cx="41" cy="12"/>
                  </a:xfrm>
                  <a:custGeom>
                    <a:avLst/>
                    <a:gdLst>
                      <a:gd name="T0" fmla="*/ 0 w 83"/>
                      <a:gd name="T1" fmla="*/ 38 h 38"/>
                      <a:gd name="T2" fmla="*/ 1 w 83"/>
                      <a:gd name="T3" fmla="*/ 22 h 38"/>
                      <a:gd name="T4" fmla="*/ 8 w 83"/>
                      <a:gd name="T5" fmla="*/ 8 h 38"/>
                      <a:gd name="T6" fmla="*/ 12 w 83"/>
                      <a:gd name="T7" fmla="*/ 0 h 38"/>
                      <a:gd name="T8" fmla="*/ 68 w 83"/>
                      <a:gd name="T9" fmla="*/ 0 h 38"/>
                      <a:gd name="T10" fmla="*/ 83 w 83"/>
                      <a:gd name="T11" fmla="*/ 38 h 38"/>
                      <a:gd name="T12" fmla="*/ 0 w 83"/>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3" h="38">
                        <a:moveTo>
                          <a:pt x="0" y="38"/>
                        </a:moveTo>
                        <a:lnTo>
                          <a:pt x="1" y="22"/>
                        </a:lnTo>
                        <a:lnTo>
                          <a:pt x="8" y="8"/>
                        </a:lnTo>
                        <a:lnTo>
                          <a:pt x="12" y="0"/>
                        </a:lnTo>
                        <a:lnTo>
                          <a:pt x="68" y="0"/>
                        </a:lnTo>
                        <a:lnTo>
                          <a:pt x="83"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18" name="Group 234"/>
                <p:cNvGrpSpPr/>
                <p:nvPr/>
              </p:nvGrpSpPr>
              <p:grpSpPr bwMode="auto">
                <a:xfrm>
                  <a:off x="894" y="3612"/>
                  <a:ext cx="49" cy="23"/>
                  <a:chOff x="894" y="3612"/>
                  <a:chExt cx="49" cy="23"/>
                </a:xfrm>
              </p:grpSpPr>
              <p:sp>
                <p:nvSpPr>
                  <p:cNvPr id="119019" name="Freeform 235"/>
                  <p:cNvSpPr/>
                  <p:nvPr/>
                </p:nvSpPr>
                <p:spPr bwMode="auto">
                  <a:xfrm>
                    <a:off x="894" y="3612"/>
                    <a:ext cx="13" cy="23"/>
                  </a:xfrm>
                  <a:custGeom>
                    <a:avLst/>
                    <a:gdLst>
                      <a:gd name="T0" fmla="*/ 15 w 25"/>
                      <a:gd name="T1" fmla="*/ 69 h 69"/>
                      <a:gd name="T2" fmla="*/ 0 w 25"/>
                      <a:gd name="T3" fmla="*/ 28 h 69"/>
                      <a:gd name="T4" fmla="*/ 9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8"/>
                        </a:lnTo>
                        <a:lnTo>
                          <a:pt x="9"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0" name="Freeform 236"/>
                  <p:cNvSpPr/>
                  <p:nvPr/>
                </p:nvSpPr>
                <p:spPr bwMode="auto">
                  <a:xfrm>
                    <a:off x="899" y="3613"/>
                    <a:ext cx="37" cy="10"/>
                  </a:xfrm>
                  <a:custGeom>
                    <a:avLst/>
                    <a:gdLst>
                      <a:gd name="T0" fmla="*/ 2 w 75"/>
                      <a:gd name="T1" fmla="*/ 0 h 32"/>
                      <a:gd name="T2" fmla="*/ 50 w 75"/>
                      <a:gd name="T3" fmla="*/ 0 h 32"/>
                      <a:gd name="T4" fmla="*/ 52 w 75"/>
                      <a:gd name="T5" fmla="*/ 3 h 32"/>
                      <a:gd name="T6" fmla="*/ 57 w 75"/>
                      <a:gd name="T7" fmla="*/ 15 h 32"/>
                      <a:gd name="T8" fmla="*/ 75 w 75"/>
                      <a:gd name="T9" fmla="*/ 32 h 32"/>
                      <a:gd name="T10" fmla="*/ 19 w 75"/>
                      <a:gd name="T11" fmla="*/ 32 h 32"/>
                      <a:gd name="T12" fmla="*/ 10 w 75"/>
                      <a:gd name="T13" fmla="*/ 22 h 32"/>
                      <a:gd name="T14" fmla="*/ 0 w 75"/>
                      <a:gd name="T15" fmla="*/ 7 h 32"/>
                      <a:gd name="T16" fmla="*/ 2 w 75"/>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2">
                        <a:moveTo>
                          <a:pt x="2" y="0"/>
                        </a:moveTo>
                        <a:lnTo>
                          <a:pt x="50" y="0"/>
                        </a:lnTo>
                        <a:lnTo>
                          <a:pt x="52" y="3"/>
                        </a:lnTo>
                        <a:lnTo>
                          <a:pt x="57" y="15"/>
                        </a:lnTo>
                        <a:lnTo>
                          <a:pt x="75" y="32"/>
                        </a:lnTo>
                        <a:lnTo>
                          <a:pt x="19" y="32"/>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1" name="Freeform 237"/>
                  <p:cNvSpPr/>
                  <p:nvPr/>
                </p:nvSpPr>
                <p:spPr bwMode="auto">
                  <a:xfrm>
                    <a:off x="902" y="3623"/>
                    <a:ext cx="41" cy="12"/>
                  </a:xfrm>
                  <a:custGeom>
                    <a:avLst/>
                    <a:gdLst>
                      <a:gd name="T0" fmla="*/ 0 w 81"/>
                      <a:gd name="T1" fmla="*/ 36 h 36"/>
                      <a:gd name="T2" fmla="*/ 1 w 81"/>
                      <a:gd name="T3" fmla="*/ 21 h 36"/>
                      <a:gd name="T4" fmla="*/ 5 w 81"/>
                      <a:gd name="T5" fmla="*/ 8 h 36"/>
                      <a:gd name="T6" fmla="*/ 12 w 81"/>
                      <a:gd name="T7" fmla="*/ 0 h 36"/>
                      <a:gd name="T8" fmla="*/ 68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1"/>
                        </a:lnTo>
                        <a:lnTo>
                          <a:pt x="5" y="8"/>
                        </a:lnTo>
                        <a:lnTo>
                          <a:pt x="12" y="0"/>
                        </a:lnTo>
                        <a:lnTo>
                          <a:pt x="68"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22" name="Group 238"/>
                <p:cNvGrpSpPr/>
                <p:nvPr/>
              </p:nvGrpSpPr>
              <p:grpSpPr bwMode="auto">
                <a:xfrm>
                  <a:off x="907" y="3625"/>
                  <a:ext cx="49" cy="23"/>
                  <a:chOff x="907" y="3625"/>
                  <a:chExt cx="49" cy="23"/>
                </a:xfrm>
              </p:grpSpPr>
              <p:sp>
                <p:nvSpPr>
                  <p:cNvPr id="119023" name="Freeform 239"/>
                  <p:cNvSpPr/>
                  <p:nvPr/>
                </p:nvSpPr>
                <p:spPr bwMode="auto">
                  <a:xfrm>
                    <a:off x="907" y="3625"/>
                    <a:ext cx="11" cy="23"/>
                  </a:xfrm>
                  <a:custGeom>
                    <a:avLst/>
                    <a:gdLst>
                      <a:gd name="T0" fmla="*/ 15 w 24"/>
                      <a:gd name="T1" fmla="*/ 68 h 68"/>
                      <a:gd name="T2" fmla="*/ 0 w 24"/>
                      <a:gd name="T3" fmla="*/ 27 h 68"/>
                      <a:gd name="T4" fmla="*/ 11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4" name="Freeform 240"/>
                  <p:cNvSpPr/>
                  <p:nvPr/>
                </p:nvSpPr>
                <p:spPr bwMode="auto">
                  <a:xfrm>
                    <a:off x="912" y="3626"/>
                    <a:ext cx="36" cy="9"/>
                  </a:xfrm>
                  <a:custGeom>
                    <a:avLst/>
                    <a:gdLst>
                      <a:gd name="T0" fmla="*/ 1 w 72"/>
                      <a:gd name="T1" fmla="*/ 0 h 29"/>
                      <a:gd name="T2" fmla="*/ 50 w 72"/>
                      <a:gd name="T3" fmla="*/ 0 h 29"/>
                      <a:gd name="T4" fmla="*/ 51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50" y="0"/>
                        </a:lnTo>
                        <a:lnTo>
                          <a:pt x="51" y="2"/>
                        </a:lnTo>
                        <a:lnTo>
                          <a:pt x="56" y="11"/>
                        </a:lnTo>
                        <a:lnTo>
                          <a:pt x="72" y="29"/>
                        </a:lnTo>
                        <a:lnTo>
                          <a:pt x="17"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5" name="Freeform 241"/>
                  <p:cNvSpPr/>
                  <p:nvPr/>
                </p:nvSpPr>
                <p:spPr bwMode="auto">
                  <a:xfrm>
                    <a:off x="914" y="3636"/>
                    <a:ext cx="42" cy="12"/>
                  </a:xfrm>
                  <a:custGeom>
                    <a:avLst/>
                    <a:gdLst>
                      <a:gd name="T0" fmla="*/ 0 w 83"/>
                      <a:gd name="T1" fmla="*/ 36 h 36"/>
                      <a:gd name="T2" fmla="*/ 1 w 83"/>
                      <a:gd name="T3" fmla="*/ 19 h 36"/>
                      <a:gd name="T4" fmla="*/ 7 w 83"/>
                      <a:gd name="T5" fmla="*/ 7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7"/>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26" name="Group 242"/>
                <p:cNvGrpSpPr/>
                <p:nvPr/>
              </p:nvGrpSpPr>
              <p:grpSpPr bwMode="auto">
                <a:xfrm>
                  <a:off x="919" y="3638"/>
                  <a:ext cx="49" cy="22"/>
                  <a:chOff x="919" y="3638"/>
                  <a:chExt cx="49" cy="22"/>
                </a:xfrm>
              </p:grpSpPr>
              <p:sp>
                <p:nvSpPr>
                  <p:cNvPr id="119027" name="Freeform 243"/>
                  <p:cNvSpPr/>
                  <p:nvPr/>
                </p:nvSpPr>
                <p:spPr bwMode="auto">
                  <a:xfrm>
                    <a:off x="919" y="3638"/>
                    <a:ext cx="13"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8" name="Freeform 244"/>
                  <p:cNvSpPr/>
                  <p:nvPr/>
                </p:nvSpPr>
                <p:spPr bwMode="auto">
                  <a:xfrm>
                    <a:off x="924" y="3638"/>
                    <a:ext cx="37" cy="10"/>
                  </a:xfrm>
                  <a:custGeom>
                    <a:avLst/>
                    <a:gdLst>
                      <a:gd name="T0" fmla="*/ 1 w 73"/>
                      <a:gd name="T1" fmla="*/ 0 h 30"/>
                      <a:gd name="T2" fmla="*/ 48 w 73"/>
                      <a:gd name="T3" fmla="*/ 0 h 30"/>
                      <a:gd name="T4" fmla="*/ 52 w 73"/>
                      <a:gd name="T5" fmla="*/ 3 h 30"/>
                      <a:gd name="T6" fmla="*/ 56 w 73"/>
                      <a:gd name="T7" fmla="*/ 12 h 30"/>
                      <a:gd name="T8" fmla="*/ 73 w 73"/>
                      <a:gd name="T9" fmla="*/ 30 h 30"/>
                      <a:gd name="T10" fmla="*/ 18 w 73"/>
                      <a:gd name="T11" fmla="*/ 30 h 30"/>
                      <a:gd name="T12" fmla="*/ 9 w 73"/>
                      <a:gd name="T13" fmla="*/ 21 h 30"/>
                      <a:gd name="T14" fmla="*/ 0 w 73"/>
                      <a:gd name="T15" fmla="*/ 5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48" y="0"/>
                        </a:lnTo>
                        <a:lnTo>
                          <a:pt x="52" y="3"/>
                        </a:lnTo>
                        <a:lnTo>
                          <a:pt x="56" y="12"/>
                        </a:lnTo>
                        <a:lnTo>
                          <a:pt x="73"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29" name="Freeform 245"/>
                  <p:cNvSpPr/>
                  <p:nvPr/>
                </p:nvSpPr>
                <p:spPr bwMode="auto">
                  <a:xfrm>
                    <a:off x="928" y="3648"/>
                    <a:ext cx="40" cy="12"/>
                  </a:xfrm>
                  <a:custGeom>
                    <a:avLst/>
                    <a:gdLst>
                      <a:gd name="T0" fmla="*/ 0 w 82"/>
                      <a:gd name="T1" fmla="*/ 36 h 36"/>
                      <a:gd name="T2" fmla="*/ 2 w 82"/>
                      <a:gd name="T3" fmla="*/ 19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30" name="Group 246"/>
                <p:cNvGrpSpPr/>
                <p:nvPr/>
              </p:nvGrpSpPr>
              <p:grpSpPr bwMode="auto">
                <a:xfrm>
                  <a:off x="932" y="3651"/>
                  <a:ext cx="50" cy="22"/>
                  <a:chOff x="932" y="3651"/>
                  <a:chExt cx="50" cy="22"/>
                </a:xfrm>
              </p:grpSpPr>
              <p:sp>
                <p:nvSpPr>
                  <p:cNvPr id="119031" name="Freeform 247"/>
                  <p:cNvSpPr/>
                  <p:nvPr/>
                </p:nvSpPr>
                <p:spPr bwMode="auto">
                  <a:xfrm>
                    <a:off x="932" y="3651"/>
                    <a:ext cx="12" cy="22"/>
                  </a:xfrm>
                  <a:custGeom>
                    <a:avLst/>
                    <a:gdLst>
                      <a:gd name="T0" fmla="*/ 15 w 24"/>
                      <a:gd name="T1" fmla="*/ 67 h 67"/>
                      <a:gd name="T2" fmla="*/ 0 w 24"/>
                      <a:gd name="T3" fmla="*/ 26 h 67"/>
                      <a:gd name="T4" fmla="*/ 11 w 24"/>
                      <a:gd name="T5" fmla="*/ 0 h 67"/>
                      <a:gd name="T6" fmla="*/ 24 w 24"/>
                      <a:gd name="T7" fmla="*/ 30 h 67"/>
                      <a:gd name="T8" fmla="*/ 15 w 24"/>
                      <a:gd name="T9" fmla="*/ 67 h 67"/>
                    </a:gdLst>
                    <a:ahLst/>
                    <a:cxnLst>
                      <a:cxn ang="0">
                        <a:pos x="T0" y="T1"/>
                      </a:cxn>
                      <a:cxn ang="0">
                        <a:pos x="T2" y="T3"/>
                      </a:cxn>
                      <a:cxn ang="0">
                        <a:pos x="T4" y="T5"/>
                      </a:cxn>
                      <a:cxn ang="0">
                        <a:pos x="T6" y="T7"/>
                      </a:cxn>
                      <a:cxn ang="0">
                        <a:pos x="T8" y="T9"/>
                      </a:cxn>
                    </a:cxnLst>
                    <a:rect l="0" t="0" r="r" b="b"/>
                    <a:pathLst>
                      <a:path w="24" h="67">
                        <a:moveTo>
                          <a:pt x="15" y="67"/>
                        </a:moveTo>
                        <a:lnTo>
                          <a:pt x="0" y="26"/>
                        </a:lnTo>
                        <a:lnTo>
                          <a:pt x="11" y="0"/>
                        </a:lnTo>
                        <a:lnTo>
                          <a:pt x="24" y="30"/>
                        </a:lnTo>
                        <a:lnTo>
                          <a:pt x="15"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32" name="Freeform 248"/>
                  <p:cNvSpPr/>
                  <p:nvPr/>
                </p:nvSpPr>
                <p:spPr bwMode="auto">
                  <a:xfrm>
                    <a:off x="937" y="3651"/>
                    <a:ext cx="37" cy="10"/>
                  </a:xfrm>
                  <a:custGeom>
                    <a:avLst/>
                    <a:gdLst>
                      <a:gd name="T0" fmla="*/ 1 w 72"/>
                      <a:gd name="T1" fmla="*/ 0 h 29"/>
                      <a:gd name="T2" fmla="*/ 49 w 72"/>
                      <a:gd name="T3" fmla="*/ 0 h 29"/>
                      <a:gd name="T4" fmla="*/ 50 w 72"/>
                      <a:gd name="T5" fmla="*/ 2 h 29"/>
                      <a:gd name="T6" fmla="*/ 57 w 72"/>
                      <a:gd name="T7" fmla="*/ 11 h 29"/>
                      <a:gd name="T8" fmla="*/ 72 w 72"/>
                      <a:gd name="T9" fmla="*/ 29 h 29"/>
                      <a:gd name="T10" fmla="*/ 18 w 72"/>
                      <a:gd name="T11" fmla="*/ 29 h 29"/>
                      <a:gd name="T12" fmla="*/ 9 w 72"/>
                      <a:gd name="T13" fmla="*/ 20 h 29"/>
                      <a:gd name="T14" fmla="*/ 0 w 72"/>
                      <a:gd name="T15" fmla="*/ 5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7" y="11"/>
                        </a:lnTo>
                        <a:lnTo>
                          <a:pt x="72"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33" name="Freeform 249"/>
                  <p:cNvSpPr/>
                  <p:nvPr/>
                </p:nvSpPr>
                <p:spPr bwMode="auto">
                  <a:xfrm>
                    <a:off x="940" y="3662"/>
                    <a:ext cx="42" cy="11"/>
                  </a:xfrm>
                  <a:custGeom>
                    <a:avLst/>
                    <a:gdLst>
                      <a:gd name="T0" fmla="*/ 0 w 83"/>
                      <a:gd name="T1" fmla="*/ 35 h 35"/>
                      <a:gd name="T2" fmla="*/ 3 w 83"/>
                      <a:gd name="T3" fmla="*/ 19 h 35"/>
                      <a:gd name="T4" fmla="*/ 7 w 83"/>
                      <a:gd name="T5" fmla="*/ 7 h 35"/>
                      <a:gd name="T6" fmla="*/ 11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3" y="19"/>
                        </a:lnTo>
                        <a:lnTo>
                          <a:pt x="7" y="7"/>
                        </a:lnTo>
                        <a:lnTo>
                          <a:pt x="11"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034" name="Group 250"/>
              <p:cNvGrpSpPr/>
              <p:nvPr/>
            </p:nvGrpSpPr>
            <p:grpSpPr bwMode="auto">
              <a:xfrm>
                <a:off x="944" y="3665"/>
                <a:ext cx="99" cy="74"/>
                <a:chOff x="944" y="3665"/>
                <a:chExt cx="99" cy="74"/>
              </a:xfrm>
            </p:grpSpPr>
            <p:grpSp>
              <p:nvGrpSpPr>
                <p:cNvPr id="119035" name="Group 251"/>
                <p:cNvGrpSpPr/>
                <p:nvPr/>
              </p:nvGrpSpPr>
              <p:grpSpPr bwMode="auto">
                <a:xfrm>
                  <a:off x="944" y="3665"/>
                  <a:ext cx="49" cy="23"/>
                  <a:chOff x="944" y="3665"/>
                  <a:chExt cx="49" cy="23"/>
                </a:xfrm>
              </p:grpSpPr>
              <p:sp>
                <p:nvSpPr>
                  <p:cNvPr id="119036" name="Freeform 252"/>
                  <p:cNvSpPr/>
                  <p:nvPr/>
                </p:nvSpPr>
                <p:spPr bwMode="auto">
                  <a:xfrm>
                    <a:off x="944" y="3665"/>
                    <a:ext cx="13" cy="23"/>
                  </a:xfrm>
                  <a:custGeom>
                    <a:avLst/>
                    <a:gdLst>
                      <a:gd name="T0" fmla="*/ 16 w 25"/>
                      <a:gd name="T1" fmla="*/ 69 h 69"/>
                      <a:gd name="T2" fmla="*/ 0 w 25"/>
                      <a:gd name="T3" fmla="*/ 27 h 69"/>
                      <a:gd name="T4" fmla="*/ 9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9"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37" name="Freeform 253"/>
                  <p:cNvSpPr/>
                  <p:nvPr/>
                </p:nvSpPr>
                <p:spPr bwMode="auto">
                  <a:xfrm>
                    <a:off x="949" y="3666"/>
                    <a:ext cx="37" cy="10"/>
                  </a:xfrm>
                  <a:custGeom>
                    <a:avLst/>
                    <a:gdLst>
                      <a:gd name="T0" fmla="*/ 2 w 75"/>
                      <a:gd name="T1" fmla="*/ 0 h 31"/>
                      <a:gd name="T2" fmla="*/ 50 w 75"/>
                      <a:gd name="T3" fmla="*/ 0 h 31"/>
                      <a:gd name="T4" fmla="*/ 52 w 75"/>
                      <a:gd name="T5" fmla="*/ 4 h 31"/>
                      <a:gd name="T6" fmla="*/ 57 w 75"/>
                      <a:gd name="T7" fmla="*/ 13 h 31"/>
                      <a:gd name="T8" fmla="*/ 75 w 75"/>
                      <a:gd name="T9" fmla="*/ 31 h 31"/>
                      <a:gd name="T10" fmla="*/ 19 w 75"/>
                      <a:gd name="T11" fmla="*/ 31 h 31"/>
                      <a:gd name="T12" fmla="*/ 11 w 75"/>
                      <a:gd name="T13" fmla="*/ 22 h 31"/>
                      <a:gd name="T14" fmla="*/ 0 w 75"/>
                      <a:gd name="T15" fmla="*/ 7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4"/>
                        </a:lnTo>
                        <a:lnTo>
                          <a:pt x="57" y="13"/>
                        </a:lnTo>
                        <a:lnTo>
                          <a:pt x="75" y="31"/>
                        </a:lnTo>
                        <a:lnTo>
                          <a:pt x="19" y="31"/>
                        </a:lnTo>
                        <a:lnTo>
                          <a:pt x="11"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38" name="Freeform 254"/>
                  <p:cNvSpPr/>
                  <p:nvPr/>
                </p:nvSpPr>
                <p:spPr bwMode="auto">
                  <a:xfrm>
                    <a:off x="953" y="3676"/>
                    <a:ext cx="40" cy="12"/>
                  </a:xfrm>
                  <a:custGeom>
                    <a:avLst/>
                    <a:gdLst>
                      <a:gd name="T0" fmla="*/ 0 w 82"/>
                      <a:gd name="T1" fmla="*/ 36 h 36"/>
                      <a:gd name="T2" fmla="*/ 2 w 82"/>
                      <a:gd name="T3" fmla="*/ 20 h 36"/>
                      <a:gd name="T4" fmla="*/ 5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5"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39" name="Group 255"/>
                <p:cNvGrpSpPr/>
                <p:nvPr/>
              </p:nvGrpSpPr>
              <p:grpSpPr bwMode="auto">
                <a:xfrm>
                  <a:off x="957" y="3678"/>
                  <a:ext cx="48" cy="23"/>
                  <a:chOff x="957" y="3678"/>
                  <a:chExt cx="48" cy="23"/>
                </a:xfrm>
              </p:grpSpPr>
              <p:sp>
                <p:nvSpPr>
                  <p:cNvPr id="119040" name="Freeform 256"/>
                  <p:cNvSpPr/>
                  <p:nvPr/>
                </p:nvSpPr>
                <p:spPr bwMode="auto">
                  <a:xfrm>
                    <a:off x="957" y="3678"/>
                    <a:ext cx="11" cy="23"/>
                  </a:xfrm>
                  <a:custGeom>
                    <a:avLst/>
                    <a:gdLst>
                      <a:gd name="T0" fmla="*/ 13 w 24"/>
                      <a:gd name="T1" fmla="*/ 70 h 70"/>
                      <a:gd name="T2" fmla="*/ 0 w 24"/>
                      <a:gd name="T3" fmla="*/ 27 h 70"/>
                      <a:gd name="T4" fmla="*/ 9 w 24"/>
                      <a:gd name="T5" fmla="*/ 0 h 70"/>
                      <a:gd name="T6" fmla="*/ 24 w 24"/>
                      <a:gd name="T7" fmla="*/ 31 h 70"/>
                      <a:gd name="T8" fmla="*/ 13 w 24"/>
                      <a:gd name="T9" fmla="*/ 70 h 70"/>
                    </a:gdLst>
                    <a:ahLst/>
                    <a:cxnLst>
                      <a:cxn ang="0">
                        <a:pos x="T0" y="T1"/>
                      </a:cxn>
                      <a:cxn ang="0">
                        <a:pos x="T2" y="T3"/>
                      </a:cxn>
                      <a:cxn ang="0">
                        <a:pos x="T4" y="T5"/>
                      </a:cxn>
                      <a:cxn ang="0">
                        <a:pos x="T6" y="T7"/>
                      </a:cxn>
                      <a:cxn ang="0">
                        <a:pos x="T8" y="T9"/>
                      </a:cxn>
                    </a:cxnLst>
                    <a:rect l="0" t="0" r="r" b="b"/>
                    <a:pathLst>
                      <a:path w="24" h="70">
                        <a:moveTo>
                          <a:pt x="13" y="70"/>
                        </a:moveTo>
                        <a:lnTo>
                          <a:pt x="0" y="27"/>
                        </a:lnTo>
                        <a:lnTo>
                          <a:pt x="9" y="0"/>
                        </a:lnTo>
                        <a:lnTo>
                          <a:pt x="24"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41" name="Freeform 257"/>
                  <p:cNvSpPr/>
                  <p:nvPr/>
                </p:nvSpPr>
                <p:spPr bwMode="auto">
                  <a:xfrm>
                    <a:off x="961" y="3678"/>
                    <a:ext cx="37" cy="10"/>
                  </a:xfrm>
                  <a:custGeom>
                    <a:avLst/>
                    <a:gdLst>
                      <a:gd name="T0" fmla="*/ 2 w 74"/>
                      <a:gd name="T1" fmla="*/ 0 h 30"/>
                      <a:gd name="T2" fmla="*/ 50 w 74"/>
                      <a:gd name="T3" fmla="*/ 0 h 30"/>
                      <a:gd name="T4" fmla="*/ 52 w 74"/>
                      <a:gd name="T5" fmla="*/ 3 h 30"/>
                      <a:gd name="T6" fmla="*/ 56 w 74"/>
                      <a:gd name="T7" fmla="*/ 12 h 30"/>
                      <a:gd name="T8" fmla="*/ 74 w 74"/>
                      <a:gd name="T9" fmla="*/ 30 h 30"/>
                      <a:gd name="T10" fmla="*/ 19 w 74"/>
                      <a:gd name="T11" fmla="*/ 30 h 30"/>
                      <a:gd name="T12" fmla="*/ 11 w 74"/>
                      <a:gd name="T13" fmla="*/ 20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2" y="3"/>
                        </a:lnTo>
                        <a:lnTo>
                          <a:pt x="56" y="12"/>
                        </a:lnTo>
                        <a:lnTo>
                          <a:pt x="74" y="30"/>
                        </a:lnTo>
                        <a:lnTo>
                          <a:pt x="19" y="30"/>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42" name="Freeform 258"/>
                  <p:cNvSpPr/>
                  <p:nvPr/>
                </p:nvSpPr>
                <p:spPr bwMode="auto">
                  <a:xfrm>
                    <a:off x="964" y="3688"/>
                    <a:ext cx="41" cy="13"/>
                  </a:xfrm>
                  <a:custGeom>
                    <a:avLst/>
                    <a:gdLst>
                      <a:gd name="T0" fmla="*/ 0 w 82"/>
                      <a:gd name="T1" fmla="*/ 38 h 38"/>
                      <a:gd name="T2" fmla="*/ 2 w 82"/>
                      <a:gd name="T3" fmla="*/ 21 h 38"/>
                      <a:gd name="T4" fmla="*/ 7 w 82"/>
                      <a:gd name="T5" fmla="*/ 8 h 38"/>
                      <a:gd name="T6" fmla="*/ 11 w 82"/>
                      <a:gd name="T7" fmla="*/ 0 h 38"/>
                      <a:gd name="T8" fmla="*/ 68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1"/>
                        </a:lnTo>
                        <a:lnTo>
                          <a:pt x="7" y="8"/>
                        </a:lnTo>
                        <a:lnTo>
                          <a:pt x="11" y="0"/>
                        </a:lnTo>
                        <a:lnTo>
                          <a:pt x="68"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43" name="Group 259"/>
                <p:cNvGrpSpPr/>
                <p:nvPr/>
              </p:nvGrpSpPr>
              <p:grpSpPr bwMode="auto">
                <a:xfrm>
                  <a:off x="969" y="3690"/>
                  <a:ext cx="49" cy="23"/>
                  <a:chOff x="969" y="3690"/>
                  <a:chExt cx="49" cy="23"/>
                </a:xfrm>
              </p:grpSpPr>
              <p:sp>
                <p:nvSpPr>
                  <p:cNvPr id="119044" name="Freeform 260"/>
                  <p:cNvSpPr/>
                  <p:nvPr/>
                </p:nvSpPr>
                <p:spPr bwMode="auto">
                  <a:xfrm>
                    <a:off x="969" y="3690"/>
                    <a:ext cx="13" cy="23"/>
                  </a:xfrm>
                  <a:custGeom>
                    <a:avLst/>
                    <a:gdLst>
                      <a:gd name="T0" fmla="*/ 15 w 25"/>
                      <a:gd name="T1" fmla="*/ 70 h 70"/>
                      <a:gd name="T2" fmla="*/ 0 w 25"/>
                      <a:gd name="T3" fmla="*/ 29 h 70"/>
                      <a:gd name="T4" fmla="*/ 9 w 25"/>
                      <a:gd name="T5" fmla="*/ 0 h 70"/>
                      <a:gd name="T6" fmla="*/ 25 w 25"/>
                      <a:gd name="T7" fmla="*/ 33 h 70"/>
                      <a:gd name="T8" fmla="*/ 15 w 25"/>
                      <a:gd name="T9" fmla="*/ 70 h 70"/>
                    </a:gdLst>
                    <a:ahLst/>
                    <a:cxnLst>
                      <a:cxn ang="0">
                        <a:pos x="T0" y="T1"/>
                      </a:cxn>
                      <a:cxn ang="0">
                        <a:pos x="T2" y="T3"/>
                      </a:cxn>
                      <a:cxn ang="0">
                        <a:pos x="T4" y="T5"/>
                      </a:cxn>
                      <a:cxn ang="0">
                        <a:pos x="T6" y="T7"/>
                      </a:cxn>
                      <a:cxn ang="0">
                        <a:pos x="T8" y="T9"/>
                      </a:cxn>
                    </a:cxnLst>
                    <a:rect l="0" t="0" r="r" b="b"/>
                    <a:pathLst>
                      <a:path w="25" h="70">
                        <a:moveTo>
                          <a:pt x="15" y="70"/>
                        </a:moveTo>
                        <a:lnTo>
                          <a:pt x="0" y="29"/>
                        </a:lnTo>
                        <a:lnTo>
                          <a:pt x="9" y="0"/>
                        </a:lnTo>
                        <a:lnTo>
                          <a:pt x="25" y="33"/>
                        </a:lnTo>
                        <a:lnTo>
                          <a:pt x="15"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45" name="Freeform 261"/>
                  <p:cNvSpPr/>
                  <p:nvPr/>
                </p:nvSpPr>
                <p:spPr bwMode="auto">
                  <a:xfrm>
                    <a:off x="974" y="3691"/>
                    <a:ext cx="37" cy="10"/>
                  </a:xfrm>
                  <a:custGeom>
                    <a:avLst/>
                    <a:gdLst>
                      <a:gd name="T0" fmla="*/ 2 w 75"/>
                      <a:gd name="T1" fmla="*/ 0 h 31"/>
                      <a:gd name="T2" fmla="*/ 50 w 75"/>
                      <a:gd name="T3" fmla="*/ 0 h 31"/>
                      <a:gd name="T4" fmla="*/ 52 w 75"/>
                      <a:gd name="T5" fmla="*/ 2 h 31"/>
                      <a:gd name="T6" fmla="*/ 57 w 75"/>
                      <a:gd name="T7" fmla="*/ 11 h 31"/>
                      <a:gd name="T8" fmla="*/ 75 w 75"/>
                      <a:gd name="T9" fmla="*/ 31 h 31"/>
                      <a:gd name="T10" fmla="*/ 19 w 75"/>
                      <a:gd name="T11" fmla="*/ 31 h 31"/>
                      <a:gd name="T12" fmla="*/ 9 w 75"/>
                      <a:gd name="T13" fmla="*/ 22 h 31"/>
                      <a:gd name="T14" fmla="*/ 0 w 75"/>
                      <a:gd name="T15" fmla="*/ 6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2"/>
                        </a:lnTo>
                        <a:lnTo>
                          <a:pt x="57" y="11"/>
                        </a:lnTo>
                        <a:lnTo>
                          <a:pt x="75" y="31"/>
                        </a:lnTo>
                        <a:lnTo>
                          <a:pt x="19" y="31"/>
                        </a:lnTo>
                        <a:lnTo>
                          <a:pt x="9"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46" name="Freeform 262"/>
                  <p:cNvSpPr/>
                  <p:nvPr/>
                </p:nvSpPr>
                <p:spPr bwMode="auto">
                  <a:xfrm>
                    <a:off x="977" y="3701"/>
                    <a:ext cx="41" cy="12"/>
                  </a:xfrm>
                  <a:custGeom>
                    <a:avLst/>
                    <a:gdLst>
                      <a:gd name="T0" fmla="*/ 0 w 81"/>
                      <a:gd name="T1" fmla="*/ 36 h 36"/>
                      <a:gd name="T2" fmla="*/ 1 w 81"/>
                      <a:gd name="T3" fmla="*/ 19 h 36"/>
                      <a:gd name="T4" fmla="*/ 6 w 81"/>
                      <a:gd name="T5" fmla="*/ 7 h 36"/>
                      <a:gd name="T6" fmla="*/ 12 w 81"/>
                      <a:gd name="T7" fmla="*/ 0 h 36"/>
                      <a:gd name="T8" fmla="*/ 68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6" y="7"/>
                        </a:lnTo>
                        <a:lnTo>
                          <a:pt x="12" y="0"/>
                        </a:lnTo>
                        <a:lnTo>
                          <a:pt x="68"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47" name="Group 263"/>
                <p:cNvGrpSpPr/>
                <p:nvPr/>
              </p:nvGrpSpPr>
              <p:grpSpPr bwMode="auto">
                <a:xfrm>
                  <a:off x="982" y="3703"/>
                  <a:ext cx="49" cy="23"/>
                  <a:chOff x="982" y="3703"/>
                  <a:chExt cx="49" cy="23"/>
                </a:xfrm>
              </p:grpSpPr>
              <p:sp>
                <p:nvSpPr>
                  <p:cNvPr id="119048" name="Freeform 264"/>
                  <p:cNvSpPr/>
                  <p:nvPr/>
                </p:nvSpPr>
                <p:spPr bwMode="auto">
                  <a:xfrm>
                    <a:off x="982" y="3703"/>
                    <a:ext cx="13" cy="23"/>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49" name="Freeform 265"/>
                  <p:cNvSpPr/>
                  <p:nvPr/>
                </p:nvSpPr>
                <p:spPr bwMode="auto">
                  <a:xfrm>
                    <a:off x="987" y="3703"/>
                    <a:ext cx="37" cy="10"/>
                  </a:xfrm>
                  <a:custGeom>
                    <a:avLst/>
                    <a:gdLst>
                      <a:gd name="T0" fmla="*/ 1 w 73"/>
                      <a:gd name="T1" fmla="*/ 0 h 30"/>
                      <a:gd name="T2" fmla="*/ 50 w 73"/>
                      <a:gd name="T3" fmla="*/ 0 h 30"/>
                      <a:gd name="T4" fmla="*/ 51 w 73"/>
                      <a:gd name="T5" fmla="*/ 3 h 30"/>
                      <a:gd name="T6" fmla="*/ 56 w 73"/>
                      <a:gd name="T7" fmla="*/ 12 h 30"/>
                      <a:gd name="T8" fmla="*/ 73 w 73"/>
                      <a:gd name="T9" fmla="*/ 30 h 30"/>
                      <a:gd name="T10" fmla="*/ 18 w 73"/>
                      <a:gd name="T11" fmla="*/ 30 h 30"/>
                      <a:gd name="T12" fmla="*/ 9 w 73"/>
                      <a:gd name="T13" fmla="*/ 21 h 30"/>
                      <a:gd name="T14" fmla="*/ 0 w 73"/>
                      <a:gd name="T15" fmla="*/ 7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1" y="3"/>
                        </a:lnTo>
                        <a:lnTo>
                          <a:pt x="56" y="12"/>
                        </a:lnTo>
                        <a:lnTo>
                          <a:pt x="73" y="30"/>
                        </a:lnTo>
                        <a:lnTo>
                          <a:pt x="18" y="30"/>
                        </a:lnTo>
                        <a:lnTo>
                          <a:pt x="9"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50" name="Freeform 266"/>
                  <p:cNvSpPr/>
                  <p:nvPr/>
                </p:nvSpPr>
                <p:spPr bwMode="auto">
                  <a:xfrm>
                    <a:off x="989" y="3714"/>
                    <a:ext cx="42" cy="12"/>
                  </a:xfrm>
                  <a:custGeom>
                    <a:avLst/>
                    <a:gdLst>
                      <a:gd name="T0" fmla="*/ 0 w 83"/>
                      <a:gd name="T1" fmla="*/ 36 h 36"/>
                      <a:gd name="T2" fmla="*/ 1 w 83"/>
                      <a:gd name="T3" fmla="*/ 19 h 36"/>
                      <a:gd name="T4" fmla="*/ 6 w 83"/>
                      <a:gd name="T5" fmla="*/ 8 h 36"/>
                      <a:gd name="T6" fmla="*/ 13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6" y="8"/>
                        </a:lnTo>
                        <a:lnTo>
                          <a:pt x="13"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51" name="Group 267"/>
                <p:cNvGrpSpPr/>
                <p:nvPr/>
              </p:nvGrpSpPr>
              <p:grpSpPr bwMode="auto">
                <a:xfrm>
                  <a:off x="995" y="3716"/>
                  <a:ext cx="48" cy="23"/>
                  <a:chOff x="995" y="3716"/>
                  <a:chExt cx="48" cy="23"/>
                </a:xfrm>
              </p:grpSpPr>
              <p:sp>
                <p:nvSpPr>
                  <p:cNvPr id="119052" name="Freeform 268"/>
                  <p:cNvSpPr/>
                  <p:nvPr/>
                </p:nvSpPr>
                <p:spPr bwMode="auto">
                  <a:xfrm>
                    <a:off x="995" y="3716"/>
                    <a:ext cx="11" cy="23"/>
                  </a:xfrm>
                  <a:custGeom>
                    <a:avLst/>
                    <a:gdLst>
                      <a:gd name="T0" fmla="*/ 15 w 24"/>
                      <a:gd name="T1" fmla="*/ 68 h 68"/>
                      <a:gd name="T2" fmla="*/ 0 w 24"/>
                      <a:gd name="T3" fmla="*/ 27 h 68"/>
                      <a:gd name="T4" fmla="*/ 10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0"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53" name="Freeform 269"/>
                  <p:cNvSpPr/>
                  <p:nvPr/>
                </p:nvSpPr>
                <p:spPr bwMode="auto">
                  <a:xfrm>
                    <a:off x="999" y="3717"/>
                    <a:ext cx="38" cy="9"/>
                  </a:xfrm>
                  <a:custGeom>
                    <a:avLst/>
                    <a:gdLst>
                      <a:gd name="T0" fmla="*/ 1 w 74"/>
                      <a:gd name="T1" fmla="*/ 0 h 29"/>
                      <a:gd name="T2" fmla="*/ 49 w 74"/>
                      <a:gd name="T3" fmla="*/ 0 h 29"/>
                      <a:gd name="T4" fmla="*/ 52 w 74"/>
                      <a:gd name="T5" fmla="*/ 3 h 29"/>
                      <a:gd name="T6" fmla="*/ 56 w 74"/>
                      <a:gd name="T7" fmla="*/ 11 h 29"/>
                      <a:gd name="T8" fmla="*/ 74 w 74"/>
                      <a:gd name="T9" fmla="*/ 29 h 29"/>
                      <a:gd name="T10" fmla="*/ 18 w 74"/>
                      <a:gd name="T11" fmla="*/ 29 h 29"/>
                      <a:gd name="T12" fmla="*/ 9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2" y="3"/>
                        </a:lnTo>
                        <a:lnTo>
                          <a:pt x="56" y="11"/>
                        </a:lnTo>
                        <a:lnTo>
                          <a:pt x="74"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54" name="Freeform 270"/>
                  <p:cNvSpPr/>
                  <p:nvPr/>
                </p:nvSpPr>
                <p:spPr bwMode="auto">
                  <a:xfrm>
                    <a:off x="1003" y="3727"/>
                    <a:ext cx="40" cy="12"/>
                  </a:xfrm>
                  <a:custGeom>
                    <a:avLst/>
                    <a:gdLst>
                      <a:gd name="T0" fmla="*/ 0 w 82"/>
                      <a:gd name="T1" fmla="*/ 36 h 36"/>
                      <a:gd name="T2" fmla="*/ 1 w 82"/>
                      <a:gd name="T3" fmla="*/ 19 h 36"/>
                      <a:gd name="T4" fmla="*/ 5 w 82"/>
                      <a:gd name="T5" fmla="*/ 7 h 36"/>
                      <a:gd name="T6" fmla="*/ 11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5" y="7"/>
                        </a:lnTo>
                        <a:lnTo>
                          <a:pt x="11"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055" name="Group 271"/>
              <p:cNvGrpSpPr/>
              <p:nvPr/>
            </p:nvGrpSpPr>
            <p:grpSpPr bwMode="auto">
              <a:xfrm>
                <a:off x="1005" y="3727"/>
                <a:ext cx="49" cy="23"/>
                <a:chOff x="1005" y="3727"/>
                <a:chExt cx="49" cy="23"/>
              </a:xfrm>
            </p:grpSpPr>
            <p:sp>
              <p:nvSpPr>
                <p:cNvPr id="119056" name="Freeform 272"/>
                <p:cNvSpPr/>
                <p:nvPr/>
              </p:nvSpPr>
              <p:spPr bwMode="auto">
                <a:xfrm>
                  <a:off x="1005" y="3727"/>
                  <a:ext cx="12" cy="23"/>
                </a:xfrm>
                <a:custGeom>
                  <a:avLst/>
                  <a:gdLst>
                    <a:gd name="T0" fmla="*/ 16 w 25"/>
                    <a:gd name="T1" fmla="*/ 69 h 69"/>
                    <a:gd name="T2" fmla="*/ 0 w 25"/>
                    <a:gd name="T3" fmla="*/ 27 h 69"/>
                    <a:gd name="T4" fmla="*/ 12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2"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57" name="Freeform 273"/>
                <p:cNvSpPr/>
                <p:nvPr/>
              </p:nvSpPr>
              <p:spPr bwMode="auto">
                <a:xfrm>
                  <a:off x="1010" y="3728"/>
                  <a:ext cx="37" cy="10"/>
                </a:xfrm>
                <a:custGeom>
                  <a:avLst/>
                  <a:gdLst>
                    <a:gd name="T0" fmla="*/ 2 w 73"/>
                    <a:gd name="T1" fmla="*/ 0 h 31"/>
                    <a:gd name="T2" fmla="*/ 48 w 73"/>
                    <a:gd name="T3" fmla="*/ 0 h 31"/>
                    <a:gd name="T4" fmla="*/ 51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2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2" y="0"/>
                      </a:moveTo>
                      <a:lnTo>
                        <a:pt x="48" y="0"/>
                      </a:lnTo>
                      <a:lnTo>
                        <a:pt x="51" y="4"/>
                      </a:lnTo>
                      <a:lnTo>
                        <a:pt x="56" y="13"/>
                      </a:lnTo>
                      <a:lnTo>
                        <a:pt x="73" y="31"/>
                      </a:lnTo>
                      <a:lnTo>
                        <a:pt x="18" y="31"/>
                      </a:lnTo>
                      <a:lnTo>
                        <a:pt x="9"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58" name="Freeform 274"/>
                <p:cNvSpPr/>
                <p:nvPr/>
              </p:nvSpPr>
              <p:spPr bwMode="auto">
                <a:xfrm>
                  <a:off x="1013" y="3738"/>
                  <a:ext cx="41" cy="12"/>
                </a:xfrm>
                <a:custGeom>
                  <a:avLst/>
                  <a:gdLst>
                    <a:gd name="T0" fmla="*/ 0 w 83"/>
                    <a:gd name="T1" fmla="*/ 36 h 36"/>
                    <a:gd name="T2" fmla="*/ 1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59" name="Group 275"/>
              <p:cNvGrpSpPr/>
              <p:nvPr/>
            </p:nvGrpSpPr>
            <p:grpSpPr bwMode="auto">
              <a:xfrm>
                <a:off x="1018" y="3740"/>
                <a:ext cx="49" cy="22"/>
                <a:chOff x="1018" y="3740"/>
                <a:chExt cx="49" cy="22"/>
              </a:xfrm>
            </p:grpSpPr>
            <p:sp>
              <p:nvSpPr>
                <p:cNvPr id="119060" name="Freeform 276"/>
                <p:cNvSpPr/>
                <p:nvPr/>
              </p:nvSpPr>
              <p:spPr bwMode="auto">
                <a:xfrm>
                  <a:off x="1018" y="3740"/>
                  <a:ext cx="12"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1" name="Freeform 277"/>
                <p:cNvSpPr/>
                <p:nvPr/>
              </p:nvSpPr>
              <p:spPr bwMode="auto">
                <a:xfrm>
                  <a:off x="1022" y="3740"/>
                  <a:ext cx="38" cy="10"/>
                </a:xfrm>
                <a:custGeom>
                  <a:avLst/>
                  <a:gdLst>
                    <a:gd name="T0" fmla="*/ 2 w 74"/>
                    <a:gd name="T1" fmla="*/ 0 h 31"/>
                    <a:gd name="T2" fmla="*/ 49 w 74"/>
                    <a:gd name="T3" fmla="*/ 0 h 31"/>
                    <a:gd name="T4" fmla="*/ 51 w 74"/>
                    <a:gd name="T5" fmla="*/ 4 h 31"/>
                    <a:gd name="T6" fmla="*/ 57 w 74"/>
                    <a:gd name="T7" fmla="*/ 13 h 31"/>
                    <a:gd name="T8" fmla="*/ 74 w 74"/>
                    <a:gd name="T9" fmla="*/ 31 h 31"/>
                    <a:gd name="T10" fmla="*/ 18 w 74"/>
                    <a:gd name="T11" fmla="*/ 31 h 31"/>
                    <a:gd name="T12" fmla="*/ 10 w 74"/>
                    <a:gd name="T13" fmla="*/ 22 h 31"/>
                    <a:gd name="T14" fmla="*/ 0 w 74"/>
                    <a:gd name="T15" fmla="*/ 7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49" y="0"/>
                      </a:lnTo>
                      <a:lnTo>
                        <a:pt x="51" y="4"/>
                      </a:lnTo>
                      <a:lnTo>
                        <a:pt x="57" y="13"/>
                      </a:lnTo>
                      <a:lnTo>
                        <a:pt x="74" y="31"/>
                      </a:lnTo>
                      <a:lnTo>
                        <a:pt x="18" y="31"/>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2" name="Freeform 278"/>
                <p:cNvSpPr/>
                <p:nvPr/>
              </p:nvSpPr>
              <p:spPr bwMode="auto">
                <a:xfrm>
                  <a:off x="1026" y="3750"/>
                  <a:ext cx="41" cy="12"/>
                </a:xfrm>
                <a:custGeom>
                  <a:avLst/>
                  <a:gdLst>
                    <a:gd name="T0" fmla="*/ 0 w 82"/>
                    <a:gd name="T1" fmla="*/ 36 h 36"/>
                    <a:gd name="T2" fmla="*/ 2 w 82"/>
                    <a:gd name="T3" fmla="*/ 21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1"/>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63" name="Group 279"/>
              <p:cNvGrpSpPr/>
              <p:nvPr/>
            </p:nvGrpSpPr>
            <p:grpSpPr bwMode="auto">
              <a:xfrm>
                <a:off x="1030" y="3753"/>
                <a:ext cx="49" cy="23"/>
                <a:chOff x="1030" y="3753"/>
                <a:chExt cx="49" cy="23"/>
              </a:xfrm>
            </p:grpSpPr>
            <p:sp>
              <p:nvSpPr>
                <p:cNvPr id="119064" name="Freeform 280"/>
                <p:cNvSpPr/>
                <p:nvPr/>
              </p:nvSpPr>
              <p:spPr bwMode="auto">
                <a:xfrm>
                  <a:off x="1030" y="3753"/>
                  <a:ext cx="13" cy="23"/>
                </a:xfrm>
                <a:custGeom>
                  <a:avLst/>
                  <a:gdLst>
                    <a:gd name="T0" fmla="*/ 16 w 25"/>
                    <a:gd name="T1" fmla="*/ 68 h 68"/>
                    <a:gd name="T2" fmla="*/ 0 w 25"/>
                    <a:gd name="T3" fmla="*/ 27 h 68"/>
                    <a:gd name="T4" fmla="*/ 11 w 25"/>
                    <a:gd name="T5" fmla="*/ 0 h 68"/>
                    <a:gd name="T6" fmla="*/ 25 w 25"/>
                    <a:gd name="T7" fmla="*/ 32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2"/>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5" name="Freeform 281"/>
                <p:cNvSpPr/>
                <p:nvPr/>
              </p:nvSpPr>
              <p:spPr bwMode="auto">
                <a:xfrm>
                  <a:off x="1035" y="3753"/>
                  <a:ext cx="37" cy="11"/>
                </a:xfrm>
                <a:custGeom>
                  <a:avLst/>
                  <a:gdLst>
                    <a:gd name="T0" fmla="*/ 2 w 74"/>
                    <a:gd name="T1" fmla="*/ 0 h 31"/>
                    <a:gd name="T2" fmla="*/ 51 w 74"/>
                    <a:gd name="T3" fmla="*/ 0 h 31"/>
                    <a:gd name="T4" fmla="*/ 52 w 74"/>
                    <a:gd name="T5" fmla="*/ 4 h 31"/>
                    <a:gd name="T6" fmla="*/ 56 w 74"/>
                    <a:gd name="T7" fmla="*/ 13 h 31"/>
                    <a:gd name="T8" fmla="*/ 74 w 74"/>
                    <a:gd name="T9" fmla="*/ 31 h 31"/>
                    <a:gd name="T10" fmla="*/ 18 w 74"/>
                    <a:gd name="T11" fmla="*/ 31 h 31"/>
                    <a:gd name="T12" fmla="*/ 10 w 74"/>
                    <a:gd name="T13" fmla="*/ 22 h 31"/>
                    <a:gd name="T14" fmla="*/ 0 w 74"/>
                    <a:gd name="T15" fmla="*/ 7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51" y="0"/>
                      </a:lnTo>
                      <a:lnTo>
                        <a:pt x="52" y="4"/>
                      </a:lnTo>
                      <a:lnTo>
                        <a:pt x="56" y="13"/>
                      </a:lnTo>
                      <a:lnTo>
                        <a:pt x="74" y="31"/>
                      </a:lnTo>
                      <a:lnTo>
                        <a:pt x="18" y="31"/>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6" name="Freeform 282"/>
                <p:cNvSpPr/>
                <p:nvPr/>
              </p:nvSpPr>
              <p:spPr bwMode="auto">
                <a:xfrm>
                  <a:off x="1039" y="3764"/>
                  <a:ext cx="40" cy="12"/>
                </a:xfrm>
                <a:custGeom>
                  <a:avLst/>
                  <a:gdLst>
                    <a:gd name="T0" fmla="*/ 0 w 82"/>
                    <a:gd name="T1" fmla="*/ 35 h 35"/>
                    <a:gd name="T2" fmla="*/ 2 w 82"/>
                    <a:gd name="T3" fmla="*/ 19 h 35"/>
                    <a:gd name="T4" fmla="*/ 7 w 82"/>
                    <a:gd name="T5" fmla="*/ 7 h 35"/>
                    <a:gd name="T6" fmla="*/ 11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7" y="7"/>
                      </a:lnTo>
                      <a:lnTo>
                        <a:pt x="11"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sp>
            <p:nvSpPr>
              <p:cNvPr id="119067" name="Freeform 283"/>
              <p:cNvSpPr/>
              <p:nvPr/>
            </p:nvSpPr>
            <p:spPr bwMode="auto">
              <a:xfrm>
                <a:off x="778" y="3535"/>
                <a:ext cx="12" cy="23"/>
              </a:xfrm>
              <a:custGeom>
                <a:avLst/>
                <a:gdLst>
                  <a:gd name="T0" fmla="*/ 13 w 24"/>
                  <a:gd name="T1" fmla="*/ 68 h 68"/>
                  <a:gd name="T2" fmla="*/ 0 w 24"/>
                  <a:gd name="T3" fmla="*/ 27 h 68"/>
                  <a:gd name="T4" fmla="*/ 9 w 24"/>
                  <a:gd name="T5" fmla="*/ 0 h 68"/>
                  <a:gd name="T6" fmla="*/ 24 w 24"/>
                  <a:gd name="T7" fmla="*/ 31 h 68"/>
                  <a:gd name="T8" fmla="*/ 13 w 24"/>
                  <a:gd name="T9" fmla="*/ 68 h 68"/>
                </a:gdLst>
                <a:ahLst/>
                <a:cxnLst>
                  <a:cxn ang="0">
                    <a:pos x="T0" y="T1"/>
                  </a:cxn>
                  <a:cxn ang="0">
                    <a:pos x="T2" y="T3"/>
                  </a:cxn>
                  <a:cxn ang="0">
                    <a:pos x="T4" y="T5"/>
                  </a:cxn>
                  <a:cxn ang="0">
                    <a:pos x="T6" y="T7"/>
                  </a:cxn>
                  <a:cxn ang="0">
                    <a:pos x="T8" y="T9"/>
                  </a:cxn>
                </a:cxnLst>
                <a:rect l="0" t="0" r="r" b="b"/>
                <a:pathLst>
                  <a:path w="24" h="68">
                    <a:moveTo>
                      <a:pt x="13" y="68"/>
                    </a:moveTo>
                    <a:lnTo>
                      <a:pt x="0" y="27"/>
                    </a:lnTo>
                    <a:lnTo>
                      <a:pt x="9" y="0"/>
                    </a:lnTo>
                    <a:lnTo>
                      <a:pt x="24"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8" name="Freeform 284"/>
              <p:cNvSpPr/>
              <p:nvPr/>
            </p:nvSpPr>
            <p:spPr bwMode="auto">
              <a:xfrm>
                <a:off x="783" y="3535"/>
                <a:ext cx="36" cy="11"/>
              </a:xfrm>
              <a:custGeom>
                <a:avLst/>
                <a:gdLst>
                  <a:gd name="T0" fmla="*/ 1 w 72"/>
                  <a:gd name="T1" fmla="*/ 0 h 31"/>
                  <a:gd name="T2" fmla="*/ 50 w 72"/>
                  <a:gd name="T3" fmla="*/ 0 h 31"/>
                  <a:gd name="T4" fmla="*/ 51 w 72"/>
                  <a:gd name="T5" fmla="*/ 4 h 31"/>
                  <a:gd name="T6" fmla="*/ 57 w 72"/>
                  <a:gd name="T7" fmla="*/ 13 h 31"/>
                  <a:gd name="T8" fmla="*/ 72 w 72"/>
                  <a:gd name="T9" fmla="*/ 31 h 31"/>
                  <a:gd name="T10" fmla="*/ 18 w 72"/>
                  <a:gd name="T11" fmla="*/ 31 h 31"/>
                  <a:gd name="T12" fmla="*/ 9 w 72"/>
                  <a:gd name="T13" fmla="*/ 22 h 31"/>
                  <a:gd name="T14" fmla="*/ 0 w 72"/>
                  <a:gd name="T15" fmla="*/ 7 h 31"/>
                  <a:gd name="T16" fmla="*/ 1 w 7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1">
                    <a:moveTo>
                      <a:pt x="1" y="0"/>
                    </a:moveTo>
                    <a:lnTo>
                      <a:pt x="50" y="0"/>
                    </a:lnTo>
                    <a:lnTo>
                      <a:pt x="51" y="4"/>
                    </a:lnTo>
                    <a:lnTo>
                      <a:pt x="57" y="13"/>
                    </a:lnTo>
                    <a:lnTo>
                      <a:pt x="72" y="31"/>
                    </a:lnTo>
                    <a:lnTo>
                      <a:pt x="18" y="31"/>
                    </a:lnTo>
                    <a:lnTo>
                      <a:pt x="9" y="22"/>
                    </a:lnTo>
                    <a:lnTo>
                      <a:pt x="0" y="7"/>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69" name="Freeform 285"/>
              <p:cNvSpPr/>
              <p:nvPr/>
            </p:nvSpPr>
            <p:spPr bwMode="auto">
              <a:xfrm>
                <a:off x="786" y="3546"/>
                <a:ext cx="41" cy="12"/>
              </a:xfrm>
              <a:custGeom>
                <a:avLst/>
                <a:gdLst>
                  <a:gd name="T0" fmla="*/ 0 w 83"/>
                  <a:gd name="T1" fmla="*/ 36 h 36"/>
                  <a:gd name="T2" fmla="*/ 3 w 83"/>
                  <a:gd name="T3" fmla="*/ 21 h 36"/>
                  <a:gd name="T4" fmla="*/ 7 w 83"/>
                  <a:gd name="T5" fmla="*/ 8 h 36"/>
                  <a:gd name="T6" fmla="*/ 12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21"/>
                    </a:lnTo>
                    <a:lnTo>
                      <a:pt x="7" y="8"/>
                    </a:lnTo>
                    <a:lnTo>
                      <a:pt x="12"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nvGrpSpPr>
              <p:cNvPr id="119070" name="Group 286"/>
              <p:cNvGrpSpPr/>
              <p:nvPr/>
            </p:nvGrpSpPr>
            <p:grpSpPr bwMode="auto">
              <a:xfrm>
                <a:off x="790" y="3547"/>
                <a:ext cx="49" cy="23"/>
                <a:chOff x="790" y="3547"/>
                <a:chExt cx="49" cy="23"/>
              </a:xfrm>
            </p:grpSpPr>
            <p:sp>
              <p:nvSpPr>
                <p:cNvPr id="119071" name="Freeform 287"/>
                <p:cNvSpPr/>
                <p:nvPr/>
              </p:nvSpPr>
              <p:spPr bwMode="auto">
                <a:xfrm>
                  <a:off x="790" y="3547"/>
                  <a:ext cx="12" cy="23"/>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72" name="Freeform 288"/>
                <p:cNvSpPr/>
                <p:nvPr/>
              </p:nvSpPr>
              <p:spPr bwMode="auto">
                <a:xfrm>
                  <a:off x="795" y="3548"/>
                  <a:ext cx="37" cy="10"/>
                </a:xfrm>
                <a:custGeom>
                  <a:avLst/>
                  <a:gdLst>
                    <a:gd name="T0" fmla="*/ 1 w 73"/>
                    <a:gd name="T1" fmla="*/ 0 h 29"/>
                    <a:gd name="T2" fmla="*/ 48 w 73"/>
                    <a:gd name="T3" fmla="*/ 0 h 29"/>
                    <a:gd name="T4" fmla="*/ 50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48" y="0"/>
                      </a:lnTo>
                      <a:lnTo>
                        <a:pt x="50"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73" name="Freeform 289"/>
                <p:cNvSpPr/>
                <p:nvPr/>
              </p:nvSpPr>
              <p:spPr bwMode="auto">
                <a:xfrm>
                  <a:off x="798" y="3558"/>
                  <a:ext cx="41" cy="12"/>
                </a:xfrm>
                <a:custGeom>
                  <a:avLst/>
                  <a:gdLst>
                    <a:gd name="T0" fmla="*/ 0 w 82"/>
                    <a:gd name="T1" fmla="*/ 36 h 36"/>
                    <a:gd name="T2" fmla="*/ 2 w 82"/>
                    <a:gd name="T3" fmla="*/ 20 h 36"/>
                    <a:gd name="T4" fmla="*/ 7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7"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74" name="Group 290"/>
              <p:cNvGrpSpPr/>
              <p:nvPr/>
            </p:nvGrpSpPr>
            <p:grpSpPr bwMode="auto">
              <a:xfrm>
                <a:off x="803" y="3560"/>
                <a:ext cx="49" cy="22"/>
                <a:chOff x="803" y="3560"/>
                <a:chExt cx="49" cy="22"/>
              </a:xfrm>
            </p:grpSpPr>
            <p:sp>
              <p:nvSpPr>
                <p:cNvPr id="119075" name="Freeform 291"/>
                <p:cNvSpPr/>
                <p:nvPr/>
              </p:nvSpPr>
              <p:spPr bwMode="auto">
                <a:xfrm>
                  <a:off x="803" y="3560"/>
                  <a:ext cx="12" cy="22"/>
                </a:xfrm>
                <a:custGeom>
                  <a:avLst/>
                  <a:gdLst>
                    <a:gd name="T0" fmla="*/ 14 w 24"/>
                    <a:gd name="T1" fmla="*/ 68 h 68"/>
                    <a:gd name="T2" fmla="*/ 0 w 24"/>
                    <a:gd name="T3" fmla="*/ 27 h 68"/>
                    <a:gd name="T4" fmla="*/ 10 w 24"/>
                    <a:gd name="T5" fmla="*/ 0 h 68"/>
                    <a:gd name="T6" fmla="*/ 24 w 24"/>
                    <a:gd name="T7" fmla="*/ 31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10" y="0"/>
                      </a:lnTo>
                      <a:lnTo>
                        <a:pt x="24"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76" name="Freeform 292"/>
                <p:cNvSpPr/>
                <p:nvPr/>
              </p:nvSpPr>
              <p:spPr bwMode="auto">
                <a:xfrm>
                  <a:off x="808" y="3560"/>
                  <a:ext cx="36" cy="10"/>
                </a:xfrm>
                <a:custGeom>
                  <a:avLst/>
                  <a:gdLst>
                    <a:gd name="T0" fmla="*/ 1 w 72"/>
                    <a:gd name="T1" fmla="*/ 0 h 29"/>
                    <a:gd name="T2" fmla="*/ 49 w 72"/>
                    <a:gd name="T3" fmla="*/ 0 h 29"/>
                    <a:gd name="T4" fmla="*/ 50 w 72"/>
                    <a:gd name="T5" fmla="*/ 2 h 29"/>
                    <a:gd name="T6" fmla="*/ 57 w 72"/>
                    <a:gd name="T7" fmla="*/ 11 h 29"/>
                    <a:gd name="T8" fmla="*/ 72 w 72"/>
                    <a:gd name="T9" fmla="*/ 29 h 29"/>
                    <a:gd name="T10" fmla="*/ 18 w 72"/>
                    <a:gd name="T11" fmla="*/ 29 h 29"/>
                    <a:gd name="T12" fmla="*/ 9 w 72"/>
                    <a:gd name="T13" fmla="*/ 20 h 29"/>
                    <a:gd name="T14" fmla="*/ 0 w 72"/>
                    <a:gd name="T15" fmla="*/ 5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7" y="11"/>
                      </a:lnTo>
                      <a:lnTo>
                        <a:pt x="72"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77" name="Freeform 293"/>
                <p:cNvSpPr/>
                <p:nvPr/>
              </p:nvSpPr>
              <p:spPr bwMode="auto">
                <a:xfrm>
                  <a:off x="811" y="3571"/>
                  <a:ext cx="41" cy="11"/>
                </a:xfrm>
                <a:custGeom>
                  <a:avLst/>
                  <a:gdLst>
                    <a:gd name="T0" fmla="*/ 0 w 83"/>
                    <a:gd name="T1" fmla="*/ 35 h 35"/>
                    <a:gd name="T2" fmla="*/ 3 w 83"/>
                    <a:gd name="T3" fmla="*/ 19 h 35"/>
                    <a:gd name="T4" fmla="*/ 7 w 83"/>
                    <a:gd name="T5" fmla="*/ 7 h 35"/>
                    <a:gd name="T6" fmla="*/ 12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3" y="19"/>
                      </a:lnTo>
                      <a:lnTo>
                        <a:pt x="7" y="7"/>
                      </a:lnTo>
                      <a:lnTo>
                        <a:pt x="12"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78" name="Group 294"/>
              <p:cNvGrpSpPr/>
              <p:nvPr/>
            </p:nvGrpSpPr>
            <p:grpSpPr bwMode="auto">
              <a:xfrm>
                <a:off x="815" y="3572"/>
                <a:ext cx="50" cy="23"/>
                <a:chOff x="815" y="3572"/>
                <a:chExt cx="50" cy="23"/>
              </a:xfrm>
            </p:grpSpPr>
            <p:sp>
              <p:nvSpPr>
                <p:cNvPr id="119079" name="Freeform 295"/>
                <p:cNvSpPr/>
                <p:nvPr/>
              </p:nvSpPr>
              <p:spPr bwMode="auto">
                <a:xfrm>
                  <a:off x="815" y="3572"/>
                  <a:ext cx="13" cy="23"/>
                </a:xfrm>
                <a:custGeom>
                  <a:avLst/>
                  <a:gdLst>
                    <a:gd name="T0" fmla="*/ 16 w 25"/>
                    <a:gd name="T1" fmla="*/ 68 h 68"/>
                    <a:gd name="T2" fmla="*/ 0 w 25"/>
                    <a:gd name="T3" fmla="*/ 25 h 68"/>
                    <a:gd name="T4" fmla="*/ 10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5"/>
                      </a:lnTo>
                      <a:lnTo>
                        <a:pt x="10"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80" name="Freeform 296"/>
                <p:cNvSpPr/>
                <p:nvPr/>
              </p:nvSpPr>
              <p:spPr bwMode="auto">
                <a:xfrm>
                  <a:off x="820" y="3573"/>
                  <a:ext cx="37" cy="9"/>
                </a:xfrm>
                <a:custGeom>
                  <a:avLst/>
                  <a:gdLst>
                    <a:gd name="T0" fmla="*/ 1 w 75"/>
                    <a:gd name="T1" fmla="*/ 0 h 29"/>
                    <a:gd name="T2" fmla="*/ 50 w 75"/>
                    <a:gd name="T3" fmla="*/ 0 h 29"/>
                    <a:gd name="T4" fmla="*/ 52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2"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81" name="Freeform 297"/>
                <p:cNvSpPr/>
                <p:nvPr/>
              </p:nvSpPr>
              <p:spPr bwMode="auto">
                <a:xfrm>
                  <a:off x="824" y="3583"/>
                  <a:ext cx="41" cy="12"/>
                </a:xfrm>
                <a:custGeom>
                  <a:avLst/>
                  <a:gdLst>
                    <a:gd name="T0" fmla="*/ 0 w 82"/>
                    <a:gd name="T1" fmla="*/ 36 h 36"/>
                    <a:gd name="T2" fmla="*/ 1 w 82"/>
                    <a:gd name="T3" fmla="*/ 19 h 36"/>
                    <a:gd name="T4" fmla="*/ 6 w 82"/>
                    <a:gd name="T5" fmla="*/ 7 h 36"/>
                    <a:gd name="T6" fmla="*/ 10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6" y="7"/>
                      </a:lnTo>
                      <a:lnTo>
                        <a:pt x="10"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82" name="Group 298"/>
              <p:cNvGrpSpPr/>
              <p:nvPr/>
            </p:nvGrpSpPr>
            <p:grpSpPr bwMode="auto">
              <a:xfrm>
                <a:off x="828" y="3585"/>
                <a:ext cx="49" cy="23"/>
                <a:chOff x="828" y="3585"/>
                <a:chExt cx="49" cy="23"/>
              </a:xfrm>
            </p:grpSpPr>
            <p:sp>
              <p:nvSpPr>
                <p:cNvPr id="119083" name="Freeform 299"/>
                <p:cNvSpPr/>
                <p:nvPr/>
              </p:nvSpPr>
              <p:spPr bwMode="auto">
                <a:xfrm>
                  <a:off x="828" y="3585"/>
                  <a:ext cx="13" cy="23"/>
                </a:xfrm>
                <a:custGeom>
                  <a:avLst/>
                  <a:gdLst>
                    <a:gd name="T0" fmla="*/ 16 w 25"/>
                    <a:gd name="T1" fmla="*/ 68 h 68"/>
                    <a:gd name="T2" fmla="*/ 0 w 25"/>
                    <a:gd name="T3" fmla="*/ 26 h 68"/>
                    <a:gd name="T4" fmla="*/ 9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9"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84" name="Freeform 300"/>
                <p:cNvSpPr/>
                <p:nvPr/>
              </p:nvSpPr>
              <p:spPr bwMode="auto">
                <a:xfrm>
                  <a:off x="833" y="3586"/>
                  <a:ext cx="37" cy="10"/>
                </a:xfrm>
                <a:custGeom>
                  <a:avLst/>
                  <a:gdLst>
                    <a:gd name="T0" fmla="*/ 1 w 75"/>
                    <a:gd name="T1" fmla="*/ 0 h 29"/>
                    <a:gd name="T2" fmla="*/ 50 w 75"/>
                    <a:gd name="T3" fmla="*/ 0 h 29"/>
                    <a:gd name="T4" fmla="*/ 51 w 75"/>
                    <a:gd name="T5" fmla="*/ 2 h 29"/>
                    <a:gd name="T6" fmla="*/ 57 w 75"/>
                    <a:gd name="T7" fmla="*/ 11 h 29"/>
                    <a:gd name="T8" fmla="*/ 75 w 75"/>
                    <a:gd name="T9" fmla="*/ 29 h 29"/>
                    <a:gd name="T10" fmla="*/ 18 w 75"/>
                    <a:gd name="T11" fmla="*/ 29 h 29"/>
                    <a:gd name="T12" fmla="*/ 11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7" y="11"/>
                      </a:lnTo>
                      <a:lnTo>
                        <a:pt x="75" y="29"/>
                      </a:lnTo>
                      <a:lnTo>
                        <a:pt x="18" y="29"/>
                      </a:lnTo>
                      <a:lnTo>
                        <a:pt x="11"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85" name="Freeform 301"/>
                <p:cNvSpPr/>
                <p:nvPr/>
              </p:nvSpPr>
              <p:spPr bwMode="auto">
                <a:xfrm>
                  <a:off x="837" y="3596"/>
                  <a:ext cx="40" cy="12"/>
                </a:xfrm>
                <a:custGeom>
                  <a:avLst/>
                  <a:gdLst>
                    <a:gd name="T0" fmla="*/ 0 w 80"/>
                    <a:gd name="T1" fmla="*/ 36 h 36"/>
                    <a:gd name="T2" fmla="*/ 1 w 80"/>
                    <a:gd name="T3" fmla="*/ 20 h 36"/>
                    <a:gd name="T4" fmla="*/ 5 w 80"/>
                    <a:gd name="T5" fmla="*/ 8 h 36"/>
                    <a:gd name="T6" fmla="*/ 10 w 80"/>
                    <a:gd name="T7" fmla="*/ 0 h 36"/>
                    <a:gd name="T8" fmla="*/ 67 w 80"/>
                    <a:gd name="T9" fmla="*/ 0 h 36"/>
                    <a:gd name="T10" fmla="*/ 80 w 80"/>
                    <a:gd name="T11" fmla="*/ 36 h 36"/>
                    <a:gd name="T12" fmla="*/ 0 w 8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0" h="36">
                      <a:moveTo>
                        <a:pt x="0" y="36"/>
                      </a:moveTo>
                      <a:lnTo>
                        <a:pt x="1" y="20"/>
                      </a:lnTo>
                      <a:lnTo>
                        <a:pt x="5" y="8"/>
                      </a:lnTo>
                      <a:lnTo>
                        <a:pt x="10" y="0"/>
                      </a:lnTo>
                      <a:lnTo>
                        <a:pt x="67" y="0"/>
                      </a:lnTo>
                      <a:lnTo>
                        <a:pt x="80"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86" name="Group 302"/>
              <p:cNvGrpSpPr/>
              <p:nvPr/>
            </p:nvGrpSpPr>
            <p:grpSpPr bwMode="auto">
              <a:xfrm>
                <a:off x="840" y="3600"/>
                <a:ext cx="100" cy="73"/>
                <a:chOff x="840" y="3600"/>
                <a:chExt cx="100" cy="73"/>
              </a:xfrm>
            </p:grpSpPr>
            <p:grpSp>
              <p:nvGrpSpPr>
                <p:cNvPr id="119087" name="Group 303"/>
                <p:cNvGrpSpPr/>
                <p:nvPr/>
              </p:nvGrpSpPr>
              <p:grpSpPr bwMode="auto">
                <a:xfrm>
                  <a:off x="840" y="3600"/>
                  <a:ext cx="49" cy="23"/>
                  <a:chOff x="840" y="3600"/>
                  <a:chExt cx="49" cy="23"/>
                </a:xfrm>
              </p:grpSpPr>
              <p:sp>
                <p:nvSpPr>
                  <p:cNvPr id="119088" name="Freeform 304"/>
                  <p:cNvSpPr/>
                  <p:nvPr/>
                </p:nvSpPr>
                <p:spPr bwMode="auto">
                  <a:xfrm>
                    <a:off x="840" y="3600"/>
                    <a:ext cx="13" cy="23"/>
                  </a:xfrm>
                  <a:custGeom>
                    <a:avLst/>
                    <a:gdLst>
                      <a:gd name="T0" fmla="*/ 15 w 25"/>
                      <a:gd name="T1" fmla="*/ 70 h 70"/>
                      <a:gd name="T2" fmla="*/ 0 w 25"/>
                      <a:gd name="T3" fmla="*/ 27 h 70"/>
                      <a:gd name="T4" fmla="*/ 10 w 25"/>
                      <a:gd name="T5" fmla="*/ 0 h 70"/>
                      <a:gd name="T6" fmla="*/ 25 w 25"/>
                      <a:gd name="T7" fmla="*/ 31 h 70"/>
                      <a:gd name="T8" fmla="*/ 15 w 25"/>
                      <a:gd name="T9" fmla="*/ 70 h 70"/>
                    </a:gdLst>
                    <a:ahLst/>
                    <a:cxnLst>
                      <a:cxn ang="0">
                        <a:pos x="T0" y="T1"/>
                      </a:cxn>
                      <a:cxn ang="0">
                        <a:pos x="T2" y="T3"/>
                      </a:cxn>
                      <a:cxn ang="0">
                        <a:pos x="T4" y="T5"/>
                      </a:cxn>
                      <a:cxn ang="0">
                        <a:pos x="T6" y="T7"/>
                      </a:cxn>
                      <a:cxn ang="0">
                        <a:pos x="T8" y="T9"/>
                      </a:cxn>
                    </a:cxnLst>
                    <a:rect l="0" t="0" r="r" b="b"/>
                    <a:pathLst>
                      <a:path w="25" h="70">
                        <a:moveTo>
                          <a:pt x="15" y="70"/>
                        </a:moveTo>
                        <a:lnTo>
                          <a:pt x="0" y="27"/>
                        </a:lnTo>
                        <a:lnTo>
                          <a:pt x="10" y="0"/>
                        </a:lnTo>
                        <a:lnTo>
                          <a:pt x="25" y="31"/>
                        </a:lnTo>
                        <a:lnTo>
                          <a:pt x="15"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89" name="Freeform 305"/>
                  <p:cNvSpPr/>
                  <p:nvPr/>
                </p:nvSpPr>
                <p:spPr bwMode="auto">
                  <a:xfrm>
                    <a:off x="845" y="3600"/>
                    <a:ext cx="37" cy="11"/>
                  </a:xfrm>
                  <a:custGeom>
                    <a:avLst/>
                    <a:gdLst>
                      <a:gd name="T0" fmla="*/ 1 w 75"/>
                      <a:gd name="T1" fmla="*/ 0 h 31"/>
                      <a:gd name="T2" fmla="*/ 50 w 75"/>
                      <a:gd name="T3" fmla="*/ 0 h 31"/>
                      <a:gd name="T4" fmla="*/ 52 w 75"/>
                      <a:gd name="T5" fmla="*/ 4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4"/>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90" name="Freeform 306"/>
                  <p:cNvSpPr/>
                  <p:nvPr/>
                </p:nvSpPr>
                <p:spPr bwMode="auto">
                  <a:xfrm>
                    <a:off x="848" y="3611"/>
                    <a:ext cx="41" cy="12"/>
                  </a:xfrm>
                  <a:custGeom>
                    <a:avLst/>
                    <a:gdLst>
                      <a:gd name="T0" fmla="*/ 0 w 82"/>
                      <a:gd name="T1" fmla="*/ 38 h 38"/>
                      <a:gd name="T2" fmla="*/ 2 w 82"/>
                      <a:gd name="T3" fmla="*/ 22 h 38"/>
                      <a:gd name="T4" fmla="*/ 8 w 82"/>
                      <a:gd name="T5" fmla="*/ 8 h 38"/>
                      <a:gd name="T6" fmla="*/ 12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2"/>
                        </a:lnTo>
                        <a:lnTo>
                          <a:pt x="8" y="8"/>
                        </a:lnTo>
                        <a:lnTo>
                          <a:pt x="12"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91" name="Group 307"/>
                <p:cNvGrpSpPr/>
                <p:nvPr/>
              </p:nvGrpSpPr>
              <p:grpSpPr bwMode="auto">
                <a:xfrm>
                  <a:off x="853" y="3612"/>
                  <a:ext cx="48" cy="23"/>
                  <a:chOff x="853" y="3612"/>
                  <a:chExt cx="48" cy="23"/>
                </a:xfrm>
              </p:grpSpPr>
              <p:sp>
                <p:nvSpPr>
                  <p:cNvPr id="119092" name="Freeform 308"/>
                  <p:cNvSpPr/>
                  <p:nvPr/>
                </p:nvSpPr>
                <p:spPr bwMode="auto">
                  <a:xfrm>
                    <a:off x="853" y="3612"/>
                    <a:ext cx="12" cy="23"/>
                  </a:xfrm>
                  <a:custGeom>
                    <a:avLst/>
                    <a:gdLst>
                      <a:gd name="T0" fmla="*/ 14 w 25"/>
                      <a:gd name="T1" fmla="*/ 69 h 69"/>
                      <a:gd name="T2" fmla="*/ 0 w 25"/>
                      <a:gd name="T3" fmla="*/ 28 h 69"/>
                      <a:gd name="T4" fmla="*/ 10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10"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93" name="Freeform 309"/>
                  <p:cNvSpPr/>
                  <p:nvPr/>
                </p:nvSpPr>
                <p:spPr bwMode="auto">
                  <a:xfrm>
                    <a:off x="857" y="3613"/>
                    <a:ext cx="37" cy="10"/>
                  </a:xfrm>
                  <a:custGeom>
                    <a:avLst/>
                    <a:gdLst>
                      <a:gd name="T0" fmla="*/ 1 w 73"/>
                      <a:gd name="T1" fmla="*/ 0 h 32"/>
                      <a:gd name="T2" fmla="*/ 50 w 73"/>
                      <a:gd name="T3" fmla="*/ 0 h 32"/>
                      <a:gd name="T4" fmla="*/ 51 w 73"/>
                      <a:gd name="T5" fmla="*/ 3 h 32"/>
                      <a:gd name="T6" fmla="*/ 56 w 73"/>
                      <a:gd name="T7" fmla="*/ 15 h 32"/>
                      <a:gd name="T8" fmla="*/ 73 w 73"/>
                      <a:gd name="T9" fmla="*/ 32 h 32"/>
                      <a:gd name="T10" fmla="*/ 18 w 73"/>
                      <a:gd name="T11" fmla="*/ 32 h 32"/>
                      <a:gd name="T12" fmla="*/ 9 w 73"/>
                      <a:gd name="T13" fmla="*/ 22 h 32"/>
                      <a:gd name="T14" fmla="*/ 0 w 73"/>
                      <a:gd name="T15" fmla="*/ 7 h 32"/>
                      <a:gd name="T16" fmla="*/ 1 w 73"/>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2">
                        <a:moveTo>
                          <a:pt x="1" y="0"/>
                        </a:moveTo>
                        <a:lnTo>
                          <a:pt x="50" y="0"/>
                        </a:lnTo>
                        <a:lnTo>
                          <a:pt x="51" y="3"/>
                        </a:lnTo>
                        <a:lnTo>
                          <a:pt x="56" y="15"/>
                        </a:lnTo>
                        <a:lnTo>
                          <a:pt x="73" y="32"/>
                        </a:lnTo>
                        <a:lnTo>
                          <a:pt x="18" y="32"/>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94" name="Freeform 310"/>
                  <p:cNvSpPr/>
                  <p:nvPr/>
                </p:nvSpPr>
                <p:spPr bwMode="auto">
                  <a:xfrm>
                    <a:off x="860" y="3623"/>
                    <a:ext cx="41" cy="12"/>
                  </a:xfrm>
                  <a:custGeom>
                    <a:avLst/>
                    <a:gdLst>
                      <a:gd name="T0" fmla="*/ 0 w 83"/>
                      <a:gd name="T1" fmla="*/ 36 h 36"/>
                      <a:gd name="T2" fmla="*/ 1 w 83"/>
                      <a:gd name="T3" fmla="*/ 21 h 36"/>
                      <a:gd name="T4" fmla="*/ 6 w 83"/>
                      <a:gd name="T5" fmla="*/ 8 h 36"/>
                      <a:gd name="T6" fmla="*/ 13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1"/>
                        </a:lnTo>
                        <a:lnTo>
                          <a:pt x="6" y="8"/>
                        </a:lnTo>
                        <a:lnTo>
                          <a:pt x="13"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95" name="Group 311"/>
                <p:cNvGrpSpPr/>
                <p:nvPr/>
              </p:nvGrpSpPr>
              <p:grpSpPr bwMode="auto">
                <a:xfrm>
                  <a:off x="865" y="3625"/>
                  <a:ext cx="49" cy="23"/>
                  <a:chOff x="865" y="3625"/>
                  <a:chExt cx="49" cy="23"/>
                </a:xfrm>
              </p:grpSpPr>
              <p:sp>
                <p:nvSpPr>
                  <p:cNvPr id="119096" name="Freeform 312"/>
                  <p:cNvSpPr/>
                  <p:nvPr/>
                </p:nvSpPr>
                <p:spPr bwMode="auto">
                  <a:xfrm>
                    <a:off x="865" y="3625"/>
                    <a:ext cx="12" cy="23"/>
                  </a:xfrm>
                  <a:custGeom>
                    <a:avLst/>
                    <a:gdLst>
                      <a:gd name="T0" fmla="*/ 16 w 25"/>
                      <a:gd name="T1" fmla="*/ 68 h 68"/>
                      <a:gd name="T2" fmla="*/ 0 w 25"/>
                      <a:gd name="T3" fmla="*/ 27 h 68"/>
                      <a:gd name="T4" fmla="*/ 11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97" name="Freeform 313"/>
                  <p:cNvSpPr/>
                  <p:nvPr/>
                </p:nvSpPr>
                <p:spPr bwMode="auto">
                  <a:xfrm>
                    <a:off x="870" y="3626"/>
                    <a:ext cx="37" cy="9"/>
                  </a:xfrm>
                  <a:custGeom>
                    <a:avLst/>
                    <a:gdLst>
                      <a:gd name="T0" fmla="*/ 1 w 73"/>
                      <a:gd name="T1" fmla="*/ 0 h 29"/>
                      <a:gd name="T2" fmla="*/ 50 w 73"/>
                      <a:gd name="T3" fmla="*/ 0 h 29"/>
                      <a:gd name="T4" fmla="*/ 52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2"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098" name="Freeform 314"/>
                  <p:cNvSpPr/>
                  <p:nvPr/>
                </p:nvSpPr>
                <p:spPr bwMode="auto">
                  <a:xfrm>
                    <a:off x="873" y="3636"/>
                    <a:ext cx="41" cy="12"/>
                  </a:xfrm>
                  <a:custGeom>
                    <a:avLst/>
                    <a:gdLst>
                      <a:gd name="T0" fmla="*/ 0 w 82"/>
                      <a:gd name="T1" fmla="*/ 36 h 36"/>
                      <a:gd name="T2" fmla="*/ 1 w 82"/>
                      <a:gd name="T3" fmla="*/ 19 h 36"/>
                      <a:gd name="T4" fmla="*/ 7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099" name="Group 315"/>
                <p:cNvGrpSpPr/>
                <p:nvPr/>
              </p:nvGrpSpPr>
              <p:grpSpPr bwMode="auto">
                <a:xfrm>
                  <a:off x="878" y="3638"/>
                  <a:ext cx="49" cy="22"/>
                  <a:chOff x="878" y="3638"/>
                  <a:chExt cx="49" cy="22"/>
                </a:xfrm>
              </p:grpSpPr>
              <p:sp>
                <p:nvSpPr>
                  <p:cNvPr id="119100" name="Freeform 316"/>
                  <p:cNvSpPr/>
                  <p:nvPr/>
                </p:nvSpPr>
                <p:spPr bwMode="auto">
                  <a:xfrm>
                    <a:off x="878" y="3638"/>
                    <a:ext cx="12"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01" name="Freeform 317"/>
                  <p:cNvSpPr/>
                  <p:nvPr/>
                </p:nvSpPr>
                <p:spPr bwMode="auto">
                  <a:xfrm>
                    <a:off x="883" y="3638"/>
                    <a:ext cx="36" cy="10"/>
                  </a:xfrm>
                  <a:custGeom>
                    <a:avLst/>
                    <a:gdLst>
                      <a:gd name="T0" fmla="*/ 1 w 72"/>
                      <a:gd name="T1" fmla="*/ 0 h 30"/>
                      <a:gd name="T2" fmla="*/ 49 w 72"/>
                      <a:gd name="T3" fmla="*/ 0 h 30"/>
                      <a:gd name="T4" fmla="*/ 51 w 72"/>
                      <a:gd name="T5" fmla="*/ 3 h 30"/>
                      <a:gd name="T6" fmla="*/ 56 w 72"/>
                      <a:gd name="T7" fmla="*/ 12 h 30"/>
                      <a:gd name="T8" fmla="*/ 72 w 72"/>
                      <a:gd name="T9" fmla="*/ 30 h 30"/>
                      <a:gd name="T10" fmla="*/ 18 w 72"/>
                      <a:gd name="T11" fmla="*/ 30 h 30"/>
                      <a:gd name="T12" fmla="*/ 9 w 72"/>
                      <a:gd name="T13" fmla="*/ 21 h 30"/>
                      <a:gd name="T14" fmla="*/ 0 w 72"/>
                      <a:gd name="T15" fmla="*/ 5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9" y="0"/>
                        </a:lnTo>
                        <a:lnTo>
                          <a:pt x="51" y="3"/>
                        </a:lnTo>
                        <a:lnTo>
                          <a:pt x="56" y="12"/>
                        </a:lnTo>
                        <a:lnTo>
                          <a:pt x="72"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02" name="Freeform 318"/>
                  <p:cNvSpPr/>
                  <p:nvPr/>
                </p:nvSpPr>
                <p:spPr bwMode="auto">
                  <a:xfrm>
                    <a:off x="886" y="3648"/>
                    <a:ext cx="41" cy="12"/>
                  </a:xfrm>
                  <a:custGeom>
                    <a:avLst/>
                    <a:gdLst>
                      <a:gd name="T0" fmla="*/ 0 w 82"/>
                      <a:gd name="T1" fmla="*/ 36 h 36"/>
                      <a:gd name="T2" fmla="*/ 2 w 82"/>
                      <a:gd name="T3" fmla="*/ 19 h 36"/>
                      <a:gd name="T4" fmla="*/ 6 w 82"/>
                      <a:gd name="T5" fmla="*/ 8 h 36"/>
                      <a:gd name="T6" fmla="*/ 11 w 82"/>
                      <a:gd name="T7" fmla="*/ 0 h 36"/>
                      <a:gd name="T8" fmla="*/ 66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6"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03" name="Group 319"/>
                <p:cNvGrpSpPr/>
                <p:nvPr/>
              </p:nvGrpSpPr>
              <p:grpSpPr bwMode="auto">
                <a:xfrm>
                  <a:off x="890" y="3651"/>
                  <a:ext cx="50" cy="22"/>
                  <a:chOff x="890" y="3651"/>
                  <a:chExt cx="50" cy="22"/>
                </a:xfrm>
              </p:grpSpPr>
              <p:sp>
                <p:nvSpPr>
                  <p:cNvPr id="119104" name="Freeform 320"/>
                  <p:cNvSpPr/>
                  <p:nvPr/>
                </p:nvSpPr>
                <p:spPr bwMode="auto">
                  <a:xfrm>
                    <a:off x="890" y="3651"/>
                    <a:ext cx="13" cy="22"/>
                  </a:xfrm>
                  <a:custGeom>
                    <a:avLst/>
                    <a:gdLst>
                      <a:gd name="T0" fmla="*/ 16 w 25"/>
                      <a:gd name="T1" fmla="*/ 67 h 67"/>
                      <a:gd name="T2" fmla="*/ 0 w 25"/>
                      <a:gd name="T3" fmla="*/ 26 h 67"/>
                      <a:gd name="T4" fmla="*/ 12 w 25"/>
                      <a:gd name="T5" fmla="*/ 0 h 67"/>
                      <a:gd name="T6" fmla="*/ 25 w 25"/>
                      <a:gd name="T7" fmla="*/ 30 h 67"/>
                      <a:gd name="T8" fmla="*/ 16 w 25"/>
                      <a:gd name="T9" fmla="*/ 67 h 67"/>
                    </a:gdLst>
                    <a:ahLst/>
                    <a:cxnLst>
                      <a:cxn ang="0">
                        <a:pos x="T0" y="T1"/>
                      </a:cxn>
                      <a:cxn ang="0">
                        <a:pos x="T2" y="T3"/>
                      </a:cxn>
                      <a:cxn ang="0">
                        <a:pos x="T4" y="T5"/>
                      </a:cxn>
                      <a:cxn ang="0">
                        <a:pos x="T6" y="T7"/>
                      </a:cxn>
                      <a:cxn ang="0">
                        <a:pos x="T8" y="T9"/>
                      </a:cxn>
                    </a:cxnLst>
                    <a:rect l="0" t="0" r="r" b="b"/>
                    <a:pathLst>
                      <a:path w="25" h="67">
                        <a:moveTo>
                          <a:pt x="16" y="67"/>
                        </a:moveTo>
                        <a:lnTo>
                          <a:pt x="0" y="26"/>
                        </a:lnTo>
                        <a:lnTo>
                          <a:pt x="12" y="0"/>
                        </a:lnTo>
                        <a:lnTo>
                          <a:pt x="25" y="30"/>
                        </a:lnTo>
                        <a:lnTo>
                          <a:pt x="16"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05" name="Freeform 321"/>
                  <p:cNvSpPr/>
                  <p:nvPr/>
                </p:nvSpPr>
                <p:spPr bwMode="auto">
                  <a:xfrm>
                    <a:off x="895" y="3651"/>
                    <a:ext cx="37" cy="10"/>
                  </a:xfrm>
                  <a:custGeom>
                    <a:avLst/>
                    <a:gdLst>
                      <a:gd name="T0" fmla="*/ 2 w 73"/>
                      <a:gd name="T1" fmla="*/ 0 h 29"/>
                      <a:gd name="T2" fmla="*/ 48 w 73"/>
                      <a:gd name="T3" fmla="*/ 0 h 29"/>
                      <a:gd name="T4" fmla="*/ 51 w 73"/>
                      <a:gd name="T5" fmla="*/ 2 h 29"/>
                      <a:gd name="T6" fmla="*/ 56 w 73"/>
                      <a:gd name="T7" fmla="*/ 11 h 29"/>
                      <a:gd name="T8" fmla="*/ 73 w 73"/>
                      <a:gd name="T9" fmla="*/ 29 h 29"/>
                      <a:gd name="T10" fmla="*/ 18 w 73"/>
                      <a:gd name="T11" fmla="*/ 29 h 29"/>
                      <a:gd name="T12" fmla="*/ 9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48" y="0"/>
                        </a:lnTo>
                        <a:lnTo>
                          <a:pt x="51" y="2"/>
                        </a:lnTo>
                        <a:lnTo>
                          <a:pt x="56" y="11"/>
                        </a:lnTo>
                        <a:lnTo>
                          <a:pt x="73" y="29"/>
                        </a:lnTo>
                        <a:lnTo>
                          <a:pt x="18" y="29"/>
                        </a:lnTo>
                        <a:lnTo>
                          <a:pt x="9"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06" name="Freeform 322"/>
                  <p:cNvSpPr/>
                  <p:nvPr/>
                </p:nvSpPr>
                <p:spPr bwMode="auto">
                  <a:xfrm>
                    <a:off x="899" y="3662"/>
                    <a:ext cx="41" cy="11"/>
                  </a:xfrm>
                  <a:custGeom>
                    <a:avLst/>
                    <a:gdLst>
                      <a:gd name="T0" fmla="*/ 0 w 83"/>
                      <a:gd name="T1" fmla="*/ 35 h 35"/>
                      <a:gd name="T2" fmla="*/ 2 w 83"/>
                      <a:gd name="T3" fmla="*/ 19 h 35"/>
                      <a:gd name="T4" fmla="*/ 7 w 83"/>
                      <a:gd name="T5" fmla="*/ 7 h 35"/>
                      <a:gd name="T6" fmla="*/ 11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2" y="19"/>
                        </a:lnTo>
                        <a:lnTo>
                          <a:pt x="7" y="7"/>
                        </a:lnTo>
                        <a:lnTo>
                          <a:pt x="11"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107" name="Group 323"/>
              <p:cNvGrpSpPr/>
              <p:nvPr/>
            </p:nvGrpSpPr>
            <p:grpSpPr bwMode="auto">
              <a:xfrm>
                <a:off x="903" y="3665"/>
                <a:ext cx="99" cy="74"/>
                <a:chOff x="903" y="3665"/>
                <a:chExt cx="99" cy="74"/>
              </a:xfrm>
            </p:grpSpPr>
            <p:grpSp>
              <p:nvGrpSpPr>
                <p:cNvPr id="119108" name="Group 324"/>
                <p:cNvGrpSpPr/>
                <p:nvPr/>
              </p:nvGrpSpPr>
              <p:grpSpPr bwMode="auto">
                <a:xfrm>
                  <a:off x="903" y="3665"/>
                  <a:ext cx="49" cy="23"/>
                  <a:chOff x="903" y="3665"/>
                  <a:chExt cx="49" cy="23"/>
                </a:xfrm>
              </p:grpSpPr>
              <p:sp>
                <p:nvSpPr>
                  <p:cNvPr id="119109" name="Freeform 325"/>
                  <p:cNvSpPr/>
                  <p:nvPr/>
                </p:nvSpPr>
                <p:spPr bwMode="auto">
                  <a:xfrm>
                    <a:off x="903" y="3665"/>
                    <a:ext cx="12" cy="23"/>
                  </a:xfrm>
                  <a:custGeom>
                    <a:avLst/>
                    <a:gdLst>
                      <a:gd name="T0" fmla="*/ 16 w 25"/>
                      <a:gd name="T1" fmla="*/ 69 h 69"/>
                      <a:gd name="T2" fmla="*/ 0 w 25"/>
                      <a:gd name="T3" fmla="*/ 27 h 69"/>
                      <a:gd name="T4" fmla="*/ 10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0"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0" name="Freeform 326"/>
                  <p:cNvSpPr/>
                  <p:nvPr/>
                </p:nvSpPr>
                <p:spPr bwMode="auto">
                  <a:xfrm>
                    <a:off x="907" y="3666"/>
                    <a:ext cx="37" cy="10"/>
                  </a:xfrm>
                  <a:custGeom>
                    <a:avLst/>
                    <a:gdLst>
                      <a:gd name="T0" fmla="*/ 1 w 73"/>
                      <a:gd name="T1" fmla="*/ 0 h 31"/>
                      <a:gd name="T2" fmla="*/ 49 w 73"/>
                      <a:gd name="T3" fmla="*/ 0 h 31"/>
                      <a:gd name="T4" fmla="*/ 51 w 73"/>
                      <a:gd name="T5" fmla="*/ 4 h 31"/>
                      <a:gd name="T6" fmla="*/ 56 w 73"/>
                      <a:gd name="T7" fmla="*/ 13 h 31"/>
                      <a:gd name="T8" fmla="*/ 73 w 73"/>
                      <a:gd name="T9" fmla="*/ 31 h 31"/>
                      <a:gd name="T10" fmla="*/ 18 w 73"/>
                      <a:gd name="T11" fmla="*/ 31 h 31"/>
                      <a:gd name="T12" fmla="*/ 10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49" y="0"/>
                        </a:lnTo>
                        <a:lnTo>
                          <a:pt x="51" y="4"/>
                        </a:lnTo>
                        <a:lnTo>
                          <a:pt x="56" y="13"/>
                        </a:lnTo>
                        <a:lnTo>
                          <a:pt x="73" y="31"/>
                        </a:lnTo>
                        <a:lnTo>
                          <a:pt x="18" y="31"/>
                        </a:lnTo>
                        <a:lnTo>
                          <a:pt x="10"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1" name="Freeform 327"/>
                  <p:cNvSpPr/>
                  <p:nvPr/>
                </p:nvSpPr>
                <p:spPr bwMode="auto">
                  <a:xfrm>
                    <a:off x="911" y="3676"/>
                    <a:ext cx="41" cy="12"/>
                  </a:xfrm>
                  <a:custGeom>
                    <a:avLst/>
                    <a:gdLst>
                      <a:gd name="T0" fmla="*/ 0 w 82"/>
                      <a:gd name="T1" fmla="*/ 36 h 36"/>
                      <a:gd name="T2" fmla="*/ 2 w 82"/>
                      <a:gd name="T3" fmla="*/ 20 h 36"/>
                      <a:gd name="T4" fmla="*/ 6 w 82"/>
                      <a:gd name="T5" fmla="*/ 7 h 36"/>
                      <a:gd name="T6" fmla="*/ 11 w 82"/>
                      <a:gd name="T7" fmla="*/ 0 h 36"/>
                      <a:gd name="T8" fmla="*/ 66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6" y="7"/>
                        </a:lnTo>
                        <a:lnTo>
                          <a:pt x="11" y="0"/>
                        </a:lnTo>
                        <a:lnTo>
                          <a:pt x="66"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12" name="Group 328"/>
                <p:cNvGrpSpPr/>
                <p:nvPr/>
              </p:nvGrpSpPr>
              <p:grpSpPr bwMode="auto">
                <a:xfrm>
                  <a:off x="914" y="3678"/>
                  <a:ext cx="49" cy="23"/>
                  <a:chOff x="914" y="3678"/>
                  <a:chExt cx="49" cy="23"/>
                </a:xfrm>
              </p:grpSpPr>
              <p:sp>
                <p:nvSpPr>
                  <p:cNvPr id="119113" name="Freeform 329"/>
                  <p:cNvSpPr/>
                  <p:nvPr/>
                </p:nvSpPr>
                <p:spPr bwMode="auto">
                  <a:xfrm>
                    <a:off x="914" y="3678"/>
                    <a:ext cx="13" cy="23"/>
                  </a:xfrm>
                  <a:custGeom>
                    <a:avLst/>
                    <a:gdLst>
                      <a:gd name="T0" fmla="*/ 14 w 25"/>
                      <a:gd name="T1" fmla="*/ 70 h 70"/>
                      <a:gd name="T2" fmla="*/ 0 w 25"/>
                      <a:gd name="T3" fmla="*/ 27 h 70"/>
                      <a:gd name="T4" fmla="*/ 9 w 25"/>
                      <a:gd name="T5" fmla="*/ 0 h 70"/>
                      <a:gd name="T6" fmla="*/ 25 w 25"/>
                      <a:gd name="T7" fmla="*/ 31 h 70"/>
                      <a:gd name="T8" fmla="*/ 14 w 25"/>
                      <a:gd name="T9" fmla="*/ 70 h 70"/>
                    </a:gdLst>
                    <a:ahLst/>
                    <a:cxnLst>
                      <a:cxn ang="0">
                        <a:pos x="T0" y="T1"/>
                      </a:cxn>
                      <a:cxn ang="0">
                        <a:pos x="T2" y="T3"/>
                      </a:cxn>
                      <a:cxn ang="0">
                        <a:pos x="T4" y="T5"/>
                      </a:cxn>
                      <a:cxn ang="0">
                        <a:pos x="T6" y="T7"/>
                      </a:cxn>
                      <a:cxn ang="0">
                        <a:pos x="T8" y="T9"/>
                      </a:cxn>
                    </a:cxnLst>
                    <a:rect l="0" t="0" r="r" b="b"/>
                    <a:pathLst>
                      <a:path w="25" h="70">
                        <a:moveTo>
                          <a:pt x="14" y="70"/>
                        </a:moveTo>
                        <a:lnTo>
                          <a:pt x="0" y="27"/>
                        </a:lnTo>
                        <a:lnTo>
                          <a:pt x="9" y="0"/>
                        </a:lnTo>
                        <a:lnTo>
                          <a:pt x="25" y="31"/>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4" name="Freeform 330"/>
                  <p:cNvSpPr/>
                  <p:nvPr/>
                </p:nvSpPr>
                <p:spPr bwMode="auto">
                  <a:xfrm>
                    <a:off x="919" y="3678"/>
                    <a:ext cx="38" cy="10"/>
                  </a:xfrm>
                  <a:custGeom>
                    <a:avLst/>
                    <a:gdLst>
                      <a:gd name="T0" fmla="*/ 1 w 75"/>
                      <a:gd name="T1" fmla="*/ 0 h 30"/>
                      <a:gd name="T2" fmla="*/ 50 w 75"/>
                      <a:gd name="T3" fmla="*/ 0 h 30"/>
                      <a:gd name="T4" fmla="*/ 51 w 75"/>
                      <a:gd name="T5" fmla="*/ 3 h 30"/>
                      <a:gd name="T6" fmla="*/ 57 w 75"/>
                      <a:gd name="T7" fmla="*/ 12 h 30"/>
                      <a:gd name="T8" fmla="*/ 75 w 75"/>
                      <a:gd name="T9" fmla="*/ 30 h 30"/>
                      <a:gd name="T10" fmla="*/ 19 w 75"/>
                      <a:gd name="T11" fmla="*/ 30 h 30"/>
                      <a:gd name="T12" fmla="*/ 11 w 75"/>
                      <a:gd name="T13" fmla="*/ 20 h 30"/>
                      <a:gd name="T14" fmla="*/ 0 w 75"/>
                      <a:gd name="T15" fmla="*/ 6 h 30"/>
                      <a:gd name="T16" fmla="*/ 1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1" y="0"/>
                        </a:moveTo>
                        <a:lnTo>
                          <a:pt x="50" y="0"/>
                        </a:lnTo>
                        <a:lnTo>
                          <a:pt x="51" y="3"/>
                        </a:lnTo>
                        <a:lnTo>
                          <a:pt x="57" y="12"/>
                        </a:lnTo>
                        <a:lnTo>
                          <a:pt x="75" y="30"/>
                        </a:lnTo>
                        <a:lnTo>
                          <a:pt x="19" y="30"/>
                        </a:lnTo>
                        <a:lnTo>
                          <a:pt x="11"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5" name="Freeform 331"/>
                  <p:cNvSpPr/>
                  <p:nvPr/>
                </p:nvSpPr>
                <p:spPr bwMode="auto">
                  <a:xfrm>
                    <a:off x="922" y="3688"/>
                    <a:ext cx="41" cy="13"/>
                  </a:xfrm>
                  <a:custGeom>
                    <a:avLst/>
                    <a:gdLst>
                      <a:gd name="T0" fmla="*/ 0 w 81"/>
                      <a:gd name="T1" fmla="*/ 38 h 38"/>
                      <a:gd name="T2" fmla="*/ 2 w 81"/>
                      <a:gd name="T3" fmla="*/ 21 h 38"/>
                      <a:gd name="T4" fmla="*/ 8 w 81"/>
                      <a:gd name="T5" fmla="*/ 8 h 38"/>
                      <a:gd name="T6" fmla="*/ 12 w 81"/>
                      <a:gd name="T7" fmla="*/ 0 h 38"/>
                      <a:gd name="T8" fmla="*/ 68 w 81"/>
                      <a:gd name="T9" fmla="*/ 0 h 38"/>
                      <a:gd name="T10" fmla="*/ 81 w 81"/>
                      <a:gd name="T11" fmla="*/ 38 h 38"/>
                      <a:gd name="T12" fmla="*/ 0 w 81"/>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1" h="38">
                        <a:moveTo>
                          <a:pt x="0" y="38"/>
                        </a:moveTo>
                        <a:lnTo>
                          <a:pt x="2" y="21"/>
                        </a:lnTo>
                        <a:lnTo>
                          <a:pt x="8" y="8"/>
                        </a:lnTo>
                        <a:lnTo>
                          <a:pt x="12" y="0"/>
                        </a:lnTo>
                        <a:lnTo>
                          <a:pt x="68" y="0"/>
                        </a:lnTo>
                        <a:lnTo>
                          <a:pt x="81"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16" name="Group 332"/>
                <p:cNvGrpSpPr/>
                <p:nvPr/>
              </p:nvGrpSpPr>
              <p:grpSpPr bwMode="auto">
                <a:xfrm>
                  <a:off x="928" y="3690"/>
                  <a:ext cx="48" cy="23"/>
                  <a:chOff x="928" y="3690"/>
                  <a:chExt cx="48" cy="23"/>
                </a:xfrm>
              </p:grpSpPr>
              <p:sp>
                <p:nvSpPr>
                  <p:cNvPr id="119117" name="Freeform 333"/>
                  <p:cNvSpPr/>
                  <p:nvPr/>
                </p:nvSpPr>
                <p:spPr bwMode="auto">
                  <a:xfrm>
                    <a:off x="928" y="3690"/>
                    <a:ext cx="12" cy="23"/>
                  </a:xfrm>
                  <a:custGeom>
                    <a:avLst/>
                    <a:gdLst>
                      <a:gd name="T0" fmla="*/ 13 w 25"/>
                      <a:gd name="T1" fmla="*/ 70 h 70"/>
                      <a:gd name="T2" fmla="*/ 0 w 25"/>
                      <a:gd name="T3" fmla="*/ 29 h 70"/>
                      <a:gd name="T4" fmla="*/ 9 w 25"/>
                      <a:gd name="T5" fmla="*/ 0 h 70"/>
                      <a:gd name="T6" fmla="*/ 25 w 25"/>
                      <a:gd name="T7" fmla="*/ 33 h 70"/>
                      <a:gd name="T8" fmla="*/ 13 w 25"/>
                      <a:gd name="T9" fmla="*/ 70 h 70"/>
                    </a:gdLst>
                    <a:ahLst/>
                    <a:cxnLst>
                      <a:cxn ang="0">
                        <a:pos x="T0" y="T1"/>
                      </a:cxn>
                      <a:cxn ang="0">
                        <a:pos x="T2" y="T3"/>
                      </a:cxn>
                      <a:cxn ang="0">
                        <a:pos x="T4" y="T5"/>
                      </a:cxn>
                      <a:cxn ang="0">
                        <a:pos x="T6" y="T7"/>
                      </a:cxn>
                      <a:cxn ang="0">
                        <a:pos x="T8" y="T9"/>
                      </a:cxn>
                    </a:cxnLst>
                    <a:rect l="0" t="0" r="r" b="b"/>
                    <a:pathLst>
                      <a:path w="25" h="70">
                        <a:moveTo>
                          <a:pt x="13" y="70"/>
                        </a:moveTo>
                        <a:lnTo>
                          <a:pt x="0" y="29"/>
                        </a:lnTo>
                        <a:lnTo>
                          <a:pt x="9" y="0"/>
                        </a:lnTo>
                        <a:lnTo>
                          <a:pt x="25" y="33"/>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8" name="Freeform 334"/>
                  <p:cNvSpPr/>
                  <p:nvPr/>
                </p:nvSpPr>
                <p:spPr bwMode="auto">
                  <a:xfrm>
                    <a:off x="932" y="3691"/>
                    <a:ext cx="38" cy="10"/>
                  </a:xfrm>
                  <a:custGeom>
                    <a:avLst/>
                    <a:gdLst>
                      <a:gd name="T0" fmla="*/ 2 w 75"/>
                      <a:gd name="T1" fmla="*/ 0 h 31"/>
                      <a:gd name="T2" fmla="*/ 50 w 75"/>
                      <a:gd name="T3" fmla="*/ 0 h 31"/>
                      <a:gd name="T4" fmla="*/ 52 w 75"/>
                      <a:gd name="T5" fmla="*/ 2 h 31"/>
                      <a:gd name="T6" fmla="*/ 57 w 75"/>
                      <a:gd name="T7" fmla="*/ 11 h 31"/>
                      <a:gd name="T8" fmla="*/ 75 w 75"/>
                      <a:gd name="T9" fmla="*/ 31 h 31"/>
                      <a:gd name="T10" fmla="*/ 19 w 75"/>
                      <a:gd name="T11" fmla="*/ 31 h 31"/>
                      <a:gd name="T12" fmla="*/ 10 w 75"/>
                      <a:gd name="T13" fmla="*/ 22 h 31"/>
                      <a:gd name="T14" fmla="*/ 0 w 75"/>
                      <a:gd name="T15" fmla="*/ 6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2"/>
                        </a:lnTo>
                        <a:lnTo>
                          <a:pt x="57" y="11"/>
                        </a:lnTo>
                        <a:lnTo>
                          <a:pt x="75" y="31"/>
                        </a:lnTo>
                        <a:lnTo>
                          <a:pt x="19" y="31"/>
                        </a:lnTo>
                        <a:lnTo>
                          <a:pt x="10"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19" name="Freeform 335"/>
                  <p:cNvSpPr/>
                  <p:nvPr/>
                </p:nvSpPr>
                <p:spPr bwMode="auto">
                  <a:xfrm>
                    <a:off x="935" y="3701"/>
                    <a:ext cx="41" cy="12"/>
                  </a:xfrm>
                  <a:custGeom>
                    <a:avLst/>
                    <a:gdLst>
                      <a:gd name="T0" fmla="*/ 0 w 83"/>
                      <a:gd name="T1" fmla="*/ 36 h 36"/>
                      <a:gd name="T2" fmla="*/ 2 w 83"/>
                      <a:gd name="T3" fmla="*/ 19 h 36"/>
                      <a:gd name="T4" fmla="*/ 8 w 83"/>
                      <a:gd name="T5" fmla="*/ 7 h 36"/>
                      <a:gd name="T6" fmla="*/ 13 w 83"/>
                      <a:gd name="T7" fmla="*/ 0 h 36"/>
                      <a:gd name="T8" fmla="*/ 69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8" y="7"/>
                        </a:lnTo>
                        <a:lnTo>
                          <a:pt x="13" y="0"/>
                        </a:lnTo>
                        <a:lnTo>
                          <a:pt x="69"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20" name="Group 336"/>
                <p:cNvGrpSpPr/>
                <p:nvPr/>
              </p:nvGrpSpPr>
              <p:grpSpPr bwMode="auto">
                <a:xfrm>
                  <a:off x="940" y="3703"/>
                  <a:ext cx="49" cy="23"/>
                  <a:chOff x="940" y="3703"/>
                  <a:chExt cx="49" cy="23"/>
                </a:xfrm>
              </p:grpSpPr>
              <p:sp>
                <p:nvSpPr>
                  <p:cNvPr id="119121" name="Freeform 337"/>
                  <p:cNvSpPr/>
                  <p:nvPr/>
                </p:nvSpPr>
                <p:spPr bwMode="auto">
                  <a:xfrm>
                    <a:off x="940" y="3703"/>
                    <a:ext cx="13" cy="23"/>
                  </a:xfrm>
                  <a:custGeom>
                    <a:avLst/>
                    <a:gdLst>
                      <a:gd name="T0" fmla="*/ 15 w 25"/>
                      <a:gd name="T1" fmla="*/ 68 h 68"/>
                      <a:gd name="T2" fmla="*/ 0 w 25"/>
                      <a:gd name="T3" fmla="*/ 27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22" name="Freeform 338"/>
                  <p:cNvSpPr/>
                  <p:nvPr/>
                </p:nvSpPr>
                <p:spPr bwMode="auto">
                  <a:xfrm>
                    <a:off x="945" y="3703"/>
                    <a:ext cx="37" cy="10"/>
                  </a:xfrm>
                  <a:custGeom>
                    <a:avLst/>
                    <a:gdLst>
                      <a:gd name="T0" fmla="*/ 2 w 75"/>
                      <a:gd name="T1" fmla="*/ 0 h 30"/>
                      <a:gd name="T2" fmla="*/ 52 w 75"/>
                      <a:gd name="T3" fmla="*/ 0 h 30"/>
                      <a:gd name="T4" fmla="*/ 53 w 75"/>
                      <a:gd name="T5" fmla="*/ 3 h 30"/>
                      <a:gd name="T6" fmla="*/ 57 w 75"/>
                      <a:gd name="T7" fmla="*/ 12 h 30"/>
                      <a:gd name="T8" fmla="*/ 75 w 75"/>
                      <a:gd name="T9" fmla="*/ 30 h 30"/>
                      <a:gd name="T10" fmla="*/ 19 w 75"/>
                      <a:gd name="T11" fmla="*/ 30 h 30"/>
                      <a:gd name="T12" fmla="*/ 10 w 75"/>
                      <a:gd name="T13" fmla="*/ 21 h 30"/>
                      <a:gd name="T14" fmla="*/ 0 w 75"/>
                      <a:gd name="T15" fmla="*/ 7 h 30"/>
                      <a:gd name="T16" fmla="*/ 2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2" y="0"/>
                        </a:moveTo>
                        <a:lnTo>
                          <a:pt x="52" y="0"/>
                        </a:lnTo>
                        <a:lnTo>
                          <a:pt x="53" y="3"/>
                        </a:lnTo>
                        <a:lnTo>
                          <a:pt x="57" y="12"/>
                        </a:lnTo>
                        <a:lnTo>
                          <a:pt x="75" y="30"/>
                        </a:lnTo>
                        <a:lnTo>
                          <a:pt x="19" y="30"/>
                        </a:lnTo>
                        <a:lnTo>
                          <a:pt x="10" y="21"/>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23" name="Freeform 339"/>
                  <p:cNvSpPr/>
                  <p:nvPr/>
                </p:nvSpPr>
                <p:spPr bwMode="auto">
                  <a:xfrm>
                    <a:off x="948" y="3714"/>
                    <a:ext cx="41" cy="12"/>
                  </a:xfrm>
                  <a:custGeom>
                    <a:avLst/>
                    <a:gdLst>
                      <a:gd name="T0" fmla="*/ 0 w 82"/>
                      <a:gd name="T1" fmla="*/ 36 h 36"/>
                      <a:gd name="T2" fmla="*/ 1 w 82"/>
                      <a:gd name="T3" fmla="*/ 19 h 36"/>
                      <a:gd name="T4" fmla="*/ 7 w 82"/>
                      <a:gd name="T5" fmla="*/ 8 h 36"/>
                      <a:gd name="T6" fmla="*/ 12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8"/>
                        </a:lnTo>
                        <a:lnTo>
                          <a:pt x="12"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24" name="Group 340"/>
                <p:cNvGrpSpPr/>
                <p:nvPr/>
              </p:nvGrpSpPr>
              <p:grpSpPr bwMode="auto">
                <a:xfrm>
                  <a:off x="953" y="3716"/>
                  <a:ext cx="49" cy="23"/>
                  <a:chOff x="953" y="3716"/>
                  <a:chExt cx="49" cy="23"/>
                </a:xfrm>
              </p:grpSpPr>
              <p:sp>
                <p:nvSpPr>
                  <p:cNvPr id="119125" name="Freeform 341"/>
                  <p:cNvSpPr/>
                  <p:nvPr/>
                </p:nvSpPr>
                <p:spPr bwMode="auto">
                  <a:xfrm>
                    <a:off x="953" y="3716"/>
                    <a:ext cx="12" cy="23"/>
                  </a:xfrm>
                  <a:custGeom>
                    <a:avLst/>
                    <a:gdLst>
                      <a:gd name="T0" fmla="*/ 14 w 23"/>
                      <a:gd name="T1" fmla="*/ 68 h 68"/>
                      <a:gd name="T2" fmla="*/ 0 w 23"/>
                      <a:gd name="T3" fmla="*/ 27 h 68"/>
                      <a:gd name="T4" fmla="*/ 9 w 23"/>
                      <a:gd name="T5" fmla="*/ 0 h 68"/>
                      <a:gd name="T6" fmla="*/ 23 w 23"/>
                      <a:gd name="T7" fmla="*/ 30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9" y="0"/>
                        </a:lnTo>
                        <a:lnTo>
                          <a:pt x="23" y="30"/>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26" name="Freeform 342"/>
                  <p:cNvSpPr/>
                  <p:nvPr/>
                </p:nvSpPr>
                <p:spPr bwMode="auto">
                  <a:xfrm>
                    <a:off x="958" y="3717"/>
                    <a:ext cx="37" cy="9"/>
                  </a:xfrm>
                  <a:custGeom>
                    <a:avLst/>
                    <a:gdLst>
                      <a:gd name="T0" fmla="*/ 1 w 75"/>
                      <a:gd name="T1" fmla="*/ 0 h 29"/>
                      <a:gd name="T2" fmla="*/ 50 w 75"/>
                      <a:gd name="T3" fmla="*/ 0 h 29"/>
                      <a:gd name="T4" fmla="*/ 51 w 75"/>
                      <a:gd name="T5" fmla="*/ 3 h 29"/>
                      <a:gd name="T6" fmla="*/ 56 w 75"/>
                      <a:gd name="T7" fmla="*/ 11 h 29"/>
                      <a:gd name="T8" fmla="*/ 75 w 75"/>
                      <a:gd name="T9" fmla="*/ 29 h 29"/>
                      <a:gd name="T10" fmla="*/ 18 w 75"/>
                      <a:gd name="T11" fmla="*/ 29 h 29"/>
                      <a:gd name="T12" fmla="*/ 9 w 75"/>
                      <a:gd name="T13" fmla="*/ 20 h 29"/>
                      <a:gd name="T14" fmla="*/ 0 w 75"/>
                      <a:gd name="T15" fmla="*/ 6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3"/>
                        </a:lnTo>
                        <a:lnTo>
                          <a:pt x="56" y="11"/>
                        </a:lnTo>
                        <a:lnTo>
                          <a:pt x="75"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27" name="Freeform 343"/>
                  <p:cNvSpPr/>
                  <p:nvPr/>
                </p:nvSpPr>
                <p:spPr bwMode="auto">
                  <a:xfrm>
                    <a:off x="961" y="3727"/>
                    <a:ext cx="41" cy="12"/>
                  </a:xfrm>
                  <a:custGeom>
                    <a:avLst/>
                    <a:gdLst>
                      <a:gd name="T0" fmla="*/ 0 w 82"/>
                      <a:gd name="T1" fmla="*/ 36 h 36"/>
                      <a:gd name="T2" fmla="*/ 2 w 82"/>
                      <a:gd name="T3" fmla="*/ 19 h 36"/>
                      <a:gd name="T4" fmla="*/ 6 w 82"/>
                      <a:gd name="T5" fmla="*/ 7 h 36"/>
                      <a:gd name="T6" fmla="*/ 11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7"/>
                        </a:lnTo>
                        <a:lnTo>
                          <a:pt x="11"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128" name="Group 344"/>
              <p:cNvGrpSpPr/>
              <p:nvPr/>
            </p:nvGrpSpPr>
            <p:grpSpPr bwMode="auto">
              <a:xfrm>
                <a:off x="963" y="3727"/>
                <a:ext cx="49" cy="23"/>
                <a:chOff x="963" y="3727"/>
                <a:chExt cx="49" cy="23"/>
              </a:xfrm>
            </p:grpSpPr>
            <p:sp>
              <p:nvSpPr>
                <p:cNvPr id="119129" name="Freeform 345"/>
                <p:cNvSpPr/>
                <p:nvPr/>
              </p:nvSpPr>
              <p:spPr bwMode="auto">
                <a:xfrm>
                  <a:off x="963" y="3727"/>
                  <a:ext cx="13" cy="23"/>
                </a:xfrm>
                <a:custGeom>
                  <a:avLst/>
                  <a:gdLst>
                    <a:gd name="T0" fmla="*/ 16 w 25"/>
                    <a:gd name="T1" fmla="*/ 69 h 69"/>
                    <a:gd name="T2" fmla="*/ 0 w 25"/>
                    <a:gd name="T3" fmla="*/ 27 h 69"/>
                    <a:gd name="T4" fmla="*/ 11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1"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0" name="Freeform 346"/>
                <p:cNvSpPr/>
                <p:nvPr/>
              </p:nvSpPr>
              <p:spPr bwMode="auto">
                <a:xfrm>
                  <a:off x="968" y="3728"/>
                  <a:ext cx="37" cy="10"/>
                </a:xfrm>
                <a:custGeom>
                  <a:avLst/>
                  <a:gdLst>
                    <a:gd name="T0" fmla="*/ 1 w 73"/>
                    <a:gd name="T1" fmla="*/ 0 h 31"/>
                    <a:gd name="T2" fmla="*/ 48 w 73"/>
                    <a:gd name="T3" fmla="*/ 0 h 31"/>
                    <a:gd name="T4" fmla="*/ 50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48" y="0"/>
                      </a:lnTo>
                      <a:lnTo>
                        <a:pt x="50" y="4"/>
                      </a:lnTo>
                      <a:lnTo>
                        <a:pt x="56" y="13"/>
                      </a:lnTo>
                      <a:lnTo>
                        <a:pt x="73"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1" name="Freeform 347"/>
                <p:cNvSpPr/>
                <p:nvPr/>
              </p:nvSpPr>
              <p:spPr bwMode="auto">
                <a:xfrm>
                  <a:off x="972" y="3738"/>
                  <a:ext cx="40" cy="12"/>
                </a:xfrm>
                <a:custGeom>
                  <a:avLst/>
                  <a:gdLst>
                    <a:gd name="T0" fmla="*/ 0 w 82"/>
                    <a:gd name="T1" fmla="*/ 36 h 36"/>
                    <a:gd name="T2" fmla="*/ 2 w 82"/>
                    <a:gd name="T3" fmla="*/ 20 h 36"/>
                    <a:gd name="T4" fmla="*/ 6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6"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32" name="Group 348"/>
              <p:cNvGrpSpPr/>
              <p:nvPr/>
            </p:nvGrpSpPr>
            <p:grpSpPr bwMode="auto">
              <a:xfrm>
                <a:off x="976" y="3740"/>
                <a:ext cx="50" cy="22"/>
                <a:chOff x="976" y="3740"/>
                <a:chExt cx="50" cy="22"/>
              </a:xfrm>
            </p:grpSpPr>
            <p:sp>
              <p:nvSpPr>
                <p:cNvPr id="119133" name="Freeform 349"/>
                <p:cNvSpPr/>
                <p:nvPr/>
              </p:nvSpPr>
              <p:spPr bwMode="auto">
                <a:xfrm>
                  <a:off x="976" y="3740"/>
                  <a:ext cx="12" cy="22"/>
                </a:xfrm>
                <a:custGeom>
                  <a:avLst/>
                  <a:gdLst>
                    <a:gd name="T0" fmla="*/ 14 w 23"/>
                    <a:gd name="T1" fmla="*/ 68 h 68"/>
                    <a:gd name="T2" fmla="*/ 0 w 23"/>
                    <a:gd name="T3" fmla="*/ 27 h 68"/>
                    <a:gd name="T4" fmla="*/ 10 w 23"/>
                    <a:gd name="T5" fmla="*/ 0 h 68"/>
                    <a:gd name="T6" fmla="*/ 23 w 23"/>
                    <a:gd name="T7" fmla="*/ 31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10" y="0"/>
                      </a:lnTo>
                      <a:lnTo>
                        <a:pt x="23"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4" name="Freeform 350"/>
                <p:cNvSpPr/>
                <p:nvPr/>
              </p:nvSpPr>
              <p:spPr bwMode="auto">
                <a:xfrm>
                  <a:off x="980" y="3740"/>
                  <a:ext cx="38" cy="10"/>
                </a:xfrm>
                <a:custGeom>
                  <a:avLst/>
                  <a:gdLst>
                    <a:gd name="T0" fmla="*/ 4 w 75"/>
                    <a:gd name="T1" fmla="*/ 0 h 31"/>
                    <a:gd name="T2" fmla="*/ 52 w 75"/>
                    <a:gd name="T3" fmla="*/ 0 h 31"/>
                    <a:gd name="T4" fmla="*/ 53 w 75"/>
                    <a:gd name="T5" fmla="*/ 4 h 31"/>
                    <a:gd name="T6" fmla="*/ 60 w 75"/>
                    <a:gd name="T7" fmla="*/ 13 h 31"/>
                    <a:gd name="T8" fmla="*/ 75 w 75"/>
                    <a:gd name="T9" fmla="*/ 31 h 31"/>
                    <a:gd name="T10" fmla="*/ 19 w 75"/>
                    <a:gd name="T11" fmla="*/ 31 h 31"/>
                    <a:gd name="T12" fmla="*/ 12 w 75"/>
                    <a:gd name="T13" fmla="*/ 22 h 31"/>
                    <a:gd name="T14" fmla="*/ 0 w 75"/>
                    <a:gd name="T15" fmla="*/ 7 h 31"/>
                    <a:gd name="T16" fmla="*/ 4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4" y="0"/>
                      </a:moveTo>
                      <a:lnTo>
                        <a:pt x="52" y="0"/>
                      </a:lnTo>
                      <a:lnTo>
                        <a:pt x="53" y="4"/>
                      </a:lnTo>
                      <a:lnTo>
                        <a:pt x="60" y="13"/>
                      </a:lnTo>
                      <a:lnTo>
                        <a:pt x="75" y="31"/>
                      </a:lnTo>
                      <a:lnTo>
                        <a:pt x="19" y="31"/>
                      </a:lnTo>
                      <a:lnTo>
                        <a:pt x="12" y="22"/>
                      </a:lnTo>
                      <a:lnTo>
                        <a:pt x="0" y="7"/>
                      </a:lnTo>
                      <a:lnTo>
                        <a:pt x="4"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5" name="Freeform 351"/>
                <p:cNvSpPr/>
                <p:nvPr/>
              </p:nvSpPr>
              <p:spPr bwMode="auto">
                <a:xfrm>
                  <a:off x="984" y="3750"/>
                  <a:ext cx="42" cy="12"/>
                </a:xfrm>
                <a:custGeom>
                  <a:avLst/>
                  <a:gdLst>
                    <a:gd name="T0" fmla="*/ 0 w 83"/>
                    <a:gd name="T1" fmla="*/ 36 h 36"/>
                    <a:gd name="T2" fmla="*/ 2 w 83"/>
                    <a:gd name="T3" fmla="*/ 21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1"/>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36" name="Group 352"/>
              <p:cNvGrpSpPr/>
              <p:nvPr/>
            </p:nvGrpSpPr>
            <p:grpSpPr bwMode="auto">
              <a:xfrm>
                <a:off x="761" y="3560"/>
                <a:ext cx="50" cy="22"/>
                <a:chOff x="761" y="3560"/>
                <a:chExt cx="50" cy="22"/>
              </a:xfrm>
            </p:grpSpPr>
            <p:sp>
              <p:nvSpPr>
                <p:cNvPr id="119137" name="Freeform 353"/>
                <p:cNvSpPr/>
                <p:nvPr/>
              </p:nvSpPr>
              <p:spPr bwMode="auto">
                <a:xfrm>
                  <a:off x="761" y="3560"/>
                  <a:ext cx="12" cy="22"/>
                </a:xfrm>
                <a:custGeom>
                  <a:avLst/>
                  <a:gdLst>
                    <a:gd name="T0" fmla="*/ 16 w 25"/>
                    <a:gd name="T1" fmla="*/ 68 h 68"/>
                    <a:gd name="T2" fmla="*/ 0 w 25"/>
                    <a:gd name="T3" fmla="*/ 27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8" name="Freeform 354"/>
                <p:cNvSpPr/>
                <p:nvPr/>
              </p:nvSpPr>
              <p:spPr bwMode="auto">
                <a:xfrm>
                  <a:off x="767" y="3560"/>
                  <a:ext cx="36" cy="10"/>
                </a:xfrm>
                <a:custGeom>
                  <a:avLst/>
                  <a:gdLst>
                    <a:gd name="T0" fmla="*/ 2 w 73"/>
                    <a:gd name="T1" fmla="*/ 0 h 29"/>
                    <a:gd name="T2" fmla="*/ 49 w 73"/>
                    <a:gd name="T3" fmla="*/ 0 h 29"/>
                    <a:gd name="T4" fmla="*/ 50 w 73"/>
                    <a:gd name="T5" fmla="*/ 2 h 29"/>
                    <a:gd name="T6" fmla="*/ 55 w 73"/>
                    <a:gd name="T7" fmla="*/ 11 h 29"/>
                    <a:gd name="T8" fmla="*/ 73 w 73"/>
                    <a:gd name="T9" fmla="*/ 29 h 29"/>
                    <a:gd name="T10" fmla="*/ 17 w 73"/>
                    <a:gd name="T11" fmla="*/ 29 h 29"/>
                    <a:gd name="T12" fmla="*/ 8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49" y="0"/>
                      </a:lnTo>
                      <a:lnTo>
                        <a:pt x="50" y="2"/>
                      </a:lnTo>
                      <a:lnTo>
                        <a:pt x="55" y="11"/>
                      </a:lnTo>
                      <a:lnTo>
                        <a:pt x="73" y="29"/>
                      </a:lnTo>
                      <a:lnTo>
                        <a:pt x="17" y="29"/>
                      </a:lnTo>
                      <a:lnTo>
                        <a:pt x="8"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39" name="Freeform 355"/>
                <p:cNvSpPr/>
                <p:nvPr/>
              </p:nvSpPr>
              <p:spPr bwMode="auto">
                <a:xfrm>
                  <a:off x="769" y="3571"/>
                  <a:ext cx="42" cy="11"/>
                </a:xfrm>
                <a:custGeom>
                  <a:avLst/>
                  <a:gdLst>
                    <a:gd name="T0" fmla="*/ 0 w 83"/>
                    <a:gd name="T1" fmla="*/ 35 h 35"/>
                    <a:gd name="T2" fmla="*/ 2 w 83"/>
                    <a:gd name="T3" fmla="*/ 19 h 35"/>
                    <a:gd name="T4" fmla="*/ 7 w 83"/>
                    <a:gd name="T5" fmla="*/ 7 h 35"/>
                    <a:gd name="T6" fmla="*/ 11 w 83"/>
                    <a:gd name="T7" fmla="*/ 0 h 35"/>
                    <a:gd name="T8" fmla="*/ 68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2" y="19"/>
                      </a:lnTo>
                      <a:lnTo>
                        <a:pt x="7" y="7"/>
                      </a:lnTo>
                      <a:lnTo>
                        <a:pt x="11" y="0"/>
                      </a:lnTo>
                      <a:lnTo>
                        <a:pt x="68"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40" name="Group 356"/>
              <p:cNvGrpSpPr/>
              <p:nvPr/>
            </p:nvGrpSpPr>
            <p:grpSpPr bwMode="auto">
              <a:xfrm>
                <a:off x="774" y="3572"/>
                <a:ext cx="49" cy="23"/>
                <a:chOff x="774" y="3572"/>
                <a:chExt cx="49" cy="23"/>
              </a:xfrm>
            </p:grpSpPr>
            <p:sp>
              <p:nvSpPr>
                <p:cNvPr id="119141" name="Freeform 357"/>
                <p:cNvSpPr/>
                <p:nvPr/>
              </p:nvSpPr>
              <p:spPr bwMode="auto">
                <a:xfrm>
                  <a:off x="774" y="3572"/>
                  <a:ext cx="12" cy="23"/>
                </a:xfrm>
                <a:custGeom>
                  <a:avLst/>
                  <a:gdLst>
                    <a:gd name="T0" fmla="*/ 15 w 25"/>
                    <a:gd name="T1" fmla="*/ 68 h 68"/>
                    <a:gd name="T2" fmla="*/ 0 w 25"/>
                    <a:gd name="T3" fmla="*/ 25 h 68"/>
                    <a:gd name="T4" fmla="*/ 9 w 25"/>
                    <a:gd name="T5" fmla="*/ 0 h 68"/>
                    <a:gd name="T6" fmla="*/ 25 w 25"/>
                    <a:gd name="T7" fmla="*/ 30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5"/>
                      </a:lnTo>
                      <a:lnTo>
                        <a:pt x="9" y="0"/>
                      </a:lnTo>
                      <a:lnTo>
                        <a:pt x="25"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42" name="Freeform 358"/>
                <p:cNvSpPr/>
                <p:nvPr/>
              </p:nvSpPr>
              <p:spPr bwMode="auto">
                <a:xfrm>
                  <a:off x="778" y="3573"/>
                  <a:ext cx="38" cy="9"/>
                </a:xfrm>
                <a:custGeom>
                  <a:avLst/>
                  <a:gdLst>
                    <a:gd name="T0" fmla="*/ 1 w 75"/>
                    <a:gd name="T1" fmla="*/ 0 h 29"/>
                    <a:gd name="T2" fmla="*/ 50 w 75"/>
                    <a:gd name="T3" fmla="*/ 0 h 29"/>
                    <a:gd name="T4" fmla="*/ 51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43" name="Freeform 359"/>
                <p:cNvSpPr/>
                <p:nvPr/>
              </p:nvSpPr>
              <p:spPr bwMode="auto">
                <a:xfrm>
                  <a:off x="782" y="3583"/>
                  <a:ext cx="41" cy="12"/>
                </a:xfrm>
                <a:custGeom>
                  <a:avLst/>
                  <a:gdLst>
                    <a:gd name="T0" fmla="*/ 0 w 81"/>
                    <a:gd name="T1" fmla="*/ 36 h 36"/>
                    <a:gd name="T2" fmla="*/ 1 w 81"/>
                    <a:gd name="T3" fmla="*/ 19 h 36"/>
                    <a:gd name="T4" fmla="*/ 5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44" name="Group 360"/>
              <p:cNvGrpSpPr/>
              <p:nvPr/>
            </p:nvGrpSpPr>
            <p:grpSpPr bwMode="auto">
              <a:xfrm>
                <a:off x="787" y="3585"/>
                <a:ext cx="49" cy="23"/>
                <a:chOff x="787" y="3585"/>
                <a:chExt cx="49" cy="23"/>
              </a:xfrm>
            </p:grpSpPr>
            <p:sp>
              <p:nvSpPr>
                <p:cNvPr id="119145" name="Freeform 361"/>
                <p:cNvSpPr/>
                <p:nvPr/>
              </p:nvSpPr>
              <p:spPr bwMode="auto">
                <a:xfrm>
                  <a:off x="787" y="3585"/>
                  <a:ext cx="12" cy="23"/>
                </a:xfrm>
                <a:custGeom>
                  <a:avLst/>
                  <a:gdLst>
                    <a:gd name="T0" fmla="*/ 14 w 24"/>
                    <a:gd name="T1" fmla="*/ 68 h 68"/>
                    <a:gd name="T2" fmla="*/ 0 w 24"/>
                    <a:gd name="T3" fmla="*/ 26 h 68"/>
                    <a:gd name="T4" fmla="*/ 9 w 24"/>
                    <a:gd name="T5" fmla="*/ 0 h 68"/>
                    <a:gd name="T6" fmla="*/ 24 w 24"/>
                    <a:gd name="T7" fmla="*/ 31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6"/>
                      </a:lnTo>
                      <a:lnTo>
                        <a:pt x="9" y="0"/>
                      </a:lnTo>
                      <a:lnTo>
                        <a:pt x="24"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46" name="Freeform 362"/>
                <p:cNvSpPr/>
                <p:nvPr/>
              </p:nvSpPr>
              <p:spPr bwMode="auto">
                <a:xfrm>
                  <a:off x="792" y="3586"/>
                  <a:ext cx="36" cy="10"/>
                </a:xfrm>
                <a:custGeom>
                  <a:avLst/>
                  <a:gdLst>
                    <a:gd name="T0" fmla="*/ 1 w 74"/>
                    <a:gd name="T1" fmla="*/ 0 h 29"/>
                    <a:gd name="T2" fmla="*/ 50 w 74"/>
                    <a:gd name="T3" fmla="*/ 0 h 29"/>
                    <a:gd name="T4" fmla="*/ 51 w 74"/>
                    <a:gd name="T5" fmla="*/ 2 h 29"/>
                    <a:gd name="T6" fmla="*/ 55 w 74"/>
                    <a:gd name="T7" fmla="*/ 11 h 29"/>
                    <a:gd name="T8" fmla="*/ 74 w 74"/>
                    <a:gd name="T9" fmla="*/ 29 h 29"/>
                    <a:gd name="T10" fmla="*/ 19 w 74"/>
                    <a:gd name="T11" fmla="*/ 29 h 29"/>
                    <a:gd name="T12" fmla="*/ 11 w 74"/>
                    <a:gd name="T13" fmla="*/ 20 h 29"/>
                    <a:gd name="T14" fmla="*/ 0 w 74"/>
                    <a:gd name="T15" fmla="*/ 5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50" y="0"/>
                      </a:lnTo>
                      <a:lnTo>
                        <a:pt x="51" y="2"/>
                      </a:lnTo>
                      <a:lnTo>
                        <a:pt x="55" y="11"/>
                      </a:lnTo>
                      <a:lnTo>
                        <a:pt x="74" y="29"/>
                      </a:lnTo>
                      <a:lnTo>
                        <a:pt x="19" y="29"/>
                      </a:lnTo>
                      <a:lnTo>
                        <a:pt x="11"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47" name="Freeform 363"/>
                <p:cNvSpPr/>
                <p:nvPr/>
              </p:nvSpPr>
              <p:spPr bwMode="auto">
                <a:xfrm>
                  <a:off x="795" y="3596"/>
                  <a:ext cx="41" cy="12"/>
                </a:xfrm>
                <a:custGeom>
                  <a:avLst/>
                  <a:gdLst>
                    <a:gd name="T0" fmla="*/ 0 w 81"/>
                    <a:gd name="T1" fmla="*/ 36 h 36"/>
                    <a:gd name="T2" fmla="*/ 1 w 81"/>
                    <a:gd name="T3" fmla="*/ 20 h 36"/>
                    <a:gd name="T4" fmla="*/ 6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0"/>
                      </a:lnTo>
                      <a:lnTo>
                        <a:pt x="6"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48" name="Group 364"/>
              <p:cNvGrpSpPr/>
              <p:nvPr/>
            </p:nvGrpSpPr>
            <p:grpSpPr bwMode="auto">
              <a:xfrm>
                <a:off x="799" y="3600"/>
                <a:ext cx="99" cy="73"/>
                <a:chOff x="799" y="3600"/>
                <a:chExt cx="99" cy="73"/>
              </a:xfrm>
            </p:grpSpPr>
            <p:grpSp>
              <p:nvGrpSpPr>
                <p:cNvPr id="119149" name="Group 365"/>
                <p:cNvGrpSpPr/>
                <p:nvPr/>
              </p:nvGrpSpPr>
              <p:grpSpPr bwMode="auto">
                <a:xfrm>
                  <a:off x="799" y="3600"/>
                  <a:ext cx="48" cy="23"/>
                  <a:chOff x="799" y="3600"/>
                  <a:chExt cx="48" cy="23"/>
                </a:xfrm>
              </p:grpSpPr>
              <p:sp>
                <p:nvSpPr>
                  <p:cNvPr id="119150" name="Freeform 366"/>
                  <p:cNvSpPr/>
                  <p:nvPr/>
                </p:nvSpPr>
                <p:spPr bwMode="auto">
                  <a:xfrm>
                    <a:off x="799" y="3600"/>
                    <a:ext cx="12" cy="23"/>
                  </a:xfrm>
                  <a:custGeom>
                    <a:avLst/>
                    <a:gdLst>
                      <a:gd name="T0" fmla="*/ 14 w 25"/>
                      <a:gd name="T1" fmla="*/ 70 h 70"/>
                      <a:gd name="T2" fmla="*/ 0 w 25"/>
                      <a:gd name="T3" fmla="*/ 27 h 70"/>
                      <a:gd name="T4" fmla="*/ 9 w 25"/>
                      <a:gd name="T5" fmla="*/ 0 h 70"/>
                      <a:gd name="T6" fmla="*/ 25 w 25"/>
                      <a:gd name="T7" fmla="*/ 31 h 70"/>
                      <a:gd name="T8" fmla="*/ 14 w 25"/>
                      <a:gd name="T9" fmla="*/ 70 h 70"/>
                    </a:gdLst>
                    <a:ahLst/>
                    <a:cxnLst>
                      <a:cxn ang="0">
                        <a:pos x="T0" y="T1"/>
                      </a:cxn>
                      <a:cxn ang="0">
                        <a:pos x="T2" y="T3"/>
                      </a:cxn>
                      <a:cxn ang="0">
                        <a:pos x="T4" y="T5"/>
                      </a:cxn>
                      <a:cxn ang="0">
                        <a:pos x="T6" y="T7"/>
                      </a:cxn>
                      <a:cxn ang="0">
                        <a:pos x="T8" y="T9"/>
                      </a:cxn>
                    </a:cxnLst>
                    <a:rect l="0" t="0" r="r" b="b"/>
                    <a:pathLst>
                      <a:path w="25" h="70">
                        <a:moveTo>
                          <a:pt x="14" y="70"/>
                        </a:moveTo>
                        <a:lnTo>
                          <a:pt x="0" y="27"/>
                        </a:lnTo>
                        <a:lnTo>
                          <a:pt x="9" y="0"/>
                        </a:lnTo>
                        <a:lnTo>
                          <a:pt x="25" y="31"/>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51" name="Freeform 367"/>
                  <p:cNvSpPr/>
                  <p:nvPr/>
                </p:nvSpPr>
                <p:spPr bwMode="auto">
                  <a:xfrm>
                    <a:off x="803" y="3600"/>
                    <a:ext cx="38" cy="11"/>
                  </a:xfrm>
                  <a:custGeom>
                    <a:avLst/>
                    <a:gdLst>
                      <a:gd name="T0" fmla="*/ 1 w 75"/>
                      <a:gd name="T1" fmla="*/ 0 h 31"/>
                      <a:gd name="T2" fmla="*/ 50 w 75"/>
                      <a:gd name="T3" fmla="*/ 0 h 31"/>
                      <a:gd name="T4" fmla="*/ 51 w 75"/>
                      <a:gd name="T5" fmla="*/ 4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1" y="4"/>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52" name="Freeform 368"/>
                  <p:cNvSpPr/>
                  <p:nvPr/>
                </p:nvSpPr>
                <p:spPr bwMode="auto">
                  <a:xfrm>
                    <a:off x="807" y="3611"/>
                    <a:ext cx="40" cy="12"/>
                  </a:xfrm>
                  <a:custGeom>
                    <a:avLst/>
                    <a:gdLst>
                      <a:gd name="T0" fmla="*/ 0 w 82"/>
                      <a:gd name="T1" fmla="*/ 38 h 38"/>
                      <a:gd name="T2" fmla="*/ 2 w 82"/>
                      <a:gd name="T3" fmla="*/ 22 h 38"/>
                      <a:gd name="T4" fmla="*/ 7 w 82"/>
                      <a:gd name="T5" fmla="*/ 8 h 38"/>
                      <a:gd name="T6" fmla="*/ 12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2"/>
                        </a:lnTo>
                        <a:lnTo>
                          <a:pt x="7" y="8"/>
                        </a:lnTo>
                        <a:lnTo>
                          <a:pt x="12"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53" name="Group 369"/>
                <p:cNvGrpSpPr/>
                <p:nvPr/>
              </p:nvGrpSpPr>
              <p:grpSpPr bwMode="auto">
                <a:xfrm>
                  <a:off x="811" y="3612"/>
                  <a:ext cx="48" cy="23"/>
                  <a:chOff x="811" y="3612"/>
                  <a:chExt cx="48" cy="23"/>
                </a:xfrm>
              </p:grpSpPr>
              <p:sp>
                <p:nvSpPr>
                  <p:cNvPr id="119154" name="Freeform 370"/>
                  <p:cNvSpPr/>
                  <p:nvPr/>
                </p:nvSpPr>
                <p:spPr bwMode="auto">
                  <a:xfrm>
                    <a:off x="811" y="3612"/>
                    <a:ext cx="12" cy="23"/>
                  </a:xfrm>
                  <a:custGeom>
                    <a:avLst/>
                    <a:gdLst>
                      <a:gd name="T0" fmla="*/ 15 w 25"/>
                      <a:gd name="T1" fmla="*/ 69 h 69"/>
                      <a:gd name="T2" fmla="*/ 0 w 25"/>
                      <a:gd name="T3" fmla="*/ 28 h 69"/>
                      <a:gd name="T4" fmla="*/ 11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8"/>
                        </a:lnTo>
                        <a:lnTo>
                          <a:pt x="11"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55" name="Freeform 371"/>
                  <p:cNvSpPr/>
                  <p:nvPr/>
                </p:nvSpPr>
                <p:spPr bwMode="auto">
                  <a:xfrm>
                    <a:off x="815" y="3613"/>
                    <a:ext cx="38" cy="10"/>
                  </a:xfrm>
                  <a:custGeom>
                    <a:avLst/>
                    <a:gdLst>
                      <a:gd name="T0" fmla="*/ 3 w 75"/>
                      <a:gd name="T1" fmla="*/ 0 h 32"/>
                      <a:gd name="T2" fmla="*/ 52 w 75"/>
                      <a:gd name="T3" fmla="*/ 0 h 32"/>
                      <a:gd name="T4" fmla="*/ 53 w 75"/>
                      <a:gd name="T5" fmla="*/ 3 h 32"/>
                      <a:gd name="T6" fmla="*/ 57 w 75"/>
                      <a:gd name="T7" fmla="*/ 15 h 32"/>
                      <a:gd name="T8" fmla="*/ 75 w 75"/>
                      <a:gd name="T9" fmla="*/ 32 h 32"/>
                      <a:gd name="T10" fmla="*/ 19 w 75"/>
                      <a:gd name="T11" fmla="*/ 32 h 32"/>
                      <a:gd name="T12" fmla="*/ 10 w 75"/>
                      <a:gd name="T13" fmla="*/ 22 h 32"/>
                      <a:gd name="T14" fmla="*/ 0 w 75"/>
                      <a:gd name="T15" fmla="*/ 7 h 32"/>
                      <a:gd name="T16" fmla="*/ 3 w 75"/>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2">
                        <a:moveTo>
                          <a:pt x="3" y="0"/>
                        </a:moveTo>
                        <a:lnTo>
                          <a:pt x="52" y="0"/>
                        </a:lnTo>
                        <a:lnTo>
                          <a:pt x="53" y="3"/>
                        </a:lnTo>
                        <a:lnTo>
                          <a:pt x="57" y="15"/>
                        </a:lnTo>
                        <a:lnTo>
                          <a:pt x="75" y="32"/>
                        </a:lnTo>
                        <a:lnTo>
                          <a:pt x="19" y="32"/>
                        </a:lnTo>
                        <a:lnTo>
                          <a:pt x="10" y="22"/>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56" name="Freeform 372"/>
                  <p:cNvSpPr/>
                  <p:nvPr/>
                </p:nvSpPr>
                <p:spPr bwMode="auto">
                  <a:xfrm>
                    <a:off x="819" y="3623"/>
                    <a:ext cx="40" cy="12"/>
                  </a:xfrm>
                  <a:custGeom>
                    <a:avLst/>
                    <a:gdLst>
                      <a:gd name="T0" fmla="*/ 0 w 82"/>
                      <a:gd name="T1" fmla="*/ 36 h 36"/>
                      <a:gd name="T2" fmla="*/ 1 w 82"/>
                      <a:gd name="T3" fmla="*/ 21 h 36"/>
                      <a:gd name="T4" fmla="*/ 7 w 82"/>
                      <a:gd name="T5" fmla="*/ 8 h 36"/>
                      <a:gd name="T6" fmla="*/ 12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1"/>
                        </a:lnTo>
                        <a:lnTo>
                          <a:pt x="7" y="8"/>
                        </a:lnTo>
                        <a:lnTo>
                          <a:pt x="12"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57" name="Group 373"/>
                <p:cNvGrpSpPr/>
                <p:nvPr/>
              </p:nvGrpSpPr>
              <p:grpSpPr bwMode="auto">
                <a:xfrm>
                  <a:off x="823" y="3625"/>
                  <a:ext cx="49" cy="23"/>
                  <a:chOff x="823" y="3625"/>
                  <a:chExt cx="49" cy="23"/>
                </a:xfrm>
              </p:grpSpPr>
              <p:sp>
                <p:nvSpPr>
                  <p:cNvPr id="119158" name="Freeform 374"/>
                  <p:cNvSpPr/>
                  <p:nvPr/>
                </p:nvSpPr>
                <p:spPr bwMode="auto">
                  <a:xfrm>
                    <a:off x="823" y="3625"/>
                    <a:ext cx="13" cy="23"/>
                  </a:xfrm>
                  <a:custGeom>
                    <a:avLst/>
                    <a:gdLst>
                      <a:gd name="T0" fmla="*/ 16 w 25"/>
                      <a:gd name="T1" fmla="*/ 68 h 68"/>
                      <a:gd name="T2" fmla="*/ 0 w 25"/>
                      <a:gd name="T3" fmla="*/ 27 h 68"/>
                      <a:gd name="T4" fmla="*/ 11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59" name="Freeform 375"/>
                  <p:cNvSpPr/>
                  <p:nvPr/>
                </p:nvSpPr>
                <p:spPr bwMode="auto">
                  <a:xfrm>
                    <a:off x="828" y="3626"/>
                    <a:ext cx="37" cy="9"/>
                  </a:xfrm>
                  <a:custGeom>
                    <a:avLst/>
                    <a:gdLst>
                      <a:gd name="T0" fmla="*/ 1 w 73"/>
                      <a:gd name="T1" fmla="*/ 0 h 29"/>
                      <a:gd name="T2" fmla="*/ 50 w 73"/>
                      <a:gd name="T3" fmla="*/ 0 h 29"/>
                      <a:gd name="T4" fmla="*/ 51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1"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60" name="Freeform 376"/>
                  <p:cNvSpPr/>
                  <p:nvPr/>
                </p:nvSpPr>
                <p:spPr bwMode="auto">
                  <a:xfrm>
                    <a:off x="832" y="3636"/>
                    <a:ext cx="40" cy="12"/>
                  </a:xfrm>
                  <a:custGeom>
                    <a:avLst/>
                    <a:gdLst>
                      <a:gd name="T0" fmla="*/ 0 w 82"/>
                      <a:gd name="T1" fmla="*/ 36 h 36"/>
                      <a:gd name="T2" fmla="*/ 2 w 82"/>
                      <a:gd name="T3" fmla="*/ 19 h 36"/>
                      <a:gd name="T4" fmla="*/ 6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61" name="Group 377"/>
                <p:cNvGrpSpPr/>
                <p:nvPr/>
              </p:nvGrpSpPr>
              <p:grpSpPr bwMode="auto">
                <a:xfrm>
                  <a:off x="836" y="3638"/>
                  <a:ext cx="50" cy="22"/>
                  <a:chOff x="836" y="3638"/>
                  <a:chExt cx="50" cy="22"/>
                </a:xfrm>
              </p:grpSpPr>
              <p:sp>
                <p:nvSpPr>
                  <p:cNvPr id="119162" name="Freeform 378"/>
                  <p:cNvSpPr/>
                  <p:nvPr/>
                </p:nvSpPr>
                <p:spPr bwMode="auto">
                  <a:xfrm>
                    <a:off x="836" y="3638"/>
                    <a:ext cx="12" cy="22"/>
                  </a:xfrm>
                  <a:custGeom>
                    <a:avLst/>
                    <a:gdLst>
                      <a:gd name="T0" fmla="*/ 16 w 25"/>
                      <a:gd name="T1" fmla="*/ 68 h 68"/>
                      <a:gd name="T2" fmla="*/ 0 w 25"/>
                      <a:gd name="T3" fmla="*/ 27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63" name="Freeform 379"/>
                  <p:cNvSpPr/>
                  <p:nvPr/>
                </p:nvSpPr>
                <p:spPr bwMode="auto">
                  <a:xfrm>
                    <a:off x="842" y="3638"/>
                    <a:ext cx="36" cy="10"/>
                  </a:xfrm>
                  <a:custGeom>
                    <a:avLst/>
                    <a:gdLst>
                      <a:gd name="T0" fmla="*/ 1 w 72"/>
                      <a:gd name="T1" fmla="*/ 0 h 30"/>
                      <a:gd name="T2" fmla="*/ 49 w 72"/>
                      <a:gd name="T3" fmla="*/ 0 h 30"/>
                      <a:gd name="T4" fmla="*/ 51 w 72"/>
                      <a:gd name="T5" fmla="*/ 3 h 30"/>
                      <a:gd name="T6" fmla="*/ 55 w 72"/>
                      <a:gd name="T7" fmla="*/ 12 h 30"/>
                      <a:gd name="T8" fmla="*/ 72 w 72"/>
                      <a:gd name="T9" fmla="*/ 30 h 30"/>
                      <a:gd name="T10" fmla="*/ 17 w 72"/>
                      <a:gd name="T11" fmla="*/ 30 h 30"/>
                      <a:gd name="T12" fmla="*/ 8 w 72"/>
                      <a:gd name="T13" fmla="*/ 21 h 30"/>
                      <a:gd name="T14" fmla="*/ 0 w 72"/>
                      <a:gd name="T15" fmla="*/ 5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9" y="0"/>
                        </a:lnTo>
                        <a:lnTo>
                          <a:pt x="51" y="3"/>
                        </a:lnTo>
                        <a:lnTo>
                          <a:pt x="55" y="12"/>
                        </a:lnTo>
                        <a:lnTo>
                          <a:pt x="72" y="30"/>
                        </a:lnTo>
                        <a:lnTo>
                          <a:pt x="17" y="30"/>
                        </a:lnTo>
                        <a:lnTo>
                          <a:pt x="8"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64" name="Freeform 380"/>
                  <p:cNvSpPr/>
                  <p:nvPr/>
                </p:nvSpPr>
                <p:spPr bwMode="auto">
                  <a:xfrm>
                    <a:off x="844" y="3648"/>
                    <a:ext cx="42" cy="12"/>
                  </a:xfrm>
                  <a:custGeom>
                    <a:avLst/>
                    <a:gdLst>
                      <a:gd name="T0" fmla="*/ 0 w 83"/>
                      <a:gd name="T1" fmla="*/ 36 h 36"/>
                      <a:gd name="T2" fmla="*/ 2 w 83"/>
                      <a:gd name="T3" fmla="*/ 19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65" name="Group 381"/>
                <p:cNvGrpSpPr/>
                <p:nvPr/>
              </p:nvGrpSpPr>
              <p:grpSpPr bwMode="auto">
                <a:xfrm>
                  <a:off x="849" y="3651"/>
                  <a:ext cx="49" cy="22"/>
                  <a:chOff x="849" y="3651"/>
                  <a:chExt cx="49" cy="22"/>
                </a:xfrm>
              </p:grpSpPr>
              <p:sp>
                <p:nvSpPr>
                  <p:cNvPr id="119166" name="Freeform 382"/>
                  <p:cNvSpPr/>
                  <p:nvPr/>
                </p:nvSpPr>
                <p:spPr bwMode="auto">
                  <a:xfrm>
                    <a:off x="849" y="3651"/>
                    <a:ext cx="12" cy="22"/>
                  </a:xfrm>
                  <a:custGeom>
                    <a:avLst/>
                    <a:gdLst>
                      <a:gd name="T0" fmla="*/ 15 w 25"/>
                      <a:gd name="T1" fmla="*/ 67 h 67"/>
                      <a:gd name="T2" fmla="*/ 0 w 25"/>
                      <a:gd name="T3" fmla="*/ 26 h 67"/>
                      <a:gd name="T4" fmla="*/ 10 w 25"/>
                      <a:gd name="T5" fmla="*/ 0 h 67"/>
                      <a:gd name="T6" fmla="*/ 25 w 25"/>
                      <a:gd name="T7" fmla="*/ 30 h 67"/>
                      <a:gd name="T8" fmla="*/ 15 w 25"/>
                      <a:gd name="T9" fmla="*/ 67 h 67"/>
                    </a:gdLst>
                    <a:ahLst/>
                    <a:cxnLst>
                      <a:cxn ang="0">
                        <a:pos x="T0" y="T1"/>
                      </a:cxn>
                      <a:cxn ang="0">
                        <a:pos x="T2" y="T3"/>
                      </a:cxn>
                      <a:cxn ang="0">
                        <a:pos x="T4" y="T5"/>
                      </a:cxn>
                      <a:cxn ang="0">
                        <a:pos x="T6" y="T7"/>
                      </a:cxn>
                      <a:cxn ang="0">
                        <a:pos x="T8" y="T9"/>
                      </a:cxn>
                    </a:cxnLst>
                    <a:rect l="0" t="0" r="r" b="b"/>
                    <a:pathLst>
                      <a:path w="25" h="67">
                        <a:moveTo>
                          <a:pt x="15" y="67"/>
                        </a:moveTo>
                        <a:lnTo>
                          <a:pt x="0" y="26"/>
                        </a:lnTo>
                        <a:lnTo>
                          <a:pt x="10" y="0"/>
                        </a:lnTo>
                        <a:lnTo>
                          <a:pt x="25" y="30"/>
                        </a:lnTo>
                        <a:lnTo>
                          <a:pt x="15"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67" name="Freeform 383"/>
                  <p:cNvSpPr/>
                  <p:nvPr/>
                </p:nvSpPr>
                <p:spPr bwMode="auto">
                  <a:xfrm>
                    <a:off x="854" y="3651"/>
                    <a:ext cx="37" cy="10"/>
                  </a:xfrm>
                  <a:custGeom>
                    <a:avLst/>
                    <a:gdLst>
                      <a:gd name="T0" fmla="*/ 1 w 74"/>
                      <a:gd name="T1" fmla="*/ 0 h 29"/>
                      <a:gd name="T2" fmla="*/ 49 w 74"/>
                      <a:gd name="T3" fmla="*/ 0 h 29"/>
                      <a:gd name="T4" fmla="*/ 50 w 74"/>
                      <a:gd name="T5" fmla="*/ 2 h 29"/>
                      <a:gd name="T6" fmla="*/ 57 w 74"/>
                      <a:gd name="T7" fmla="*/ 11 h 29"/>
                      <a:gd name="T8" fmla="*/ 74 w 74"/>
                      <a:gd name="T9" fmla="*/ 29 h 29"/>
                      <a:gd name="T10" fmla="*/ 18 w 74"/>
                      <a:gd name="T11" fmla="*/ 29 h 29"/>
                      <a:gd name="T12" fmla="*/ 9 w 74"/>
                      <a:gd name="T13" fmla="*/ 20 h 29"/>
                      <a:gd name="T14" fmla="*/ 0 w 74"/>
                      <a:gd name="T15" fmla="*/ 5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0" y="2"/>
                        </a:lnTo>
                        <a:lnTo>
                          <a:pt x="57" y="11"/>
                        </a:lnTo>
                        <a:lnTo>
                          <a:pt x="74"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68" name="Freeform 384"/>
                  <p:cNvSpPr/>
                  <p:nvPr/>
                </p:nvSpPr>
                <p:spPr bwMode="auto">
                  <a:xfrm>
                    <a:off x="857" y="3662"/>
                    <a:ext cx="41" cy="11"/>
                  </a:xfrm>
                  <a:custGeom>
                    <a:avLst/>
                    <a:gdLst>
                      <a:gd name="T0" fmla="*/ 0 w 81"/>
                      <a:gd name="T1" fmla="*/ 35 h 35"/>
                      <a:gd name="T2" fmla="*/ 1 w 81"/>
                      <a:gd name="T3" fmla="*/ 19 h 35"/>
                      <a:gd name="T4" fmla="*/ 5 w 81"/>
                      <a:gd name="T5" fmla="*/ 7 h 35"/>
                      <a:gd name="T6" fmla="*/ 10 w 81"/>
                      <a:gd name="T7" fmla="*/ 0 h 35"/>
                      <a:gd name="T8" fmla="*/ 67 w 81"/>
                      <a:gd name="T9" fmla="*/ 0 h 35"/>
                      <a:gd name="T10" fmla="*/ 81 w 81"/>
                      <a:gd name="T11" fmla="*/ 35 h 35"/>
                      <a:gd name="T12" fmla="*/ 0 w 81"/>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1" h="35">
                        <a:moveTo>
                          <a:pt x="0" y="35"/>
                        </a:moveTo>
                        <a:lnTo>
                          <a:pt x="1" y="19"/>
                        </a:lnTo>
                        <a:lnTo>
                          <a:pt x="5" y="7"/>
                        </a:lnTo>
                        <a:lnTo>
                          <a:pt x="10" y="0"/>
                        </a:lnTo>
                        <a:lnTo>
                          <a:pt x="67" y="0"/>
                        </a:lnTo>
                        <a:lnTo>
                          <a:pt x="81"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169" name="Group 385"/>
              <p:cNvGrpSpPr/>
              <p:nvPr/>
            </p:nvGrpSpPr>
            <p:grpSpPr bwMode="auto">
              <a:xfrm>
                <a:off x="861" y="3665"/>
                <a:ext cx="99" cy="74"/>
                <a:chOff x="861" y="3665"/>
                <a:chExt cx="99" cy="74"/>
              </a:xfrm>
            </p:grpSpPr>
            <p:grpSp>
              <p:nvGrpSpPr>
                <p:cNvPr id="119170" name="Group 386"/>
                <p:cNvGrpSpPr/>
                <p:nvPr/>
              </p:nvGrpSpPr>
              <p:grpSpPr bwMode="auto">
                <a:xfrm>
                  <a:off x="861" y="3665"/>
                  <a:ext cx="50" cy="23"/>
                  <a:chOff x="861" y="3665"/>
                  <a:chExt cx="50" cy="23"/>
                </a:xfrm>
              </p:grpSpPr>
              <p:sp>
                <p:nvSpPr>
                  <p:cNvPr id="119171" name="Freeform 387"/>
                  <p:cNvSpPr/>
                  <p:nvPr/>
                </p:nvSpPr>
                <p:spPr bwMode="auto">
                  <a:xfrm>
                    <a:off x="861" y="3665"/>
                    <a:ext cx="12" cy="23"/>
                  </a:xfrm>
                  <a:custGeom>
                    <a:avLst/>
                    <a:gdLst>
                      <a:gd name="T0" fmla="*/ 16 w 25"/>
                      <a:gd name="T1" fmla="*/ 69 h 69"/>
                      <a:gd name="T2" fmla="*/ 0 w 25"/>
                      <a:gd name="T3" fmla="*/ 27 h 69"/>
                      <a:gd name="T4" fmla="*/ 11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1"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72" name="Freeform 388"/>
                  <p:cNvSpPr/>
                  <p:nvPr/>
                </p:nvSpPr>
                <p:spPr bwMode="auto">
                  <a:xfrm>
                    <a:off x="865" y="3666"/>
                    <a:ext cx="38" cy="10"/>
                  </a:xfrm>
                  <a:custGeom>
                    <a:avLst/>
                    <a:gdLst>
                      <a:gd name="T0" fmla="*/ 3 w 75"/>
                      <a:gd name="T1" fmla="*/ 0 h 31"/>
                      <a:gd name="T2" fmla="*/ 52 w 75"/>
                      <a:gd name="T3" fmla="*/ 0 h 31"/>
                      <a:gd name="T4" fmla="*/ 53 w 75"/>
                      <a:gd name="T5" fmla="*/ 4 h 31"/>
                      <a:gd name="T6" fmla="*/ 57 w 75"/>
                      <a:gd name="T7" fmla="*/ 13 h 31"/>
                      <a:gd name="T8" fmla="*/ 75 w 75"/>
                      <a:gd name="T9" fmla="*/ 31 h 31"/>
                      <a:gd name="T10" fmla="*/ 19 w 75"/>
                      <a:gd name="T11" fmla="*/ 31 h 31"/>
                      <a:gd name="T12" fmla="*/ 11 w 75"/>
                      <a:gd name="T13" fmla="*/ 22 h 31"/>
                      <a:gd name="T14" fmla="*/ 0 w 75"/>
                      <a:gd name="T15" fmla="*/ 7 h 31"/>
                      <a:gd name="T16" fmla="*/ 3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3" y="0"/>
                        </a:moveTo>
                        <a:lnTo>
                          <a:pt x="52" y="0"/>
                        </a:lnTo>
                        <a:lnTo>
                          <a:pt x="53" y="4"/>
                        </a:lnTo>
                        <a:lnTo>
                          <a:pt x="57" y="13"/>
                        </a:lnTo>
                        <a:lnTo>
                          <a:pt x="75" y="31"/>
                        </a:lnTo>
                        <a:lnTo>
                          <a:pt x="19" y="31"/>
                        </a:lnTo>
                        <a:lnTo>
                          <a:pt x="11" y="22"/>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73" name="Freeform 389"/>
                  <p:cNvSpPr/>
                  <p:nvPr/>
                </p:nvSpPr>
                <p:spPr bwMode="auto">
                  <a:xfrm>
                    <a:off x="869" y="3676"/>
                    <a:ext cx="42" cy="12"/>
                  </a:xfrm>
                  <a:custGeom>
                    <a:avLst/>
                    <a:gdLst>
                      <a:gd name="T0" fmla="*/ 0 w 83"/>
                      <a:gd name="T1" fmla="*/ 36 h 36"/>
                      <a:gd name="T2" fmla="*/ 2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74" name="Group 390"/>
                <p:cNvGrpSpPr/>
                <p:nvPr/>
              </p:nvGrpSpPr>
              <p:grpSpPr bwMode="auto">
                <a:xfrm>
                  <a:off x="873" y="3678"/>
                  <a:ext cx="49" cy="23"/>
                  <a:chOff x="873" y="3678"/>
                  <a:chExt cx="49" cy="23"/>
                </a:xfrm>
              </p:grpSpPr>
              <p:sp>
                <p:nvSpPr>
                  <p:cNvPr id="119175" name="Freeform 391"/>
                  <p:cNvSpPr/>
                  <p:nvPr/>
                </p:nvSpPr>
                <p:spPr bwMode="auto">
                  <a:xfrm>
                    <a:off x="873" y="3678"/>
                    <a:ext cx="13" cy="23"/>
                  </a:xfrm>
                  <a:custGeom>
                    <a:avLst/>
                    <a:gdLst>
                      <a:gd name="T0" fmla="*/ 13 w 25"/>
                      <a:gd name="T1" fmla="*/ 70 h 70"/>
                      <a:gd name="T2" fmla="*/ 0 w 25"/>
                      <a:gd name="T3" fmla="*/ 27 h 70"/>
                      <a:gd name="T4" fmla="*/ 9 w 25"/>
                      <a:gd name="T5" fmla="*/ 0 h 70"/>
                      <a:gd name="T6" fmla="*/ 25 w 25"/>
                      <a:gd name="T7" fmla="*/ 31 h 70"/>
                      <a:gd name="T8" fmla="*/ 13 w 25"/>
                      <a:gd name="T9" fmla="*/ 70 h 70"/>
                    </a:gdLst>
                    <a:ahLst/>
                    <a:cxnLst>
                      <a:cxn ang="0">
                        <a:pos x="T0" y="T1"/>
                      </a:cxn>
                      <a:cxn ang="0">
                        <a:pos x="T2" y="T3"/>
                      </a:cxn>
                      <a:cxn ang="0">
                        <a:pos x="T4" y="T5"/>
                      </a:cxn>
                      <a:cxn ang="0">
                        <a:pos x="T6" y="T7"/>
                      </a:cxn>
                      <a:cxn ang="0">
                        <a:pos x="T8" y="T9"/>
                      </a:cxn>
                    </a:cxnLst>
                    <a:rect l="0" t="0" r="r" b="b"/>
                    <a:pathLst>
                      <a:path w="25" h="70">
                        <a:moveTo>
                          <a:pt x="13" y="70"/>
                        </a:moveTo>
                        <a:lnTo>
                          <a:pt x="0" y="27"/>
                        </a:lnTo>
                        <a:lnTo>
                          <a:pt x="9" y="0"/>
                        </a:lnTo>
                        <a:lnTo>
                          <a:pt x="25"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76" name="Freeform 392"/>
                  <p:cNvSpPr/>
                  <p:nvPr/>
                </p:nvSpPr>
                <p:spPr bwMode="auto">
                  <a:xfrm>
                    <a:off x="878" y="3678"/>
                    <a:ext cx="37" cy="10"/>
                  </a:xfrm>
                  <a:custGeom>
                    <a:avLst/>
                    <a:gdLst>
                      <a:gd name="T0" fmla="*/ 2 w 75"/>
                      <a:gd name="T1" fmla="*/ 0 h 30"/>
                      <a:gd name="T2" fmla="*/ 50 w 75"/>
                      <a:gd name="T3" fmla="*/ 0 h 30"/>
                      <a:gd name="T4" fmla="*/ 52 w 75"/>
                      <a:gd name="T5" fmla="*/ 3 h 30"/>
                      <a:gd name="T6" fmla="*/ 57 w 75"/>
                      <a:gd name="T7" fmla="*/ 12 h 30"/>
                      <a:gd name="T8" fmla="*/ 75 w 75"/>
                      <a:gd name="T9" fmla="*/ 30 h 30"/>
                      <a:gd name="T10" fmla="*/ 19 w 75"/>
                      <a:gd name="T11" fmla="*/ 30 h 30"/>
                      <a:gd name="T12" fmla="*/ 11 w 75"/>
                      <a:gd name="T13" fmla="*/ 20 h 30"/>
                      <a:gd name="T14" fmla="*/ 0 w 75"/>
                      <a:gd name="T15" fmla="*/ 6 h 30"/>
                      <a:gd name="T16" fmla="*/ 2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2" y="0"/>
                        </a:moveTo>
                        <a:lnTo>
                          <a:pt x="50" y="0"/>
                        </a:lnTo>
                        <a:lnTo>
                          <a:pt x="52" y="3"/>
                        </a:lnTo>
                        <a:lnTo>
                          <a:pt x="57" y="12"/>
                        </a:lnTo>
                        <a:lnTo>
                          <a:pt x="75" y="30"/>
                        </a:lnTo>
                        <a:lnTo>
                          <a:pt x="19" y="30"/>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77" name="Freeform 393"/>
                  <p:cNvSpPr/>
                  <p:nvPr/>
                </p:nvSpPr>
                <p:spPr bwMode="auto">
                  <a:xfrm>
                    <a:off x="880" y="3688"/>
                    <a:ext cx="42" cy="13"/>
                  </a:xfrm>
                  <a:custGeom>
                    <a:avLst/>
                    <a:gdLst>
                      <a:gd name="T0" fmla="*/ 0 w 82"/>
                      <a:gd name="T1" fmla="*/ 38 h 38"/>
                      <a:gd name="T2" fmla="*/ 4 w 82"/>
                      <a:gd name="T3" fmla="*/ 21 h 38"/>
                      <a:gd name="T4" fmla="*/ 8 w 82"/>
                      <a:gd name="T5" fmla="*/ 8 h 38"/>
                      <a:gd name="T6" fmla="*/ 13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4" y="21"/>
                        </a:lnTo>
                        <a:lnTo>
                          <a:pt x="8" y="8"/>
                        </a:lnTo>
                        <a:lnTo>
                          <a:pt x="13"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78" name="Group 394"/>
                <p:cNvGrpSpPr/>
                <p:nvPr/>
              </p:nvGrpSpPr>
              <p:grpSpPr bwMode="auto">
                <a:xfrm>
                  <a:off x="886" y="3690"/>
                  <a:ext cx="49" cy="23"/>
                  <a:chOff x="886" y="3690"/>
                  <a:chExt cx="49" cy="23"/>
                </a:xfrm>
              </p:grpSpPr>
              <p:sp>
                <p:nvSpPr>
                  <p:cNvPr id="119179" name="Freeform 395"/>
                  <p:cNvSpPr/>
                  <p:nvPr/>
                </p:nvSpPr>
                <p:spPr bwMode="auto">
                  <a:xfrm>
                    <a:off x="886" y="3690"/>
                    <a:ext cx="12" cy="23"/>
                  </a:xfrm>
                  <a:custGeom>
                    <a:avLst/>
                    <a:gdLst>
                      <a:gd name="T0" fmla="*/ 14 w 24"/>
                      <a:gd name="T1" fmla="*/ 70 h 70"/>
                      <a:gd name="T2" fmla="*/ 0 w 24"/>
                      <a:gd name="T3" fmla="*/ 29 h 70"/>
                      <a:gd name="T4" fmla="*/ 10 w 24"/>
                      <a:gd name="T5" fmla="*/ 0 h 70"/>
                      <a:gd name="T6" fmla="*/ 24 w 24"/>
                      <a:gd name="T7" fmla="*/ 33 h 70"/>
                      <a:gd name="T8" fmla="*/ 14 w 24"/>
                      <a:gd name="T9" fmla="*/ 70 h 70"/>
                    </a:gdLst>
                    <a:ahLst/>
                    <a:cxnLst>
                      <a:cxn ang="0">
                        <a:pos x="T0" y="T1"/>
                      </a:cxn>
                      <a:cxn ang="0">
                        <a:pos x="T2" y="T3"/>
                      </a:cxn>
                      <a:cxn ang="0">
                        <a:pos x="T4" y="T5"/>
                      </a:cxn>
                      <a:cxn ang="0">
                        <a:pos x="T6" y="T7"/>
                      </a:cxn>
                      <a:cxn ang="0">
                        <a:pos x="T8" y="T9"/>
                      </a:cxn>
                    </a:cxnLst>
                    <a:rect l="0" t="0" r="r" b="b"/>
                    <a:pathLst>
                      <a:path w="24" h="70">
                        <a:moveTo>
                          <a:pt x="14" y="70"/>
                        </a:moveTo>
                        <a:lnTo>
                          <a:pt x="0" y="29"/>
                        </a:lnTo>
                        <a:lnTo>
                          <a:pt x="10" y="0"/>
                        </a:lnTo>
                        <a:lnTo>
                          <a:pt x="24" y="33"/>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0" name="Freeform 396"/>
                  <p:cNvSpPr/>
                  <p:nvPr/>
                </p:nvSpPr>
                <p:spPr bwMode="auto">
                  <a:xfrm>
                    <a:off x="890" y="3691"/>
                    <a:ext cx="38" cy="10"/>
                  </a:xfrm>
                  <a:custGeom>
                    <a:avLst/>
                    <a:gdLst>
                      <a:gd name="T0" fmla="*/ 3 w 75"/>
                      <a:gd name="T1" fmla="*/ 0 h 31"/>
                      <a:gd name="T2" fmla="*/ 52 w 75"/>
                      <a:gd name="T3" fmla="*/ 0 h 31"/>
                      <a:gd name="T4" fmla="*/ 53 w 75"/>
                      <a:gd name="T5" fmla="*/ 2 h 31"/>
                      <a:gd name="T6" fmla="*/ 57 w 75"/>
                      <a:gd name="T7" fmla="*/ 11 h 31"/>
                      <a:gd name="T8" fmla="*/ 75 w 75"/>
                      <a:gd name="T9" fmla="*/ 31 h 31"/>
                      <a:gd name="T10" fmla="*/ 19 w 75"/>
                      <a:gd name="T11" fmla="*/ 31 h 31"/>
                      <a:gd name="T12" fmla="*/ 10 w 75"/>
                      <a:gd name="T13" fmla="*/ 22 h 31"/>
                      <a:gd name="T14" fmla="*/ 0 w 75"/>
                      <a:gd name="T15" fmla="*/ 6 h 31"/>
                      <a:gd name="T16" fmla="*/ 3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3" y="0"/>
                        </a:moveTo>
                        <a:lnTo>
                          <a:pt x="52" y="0"/>
                        </a:lnTo>
                        <a:lnTo>
                          <a:pt x="53" y="2"/>
                        </a:lnTo>
                        <a:lnTo>
                          <a:pt x="57" y="11"/>
                        </a:lnTo>
                        <a:lnTo>
                          <a:pt x="75" y="31"/>
                        </a:lnTo>
                        <a:lnTo>
                          <a:pt x="19" y="31"/>
                        </a:lnTo>
                        <a:lnTo>
                          <a:pt x="10" y="22"/>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1" name="Freeform 397"/>
                  <p:cNvSpPr/>
                  <p:nvPr/>
                </p:nvSpPr>
                <p:spPr bwMode="auto">
                  <a:xfrm>
                    <a:off x="893" y="3701"/>
                    <a:ext cx="42" cy="12"/>
                  </a:xfrm>
                  <a:custGeom>
                    <a:avLst/>
                    <a:gdLst>
                      <a:gd name="T0" fmla="*/ 0 w 83"/>
                      <a:gd name="T1" fmla="*/ 36 h 36"/>
                      <a:gd name="T2" fmla="*/ 1 w 83"/>
                      <a:gd name="T3" fmla="*/ 19 h 36"/>
                      <a:gd name="T4" fmla="*/ 8 w 83"/>
                      <a:gd name="T5" fmla="*/ 7 h 36"/>
                      <a:gd name="T6" fmla="*/ 12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8" y="7"/>
                        </a:lnTo>
                        <a:lnTo>
                          <a:pt x="12"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82" name="Group 398"/>
                <p:cNvGrpSpPr/>
                <p:nvPr/>
              </p:nvGrpSpPr>
              <p:grpSpPr bwMode="auto">
                <a:xfrm>
                  <a:off x="899" y="3703"/>
                  <a:ext cx="48" cy="23"/>
                  <a:chOff x="899" y="3703"/>
                  <a:chExt cx="48" cy="23"/>
                </a:xfrm>
              </p:grpSpPr>
              <p:sp>
                <p:nvSpPr>
                  <p:cNvPr id="119183" name="Freeform 399"/>
                  <p:cNvSpPr/>
                  <p:nvPr/>
                </p:nvSpPr>
                <p:spPr bwMode="auto">
                  <a:xfrm>
                    <a:off x="899" y="3703"/>
                    <a:ext cx="12" cy="23"/>
                  </a:xfrm>
                  <a:custGeom>
                    <a:avLst/>
                    <a:gdLst>
                      <a:gd name="T0" fmla="*/ 15 w 25"/>
                      <a:gd name="T1" fmla="*/ 68 h 68"/>
                      <a:gd name="T2" fmla="*/ 0 w 25"/>
                      <a:gd name="T3" fmla="*/ 27 h 68"/>
                      <a:gd name="T4" fmla="*/ 10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10"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4" name="Freeform 400"/>
                  <p:cNvSpPr/>
                  <p:nvPr/>
                </p:nvSpPr>
                <p:spPr bwMode="auto">
                  <a:xfrm>
                    <a:off x="903" y="3703"/>
                    <a:ext cx="38" cy="10"/>
                  </a:xfrm>
                  <a:custGeom>
                    <a:avLst/>
                    <a:gdLst>
                      <a:gd name="T0" fmla="*/ 1 w 75"/>
                      <a:gd name="T1" fmla="*/ 0 h 30"/>
                      <a:gd name="T2" fmla="*/ 50 w 75"/>
                      <a:gd name="T3" fmla="*/ 0 h 30"/>
                      <a:gd name="T4" fmla="*/ 51 w 75"/>
                      <a:gd name="T5" fmla="*/ 3 h 30"/>
                      <a:gd name="T6" fmla="*/ 56 w 75"/>
                      <a:gd name="T7" fmla="*/ 12 h 30"/>
                      <a:gd name="T8" fmla="*/ 75 w 75"/>
                      <a:gd name="T9" fmla="*/ 30 h 30"/>
                      <a:gd name="T10" fmla="*/ 18 w 75"/>
                      <a:gd name="T11" fmla="*/ 30 h 30"/>
                      <a:gd name="T12" fmla="*/ 9 w 75"/>
                      <a:gd name="T13" fmla="*/ 21 h 30"/>
                      <a:gd name="T14" fmla="*/ 0 w 75"/>
                      <a:gd name="T15" fmla="*/ 7 h 30"/>
                      <a:gd name="T16" fmla="*/ 1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1" y="0"/>
                        </a:moveTo>
                        <a:lnTo>
                          <a:pt x="50" y="0"/>
                        </a:lnTo>
                        <a:lnTo>
                          <a:pt x="51" y="3"/>
                        </a:lnTo>
                        <a:lnTo>
                          <a:pt x="56" y="12"/>
                        </a:lnTo>
                        <a:lnTo>
                          <a:pt x="75" y="30"/>
                        </a:lnTo>
                        <a:lnTo>
                          <a:pt x="18" y="30"/>
                        </a:lnTo>
                        <a:lnTo>
                          <a:pt x="9"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5" name="Freeform 401"/>
                  <p:cNvSpPr/>
                  <p:nvPr/>
                </p:nvSpPr>
                <p:spPr bwMode="auto">
                  <a:xfrm>
                    <a:off x="907" y="3714"/>
                    <a:ext cx="40" cy="12"/>
                  </a:xfrm>
                  <a:custGeom>
                    <a:avLst/>
                    <a:gdLst>
                      <a:gd name="T0" fmla="*/ 0 w 82"/>
                      <a:gd name="T1" fmla="*/ 36 h 36"/>
                      <a:gd name="T2" fmla="*/ 2 w 82"/>
                      <a:gd name="T3" fmla="*/ 19 h 36"/>
                      <a:gd name="T4" fmla="*/ 5 w 82"/>
                      <a:gd name="T5" fmla="*/ 8 h 36"/>
                      <a:gd name="T6" fmla="*/ 12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5" y="8"/>
                        </a:lnTo>
                        <a:lnTo>
                          <a:pt x="12"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86" name="Group 402"/>
                <p:cNvGrpSpPr/>
                <p:nvPr/>
              </p:nvGrpSpPr>
              <p:grpSpPr bwMode="auto">
                <a:xfrm>
                  <a:off x="912" y="3716"/>
                  <a:ext cx="48" cy="23"/>
                  <a:chOff x="912" y="3716"/>
                  <a:chExt cx="48" cy="23"/>
                </a:xfrm>
              </p:grpSpPr>
              <p:sp>
                <p:nvSpPr>
                  <p:cNvPr id="119187" name="Freeform 403"/>
                  <p:cNvSpPr/>
                  <p:nvPr/>
                </p:nvSpPr>
                <p:spPr bwMode="auto">
                  <a:xfrm>
                    <a:off x="912" y="3716"/>
                    <a:ext cx="11" cy="23"/>
                  </a:xfrm>
                  <a:custGeom>
                    <a:avLst/>
                    <a:gdLst>
                      <a:gd name="T0" fmla="*/ 13 w 22"/>
                      <a:gd name="T1" fmla="*/ 68 h 68"/>
                      <a:gd name="T2" fmla="*/ 0 w 22"/>
                      <a:gd name="T3" fmla="*/ 27 h 68"/>
                      <a:gd name="T4" fmla="*/ 9 w 22"/>
                      <a:gd name="T5" fmla="*/ 0 h 68"/>
                      <a:gd name="T6" fmla="*/ 22 w 22"/>
                      <a:gd name="T7" fmla="*/ 30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0"/>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8" name="Freeform 404"/>
                  <p:cNvSpPr/>
                  <p:nvPr/>
                </p:nvSpPr>
                <p:spPr bwMode="auto">
                  <a:xfrm>
                    <a:off x="916" y="3717"/>
                    <a:ext cx="37" cy="9"/>
                  </a:xfrm>
                  <a:custGeom>
                    <a:avLst/>
                    <a:gdLst>
                      <a:gd name="T0" fmla="*/ 1 w 74"/>
                      <a:gd name="T1" fmla="*/ 0 h 29"/>
                      <a:gd name="T2" fmla="*/ 50 w 74"/>
                      <a:gd name="T3" fmla="*/ 0 h 29"/>
                      <a:gd name="T4" fmla="*/ 51 w 74"/>
                      <a:gd name="T5" fmla="*/ 3 h 29"/>
                      <a:gd name="T6" fmla="*/ 55 w 74"/>
                      <a:gd name="T7" fmla="*/ 11 h 29"/>
                      <a:gd name="T8" fmla="*/ 74 w 74"/>
                      <a:gd name="T9" fmla="*/ 29 h 29"/>
                      <a:gd name="T10" fmla="*/ 18 w 74"/>
                      <a:gd name="T11" fmla="*/ 29 h 29"/>
                      <a:gd name="T12" fmla="*/ 8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50" y="0"/>
                        </a:lnTo>
                        <a:lnTo>
                          <a:pt x="51" y="3"/>
                        </a:lnTo>
                        <a:lnTo>
                          <a:pt x="55" y="11"/>
                        </a:lnTo>
                        <a:lnTo>
                          <a:pt x="74" y="29"/>
                        </a:lnTo>
                        <a:lnTo>
                          <a:pt x="18" y="29"/>
                        </a:lnTo>
                        <a:lnTo>
                          <a:pt x="8"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89" name="Freeform 405"/>
                  <p:cNvSpPr/>
                  <p:nvPr/>
                </p:nvSpPr>
                <p:spPr bwMode="auto">
                  <a:xfrm>
                    <a:off x="919" y="3727"/>
                    <a:ext cx="41" cy="12"/>
                  </a:xfrm>
                  <a:custGeom>
                    <a:avLst/>
                    <a:gdLst>
                      <a:gd name="T0" fmla="*/ 0 w 83"/>
                      <a:gd name="T1" fmla="*/ 36 h 36"/>
                      <a:gd name="T2" fmla="*/ 1 w 83"/>
                      <a:gd name="T3" fmla="*/ 19 h 36"/>
                      <a:gd name="T4" fmla="*/ 7 w 83"/>
                      <a:gd name="T5" fmla="*/ 7 h 36"/>
                      <a:gd name="T6" fmla="*/ 11 w 83"/>
                      <a:gd name="T7" fmla="*/ 0 h 36"/>
                      <a:gd name="T8" fmla="*/ 69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7"/>
                        </a:lnTo>
                        <a:lnTo>
                          <a:pt x="11" y="0"/>
                        </a:lnTo>
                        <a:lnTo>
                          <a:pt x="69"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190" name="Group 406"/>
              <p:cNvGrpSpPr/>
              <p:nvPr/>
            </p:nvGrpSpPr>
            <p:grpSpPr bwMode="auto">
              <a:xfrm>
                <a:off x="922" y="3727"/>
                <a:ext cx="49" cy="23"/>
                <a:chOff x="922" y="3727"/>
                <a:chExt cx="49" cy="23"/>
              </a:xfrm>
            </p:grpSpPr>
            <p:sp>
              <p:nvSpPr>
                <p:cNvPr id="119191" name="Freeform 407"/>
                <p:cNvSpPr/>
                <p:nvPr/>
              </p:nvSpPr>
              <p:spPr bwMode="auto">
                <a:xfrm>
                  <a:off x="922" y="3727"/>
                  <a:ext cx="12" cy="23"/>
                </a:xfrm>
                <a:custGeom>
                  <a:avLst/>
                  <a:gdLst>
                    <a:gd name="T0" fmla="*/ 15 w 24"/>
                    <a:gd name="T1" fmla="*/ 69 h 69"/>
                    <a:gd name="T2" fmla="*/ 0 w 24"/>
                    <a:gd name="T3" fmla="*/ 27 h 69"/>
                    <a:gd name="T4" fmla="*/ 11 w 24"/>
                    <a:gd name="T5" fmla="*/ 0 h 69"/>
                    <a:gd name="T6" fmla="*/ 24 w 24"/>
                    <a:gd name="T7" fmla="*/ 32 h 69"/>
                    <a:gd name="T8" fmla="*/ 15 w 24"/>
                    <a:gd name="T9" fmla="*/ 69 h 69"/>
                  </a:gdLst>
                  <a:ahLst/>
                  <a:cxnLst>
                    <a:cxn ang="0">
                      <a:pos x="T0" y="T1"/>
                    </a:cxn>
                    <a:cxn ang="0">
                      <a:pos x="T2" y="T3"/>
                    </a:cxn>
                    <a:cxn ang="0">
                      <a:pos x="T4" y="T5"/>
                    </a:cxn>
                    <a:cxn ang="0">
                      <a:pos x="T6" y="T7"/>
                    </a:cxn>
                    <a:cxn ang="0">
                      <a:pos x="T8" y="T9"/>
                    </a:cxn>
                  </a:cxnLst>
                  <a:rect l="0" t="0" r="r" b="b"/>
                  <a:pathLst>
                    <a:path w="24" h="69">
                      <a:moveTo>
                        <a:pt x="15" y="69"/>
                      </a:moveTo>
                      <a:lnTo>
                        <a:pt x="0" y="27"/>
                      </a:lnTo>
                      <a:lnTo>
                        <a:pt x="11" y="0"/>
                      </a:lnTo>
                      <a:lnTo>
                        <a:pt x="24"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92" name="Freeform 408"/>
                <p:cNvSpPr/>
                <p:nvPr/>
              </p:nvSpPr>
              <p:spPr bwMode="auto">
                <a:xfrm>
                  <a:off x="927" y="3728"/>
                  <a:ext cx="36" cy="10"/>
                </a:xfrm>
                <a:custGeom>
                  <a:avLst/>
                  <a:gdLst>
                    <a:gd name="T0" fmla="*/ 1 w 72"/>
                    <a:gd name="T1" fmla="*/ 0 h 31"/>
                    <a:gd name="T2" fmla="*/ 49 w 72"/>
                    <a:gd name="T3" fmla="*/ 0 h 31"/>
                    <a:gd name="T4" fmla="*/ 50 w 72"/>
                    <a:gd name="T5" fmla="*/ 4 h 31"/>
                    <a:gd name="T6" fmla="*/ 56 w 72"/>
                    <a:gd name="T7" fmla="*/ 13 h 31"/>
                    <a:gd name="T8" fmla="*/ 72 w 72"/>
                    <a:gd name="T9" fmla="*/ 31 h 31"/>
                    <a:gd name="T10" fmla="*/ 18 w 72"/>
                    <a:gd name="T11" fmla="*/ 31 h 31"/>
                    <a:gd name="T12" fmla="*/ 9 w 72"/>
                    <a:gd name="T13" fmla="*/ 22 h 31"/>
                    <a:gd name="T14" fmla="*/ 0 w 72"/>
                    <a:gd name="T15" fmla="*/ 7 h 31"/>
                    <a:gd name="T16" fmla="*/ 1 w 7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1">
                      <a:moveTo>
                        <a:pt x="1" y="0"/>
                      </a:moveTo>
                      <a:lnTo>
                        <a:pt x="49" y="0"/>
                      </a:lnTo>
                      <a:lnTo>
                        <a:pt x="50" y="4"/>
                      </a:lnTo>
                      <a:lnTo>
                        <a:pt x="56" y="13"/>
                      </a:lnTo>
                      <a:lnTo>
                        <a:pt x="72"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93" name="Freeform 409"/>
                <p:cNvSpPr/>
                <p:nvPr/>
              </p:nvSpPr>
              <p:spPr bwMode="auto">
                <a:xfrm>
                  <a:off x="930" y="3738"/>
                  <a:ext cx="41" cy="12"/>
                </a:xfrm>
                <a:custGeom>
                  <a:avLst/>
                  <a:gdLst>
                    <a:gd name="T0" fmla="*/ 0 w 83"/>
                    <a:gd name="T1" fmla="*/ 36 h 36"/>
                    <a:gd name="T2" fmla="*/ 2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94" name="Group 410"/>
              <p:cNvGrpSpPr/>
              <p:nvPr/>
            </p:nvGrpSpPr>
            <p:grpSpPr bwMode="auto">
              <a:xfrm>
                <a:off x="895" y="3526"/>
                <a:ext cx="44" cy="23"/>
                <a:chOff x="895" y="3526"/>
                <a:chExt cx="44" cy="23"/>
              </a:xfrm>
            </p:grpSpPr>
            <p:sp>
              <p:nvSpPr>
                <p:cNvPr id="119195" name="Freeform 411"/>
                <p:cNvSpPr/>
                <p:nvPr/>
              </p:nvSpPr>
              <p:spPr bwMode="auto">
                <a:xfrm>
                  <a:off x="895" y="3526"/>
                  <a:ext cx="19" cy="23"/>
                </a:xfrm>
                <a:custGeom>
                  <a:avLst/>
                  <a:gdLst>
                    <a:gd name="T0" fmla="*/ 22 w 38"/>
                    <a:gd name="T1" fmla="*/ 69 h 69"/>
                    <a:gd name="T2" fmla="*/ 0 w 38"/>
                    <a:gd name="T3" fmla="*/ 34 h 69"/>
                    <a:gd name="T4" fmla="*/ 11 w 38"/>
                    <a:gd name="T5" fmla="*/ 0 h 69"/>
                    <a:gd name="T6" fmla="*/ 38 w 38"/>
                    <a:gd name="T7" fmla="*/ 34 h 69"/>
                    <a:gd name="T8" fmla="*/ 22 w 38"/>
                    <a:gd name="T9" fmla="*/ 69 h 69"/>
                  </a:gdLst>
                  <a:ahLst/>
                  <a:cxnLst>
                    <a:cxn ang="0">
                      <a:pos x="T0" y="T1"/>
                    </a:cxn>
                    <a:cxn ang="0">
                      <a:pos x="T2" y="T3"/>
                    </a:cxn>
                    <a:cxn ang="0">
                      <a:pos x="T4" y="T5"/>
                    </a:cxn>
                    <a:cxn ang="0">
                      <a:pos x="T6" y="T7"/>
                    </a:cxn>
                    <a:cxn ang="0">
                      <a:pos x="T8" y="T9"/>
                    </a:cxn>
                  </a:cxnLst>
                  <a:rect l="0" t="0" r="r" b="b"/>
                  <a:pathLst>
                    <a:path w="38" h="69">
                      <a:moveTo>
                        <a:pt x="22" y="69"/>
                      </a:moveTo>
                      <a:lnTo>
                        <a:pt x="0" y="34"/>
                      </a:lnTo>
                      <a:lnTo>
                        <a:pt x="11" y="0"/>
                      </a:lnTo>
                      <a:lnTo>
                        <a:pt x="38" y="34"/>
                      </a:lnTo>
                      <a:lnTo>
                        <a:pt x="22"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96" name="Freeform 412"/>
                <p:cNvSpPr/>
                <p:nvPr/>
              </p:nvSpPr>
              <p:spPr bwMode="auto">
                <a:xfrm>
                  <a:off x="901" y="3526"/>
                  <a:ext cx="33" cy="12"/>
                </a:xfrm>
                <a:custGeom>
                  <a:avLst/>
                  <a:gdLst>
                    <a:gd name="T0" fmla="*/ 0 w 64"/>
                    <a:gd name="T1" fmla="*/ 0 h 35"/>
                    <a:gd name="T2" fmla="*/ 40 w 64"/>
                    <a:gd name="T3" fmla="*/ 0 h 35"/>
                    <a:gd name="T4" fmla="*/ 64 w 64"/>
                    <a:gd name="T5" fmla="*/ 35 h 35"/>
                    <a:gd name="T6" fmla="*/ 23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40" y="0"/>
                      </a:lnTo>
                      <a:lnTo>
                        <a:pt x="64" y="35"/>
                      </a:lnTo>
                      <a:lnTo>
                        <a:pt x="23"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197" name="Freeform 413"/>
                <p:cNvSpPr/>
                <p:nvPr/>
              </p:nvSpPr>
              <p:spPr bwMode="auto">
                <a:xfrm>
                  <a:off x="907" y="3538"/>
                  <a:ext cx="32" cy="11"/>
                </a:xfrm>
                <a:custGeom>
                  <a:avLst/>
                  <a:gdLst>
                    <a:gd name="T0" fmla="*/ 0 w 65"/>
                    <a:gd name="T1" fmla="*/ 31 h 31"/>
                    <a:gd name="T2" fmla="*/ 13 w 65"/>
                    <a:gd name="T3" fmla="*/ 0 h 31"/>
                    <a:gd name="T4" fmla="*/ 54 w 65"/>
                    <a:gd name="T5" fmla="*/ 0 h 31"/>
                    <a:gd name="T6" fmla="*/ 65 w 65"/>
                    <a:gd name="T7" fmla="*/ 31 h 31"/>
                    <a:gd name="T8" fmla="*/ 0 w 65"/>
                    <a:gd name="T9" fmla="*/ 31 h 31"/>
                  </a:gdLst>
                  <a:ahLst/>
                  <a:cxnLst>
                    <a:cxn ang="0">
                      <a:pos x="T0" y="T1"/>
                    </a:cxn>
                    <a:cxn ang="0">
                      <a:pos x="T2" y="T3"/>
                    </a:cxn>
                    <a:cxn ang="0">
                      <a:pos x="T4" y="T5"/>
                    </a:cxn>
                    <a:cxn ang="0">
                      <a:pos x="T6" y="T7"/>
                    </a:cxn>
                    <a:cxn ang="0">
                      <a:pos x="T8" y="T9"/>
                    </a:cxn>
                  </a:cxnLst>
                  <a:rect l="0" t="0" r="r" b="b"/>
                  <a:pathLst>
                    <a:path w="65" h="31">
                      <a:moveTo>
                        <a:pt x="0" y="31"/>
                      </a:moveTo>
                      <a:lnTo>
                        <a:pt x="13" y="0"/>
                      </a:lnTo>
                      <a:lnTo>
                        <a:pt x="54" y="0"/>
                      </a:lnTo>
                      <a:lnTo>
                        <a:pt x="65"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198" name="Group 414"/>
              <p:cNvGrpSpPr/>
              <p:nvPr/>
            </p:nvGrpSpPr>
            <p:grpSpPr bwMode="auto">
              <a:xfrm>
                <a:off x="907" y="3540"/>
                <a:ext cx="45" cy="22"/>
                <a:chOff x="907" y="3540"/>
                <a:chExt cx="45" cy="22"/>
              </a:xfrm>
            </p:grpSpPr>
            <p:sp>
              <p:nvSpPr>
                <p:cNvPr id="119199" name="Freeform 415"/>
                <p:cNvSpPr/>
                <p:nvPr/>
              </p:nvSpPr>
              <p:spPr bwMode="auto">
                <a:xfrm>
                  <a:off x="907" y="3540"/>
                  <a:ext cx="20" cy="22"/>
                </a:xfrm>
                <a:custGeom>
                  <a:avLst/>
                  <a:gdLst>
                    <a:gd name="T0" fmla="*/ 22 w 39"/>
                    <a:gd name="T1" fmla="*/ 68 h 68"/>
                    <a:gd name="T2" fmla="*/ 0 w 39"/>
                    <a:gd name="T3" fmla="*/ 34 h 68"/>
                    <a:gd name="T4" fmla="*/ 11 w 39"/>
                    <a:gd name="T5" fmla="*/ 0 h 68"/>
                    <a:gd name="T6" fmla="*/ 39 w 39"/>
                    <a:gd name="T7" fmla="*/ 34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4"/>
                      </a:lnTo>
                      <a:lnTo>
                        <a:pt x="11" y="0"/>
                      </a:lnTo>
                      <a:lnTo>
                        <a:pt x="39" y="34"/>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0" name="Freeform 416"/>
                <p:cNvSpPr/>
                <p:nvPr/>
              </p:nvSpPr>
              <p:spPr bwMode="auto">
                <a:xfrm>
                  <a:off x="914" y="3540"/>
                  <a:ext cx="32" cy="11"/>
                </a:xfrm>
                <a:custGeom>
                  <a:avLst/>
                  <a:gdLst>
                    <a:gd name="T0" fmla="*/ 0 w 64"/>
                    <a:gd name="T1" fmla="*/ 0 h 34"/>
                    <a:gd name="T2" fmla="*/ 40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40"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1" name="Freeform 417"/>
                <p:cNvSpPr/>
                <p:nvPr/>
              </p:nvSpPr>
              <p:spPr bwMode="auto">
                <a:xfrm>
                  <a:off x="919" y="3552"/>
                  <a:ext cx="33" cy="10"/>
                </a:xfrm>
                <a:custGeom>
                  <a:avLst/>
                  <a:gdLst>
                    <a:gd name="T0" fmla="*/ 0 w 66"/>
                    <a:gd name="T1" fmla="*/ 30 h 30"/>
                    <a:gd name="T2" fmla="*/ 12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02" name="Group 418"/>
              <p:cNvGrpSpPr/>
              <p:nvPr/>
            </p:nvGrpSpPr>
            <p:grpSpPr bwMode="auto">
              <a:xfrm>
                <a:off x="920" y="3553"/>
                <a:ext cx="45" cy="23"/>
                <a:chOff x="920" y="3553"/>
                <a:chExt cx="45" cy="23"/>
              </a:xfrm>
            </p:grpSpPr>
            <p:sp>
              <p:nvSpPr>
                <p:cNvPr id="119203" name="Freeform 419"/>
                <p:cNvSpPr/>
                <p:nvPr/>
              </p:nvSpPr>
              <p:spPr bwMode="auto">
                <a:xfrm>
                  <a:off x="920" y="3553"/>
                  <a:ext cx="20" cy="23"/>
                </a:xfrm>
                <a:custGeom>
                  <a:avLst/>
                  <a:gdLst>
                    <a:gd name="T0" fmla="*/ 24 w 41"/>
                    <a:gd name="T1" fmla="*/ 68 h 68"/>
                    <a:gd name="T2" fmla="*/ 0 w 41"/>
                    <a:gd name="T3" fmla="*/ 32 h 68"/>
                    <a:gd name="T4" fmla="*/ 14 w 41"/>
                    <a:gd name="T5" fmla="*/ 0 h 68"/>
                    <a:gd name="T6" fmla="*/ 41 w 41"/>
                    <a:gd name="T7" fmla="*/ 32 h 68"/>
                    <a:gd name="T8" fmla="*/ 24 w 41"/>
                    <a:gd name="T9" fmla="*/ 68 h 68"/>
                  </a:gdLst>
                  <a:ahLst/>
                  <a:cxnLst>
                    <a:cxn ang="0">
                      <a:pos x="T0" y="T1"/>
                    </a:cxn>
                    <a:cxn ang="0">
                      <a:pos x="T2" y="T3"/>
                    </a:cxn>
                    <a:cxn ang="0">
                      <a:pos x="T4" y="T5"/>
                    </a:cxn>
                    <a:cxn ang="0">
                      <a:pos x="T6" y="T7"/>
                    </a:cxn>
                    <a:cxn ang="0">
                      <a:pos x="T8" y="T9"/>
                    </a:cxn>
                  </a:cxnLst>
                  <a:rect l="0" t="0" r="r" b="b"/>
                  <a:pathLst>
                    <a:path w="41" h="68">
                      <a:moveTo>
                        <a:pt x="24" y="68"/>
                      </a:moveTo>
                      <a:lnTo>
                        <a:pt x="0" y="32"/>
                      </a:lnTo>
                      <a:lnTo>
                        <a:pt x="14" y="0"/>
                      </a:lnTo>
                      <a:lnTo>
                        <a:pt x="41" y="32"/>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4" name="Freeform 420"/>
                <p:cNvSpPr/>
                <p:nvPr/>
              </p:nvSpPr>
              <p:spPr bwMode="auto">
                <a:xfrm>
                  <a:off x="927" y="3554"/>
                  <a:ext cx="32" cy="11"/>
                </a:xfrm>
                <a:custGeom>
                  <a:avLst/>
                  <a:gdLst>
                    <a:gd name="T0" fmla="*/ 0 w 63"/>
                    <a:gd name="T1" fmla="*/ 0 h 33"/>
                    <a:gd name="T2" fmla="*/ 39 w 63"/>
                    <a:gd name="T3" fmla="*/ 0 h 33"/>
                    <a:gd name="T4" fmla="*/ 63 w 63"/>
                    <a:gd name="T5" fmla="*/ 33 h 33"/>
                    <a:gd name="T6" fmla="*/ 24 w 63"/>
                    <a:gd name="T7" fmla="*/ 33 h 33"/>
                    <a:gd name="T8" fmla="*/ 0 w 63"/>
                    <a:gd name="T9" fmla="*/ 0 h 33"/>
                  </a:gdLst>
                  <a:ahLst/>
                  <a:cxnLst>
                    <a:cxn ang="0">
                      <a:pos x="T0" y="T1"/>
                    </a:cxn>
                    <a:cxn ang="0">
                      <a:pos x="T2" y="T3"/>
                    </a:cxn>
                    <a:cxn ang="0">
                      <a:pos x="T4" y="T5"/>
                    </a:cxn>
                    <a:cxn ang="0">
                      <a:pos x="T6" y="T7"/>
                    </a:cxn>
                    <a:cxn ang="0">
                      <a:pos x="T8" y="T9"/>
                    </a:cxn>
                  </a:cxnLst>
                  <a:rect l="0" t="0" r="r" b="b"/>
                  <a:pathLst>
                    <a:path w="63" h="33">
                      <a:moveTo>
                        <a:pt x="0" y="0"/>
                      </a:moveTo>
                      <a:lnTo>
                        <a:pt x="39" y="0"/>
                      </a:lnTo>
                      <a:lnTo>
                        <a:pt x="63" y="33"/>
                      </a:lnTo>
                      <a:lnTo>
                        <a:pt x="24"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5" name="Freeform 421"/>
                <p:cNvSpPr/>
                <p:nvPr/>
              </p:nvSpPr>
              <p:spPr bwMode="auto">
                <a:xfrm>
                  <a:off x="932" y="3566"/>
                  <a:ext cx="33" cy="10"/>
                </a:xfrm>
                <a:custGeom>
                  <a:avLst/>
                  <a:gdLst>
                    <a:gd name="T0" fmla="*/ 0 w 66"/>
                    <a:gd name="T1" fmla="*/ 30 h 30"/>
                    <a:gd name="T2" fmla="*/ 12 w 66"/>
                    <a:gd name="T3" fmla="*/ 0 h 30"/>
                    <a:gd name="T4" fmla="*/ 53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3"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06" name="Group 422"/>
              <p:cNvGrpSpPr/>
              <p:nvPr/>
            </p:nvGrpSpPr>
            <p:grpSpPr bwMode="auto">
              <a:xfrm>
                <a:off x="934" y="3566"/>
                <a:ext cx="44" cy="23"/>
                <a:chOff x="934" y="3566"/>
                <a:chExt cx="44" cy="23"/>
              </a:xfrm>
            </p:grpSpPr>
            <p:sp>
              <p:nvSpPr>
                <p:cNvPr id="119207" name="Freeform 423"/>
                <p:cNvSpPr/>
                <p:nvPr/>
              </p:nvSpPr>
              <p:spPr bwMode="auto">
                <a:xfrm>
                  <a:off x="934" y="3566"/>
                  <a:ext cx="19" cy="23"/>
                </a:xfrm>
                <a:custGeom>
                  <a:avLst/>
                  <a:gdLst>
                    <a:gd name="T0" fmla="*/ 22 w 40"/>
                    <a:gd name="T1" fmla="*/ 68 h 68"/>
                    <a:gd name="T2" fmla="*/ 0 w 40"/>
                    <a:gd name="T3" fmla="*/ 33 h 68"/>
                    <a:gd name="T4" fmla="*/ 12 w 40"/>
                    <a:gd name="T5" fmla="*/ 0 h 68"/>
                    <a:gd name="T6" fmla="*/ 40 w 40"/>
                    <a:gd name="T7" fmla="*/ 33 h 68"/>
                    <a:gd name="T8" fmla="*/ 22 w 40"/>
                    <a:gd name="T9" fmla="*/ 68 h 68"/>
                  </a:gdLst>
                  <a:ahLst/>
                  <a:cxnLst>
                    <a:cxn ang="0">
                      <a:pos x="T0" y="T1"/>
                    </a:cxn>
                    <a:cxn ang="0">
                      <a:pos x="T2" y="T3"/>
                    </a:cxn>
                    <a:cxn ang="0">
                      <a:pos x="T4" y="T5"/>
                    </a:cxn>
                    <a:cxn ang="0">
                      <a:pos x="T6" y="T7"/>
                    </a:cxn>
                    <a:cxn ang="0">
                      <a:pos x="T8" y="T9"/>
                    </a:cxn>
                  </a:cxnLst>
                  <a:rect l="0" t="0" r="r" b="b"/>
                  <a:pathLst>
                    <a:path w="40" h="68">
                      <a:moveTo>
                        <a:pt x="22" y="68"/>
                      </a:moveTo>
                      <a:lnTo>
                        <a:pt x="0" y="33"/>
                      </a:lnTo>
                      <a:lnTo>
                        <a:pt x="12" y="0"/>
                      </a:lnTo>
                      <a:lnTo>
                        <a:pt x="40" y="33"/>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8" name="Freeform 424"/>
                <p:cNvSpPr/>
                <p:nvPr/>
              </p:nvSpPr>
              <p:spPr bwMode="auto">
                <a:xfrm>
                  <a:off x="940" y="3567"/>
                  <a:ext cx="32" cy="11"/>
                </a:xfrm>
                <a:custGeom>
                  <a:avLst/>
                  <a:gdLst>
                    <a:gd name="T0" fmla="*/ 0 w 65"/>
                    <a:gd name="T1" fmla="*/ 0 h 35"/>
                    <a:gd name="T2" fmla="*/ 41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1"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09" name="Freeform 425"/>
                <p:cNvSpPr/>
                <p:nvPr/>
              </p:nvSpPr>
              <p:spPr bwMode="auto">
                <a:xfrm>
                  <a:off x="945" y="3579"/>
                  <a:ext cx="33" cy="9"/>
                </a:xfrm>
                <a:custGeom>
                  <a:avLst/>
                  <a:gdLst>
                    <a:gd name="T0" fmla="*/ 0 w 65"/>
                    <a:gd name="T1" fmla="*/ 28 h 28"/>
                    <a:gd name="T2" fmla="*/ 13 w 65"/>
                    <a:gd name="T3" fmla="*/ 0 h 28"/>
                    <a:gd name="T4" fmla="*/ 54 w 65"/>
                    <a:gd name="T5" fmla="*/ 0 h 28"/>
                    <a:gd name="T6" fmla="*/ 65 w 65"/>
                    <a:gd name="T7" fmla="*/ 28 h 28"/>
                    <a:gd name="T8" fmla="*/ 0 w 65"/>
                    <a:gd name="T9" fmla="*/ 28 h 28"/>
                  </a:gdLst>
                  <a:ahLst/>
                  <a:cxnLst>
                    <a:cxn ang="0">
                      <a:pos x="T0" y="T1"/>
                    </a:cxn>
                    <a:cxn ang="0">
                      <a:pos x="T2" y="T3"/>
                    </a:cxn>
                    <a:cxn ang="0">
                      <a:pos x="T4" y="T5"/>
                    </a:cxn>
                    <a:cxn ang="0">
                      <a:pos x="T6" y="T7"/>
                    </a:cxn>
                    <a:cxn ang="0">
                      <a:pos x="T8" y="T9"/>
                    </a:cxn>
                  </a:cxnLst>
                  <a:rect l="0" t="0" r="r" b="b"/>
                  <a:pathLst>
                    <a:path w="65" h="28">
                      <a:moveTo>
                        <a:pt x="0" y="28"/>
                      </a:moveTo>
                      <a:lnTo>
                        <a:pt x="13" y="0"/>
                      </a:lnTo>
                      <a:lnTo>
                        <a:pt x="54" y="0"/>
                      </a:lnTo>
                      <a:lnTo>
                        <a:pt x="65"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10" name="Group 426"/>
              <p:cNvGrpSpPr/>
              <p:nvPr/>
            </p:nvGrpSpPr>
            <p:grpSpPr bwMode="auto">
              <a:xfrm>
                <a:off x="949" y="3579"/>
                <a:ext cx="83" cy="63"/>
                <a:chOff x="949" y="3579"/>
                <a:chExt cx="83" cy="63"/>
              </a:xfrm>
            </p:grpSpPr>
            <p:grpSp>
              <p:nvGrpSpPr>
                <p:cNvPr id="119211" name="Group 427"/>
                <p:cNvGrpSpPr/>
                <p:nvPr/>
              </p:nvGrpSpPr>
              <p:grpSpPr bwMode="auto">
                <a:xfrm>
                  <a:off x="949" y="3579"/>
                  <a:ext cx="44" cy="23"/>
                  <a:chOff x="949" y="3579"/>
                  <a:chExt cx="44" cy="23"/>
                </a:xfrm>
              </p:grpSpPr>
              <p:sp>
                <p:nvSpPr>
                  <p:cNvPr id="119212" name="Freeform 428"/>
                  <p:cNvSpPr/>
                  <p:nvPr/>
                </p:nvSpPr>
                <p:spPr bwMode="auto">
                  <a:xfrm>
                    <a:off x="949" y="3579"/>
                    <a:ext cx="19" cy="23"/>
                  </a:xfrm>
                  <a:custGeom>
                    <a:avLst/>
                    <a:gdLst>
                      <a:gd name="T0" fmla="*/ 21 w 38"/>
                      <a:gd name="T1" fmla="*/ 68 h 68"/>
                      <a:gd name="T2" fmla="*/ 0 w 38"/>
                      <a:gd name="T3" fmla="*/ 32 h 68"/>
                      <a:gd name="T4" fmla="*/ 11 w 38"/>
                      <a:gd name="T5" fmla="*/ 0 h 68"/>
                      <a:gd name="T6" fmla="*/ 38 w 38"/>
                      <a:gd name="T7" fmla="*/ 32 h 68"/>
                      <a:gd name="T8" fmla="*/ 21 w 38"/>
                      <a:gd name="T9" fmla="*/ 68 h 68"/>
                    </a:gdLst>
                    <a:ahLst/>
                    <a:cxnLst>
                      <a:cxn ang="0">
                        <a:pos x="T0" y="T1"/>
                      </a:cxn>
                      <a:cxn ang="0">
                        <a:pos x="T2" y="T3"/>
                      </a:cxn>
                      <a:cxn ang="0">
                        <a:pos x="T4" y="T5"/>
                      </a:cxn>
                      <a:cxn ang="0">
                        <a:pos x="T6" y="T7"/>
                      </a:cxn>
                      <a:cxn ang="0">
                        <a:pos x="T8" y="T9"/>
                      </a:cxn>
                    </a:cxnLst>
                    <a:rect l="0" t="0" r="r" b="b"/>
                    <a:pathLst>
                      <a:path w="38" h="68">
                        <a:moveTo>
                          <a:pt x="21" y="68"/>
                        </a:moveTo>
                        <a:lnTo>
                          <a:pt x="0" y="32"/>
                        </a:lnTo>
                        <a:lnTo>
                          <a:pt x="11" y="0"/>
                        </a:lnTo>
                        <a:lnTo>
                          <a:pt x="38" y="32"/>
                        </a:lnTo>
                        <a:lnTo>
                          <a:pt x="21"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13" name="Freeform 429"/>
                  <p:cNvSpPr/>
                  <p:nvPr/>
                </p:nvSpPr>
                <p:spPr bwMode="auto">
                  <a:xfrm>
                    <a:off x="955" y="3579"/>
                    <a:ext cx="32" cy="11"/>
                  </a:xfrm>
                  <a:custGeom>
                    <a:avLst/>
                    <a:gdLst>
                      <a:gd name="T0" fmla="*/ 0 w 66"/>
                      <a:gd name="T1" fmla="*/ 0 h 32"/>
                      <a:gd name="T2" fmla="*/ 42 w 66"/>
                      <a:gd name="T3" fmla="*/ 0 h 32"/>
                      <a:gd name="T4" fmla="*/ 66 w 66"/>
                      <a:gd name="T5" fmla="*/ 32 h 32"/>
                      <a:gd name="T6" fmla="*/ 25 w 66"/>
                      <a:gd name="T7" fmla="*/ 32 h 32"/>
                      <a:gd name="T8" fmla="*/ 0 w 66"/>
                      <a:gd name="T9" fmla="*/ 0 h 32"/>
                    </a:gdLst>
                    <a:ahLst/>
                    <a:cxnLst>
                      <a:cxn ang="0">
                        <a:pos x="T0" y="T1"/>
                      </a:cxn>
                      <a:cxn ang="0">
                        <a:pos x="T2" y="T3"/>
                      </a:cxn>
                      <a:cxn ang="0">
                        <a:pos x="T4" y="T5"/>
                      </a:cxn>
                      <a:cxn ang="0">
                        <a:pos x="T6" y="T7"/>
                      </a:cxn>
                      <a:cxn ang="0">
                        <a:pos x="T8" y="T9"/>
                      </a:cxn>
                    </a:cxnLst>
                    <a:rect l="0" t="0" r="r" b="b"/>
                    <a:pathLst>
                      <a:path w="66" h="32">
                        <a:moveTo>
                          <a:pt x="0" y="0"/>
                        </a:moveTo>
                        <a:lnTo>
                          <a:pt x="42" y="0"/>
                        </a:lnTo>
                        <a:lnTo>
                          <a:pt x="66" y="32"/>
                        </a:lnTo>
                        <a:lnTo>
                          <a:pt x="25" y="32"/>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14" name="Freeform 430"/>
                  <p:cNvSpPr/>
                  <p:nvPr/>
                </p:nvSpPr>
                <p:spPr bwMode="auto">
                  <a:xfrm>
                    <a:off x="960" y="3591"/>
                    <a:ext cx="33" cy="10"/>
                  </a:xfrm>
                  <a:custGeom>
                    <a:avLst/>
                    <a:gdLst>
                      <a:gd name="T0" fmla="*/ 0 w 65"/>
                      <a:gd name="T1" fmla="*/ 31 h 31"/>
                      <a:gd name="T2" fmla="*/ 14 w 65"/>
                      <a:gd name="T3" fmla="*/ 0 h 31"/>
                      <a:gd name="T4" fmla="*/ 55 w 65"/>
                      <a:gd name="T5" fmla="*/ 0 h 31"/>
                      <a:gd name="T6" fmla="*/ 65 w 65"/>
                      <a:gd name="T7" fmla="*/ 31 h 31"/>
                      <a:gd name="T8" fmla="*/ 0 w 65"/>
                      <a:gd name="T9" fmla="*/ 31 h 31"/>
                    </a:gdLst>
                    <a:ahLst/>
                    <a:cxnLst>
                      <a:cxn ang="0">
                        <a:pos x="T0" y="T1"/>
                      </a:cxn>
                      <a:cxn ang="0">
                        <a:pos x="T2" y="T3"/>
                      </a:cxn>
                      <a:cxn ang="0">
                        <a:pos x="T4" y="T5"/>
                      </a:cxn>
                      <a:cxn ang="0">
                        <a:pos x="T6" y="T7"/>
                      </a:cxn>
                      <a:cxn ang="0">
                        <a:pos x="T8" y="T9"/>
                      </a:cxn>
                    </a:cxnLst>
                    <a:rect l="0" t="0" r="r" b="b"/>
                    <a:pathLst>
                      <a:path w="65" h="31">
                        <a:moveTo>
                          <a:pt x="0" y="31"/>
                        </a:moveTo>
                        <a:lnTo>
                          <a:pt x="14" y="0"/>
                        </a:lnTo>
                        <a:lnTo>
                          <a:pt x="55" y="0"/>
                        </a:lnTo>
                        <a:lnTo>
                          <a:pt x="65"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15" name="Group 431"/>
                <p:cNvGrpSpPr/>
                <p:nvPr/>
              </p:nvGrpSpPr>
              <p:grpSpPr bwMode="auto">
                <a:xfrm>
                  <a:off x="961" y="3592"/>
                  <a:ext cx="45" cy="23"/>
                  <a:chOff x="961" y="3592"/>
                  <a:chExt cx="45" cy="23"/>
                </a:xfrm>
              </p:grpSpPr>
              <p:sp>
                <p:nvSpPr>
                  <p:cNvPr id="119216" name="Freeform 432"/>
                  <p:cNvSpPr/>
                  <p:nvPr/>
                </p:nvSpPr>
                <p:spPr bwMode="auto">
                  <a:xfrm>
                    <a:off x="961" y="3592"/>
                    <a:ext cx="20" cy="23"/>
                  </a:xfrm>
                  <a:custGeom>
                    <a:avLst/>
                    <a:gdLst>
                      <a:gd name="T0" fmla="*/ 23 w 40"/>
                      <a:gd name="T1" fmla="*/ 69 h 69"/>
                      <a:gd name="T2" fmla="*/ 0 w 40"/>
                      <a:gd name="T3" fmla="*/ 33 h 69"/>
                      <a:gd name="T4" fmla="*/ 12 w 40"/>
                      <a:gd name="T5" fmla="*/ 0 h 69"/>
                      <a:gd name="T6" fmla="*/ 40 w 40"/>
                      <a:gd name="T7" fmla="*/ 33 h 69"/>
                      <a:gd name="T8" fmla="*/ 23 w 40"/>
                      <a:gd name="T9" fmla="*/ 69 h 69"/>
                    </a:gdLst>
                    <a:ahLst/>
                    <a:cxnLst>
                      <a:cxn ang="0">
                        <a:pos x="T0" y="T1"/>
                      </a:cxn>
                      <a:cxn ang="0">
                        <a:pos x="T2" y="T3"/>
                      </a:cxn>
                      <a:cxn ang="0">
                        <a:pos x="T4" y="T5"/>
                      </a:cxn>
                      <a:cxn ang="0">
                        <a:pos x="T6" y="T7"/>
                      </a:cxn>
                      <a:cxn ang="0">
                        <a:pos x="T8" y="T9"/>
                      </a:cxn>
                    </a:cxnLst>
                    <a:rect l="0" t="0" r="r" b="b"/>
                    <a:pathLst>
                      <a:path w="40" h="69">
                        <a:moveTo>
                          <a:pt x="23" y="69"/>
                        </a:moveTo>
                        <a:lnTo>
                          <a:pt x="0" y="33"/>
                        </a:lnTo>
                        <a:lnTo>
                          <a:pt x="12" y="0"/>
                        </a:lnTo>
                        <a:lnTo>
                          <a:pt x="40" y="33"/>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17" name="Freeform 433"/>
                  <p:cNvSpPr/>
                  <p:nvPr/>
                </p:nvSpPr>
                <p:spPr bwMode="auto">
                  <a:xfrm>
                    <a:off x="968" y="3593"/>
                    <a:ext cx="33" cy="11"/>
                  </a:xfrm>
                  <a:custGeom>
                    <a:avLst/>
                    <a:gdLst>
                      <a:gd name="T0" fmla="*/ 0 w 66"/>
                      <a:gd name="T1" fmla="*/ 0 h 35"/>
                      <a:gd name="T2" fmla="*/ 41 w 66"/>
                      <a:gd name="T3" fmla="*/ 0 h 35"/>
                      <a:gd name="T4" fmla="*/ 66 w 66"/>
                      <a:gd name="T5" fmla="*/ 35 h 35"/>
                      <a:gd name="T6" fmla="*/ 24 w 66"/>
                      <a:gd name="T7" fmla="*/ 35 h 35"/>
                      <a:gd name="T8" fmla="*/ 0 w 66"/>
                      <a:gd name="T9" fmla="*/ 0 h 35"/>
                    </a:gdLst>
                    <a:ahLst/>
                    <a:cxnLst>
                      <a:cxn ang="0">
                        <a:pos x="T0" y="T1"/>
                      </a:cxn>
                      <a:cxn ang="0">
                        <a:pos x="T2" y="T3"/>
                      </a:cxn>
                      <a:cxn ang="0">
                        <a:pos x="T4" y="T5"/>
                      </a:cxn>
                      <a:cxn ang="0">
                        <a:pos x="T6" y="T7"/>
                      </a:cxn>
                      <a:cxn ang="0">
                        <a:pos x="T8" y="T9"/>
                      </a:cxn>
                    </a:cxnLst>
                    <a:rect l="0" t="0" r="r" b="b"/>
                    <a:pathLst>
                      <a:path w="66" h="35">
                        <a:moveTo>
                          <a:pt x="0" y="0"/>
                        </a:moveTo>
                        <a:lnTo>
                          <a:pt x="41" y="0"/>
                        </a:lnTo>
                        <a:lnTo>
                          <a:pt x="66"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18" name="Freeform 434"/>
                  <p:cNvSpPr/>
                  <p:nvPr/>
                </p:nvSpPr>
                <p:spPr bwMode="auto">
                  <a:xfrm>
                    <a:off x="973" y="3605"/>
                    <a:ext cx="33" cy="10"/>
                  </a:xfrm>
                  <a:custGeom>
                    <a:avLst/>
                    <a:gdLst>
                      <a:gd name="T0" fmla="*/ 0 w 66"/>
                      <a:gd name="T1" fmla="*/ 30 h 30"/>
                      <a:gd name="T2" fmla="*/ 13 w 66"/>
                      <a:gd name="T3" fmla="*/ 0 h 30"/>
                      <a:gd name="T4" fmla="*/ 55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3" y="0"/>
                        </a:lnTo>
                        <a:lnTo>
                          <a:pt x="55"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19" name="Group 435"/>
                <p:cNvGrpSpPr/>
                <p:nvPr/>
              </p:nvGrpSpPr>
              <p:grpSpPr bwMode="auto">
                <a:xfrm>
                  <a:off x="974" y="3606"/>
                  <a:ext cx="44" cy="23"/>
                  <a:chOff x="974" y="3606"/>
                  <a:chExt cx="44" cy="23"/>
                </a:xfrm>
              </p:grpSpPr>
              <p:sp>
                <p:nvSpPr>
                  <p:cNvPr id="119220" name="Freeform 436"/>
                  <p:cNvSpPr/>
                  <p:nvPr/>
                </p:nvSpPr>
                <p:spPr bwMode="auto">
                  <a:xfrm>
                    <a:off x="974" y="3606"/>
                    <a:ext cx="19" cy="23"/>
                  </a:xfrm>
                  <a:custGeom>
                    <a:avLst/>
                    <a:gdLst>
                      <a:gd name="T0" fmla="*/ 24 w 40"/>
                      <a:gd name="T1" fmla="*/ 68 h 68"/>
                      <a:gd name="T2" fmla="*/ 0 w 40"/>
                      <a:gd name="T3" fmla="*/ 35 h 68"/>
                      <a:gd name="T4" fmla="*/ 12 w 40"/>
                      <a:gd name="T5" fmla="*/ 0 h 68"/>
                      <a:gd name="T6" fmla="*/ 40 w 40"/>
                      <a:gd name="T7" fmla="*/ 35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5"/>
                        </a:lnTo>
                        <a:lnTo>
                          <a:pt x="12" y="0"/>
                        </a:lnTo>
                        <a:lnTo>
                          <a:pt x="40" y="35"/>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21" name="Freeform 437"/>
                  <p:cNvSpPr/>
                  <p:nvPr/>
                </p:nvSpPr>
                <p:spPr bwMode="auto">
                  <a:xfrm>
                    <a:off x="980" y="3606"/>
                    <a:ext cx="32" cy="12"/>
                  </a:xfrm>
                  <a:custGeom>
                    <a:avLst/>
                    <a:gdLst>
                      <a:gd name="T0" fmla="*/ 0 w 65"/>
                      <a:gd name="T1" fmla="*/ 0 h 35"/>
                      <a:gd name="T2" fmla="*/ 42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2"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22" name="Freeform 438"/>
                  <p:cNvSpPr/>
                  <p:nvPr/>
                </p:nvSpPr>
                <p:spPr bwMode="auto">
                  <a:xfrm>
                    <a:off x="986" y="3619"/>
                    <a:ext cx="32" cy="9"/>
                  </a:xfrm>
                  <a:custGeom>
                    <a:avLst/>
                    <a:gdLst>
                      <a:gd name="T0" fmla="*/ 0 w 65"/>
                      <a:gd name="T1" fmla="*/ 29 h 29"/>
                      <a:gd name="T2" fmla="*/ 12 w 65"/>
                      <a:gd name="T3" fmla="*/ 0 h 29"/>
                      <a:gd name="T4" fmla="*/ 53 w 65"/>
                      <a:gd name="T5" fmla="*/ 0 h 29"/>
                      <a:gd name="T6" fmla="*/ 65 w 65"/>
                      <a:gd name="T7" fmla="*/ 29 h 29"/>
                      <a:gd name="T8" fmla="*/ 0 w 65"/>
                      <a:gd name="T9" fmla="*/ 29 h 29"/>
                    </a:gdLst>
                    <a:ahLst/>
                    <a:cxnLst>
                      <a:cxn ang="0">
                        <a:pos x="T0" y="T1"/>
                      </a:cxn>
                      <a:cxn ang="0">
                        <a:pos x="T2" y="T3"/>
                      </a:cxn>
                      <a:cxn ang="0">
                        <a:pos x="T4" y="T5"/>
                      </a:cxn>
                      <a:cxn ang="0">
                        <a:pos x="T6" y="T7"/>
                      </a:cxn>
                      <a:cxn ang="0">
                        <a:pos x="T8" y="T9"/>
                      </a:cxn>
                    </a:cxnLst>
                    <a:rect l="0" t="0" r="r" b="b"/>
                    <a:pathLst>
                      <a:path w="65" h="29">
                        <a:moveTo>
                          <a:pt x="0" y="29"/>
                        </a:moveTo>
                        <a:lnTo>
                          <a:pt x="12" y="0"/>
                        </a:lnTo>
                        <a:lnTo>
                          <a:pt x="53" y="0"/>
                        </a:lnTo>
                        <a:lnTo>
                          <a:pt x="65"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23" name="Group 439"/>
                <p:cNvGrpSpPr/>
                <p:nvPr/>
              </p:nvGrpSpPr>
              <p:grpSpPr bwMode="auto">
                <a:xfrm>
                  <a:off x="987" y="3619"/>
                  <a:ext cx="45" cy="23"/>
                  <a:chOff x="987" y="3619"/>
                  <a:chExt cx="45" cy="23"/>
                </a:xfrm>
              </p:grpSpPr>
              <p:sp>
                <p:nvSpPr>
                  <p:cNvPr id="119224" name="Freeform 440"/>
                  <p:cNvSpPr/>
                  <p:nvPr/>
                </p:nvSpPr>
                <p:spPr bwMode="auto">
                  <a:xfrm>
                    <a:off x="987" y="3619"/>
                    <a:ext cx="20" cy="23"/>
                  </a:xfrm>
                  <a:custGeom>
                    <a:avLst/>
                    <a:gdLst>
                      <a:gd name="T0" fmla="*/ 22 w 39"/>
                      <a:gd name="T1" fmla="*/ 68 h 68"/>
                      <a:gd name="T2" fmla="*/ 0 w 39"/>
                      <a:gd name="T3" fmla="*/ 33 h 68"/>
                      <a:gd name="T4" fmla="*/ 12 w 39"/>
                      <a:gd name="T5" fmla="*/ 0 h 68"/>
                      <a:gd name="T6" fmla="*/ 39 w 39"/>
                      <a:gd name="T7" fmla="*/ 33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3"/>
                        </a:lnTo>
                        <a:lnTo>
                          <a:pt x="12" y="0"/>
                        </a:lnTo>
                        <a:lnTo>
                          <a:pt x="39" y="33"/>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25" name="Freeform 441"/>
                  <p:cNvSpPr/>
                  <p:nvPr/>
                </p:nvSpPr>
                <p:spPr bwMode="auto">
                  <a:xfrm>
                    <a:off x="994" y="3620"/>
                    <a:ext cx="32" cy="11"/>
                  </a:xfrm>
                  <a:custGeom>
                    <a:avLst/>
                    <a:gdLst>
                      <a:gd name="T0" fmla="*/ 0 w 64"/>
                      <a:gd name="T1" fmla="*/ 0 h 33"/>
                      <a:gd name="T2" fmla="*/ 41 w 64"/>
                      <a:gd name="T3" fmla="*/ 0 h 33"/>
                      <a:gd name="T4" fmla="*/ 64 w 64"/>
                      <a:gd name="T5" fmla="*/ 33 h 33"/>
                      <a:gd name="T6" fmla="*/ 25 w 64"/>
                      <a:gd name="T7" fmla="*/ 33 h 33"/>
                      <a:gd name="T8" fmla="*/ 0 w 64"/>
                      <a:gd name="T9" fmla="*/ 0 h 33"/>
                    </a:gdLst>
                    <a:ahLst/>
                    <a:cxnLst>
                      <a:cxn ang="0">
                        <a:pos x="T0" y="T1"/>
                      </a:cxn>
                      <a:cxn ang="0">
                        <a:pos x="T2" y="T3"/>
                      </a:cxn>
                      <a:cxn ang="0">
                        <a:pos x="T4" y="T5"/>
                      </a:cxn>
                      <a:cxn ang="0">
                        <a:pos x="T6" y="T7"/>
                      </a:cxn>
                      <a:cxn ang="0">
                        <a:pos x="T8" y="T9"/>
                      </a:cxn>
                    </a:cxnLst>
                    <a:rect l="0" t="0" r="r" b="b"/>
                    <a:pathLst>
                      <a:path w="64" h="33">
                        <a:moveTo>
                          <a:pt x="0" y="0"/>
                        </a:moveTo>
                        <a:lnTo>
                          <a:pt x="41" y="0"/>
                        </a:lnTo>
                        <a:lnTo>
                          <a:pt x="64" y="33"/>
                        </a:lnTo>
                        <a:lnTo>
                          <a:pt x="25"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26" name="Freeform 442"/>
                  <p:cNvSpPr/>
                  <p:nvPr/>
                </p:nvSpPr>
                <p:spPr bwMode="auto">
                  <a:xfrm>
                    <a:off x="999" y="3632"/>
                    <a:ext cx="33" cy="9"/>
                  </a:xfrm>
                  <a:custGeom>
                    <a:avLst/>
                    <a:gdLst>
                      <a:gd name="T0" fmla="*/ 0 w 65"/>
                      <a:gd name="T1" fmla="*/ 29 h 29"/>
                      <a:gd name="T2" fmla="*/ 14 w 65"/>
                      <a:gd name="T3" fmla="*/ 0 h 29"/>
                      <a:gd name="T4" fmla="*/ 53 w 65"/>
                      <a:gd name="T5" fmla="*/ 0 h 29"/>
                      <a:gd name="T6" fmla="*/ 65 w 65"/>
                      <a:gd name="T7" fmla="*/ 29 h 29"/>
                      <a:gd name="T8" fmla="*/ 0 w 65"/>
                      <a:gd name="T9" fmla="*/ 29 h 29"/>
                    </a:gdLst>
                    <a:ahLst/>
                    <a:cxnLst>
                      <a:cxn ang="0">
                        <a:pos x="T0" y="T1"/>
                      </a:cxn>
                      <a:cxn ang="0">
                        <a:pos x="T2" y="T3"/>
                      </a:cxn>
                      <a:cxn ang="0">
                        <a:pos x="T4" y="T5"/>
                      </a:cxn>
                      <a:cxn ang="0">
                        <a:pos x="T6" y="T7"/>
                      </a:cxn>
                      <a:cxn ang="0">
                        <a:pos x="T8" y="T9"/>
                      </a:cxn>
                    </a:cxnLst>
                    <a:rect l="0" t="0" r="r" b="b"/>
                    <a:pathLst>
                      <a:path w="65" h="29">
                        <a:moveTo>
                          <a:pt x="0" y="29"/>
                        </a:moveTo>
                        <a:lnTo>
                          <a:pt x="14" y="0"/>
                        </a:lnTo>
                        <a:lnTo>
                          <a:pt x="53" y="0"/>
                        </a:lnTo>
                        <a:lnTo>
                          <a:pt x="65"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227" name="Group 443"/>
              <p:cNvGrpSpPr/>
              <p:nvPr/>
            </p:nvGrpSpPr>
            <p:grpSpPr bwMode="auto">
              <a:xfrm>
                <a:off x="1002" y="3632"/>
                <a:ext cx="83" cy="63"/>
                <a:chOff x="1002" y="3632"/>
                <a:chExt cx="83" cy="63"/>
              </a:xfrm>
            </p:grpSpPr>
            <p:grpSp>
              <p:nvGrpSpPr>
                <p:cNvPr id="119228" name="Group 444"/>
                <p:cNvGrpSpPr/>
                <p:nvPr/>
              </p:nvGrpSpPr>
              <p:grpSpPr bwMode="auto">
                <a:xfrm>
                  <a:off x="1002" y="3632"/>
                  <a:ext cx="44" cy="22"/>
                  <a:chOff x="1002" y="3632"/>
                  <a:chExt cx="44" cy="22"/>
                </a:xfrm>
              </p:grpSpPr>
              <p:sp>
                <p:nvSpPr>
                  <p:cNvPr id="119229" name="Freeform 445"/>
                  <p:cNvSpPr/>
                  <p:nvPr/>
                </p:nvSpPr>
                <p:spPr bwMode="auto">
                  <a:xfrm>
                    <a:off x="1002" y="3632"/>
                    <a:ext cx="19" cy="22"/>
                  </a:xfrm>
                  <a:custGeom>
                    <a:avLst/>
                    <a:gdLst>
                      <a:gd name="T0" fmla="*/ 21 w 38"/>
                      <a:gd name="T1" fmla="*/ 68 h 68"/>
                      <a:gd name="T2" fmla="*/ 0 w 38"/>
                      <a:gd name="T3" fmla="*/ 33 h 68"/>
                      <a:gd name="T4" fmla="*/ 10 w 38"/>
                      <a:gd name="T5" fmla="*/ 0 h 68"/>
                      <a:gd name="T6" fmla="*/ 38 w 38"/>
                      <a:gd name="T7" fmla="*/ 33 h 68"/>
                      <a:gd name="T8" fmla="*/ 21 w 38"/>
                      <a:gd name="T9" fmla="*/ 68 h 68"/>
                    </a:gdLst>
                    <a:ahLst/>
                    <a:cxnLst>
                      <a:cxn ang="0">
                        <a:pos x="T0" y="T1"/>
                      </a:cxn>
                      <a:cxn ang="0">
                        <a:pos x="T2" y="T3"/>
                      </a:cxn>
                      <a:cxn ang="0">
                        <a:pos x="T4" y="T5"/>
                      </a:cxn>
                      <a:cxn ang="0">
                        <a:pos x="T6" y="T7"/>
                      </a:cxn>
                      <a:cxn ang="0">
                        <a:pos x="T8" y="T9"/>
                      </a:cxn>
                    </a:cxnLst>
                    <a:rect l="0" t="0" r="r" b="b"/>
                    <a:pathLst>
                      <a:path w="38" h="68">
                        <a:moveTo>
                          <a:pt x="21" y="68"/>
                        </a:moveTo>
                        <a:lnTo>
                          <a:pt x="0" y="33"/>
                        </a:lnTo>
                        <a:lnTo>
                          <a:pt x="10" y="0"/>
                        </a:lnTo>
                        <a:lnTo>
                          <a:pt x="38" y="33"/>
                        </a:lnTo>
                        <a:lnTo>
                          <a:pt x="21"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0" name="Freeform 446"/>
                  <p:cNvSpPr/>
                  <p:nvPr/>
                </p:nvSpPr>
                <p:spPr bwMode="auto">
                  <a:xfrm>
                    <a:off x="1008" y="3632"/>
                    <a:ext cx="33" cy="12"/>
                  </a:xfrm>
                  <a:custGeom>
                    <a:avLst/>
                    <a:gdLst>
                      <a:gd name="T0" fmla="*/ 0 w 65"/>
                      <a:gd name="T1" fmla="*/ 0 h 35"/>
                      <a:gd name="T2" fmla="*/ 40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0"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1" name="Freeform 447"/>
                  <p:cNvSpPr/>
                  <p:nvPr/>
                </p:nvSpPr>
                <p:spPr bwMode="auto">
                  <a:xfrm>
                    <a:off x="1013" y="3644"/>
                    <a:ext cx="33" cy="10"/>
                  </a:xfrm>
                  <a:custGeom>
                    <a:avLst/>
                    <a:gdLst>
                      <a:gd name="T0" fmla="*/ 0 w 66"/>
                      <a:gd name="T1" fmla="*/ 28 h 28"/>
                      <a:gd name="T2" fmla="*/ 13 w 66"/>
                      <a:gd name="T3" fmla="*/ 0 h 28"/>
                      <a:gd name="T4" fmla="*/ 55 w 66"/>
                      <a:gd name="T5" fmla="*/ 0 h 28"/>
                      <a:gd name="T6" fmla="*/ 66 w 66"/>
                      <a:gd name="T7" fmla="*/ 28 h 28"/>
                      <a:gd name="T8" fmla="*/ 0 w 66"/>
                      <a:gd name="T9" fmla="*/ 28 h 28"/>
                    </a:gdLst>
                    <a:ahLst/>
                    <a:cxnLst>
                      <a:cxn ang="0">
                        <a:pos x="T0" y="T1"/>
                      </a:cxn>
                      <a:cxn ang="0">
                        <a:pos x="T2" y="T3"/>
                      </a:cxn>
                      <a:cxn ang="0">
                        <a:pos x="T4" y="T5"/>
                      </a:cxn>
                      <a:cxn ang="0">
                        <a:pos x="T6" y="T7"/>
                      </a:cxn>
                      <a:cxn ang="0">
                        <a:pos x="T8" y="T9"/>
                      </a:cxn>
                    </a:cxnLst>
                    <a:rect l="0" t="0" r="r" b="b"/>
                    <a:pathLst>
                      <a:path w="66" h="28">
                        <a:moveTo>
                          <a:pt x="0" y="28"/>
                        </a:moveTo>
                        <a:lnTo>
                          <a:pt x="13" y="0"/>
                        </a:lnTo>
                        <a:lnTo>
                          <a:pt x="55" y="0"/>
                        </a:lnTo>
                        <a:lnTo>
                          <a:pt x="66"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32" name="Group 448"/>
                <p:cNvGrpSpPr/>
                <p:nvPr/>
              </p:nvGrpSpPr>
              <p:grpSpPr bwMode="auto">
                <a:xfrm>
                  <a:off x="1014" y="3645"/>
                  <a:ext cx="44" cy="23"/>
                  <a:chOff x="1014" y="3645"/>
                  <a:chExt cx="44" cy="23"/>
                </a:xfrm>
              </p:grpSpPr>
              <p:sp>
                <p:nvSpPr>
                  <p:cNvPr id="119233" name="Freeform 449"/>
                  <p:cNvSpPr/>
                  <p:nvPr/>
                </p:nvSpPr>
                <p:spPr bwMode="auto">
                  <a:xfrm>
                    <a:off x="1014" y="3645"/>
                    <a:ext cx="19" cy="23"/>
                  </a:xfrm>
                  <a:custGeom>
                    <a:avLst/>
                    <a:gdLst>
                      <a:gd name="T0" fmla="*/ 24 w 40"/>
                      <a:gd name="T1" fmla="*/ 68 h 68"/>
                      <a:gd name="T2" fmla="*/ 0 w 40"/>
                      <a:gd name="T3" fmla="*/ 33 h 68"/>
                      <a:gd name="T4" fmla="*/ 14 w 40"/>
                      <a:gd name="T5" fmla="*/ 0 h 68"/>
                      <a:gd name="T6" fmla="*/ 40 w 40"/>
                      <a:gd name="T7" fmla="*/ 33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3"/>
                        </a:lnTo>
                        <a:lnTo>
                          <a:pt x="14" y="0"/>
                        </a:lnTo>
                        <a:lnTo>
                          <a:pt x="40" y="33"/>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4" name="Freeform 450"/>
                  <p:cNvSpPr/>
                  <p:nvPr/>
                </p:nvSpPr>
                <p:spPr bwMode="auto">
                  <a:xfrm>
                    <a:off x="1021" y="3646"/>
                    <a:ext cx="32" cy="11"/>
                  </a:xfrm>
                  <a:custGeom>
                    <a:avLst/>
                    <a:gdLst>
                      <a:gd name="T0" fmla="*/ 0 w 63"/>
                      <a:gd name="T1" fmla="*/ 0 h 33"/>
                      <a:gd name="T2" fmla="*/ 41 w 63"/>
                      <a:gd name="T3" fmla="*/ 0 h 33"/>
                      <a:gd name="T4" fmla="*/ 63 w 63"/>
                      <a:gd name="T5" fmla="*/ 33 h 33"/>
                      <a:gd name="T6" fmla="*/ 24 w 63"/>
                      <a:gd name="T7" fmla="*/ 33 h 33"/>
                      <a:gd name="T8" fmla="*/ 0 w 63"/>
                      <a:gd name="T9" fmla="*/ 0 h 33"/>
                    </a:gdLst>
                    <a:ahLst/>
                    <a:cxnLst>
                      <a:cxn ang="0">
                        <a:pos x="T0" y="T1"/>
                      </a:cxn>
                      <a:cxn ang="0">
                        <a:pos x="T2" y="T3"/>
                      </a:cxn>
                      <a:cxn ang="0">
                        <a:pos x="T4" y="T5"/>
                      </a:cxn>
                      <a:cxn ang="0">
                        <a:pos x="T6" y="T7"/>
                      </a:cxn>
                      <a:cxn ang="0">
                        <a:pos x="T8" y="T9"/>
                      </a:cxn>
                    </a:cxnLst>
                    <a:rect l="0" t="0" r="r" b="b"/>
                    <a:pathLst>
                      <a:path w="63" h="33">
                        <a:moveTo>
                          <a:pt x="0" y="0"/>
                        </a:moveTo>
                        <a:lnTo>
                          <a:pt x="41" y="0"/>
                        </a:lnTo>
                        <a:lnTo>
                          <a:pt x="63" y="33"/>
                        </a:lnTo>
                        <a:lnTo>
                          <a:pt x="24"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5" name="Freeform 451"/>
                  <p:cNvSpPr/>
                  <p:nvPr/>
                </p:nvSpPr>
                <p:spPr bwMode="auto">
                  <a:xfrm>
                    <a:off x="1026" y="3658"/>
                    <a:ext cx="32" cy="10"/>
                  </a:xfrm>
                  <a:custGeom>
                    <a:avLst/>
                    <a:gdLst>
                      <a:gd name="T0" fmla="*/ 0 w 65"/>
                      <a:gd name="T1" fmla="*/ 30 h 30"/>
                      <a:gd name="T2" fmla="*/ 12 w 65"/>
                      <a:gd name="T3" fmla="*/ 0 h 30"/>
                      <a:gd name="T4" fmla="*/ 53 w 65"/>
                      <a:gd name="T5" fmla="*/ 0 h 30"/>
                      <a:gd name="T6" fmla="*/ 65 w 65"/>
                      <a:gd name="T7" fmla="*/ 30 h 30"/>
                      <a:gd name="T8" fmla="*/ 0 w 65"/>
                      <a:gd name="T9" fmla="*/ 30 h 30"/>
                    </a:gdLst>
                    <a:ahLst/>
                    <a:cxnLst>
                      <a:cxn ang="0">
                        <a:pos x="T0" y="T1"/>
                      </a:cxn>
                      <a:cxn ang="0">
                        <a:pos x="T2" y="T3"/>
                      </a:cxn>
                      <a:cxn ang="0">
                        <a:pos x="T4" y="T5"/>
                      </a:cxn>
                      <a:cxn ang="0">
                        <a:pos x="T6" y="T7"/>
                      </a:cxn>
                      <a:cxn ang="0">
                        <a:pos x="T8" y="T9"/>
                      </a:cxn>
                    </a:cxnLst>
                    <a:rect l="0" t="0" r="r" b="b"/>
                    <a:pathLst>
                      <a:path w="65" h="30">
                        <a:moveTo>
                          <a:pt x="0" y="30"/>
                        </a:moveTo>
                        <a:lnTo>
                          <a:pt x="12" y="0"/>
                        </a:lnTo>
                        <a:lnTo>
                          <a:pt x="53" y="0"/>
                        </a:lnTo>
                        <a:lnTo>
                          <a:pt x="65"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36" name="Group 452"/>
                <p:cNvGrpSpPr/>
                <p:nvPr/>
              </p:nvGrpSpPr>
              <p:grpSpPr bwMode="auto">
                <a:xfrm>
                  <a:off x="1027" y="3659"/>
                  <a:ext cx="45" cy="23"/>
                  <a:chOff x="1027" y="3659"/>
                  <a:chExt cx="45" cy="23"/>
                </a:xfrm>
              </p:grpSpPr>
              <p:sp>
                <p:nvSpPr>
                  <p:cNvPr id="119237" name="Freeform 453"/>
                  <p:cNvSpPr/>
                  <p:nvPr/>
                </p:nvSpPr>
                <p:spPr bwMode="auto">
                  <a:xfrm>
                    <a:off x="1027" y="3659"/>
                    <a:ext cx="20" cy="23"/>
                  </a:xfrm>
                  <a:custGeom>
                    <a:avLst/>
                    <a:gdLst>
                      <a:gd name="T0" fmla="*/ 22 w 39"/>
                      <a:gd name="T1" fmla="*/ 70 h 70"/>
                      <a:gd name="T2" fmla="*/ 0 w 39"/>
                      <a:gd name="T3" fmla="*/ 34 h 70"/>
                      <a:gd name="T4" fmla="*/ 12 w 39"/>
                      <a:gd name="T5" fmla="*/ 0 h 70"/>
                      <a:gd name="T6" fmla="*/ 39 w 39"/>
                      <a:gd name="T7" fmla="*/ 34 h 70"/>
                      <a:gd name="T8" fmla="*/ 22 w 39"/>
                      <a:gd name="T9" fmla="*/ 70 h 70"/>
                    </a:gdLst>
                    <a:ahLst/>
                    <a:cxnLst>
                      <a:cxn ang="0">
                        <a:pos x="T0" y="T1"/>
                      </a:cxn>
                      <a:cxn ang="0">
                        <a:pos x="T2" y="T3"/>
                      </a:cxn>
                      <a:cxn ang="0">
                        <a:pos x="T4" y="T5"/>
                      </a:cxn>
                      <a:cxn ang="0">
                        <a:pos x="T6" y="T7"/>
                      </a:cxn>
                      <a:cxn ang="0">
                        <a:pos x="T8" y="T9"/>
                      </a:cxn>
                    </a:cxnLst>
                    <a:rect l="0" t="0" r="r" b="b"/>
                    <a:pathLst>
                      <a:path w="39" h="70">
                        <a:moveTo>
                          <a:pt x="22" y="70"/>
                        </a:moveTo>
                        <a:lnTo>
                          <a:pt x="0" y="34"/>
                        </a:lnTo>
                        <a:lnTo>
                          <a:pt x="12" y="0"/>
                        </a:lnTo>
                        <a:lnTo>
                          <a:pt x="39" y="34"/>
                        </a:lnTo>
                        <a:lnTo>
                          <a:pt x="22"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8" name="Freeform 454"/>
                  <p:cNvSpPr/>
                  <p:nvPr/>
                </p:nvSpPr>
                <p:spPr bwMode="auto">
                  <a:xfrm>
                    <a:off x="1033" y="3659"/>
                    <a:ext cx="33" cy="11"/>
                  </a:xfrm>
                  <a:custGeom>
                    <a:avLst/>
                    <a:gdLst>
                      <a:gd name="T0" fmla="*/ 0 w 64"/>
                      <a:gd name="T1" fmla="*/ 0 h 34"/>
                      <a:gd name="T2" fmla="*/ 39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39"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39" name="Freeform 455"/>
                  <p:cNvSpPr/>
                  <p:nvPr/>
                </p:nvSpPr>
                <p:spPr bwMode="auto">
                  <a:xfrm>
                    <a:off x="1039" y="3671"/>
                    <a:ext cx="33" cy="10"/>
                  </a:xfrm>
                  <a:custGeom>
                    <a:avLst/>
                    <a:gdLst>
                      <a:gd name="T0" fmla="*/ 0 w 66"/>
                      <a:gd name="T1" fmla="*/ 30 h 30"/>
                      <a:gd name="T2" fmla="*/ 12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40" name="Group 456"/>
                <p:cNvGrpSpPr/>
                <p:nvPr/>
              </p:nvGrpSpPr>
              <p:grpSpPr bwMode="auto">
                <a:xfrm>
                  <a:off x="1040" y="3672"/>
                  <a:ext cx="45" cy="23"/>
                  <a:chOff x="1040" y="3672"/>
                  <a:chExt cx="45" cy="23"/>
                </a:xfrm>
              </p:grpSpPr>
              <p:sp>
                <p:nvSpPr>
                  <p:cNvPr id="119241" name="Freeform 457"/>
                  <p:cNvSpPr/>
                  <p:nvPr/>
                </p:nvSpPr>
                <p:spPr bwMode="auto">
                  <a:xfrm>
                    <a:off x="1040" y="3672"/>
                    <a:ext cx="20" cy="23"/>
                  </a:xfrm>
                  <a:custGeom>
                    <a:avLst/>
                    <a:gdLst>
                      <a:gd name="T0" fmla="*/ 24 w 41"/>
                      <a:gd name="T1" fmla="*/ 70 h 70"/>
                      <a:gd name="T2" fmla="*/ 0 w 41"/>
                      <a:gd name="T3" fmla="*/ 35 h 70"/>
                      <a:gd name="T4" fmla="*/ 13 w 41"/>
                      <a:gd name="T5" fmla="*/ 0 h 70"/>
                      <a:gd name="T6" fmla="*/ 41 w 41"/>
                      <a:gd name="T7" fmla="*/ 35 h 70"/>
                      <a:gd name="T8" fmla="*/ 24 w 41"/>
                      <a:gd name="T9" fmla="*/ 70 h 70"/>
                    </a:gdLst>
                    <a:ahLst/>
                    <a:cxnLst>
                      <a:cxn ang="0">
                        <a:pos x="T0" y="T1"/>
                      </a:cxn>
                      <a:cxn ang="0">
                        <a:pos x="T2" y="T3"/>
                      </a:cxn>
                      <a:cxn ang="0">
                        <a:pos x="T4" y="T5"/>
                      </a:cxn>
                      <a:cxn ang="0">
                        <a:pos x="T6" y="T7"/>
                      </a:cxn>
                      <a:cxn ang="0">
                        <a:pos x="T8" y="T9"/>
                      </a:cxn>
                    </a:cxnLst>
                    <a:rect l="0" t="0" r="r" b="b"/>
                    <a:pathLst>
                      <a:path w="41" h="70">
                        <a:moveTo>
                          <a:pt x="24" y="70"/>
                        </a:moveTo>
                        <a:lnTo>
                          <a:pt x="0" y="35"/>
                        </a:lnTo>
                        <a:lnTo>
                          <a:pt x="13" y="0"/>
                        </a:lnTo>
                        <a:lnTo>
                          <a:pt x="41" y="35"/>
                        </a:lnTo>
                        <a:lnTo>
                          <a:pt x="24"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42" name="Freeform 458"/>
                  <p:cNvSpPr/>
                  <p:nvPr/>
                </p:nvSpPr>
                <p:spPr bwMode="auto">
                  <a:xfrm>
                    <a:off x="1047" y="3672"/>
                    <a:ext cx="32" cy="12"/>
                  </a:xfrm>
                  <a:custGeom>
                    <a:avLst/>
                    <a:gdLst>
                      <a:gd name="T0" fmla="*/ 0 w 65"/>
                      <a:gd name="T1" fmla="*/ 0 h 34"/>
                      <a:gd name="T2" fmla="*/ 41 w 65"/>
                      <a:gd name="T3" fmla="*/ 0 h 34"/>
                      <a:gd name="T4" fmla="*/ 65 w 65"/>
                      <a:gd name="T5" fmla="*/ 34 h 34"/>
                      <a:gd name="T6" fmla="*/ 24 w 65"/>
                      <a:gd name="T7" fmla="*/ 34 h 34"/>
                      <a:gd name="T8" fmla="*/ 0 w 65"/>
                      <a:gd name="T9" fmla="*/ 0 h 34"/>
                    </a:gdLst>
                    <a:ahLst/>
                    <a:cxnLst>
                      <a:cxn ang="0">
                        <a:pos x="T0" y="T1"/>
                      </a:cxn>
                      <a:cxn ang="0">
                        <a:pos x="T2" y="T3"/>
                      </a:cxn>
                      <a:cxn ang="0">
                        <a:pos x="T4" y="T5"/>
                      </a:cxn>
                      <a:cxn ang="0">
                        <a:pos x="T6" y="T7"/>
                      </a:cxn>
                      <a:cxn ang="0">
                        <a:pos x="T8" y="T9"/>
                      </a:cxn>
                    </a:cxnLst>
                    <a:rect l="0" t="0" r="r" b="b"/>
                    <a:pathLst>
                      <a:path w="65" h="34">
                        <a:moveTo>
                          <a:pt x="0" y="0"/>
                        </a:moveTo>
                        <a:lnTo>
                          <a:pt x="41" y="0"/>
                        </a:lnTo>
                        <a:lnTo>
                          <a:pt x="65" y="34"/>
                        </a:lnTo>
                        <a:lnTo>
                          <a:pt x="24"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43" name="Freeform 459"/>
                  <p:cNvSpPr/>
                  <p:nvPr/>
                </p:nvSpPr>
                <p:spPr bwMode="auto">
                  <a:xfrm>
                    <a:off x="1053" y="3685"/>
                    <a:ext cx="32" cy="9"/>
                  </a:xfrm>
                  <a:custGeom>
                    <a:avLst/>
                    <a:gdLst>
                      <a:gd name="T0" fmla="*/ 0 w 66"/>
                      <a:gd name="T1" fmla="*/ 28 h 28"/>
                      <a:gd name="T2" fmla="*/ 12 w 66"/>
                      <a:gd name="T3" fmla="*/ 0 h 28"/>
                      <a:gd name="T4" fmla="*/ 54 w 66"/>
                      <a:gd name="T5" fmla="*/ 0 h 28"/>
                      <a:gd name="T6" fmla="*/ 66 w 66"/>
                      <a:gd name="T7" fmla="*/ 28 h 28"/>
                      <a:gd name="T8" fmla="*/ 0 w 66"/>
                      <a:gd name="T9" fmla="*/ 28 h 28"/>
                    </a:gdLst>
                    <a:ahLst/>
                    <a:cxnLst>
                      <a:cxn ang="0">
                        <a:pos x="T0" y="T1"/>
                      </a:cxn>
                      <a:cxn ang="0">
                        <a:pos x="T2" y="T3"/>
                      </a:cxn>
                      <a:cxn ang="0">
                        <a:pos x="T4" y="T5"/>
                      </a:cxn>
                      <a:cxn ang="0">
                        <a:pos x="T6" y="T7"/>
                      </a:cxn>
                      <a:cxn ang="0">
                        <a:pos x="T8" y="T9"/>
                      </a:cxn>
                    </a:cxnLst>
                    <a:rect l="0" t="0" r="r" b="b"/>
                    <a:pathLst>
                      <a:path w="66" h="28">
                        <a:moveTo>
                          <a:pt x="0" y="28"/>
                        </a:moveTo>
                        <a:lnTo>
                          <a:pt x="12" y="0"/>
                        </a:lnTo>
                        <a:lnTo>
                          <a:pt x="54" y="0"/>
                        </a:lnTo>
                        <a:lnTo>
                          <a:pt x="66"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244" name="Group 460"/>
              <p:cNvGrpSpPr/>
              <p:nvPr/>
            </p:nvGrpSpPr>
            <p:grpSpPr bwMode="auto">
              <a:xfrm>
                <a:off x="1054" y="3685"/>
                <a:ext cx="45" cy="23"/>
                <a:chOff x="1054" y="3685"/>
                <a:chExt cx="45" cy="23"/>
              </a:xfrm>
            </p:grpSpPr>
            <p:sp>
              <p:nvSpPr>
                <p:cNvPr id="119245" name="Freeform 461"/>
                <p:cNvSpPr/>
                <p:nvPr/>
              </p:nvSpPr>
              <p:spPr bwMode="auto">
                <a:xfrm>
                  <a:off x="1054" y="3685"/>
                  <a:ext cx="20" cy="23"/>
                </a:xfrm>
                <a:custGeom>
                  <a:avLst/>
                  <a:gdLst>
                    <a:gd name="T0" fmla="*/ 23 w 39"/>
                    <a:gd name="T1" fmla="*/ 70 h 70"/>
                    <a:gd name="T2" fmla="*/ 0 w 39"/>
                    <a:gd name="T3" fmla="*/ 34 h 70"/>
                    <a:gd name="T4" fmla="*/ 13 w 39"/>
                    <a:gd name="T5" fmla="*/ 0 h 70"/>
                    <a:gd name="T6" fmla="*/ 39 w 39"/>
                    <a:gd name="T7" fmla="*/ 34 h 70"/>
                    <a:gd name="T8" fmla="*/ 23 w 39"/>
                    <a:gd name="T9" fmla="*/ 70 h 70"/>
                  </a:gdLst>
                  <a:ahLst/>
                  <a:cxnLst>
                    <a:cxn ang="0">
                      <a:pos x="T0" y="T1"/>
                    </a:cxn>
                    <a:cxn ang="0">
                      <a:pos x="T2" y="T3"/>
                    </a:cxn>
                    <a:cxn ang="0">
                      <a:pos x="T4" y="T5"/>
                    </a:cxn>
                    <a:cxn ang="0">
                      <a:pos x="T6" y="T7"/>
                    </a:cxn>
                    <a:cxn ang="0">
                      <a:pos x="T8" y="T9"/>
                    </a:cxn>
                  </a:cxnLst>
                  <a:rect l="0" t="0" r="r" b="b"/>
                  <a:pathLst>
                    <a:path w="39" h="70">
                      <a:moveTo>
                        <a:pt x="23" y="70"/>
                      </a:moveTo>
                      <a:lnTo>
                        <a:pt x="0" y="34"/>
                      </a:lnTo>
                      <a:lnTo>
                        <a:pt x="13" y="0"/>
                      </a:lnTo>
                      <a:lnTo>
                        <a:pt x="39" y="34"/>
                      </a:lnTo>
                      <a:lnTo>
                        <a:pt x="23"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46" name="Freeform 462"/>
                <p:cNvSpPr/>
                <p:nvPr/>
              </p:nvSpPr>
              <p:spPr bwMode="auto">
                <a:xfrm>
                  <a:off x="1061" y="3685"/>
                  <a:ext cx="32" cy="12"/>
                </a:xfrm>
                <a:custGeom>
                  <a:avLst/>
                  <a:gdLst>
                    <a:gd name="T0" fmla="*/ 0 w 63"/>
                    <a:gd name="T1" fmla="*/ 0 h 35"/>
                    <a:gd name="T2" fmla="*/ 41 w 63"/>
                    <a:gd name="T3" fmla="*/ 0 h 35"/>
                    <a:gd name="T4" fmla="*/ 63 w 63"/>
                    <a:gd name="T5" fmla="*/ 35 h 35"/>
                    <a:gd name="T6" fmla="*/ 24 w 63"/>
                    <a:gd name="T7" fmla="*/ 35 h 35"/>
                    <a:gd name="T8" fmla="*/ 0 w 63"/>
                    <a:gd name="T9" fmla="*/ 0 h 35"/>
                  </a:gdLst>
                  <a:ahLst/>
                  <a:cxnLst>
                    <a:cxn ang="0">
                      <a:pos x="T0" y="T1"/>
                    </a:cxn>
                    <a:cxn ang="0">
                      <a:pos x="T2" y="T3"/>
                    </a:cxn>
                    <a:cxn ang="0">
                      <a:pos x="T4" y="T5"/>
                    </a:cxn>
                    <a:cxn ang="0">
                      <a:pos x="T6" y="T7"/>
                    </a:cxn>
                    <a:cxn ang="0">
                      <a:pos x="T8" y="T9"/>
                    </a:cxn>
                  </a:cxnLst>
                  <a:rect l="0" t="0" r="r" b="b"/>
                  <a:pathLst>
                    <a:path w="63" h="35">
                      <a:moveTo>
                        <a:pt x="0" y="0"/>
                      </a:moveTo>
                      <a:lnTo>
                        <a:pt x="41" y="0"/>
                      </a:lnTo>
                      <a:lnTo>
                        <a:pt x="63"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47" name="Freeform 463"/>
                <p:cNvSpPr/>
                <p:nvPr/>
              </p:nvSpPr>
              <p:spPr bwMode="auto">
                <a:xfrm>
                  <a:off x="1066" y="3697"/>
                  <a:ext cx="33" cy="10"/>
                </a:xfrm>
                <a:custGeom>
                  <a:avLst/>
                  <a:gdLst>
                    <a:gd name="T0" fmla="*/ 0 w 64"/>
                    <a:gd name="T1" fmla="*/ 30 h 30"/>
                    <a:gd name="T2" fmla="*/ 13 w 64"/>
                    <a:gd name="T3" fmla="*/ 0 h 30"/>
                    <a:gd name="T4" fmla="*/ 52 w 64"/>
                    <a:gd name="T5" fmla="*/ 0 h 30"/>
                    <a:gd name="T6" fmla="*/ 64 w 64"/>
                    <a:gd name="T7" fmla="*/ 30 h 30"/>
                    <a:gd name="T8" fmla="*/ 0 w 64"/>
                    <a:gd name="T9" fmla="*/ 30 h 30"/>
                  </a:gdLst>
                  <a:ahLst/>
                  <a:cxnLst>
                    <a:cxn ang="0">
                      <a:pos x="T0" y="T1"/>
                    </a:cxn>
                    <a:cxn ang="0">
                      <a:pos x="T2" y="T3"/>
                    </a:cxn>
                    <a:cxn ang="0">
                      <a:pos x="T4" y="T5"/>
                    </a:cxn>
                    <a:cxn ang="0">
                      <a:pos x="T6" y="T7"/>
                    </a:cxn>
                    <a:cxn ang="0">
                      <a:pos x="T8" y="T9"/>
                    </a:cxn>
                  </a:cxnLst>
                  <a:rect l="0" t="0" r="r" b="b"/>
                  <a:pathLst>
                    <a:path w="64" h="30">
                      <a:moveTo>
                        <a:pt x="0" y="30"/>
                      </a:moveTo>
                      <a:lnTo>
                        <a:pt x="13" y="0"/>
                      </a:lnTo>
                      <a:lnTo>
                        <a:pt x="52" y="0"/>
                      </a:lnTo>
                      <a:lnTo>
                        <a:pt x="64"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48" name="Group 464"/>
              <p:cNvGrpSpPr/>
              <p:nvPr/>
            </p:nvGrpSpPr>
            <p:grpSpPr bwMode="auto">
              <a:xfrm>
                <a:off x="1067" y="3698"/>
                <a:ext cx="45" cy="23"/>
                <a:chOff x="1067" y="3698"/>
                <a:chExt cx="45" cy="23"/>
              </a:xfrm>
            </p:grpSpPr>
            <p:sp>
              <p:nvSpPr>
                <p:cNvPr id="119249" name="Freeform 465"/>
                <p:cNvSpPr/>
                <p:nvPr/>
              </p:nvSpPr>
              <p:spPr bwMode="auto">
                <a:xfrm>
                  <a:off x="1067" y="3698"/>
                  <a:ext cx="20" cy="23"/>
                </a:xfrm>
                <a:custGeom>
                  <a:avLst/>
                  <a:gdLst>
                    <a:gd name="T0" fmla="*/ 22 w 39"/>
                    <a:gd name="T1" fmla="*/ 69 h 69"/>
                    <a:gd name="T2" fmla="*/ 0 w 39"/>
                    <a:gd name="T3" fmla="*/ 34 h 69"/>
                    <a:gd name="T4" fmla="*/ 12 w 39"/>
                    <a:gd name="T5" fmla="*/ 0 h 69"/>
                    <a:gd name="T6" fmla="*/ 39 w 39"/>
                    <a:gd name="T7" fmla="*/ 34 h 69"/>
                    <a:gd name="T8" fmla="*/ 22 w 39"/>
                    <a:gd name="T9" fmla="*/ 69 h 69"/>
                  </a:gdLst>
                  <a:ahLst/>
                  <a:cxnLst>
                    <a:cxn ang="0">
                      <a:pos x="T0" y="T1"/>
                    </a:cxn>
                    <a:cxn ang="0">
                      <a:pos x="T2" y="T3"/>
                    </a:cxn>
                    <a:cxn ang="0">
                      <a:pos x="T4" y="T5"/>
                    </a:cxn>
                    <a:cxn ang="0">
                      <a:pos x="T6" y="T7"/>
                    </a:cxn>
                    <a:cxn ang="0">
                      <a:pos x="T8" y="T9"/>
                    </a:cxn>
                  </a:cxnLst>
                  <a:rect l="0" t="0" r="r" b="b"/>
                  <a:pathLst>
                    <a:path w="39" h="69">
                      <a:moveTo>
                        <a:pt x="22" y="69"/>
                      </a:moveTo>
                      <a:lnTo>
                        <a:pt x="0" y="34"/>
                      </a:lnTo>
                      <a:lnTo>
                        <a:pt x="12" y="0"/>
                      </a:lnTo>
                      <a:lnTo>
                        <a:pt x="39" y="34"/>
                      </a:lnTo>
                      <a:lnTo>
                        <a:pt x="22"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0" name="Freeform 466"/>
                <p:cNvSpPr/>
                <p:nvPr/>
              </p:nvSpPr>
              <p:spPr bwMode="auto">
                <a:xfrm>
                  <a:off x="1074" y="3699"/>
                  <a:ext cx="32" cy="11"/>
                </a:xfrm>
                <a:custGeom>
                  <a:avLst/>
                  <a:gdLst>
                    <a:gd name="T0" fmla="*/ 0 w 64"/>
                    <a:gd name="T1" fmla="*/ 0 h 34"/>
                    <a:gd name="T2" fmla="*/ 39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39"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1" name="Freeform 467"/>
                <p:cNvSpPr/>
                <p:nvPr/>
              </p:nvSpPr>
              <p:spPr bwMode="auto">
                <a:xfrm>
                  <a:off x="1079" y="3711"/>
                  <a:ext cx="33" cy="10"/>
                </a:xfrm>
                <a:custGeom>
                  <a:avLst/>
                  <a:gdLst>
                    <a:gd name="T0" fmla="*/ 0 w 65"/>
                    <a:gd name="T1" fmla="*/ 30 h 30"/>
                    <a:gd name="T2" fmla="*/ 11 w 65"/>
                    <a:gd name="T3" fmla="*/ 0 h 30"/>
                    <a:gd name="T4" fmla="*/ 53 w 65"/>
                    <a:gd name="T5" fmla="*/ 0 h 30"/>
                    <a:gd name="T6" fmla="*/ 65 w 65"/>
                    <a:gd name="T7" fmla="*/ 30 h 30"/>
                    <a:gd name="T8" fmla="*/ 0 w 65"/>
                    <a:gd name="T9" fmla="*/ 30 h 30"/>
                  </a:gdLst>
                  <a:ahLst/>
                  <a:cxnLst>
                    <a:cxn ang="0">
                      <a:pos x="T0" y="T1"/>
                    </a:cxn>
                    <a:cxn ang="0">
                      <a:pos x="T2" y="T3"/>
                    </a:cxn>
                    <a:cxn ang="0">
                      <a:pos x="T4" y="T5"/>
                    </a:cxn>
                    <a:cxn ang="0">
                      <a:pos x="T6" y="T7"/>
                    </a:cxn>
                    <a:cxn ang="0">
                      <a:pos x="T8" y="T9"/>
                    </a:cxn>
                  </a:cxnLst>
                  <a:rect l="0" t="0" r="r" b="b"/>
                  <a:pathLst>
                    <a:path w="65" h="30">
                      <a:moveTo>
                        <a:pt x="0" y="30"/>
                      </a:moveTo>
                      <a:lnTo>
                        <a:pt x="11" y="0"/>
                      </a:lnTo>
                      <a:lnTo>
                        <a:pt x="53" y="0"/>
                      </a:lnTo>
                      <a:lnTo>
                        <a:pt x="65"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52" name="Group 468"/>
              <p:cNvGrpSpPr/>
              <p:nvPr/>
            </p:nvGrpSpPr>
            <p:grpSpPr bwMode="auto">
              <a:xfrm>
                <a:off x="1079" y="3712"/>
                <a:ext cx="44" cy="23"/>
                <a:chOff x="1079" y="3712"/>
                <a:chExt cx="44" cy="23"/>
              </a:xfrm>
            </p:grpSpPr>
            <p:sp>
              <p:nvSpPr>
                <p:cNvPr id="119253" name="Freeform 469"/>
                <p:cNvSpPr/>
                <p:nvPr/>
              </p:nvSpPr>
              <p:spPr bwMode="auto">
                <a:xfrm>
                  <a:off x="1079" y="3712"/>
                  <a:ext cx="21" cy="23"/>
                </a:xfrm>
                <a:custGeom>
                  <a:avLst/>
                  <a:gdLst>
                    <a:gd name="T0" fmla="*/ 24 w 41"/>
                    <a:gd name="T1" fmla="*/ 68 h 68"/>
                    <a:gd name="T2" fmla="*/ 0 w 41"/>
                    <a:gd name="T3" fmla="*/ 32 h 68"/>
                    <a:gd name="T4" fmla="*/ 13 w 41"/>
                    <a:gd name="T5" fmla="*/ 0 h 68"/>
                    <a:gd name="T6" fmla="*/ 41 w 41"/>
                    <a:gd name="T7" fmla="*/ 32 h 68"/>
                    <a:gd name="T8" fmla="*/ 24 w 41"/>
                    <a:gd name="T9" fmla="*/ 68 h 68"/>
                  </a:gdLst>
                  <a:ahLst/>
                  <a:cxnLst>
                    <a:cxn ang="0">
                      <a:pos x="T0" y="T1"/>
                    </a:cxn>
                    <a:cxn ang="0">
                      <a:pos x="T2" y="T3"/>
                    </a:cxn>
                    <a:cxn ang="0">
                      <a:pos x="T4" y="T5"/>
                    </a:cxn>
                    <a:cxn ang="0">
                      <a:pos x="T6" y="T7"/>
                    </a:cxn>
                    <a:cxn ang="0">
                      <a:pos x="T8" y="T9"/>
                    </a:cxn>
                  </a:cxnLst>
                  <a:rect l="0" t="0" r="r" b="b"/>
                  <a:pathLst>
                    <a:path w="41" h="68">
                      <a:moveTo>
                        <a:pt x="24" y="68"/>
                      </a:moveTo>
                      <a:lnTo>
                        <a:pt x="0" y="32"/>
                      </a:lnTo>
                      <a:lnTo>
                        <a:pt x="13" y="0"/>
                      </a:lnTo>
                      <a:lnTo>
                        <a:pt x="41" y="32"/>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4" name="Freeform 470"/>
                <p:cNvSpPr/>
                <p:nvPr/>
              </p:nvSpPr>
              <p:spPr bwMode="auto">
                <a:xfrm>
                  <a:off x="1087" y="3713"/>
                  <a:ext cx="31" cy="10"/>
                </a:xfrm>
                <a:custGeom>
                  <a:avLst/>
                  <a:gdLst>
                    <a:gd name="T0" fmla="*/ 0 w 63"/>
                    <a:gd name="T1" fmla="*/ 0 h 32"/>
                    <a:gd name="T2" fmla="*/ 40 w 63"/>
                    <a:gd name="T3" fmla="*/ 0 h 32"/>
                    <a:gd name="T4" fmla="*/ 63 w 63"/>
                    <a:gd name="T5" fmla="*/ 32 h 32"/>
                    <a:gd name="T6" fmla="*/ 23 w 63"/>
                    <a:gd name="T7" fmla="*/ 32 h 32"/>
                    <a:gd name="T8" fmla="*/ 0 w 63"/>
                    <a:gd name="T9" fmla="*/ 0 h 32"/>
                  </a:gdLst>
                  <a:ahLst/>
                  <a:cxnLst>
                    <a:cxn ang="0">
                      <a:pos x="T0" y="T1"/>
                    </a:cxn>
                    <a:cxn ang="0">
                      <a:pos x="T2" y="T3"/>
                    </a:cxn>
                    <a:cxn ang="0">
                      <a:pos x="T4" y="T5"/>
                    </a:cxn>
                    <a:cxn ang="0">
                      <a:pos x="T6" y="T7"/>
                    </a:cxn>
                    <a:cxn ang="0">
                      <a:pos x="T8" y="T9"/>
                    </a:cxn>
                  </a:cxnLst>
                  <a:rect l="0" t="0" r="r" b="b"/>
                  <a:pathLst>
                    <a:path w="63" h="32">
                      <a:moveTo>
                        <a:pt x="0" y="0"/>
                      </a:moveTo>
                      <a:lnTo>
                        <a:pt x="40" y="0"/>
                      </a:lnTo>
                      <a:lnTo>
                        <a:pt x="63" y="32"/>
                      </a:lnTo>
                      <a:lnTo>
                        <a:pt x="23" y="32"/>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5" name="Freeform 471"/>
                <p:cNvSpPr/>
                <p:nvPr/>
              </p:nvSpPr>
              <p:spPr bwMode="auto">
                <a:xfrm>
                  <a:off x="1092" y="3724"/>
                  <a:ext cx="31" cy="11"/>
                </a:xfrm>
                <a:custGeom>
                  <a:avLst/>
                  <a:gdLst>
                    <a:gd name="T0" fmla="*/ 0 w 63"/>
                    <a:gd name="T1" fmla="*/ 31 h 31"/>
                    <a:gd name="T2" fmla="*/ 12 w 63"/>
                    <a:gd name="T3" fmla="*/ 0 h 31"/>
                    <a:gd name="T4" fmla="*/ 52 w 63"/>
                    <a:gd name="T5" fmla="*/ 0 h 31"/>
                    <a:gd name="T6" fmla="*/ 63 w 63"/>
                    <a:gd name="T7" fmla="*/ 31 h 31"/>
                    <a:gd name="T8" fmla="*/ 0 w 63"/>
                    <a:gd name="T9" fmla="*/ 31 h 31"/>
                  </a:gdLst>
                  <a:ahLst/>
                  <a:cxnLst>
                    <a:cxn ang="0">
                      <a:pos x="T0" y="T1"/>
                    </a:cxn>
                    <a:cxn ang="0">
                      <a:pos x="T2" y="T3"/>
                    </a:cxn>
                    <a:cxn ang="0">
                      <a:pos x="T4" y="T5"/>
                    </a:cxn>
                    <a:cxn ang="0">
                      <a:pos x="T6" y="T7"/>
                    </a:cxn>
                    <a:cxn ang="0">
                      <a:pos x="T8" y="T9"/>
                    </a:cxn>
                  </a:cxnLst>
                  <a:rect l="0" t="0" r="r" b="b"/>
                  <a:pathLst>
                    <a:path w="63" h="31">
                      <a:moveTo>
                        <a:pt x="0" y="31"/>
                      </a:moveTo>
                      <a:lnTo>
                        <a:pt x="12" y="0"/>
                      </a:lnTo>
                      <a:lnTo>
                        <a:pt x="52" y="0"/>
                      </a:lnTo>
                      <a:lnTo>
                        <a:pt x="63"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56" name="Group 472"/>
              <p:cNvGrpSpPr/>
              <p:nvPr/>
            </p:nvGrpSpPr>
            <p:grpSpPr bwMode="auto">
              <a:xfrm>
                <a:off x="1093" y="3725"/>
                <a:ext cx="45" cy="23"/>
                <a:chOff x="1093" y="3725"/>
                <a:chExt cx="45" cy="23"/>
              </a:xfrm>
            </p:grpSpPr>
            <p:sp>
              <p:nvSpPr>
                <p:cNvPr id="119257" name="Freeform 473"/>
                <p:cNvSpPr/>
                <p:nvPr/>
              </p:nvSpPr>
              <p:spPr bwMode="auto">
                <a:xfrm>
                  <a:off x="1093" y="3725"/>
                  <a:ext cx="20" cy="23"/>
                </a:xfrm>
                <a:custGeom>
                  <a:avLst/>
                  <a:gdLst>
                    <a:gd name="T0" fmla="*/ 24 w 40"/>
                    <a:gd name="T1" fmla="*/ 68 h 68"/>
                    <a:gd name="T2" fmla="*/ 0 w 40"/>
                    <a:gd name="T3" fmla="*/ 33 h 68"/>
                    <a:gd name="T4" fmla="*/ 12 w 40"/>
                    <a:gd name="T5" fmla="*/ 0 h 68"/>
                    <a:gd name="T6" fmla="*/ 40 w 40"/>
                    <a:gd name="T7" fmla="*/ 33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3"/>
                      </a:lnTo>
                      <a:lnTo>
                        <a:pt x="12" y="0"/>
                      </a:lnTo>
                      <a:lnTo>
                        <a:pt x="40" y="33"/>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8" name="Freeform 474"/>
                <p:cNvSpPr/>
                <p:nvPr/>
              </p:nvSpPr>
              <p:spPr bwMode="auto">
                <a:xfrm>
                  <a:off x="1100" y="3726"/>
                  <a:ext cx="32" cy="11"/>
                </a:xfrm>
                <a:custGeom>
                  <a:avLst/>
                  <a:gdLst>
                    <a:gd name="T0" fmla="*/ 0 w 64"/>
                    <a:gd name="T1" fmla="*/ 0 h 34"/>
                    <a:gd name="T2" fmla="*/ 40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40"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59" name="Freeform 475"/>
                <p:cNvSpPr/>
                <p:nvPr/>
              </p:nvSpPr>
              <p:spPr bwMode="auto">
                <a:xfrm>
                  <a:off x="1106" y="3738"/>
                  <a:ext cx="32" cy="9"/>
                </a:xfrm>
                <a:custGeom>
                  <a:avLst/>
                  <a:gdLst>
                    <a:gd name="T0" fmla="*/ 0 w 65"/>
                    <a:gd name="T1" fmla="*/ 28 h 28"/>
                    <a:gd name="T2" fmla="*/ 12 w 65"/>
                    <a:gd name="T3" fmla="*/ 0 h 28"/>
                    <a:gd name="T4" fmla="*/ 53 w 65"/>
                    <a:gd name="T5" fmla="*/ 0 h 28"/>
                    <a:gd name="T6" fmla="*/ 65 w 65"/>
                    <a:gd name="T7" fmla="*/ 28 h 28"/>
                    <a:gd name="T8" fmla="*/ 0 w 65"/>
                    <a:gd name="T9" fmla="*/ 28 h 28"/>
                  </a:gdLst>
                  <a:ahLst/>
                  <a:cxnLst>
                    <a:cxn ang="0">
                      <a:pos x="T0" y="T1"/>
                    </a:cxn>
                    <a:cxn ang="0">
                      <a:pos x="T2" y="T3"/>
                    </a:cxn>
                    <a:cxn ang="0">
                      <a:pos x="T4" y="T5"/>
                    </a:cxn>
                    <a:cxn ang="0">
                      <a:pos x="T6" y="T7"/>
                    </a:cxn>
                    <a:cxn ang="0">
                      <a:pos x="T8" y="T9"/>
                    </a:cxn>
                  </a:cxnLst>
                  <a:rect l="0" t="0" r="r" b="b"/>
                  <a:pathLst>
                    <a:path w="65" h="28">
                      <a:moveTo>
                        <a:pt x="0" y="28"/>
                      </a:moveTo>
                      <a:lnTo>
                        <a:pt x="12" y="0"/>
                      </a:lnTo>
                      <a:lnTo>
                        <a:pt x="53" y="0"/>
                      </a:lnTo>
                      <a:lnTo>
                        <a:pt x="65"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60" name="Group 476"/>
              <p:cNvGrpSpPr/>
              <p:nvPr/>
            </p:nvGrpSpPr>
            <p:grpSpPr bwMode="auto">
              <a:xfrm>
                <a:off x="1108" y="3739"/>
                <a:ext cx="44" cy="23"/>
                <a:chOff x="1108" y="3739"/>
                <a:chExt cx="44" cy="23"/>
              </a:xfrm>
            </p:grpSpPr>
            <p:sp>
              <p:nvSpPr>
                <p:cNvPr id="119261" name="Freeform 477"/>
                <p:cNvSpPr/>
                <p:nvPr/>
              </p:nvSpPr>
              <p:spPr bwMode="auto">
                <a:xfrm>
                  <a:off x="1108" y="3739"/>
                  <a:ext cx="19" cy="23"/>
                </a:xfrm>
                <a:custGeom>
                  <a:avLst/>
                  <a:gdLst>
                    <a:gd name="T0" fmla="*/ 23 w 40"/>
                    <a:gd name="T1" fmla="*/ 69 h 69"/>
                    <a:gd name="T2" fmla="*/ 0 w 40"/>
                    <a:gd name="T3" fmla="*/ 34 h 69"/>
                    <a:gd name="T4" fmla="*/ 12 w 40"/>
                    <a:gd name="T5" fmla="*/ 0 h 69"/>
                    <a:gd name="T6" fmla="*/ 40 w 40"/>
                    <a:gd name="T7" fmla="*/ 34 h 69"/>
                    <a:gd name="T8" fmla="*/ 23 w 40"/>
                    <a:gd name="T9" fmla="*/ 69 h 69"/>
                  </a:gdLst>
                  <a:ahLst/>
                  <a:cxnLst>
                    <a:cxn ang="0">
                      <a:pos x="T0" y="T1"/>
                    </a:cxn>
                    <a:cxn ang="0">
                      <a:pos x="T2" y="T3"/>
                    </a:cxn>
                    <a:cxn ang="0">
                      <a:pos x="T4" y="T5"/>
                    </a:cxn>
                    <a:cxn ang="0">
                      <a:pos x="T6" y="T7"/>
                    </a:cxn>
                    <a:cxn ang="0">
                      <a:pos x="T8" y="T9"/>
                    </a:cxn>
                  </a:cxnLst>
                  <a:rect l="0" t="0" r="r" b="b"/>
                  <a:pathLst>
                    <a:path w="40" h="69">
                      <a:moveTo>
                        <a:pt x="23" y="69"/>
                      </a:moveTo>
                      <a:lnTo>
                        <a:pt x="0" y="34"/>
                      </a:lnTo>
                      <a:lnTo>
                        <a:pt x="12" y="0"/>
                      </a:lnTo>
                      <a:lnTo>
                        <a:pt x="40" y="34"/>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62" name="Freeform 478"/>
                <p:cNvSpPr/>
                <p:nvPr/>
              </p:nvSpPr>
              <p:spPr bwMode="auto">
                <a:xfrm>
                  <a:off x="1114" y="3740"/>
                  <a:ext cx="32" cy="11"/>
                </a:xfrm>
                <a:custGeom>
                  <a:avLst/>
                  <a:gdLst>
                    <a:gd name="T0" fmla="*/ 0 w 64"/>
                    <a:gd name="T1" fmla="*/ 0 h 35"/>
                    <a:gd name="T2" fmla="*/ 42 w 64"/>
                    <a:gd name="T3" fmla="*/ 0 h 35"/>
                    <a:gd name="T4" fmla="*/ 64 w 64"/>
                    <a:gd name="T5" fmla="*/ 35 h 35"/>
                    <a:gd name="T6" fmla="*/ 25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42" y="0"/>
                      </a:lnTo>
                      <a:lnTo>
                        <a:pt x="64"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63" name="Freeform 479"/>
                <p:cNvSpPr/>
                <p:nvPr/>
              </p:nvSpPr>
              <p:spPr bwMode="auto">
                <a:xfrm>
                  <a:off x="1120" y="3752"/>
                  <a:ext cx="32" cy="10"/>
                </a:xfrm>
                <a:custGeom>
                  <a:avLst/>
                  <a:gdLst>
                    <a:gd name="T0" fmla="*/ 0 w 66"/>
                    <a:gd name="T1" fmla="*/ 30 h 30"/>
                    <a:gd name="T2" fmla="*/ 15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5"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64" name="Group 480"/>
              <p:cNvGrpSpPr/>
              <p:nvPr/>
            </p:nvGrpSpPr>
            <p:grpSpPr bwMode="auto">
              <a:xfrm>
                <a:off x="1121" y="3753"/>
                <a:ext cx="45" cy="23"/>
                <a:chOff x="1121" y="3753"/>
                <a:chExt cx="45" cy="23"/>
              </a:xfrm>
            </p:grpSpPr>
            <p:sp>
              <p:nvSpPr>
                <p:cNvPr id="119265" name="Freeform 481"/>
                <p:cNvSpPr/>
                <p:nvPr/>
              </p:nvSpPr>
              <p:spPr bwMode="auto">
                <a:xfrm>
                  <a:off x="1121" y="3753"/>
                  <a:ext cx="20" cy="23"/>
                </a:xfrm>
                <a:custGeom>
                  <a:avLst/>
                  <a:gdLst>
                    <a:gd name="T0" fmla="*/ 22 w 39"/>
                    <a:gd name="T1" fmla="*/ 68 h 68"/>
                    <a:gd name="T2" fmla="*/ 0 w 39"/>
                    <a:gd name="T3" fmla="*/ 35 h 68"/>
                    <a:gd name="T4" fmla="*/ 12 w 39"/>
                    <a:gd name="T5" fmla="*/ 0 h 68"/>
                    <a:gd name="T6" fmla="*/ 39 w 39"/>
                    <a:gd name="T7" fmla="*/ 35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5"/>
                      </a:lnTo>
                      <a:lnTo>
                        <a:pt x="12" y="0"/>
                      </a:lnTo>
                      <a:lnTo>
                        <a:pt x="39" y="35"/>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66" name="Freeform 482"/>
                <p:cNvSpPr/>
                <p:nvPr/>
              </p:nvSpPr>
              <p:spPr bwMode="auto">
                <a:xfrm>
                  <a:off x="1127" y="3753"/>
                  <a:ext cx="33" cy="12"/>
                </a:xfrm>
                <a:custGeom>
                  <a:avLst/>
                  <a:gdLst>
                    <a:gd name="T0" fmla="*/ 0 w 64"/>
                    <a:gd name="T1" fmla="*/ 0 h 35"/>
                    <a:gd name="T2" fmla="*/ 39 w 64"/>
                    <a:gd name="T3" fmla="*/ 0 h 35"/>
                    <a:gd name="T4" fmla="*/ 64 w 64"/>
                    <a:gd name="T5" fmla="*/ 35 h 35"/>
                    <a:gd name="T6" fmla="*/ 24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39" y="0"/>
                      </a:lnTo>
                      <a:lnTo>
                        <a:pt x="64"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67" name="Freeform 483"/>
                <p:cNvSpPr/>
                <p:nvPr/>
              </p:nvSpPr>
              <p:spPr bwMode="auto">
                <a:xfrm>
                  <a:off x="1133" y="3766"/>
                  <a:ext cx="33" cy="9"/>
                </a:xfrm>
                <a:custGeom>
                  <a:avLst/>
                  <a:gdLst>
                    <a:gd name="T0" fmla="*/ 0 w 66"/>
                    <a:gd name="T1" fmla="*/ 29 h 29"/>
                    <a:gd name="T2" fmla="*/ 12 w 66"/>
                    <a:gd name="T3" fmla="*/ 0 h 29"/>
                    <a:gd name="T4" fmla="*/ 54 w 66"/>
                    <a:gd name="T5" fmla="*/ 0 h 29"/>
                    <a:gd name="T6" fmla="*/ 66 w 66"/>
                    <a:gd name="T7" fmla="*/ 29 h 29"/>
                    <a:gd name="T8" fmla="*/ 0 w 66"/>
                    <a:gd name="T9" fmla="*/ 29 h 29"/>
                  </a:gdLst>
                  <a:ahLst/>
                  <a:cxnLst>
                    <a:cxn ang="0">
                      <a:pos x="T0" y="T1"/>
                    </a:cxn>
                    <a:cxn ang="0">
                      <a:pos x="T2" y="T3"/>
                    </a:cxn>
                    <a:cxn ang="0">
                      <a:pos x="T4" y="T5"/>
                    </a:cxn>
                    <a:cxn ang="0">
                      <a:pos x="T6" y="T7"/>
                    </a:cxn>
                    <a:cxn ang="0">
                      <a:pos x="T8" y="T9"/>
                    </a:cxn>
                  </a:cxnLst>
                  <a:rect l="0" t="0" r="r" b="b"/>
                  <a:pathLst>
                    <a:path w="66" h="29">
                      <a:moveTo>
                        <a:pt x="0" y="29"/>
                      </a:moveTo>
                      <a:lnTo>
                        <a:pt x="12" y="0"/>
                      </a:lnTo>
                      <a:lnTo>
                        <a:pt x="54" y="0"/>
                      </a:lnTo>
                      <a:lnTo>
                        <a:pt x="66"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68" name="Group 484"/>
              <p:cNvGrpSpPr/>
              <p:nvPr/>
            </p:nvGrpSpPr>
            <p:grpSpPr bwMode="auto">
              <a:xfrm>
                <a:off x="1133" y="3767"/>
                <a:ext cx="44" cy="23"/>
                <a:chOff x="1133" y="3767"/>
                <a:chExt cx="44" cy="23"/>
              </a:xfrm>
            </p:grpSpPr>
            <p:sp>
              <p:nvSpPr>
                <p:cNvPr id="119269" name="Freeform 485"/>
                <p:cNvSpPr/>
                <p:nvPr/>
              </p:nvSpPr>
              <p:spPr bwMode="auto">
                <a:xfrm>
                  <a:off x="1133" y="3767"/>
                  <a:ext cx="20" cy="23"/>
                </a:xfrm>
                <a:custGeom>
                  <a:avLst/>
                  <a:gdLst>
                    <a:gd name="T0" fmla="*/ 23 w 39"/>
                    <a:gd name="T1" fmla="*/ 69 h 69"/>
                    <a:gd name="T2" fmla="*/ 0 w 39"/>
                    <a:gd name="T3" fmla="*/ 33 h 69"/>
                    <a:gd name="T4" fmla="*/ 12 w 39"/>
                    <a:gd name="T5" fmla="*/ 0 h 69"/>
                    <a:gd name="T6" fmla="*/ 39 w 39"/>
                    <a:gd name="T7" fmla="*/ 33 h 69"/>
                    <a:gd name="T8" fmla="*/ 23 w 39"/>
                    <a:gd name="T9" fmla="*/ 69 h 69"/>
                  </a:gdLst>
                  <a:ahLst/>
                  <a:cxnLst>
                    <a:cxn ang="0">
                      <a:pos x="T0" y="T1"/>
                    </a:cxn>
                    <a:cxn ang="0">
                      <a:pos x="T2" y="T3"/>
                    </a:cxn>
                    <a:cxn ang="0">
                      <a:pos x="T4" y="T5"/>
                    </a:cxn>
                    <a:cxn ang="0">
                      <a:pos x="T6" y="T7"/>
                    </a:cxn>
                    <a:cxn ang="0">
                      <a:pos x="T8" y="T9"/>
                    </a:cxn>
                  </a:cxnLst>
                  <a:rect l="0" t="0" r="r" b="b"/>
                  <a:pathLst>
                    <a:path w="39" h="69">
                      <a:moveTo>
                        <a:pt x="23" y="69"/>
                      </a:moveTo>
                      <a:lnTo>
                        <a:pt x="0" y="33"/>
                      </a:lnTo>
                      <a:lnTo>
                        <a:pt x="12" y="0"/>
                      </a:lnTo>
                      <a:lnTo>
                        <a:pt x="39" y="33"/>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0" name="Freeform 486"/>
                <p:cNvSpPr/>
                <p:nvPr/>
              </p:nvSpPr>
              <p:spPr bwMode="auto">
                <a:xfrm>
                  <a:off x="1140" y="3767"/>
                  <a:ext cx="32" cy="11"/>
                </a:xfrm>
                <a:custGeom>
                  <a:avLst/>
                  <a:gdLst>
                    <a:gd name="T0" fmla="*/ 0 w 64"/>
                    <a:gd name="T1" fmla="*/ 0 h 33"/>
                    <a:gd name="T2" fmla="*/ 41 w 64"/>
                    <a:gd name="T3" fmla="*/ 0 h 33"/>
                    <a:gd name="T4" fmla="*/ 64 w 64"/>
                    <a:gd name="T5" fmla="*/ 33 h 33"/>
                    <a:gd name="T6" fmla="*/ 23 w 64"/>
                    <a:gd name="T7" fmla="*/ 33 h 33"/>
                    <a:gd name="T8" fmla="*/ 0 w 64"/>
                    <a:gd name="T9" fmla="*/ 0 h 33"/>
                  </a:gdLst>
                  <a:ahLst/>
                  <a:cxnLst>
                    <a:cxn ang="0">
                      <a:pos x="T0" y="T1"/>
                    </a:cxn>
                    <a:cxn ang="0">
                      <a:pos x="T2" y="T3"/>
                    </a:cxn>
                    <a:cxn ang="0">
                      <a:pos x="T4" y="T5"/>
                    </a:cxn>
                    <a:cxn ang="0">
                      <a:pos x="T6" y="T7"/>
                    </a:cxn>
                    <a:cxn ang="0">
                      <a:pos x="T8" y="T9"/>
                    </a:cxn>
                  </a:cxnLst>
                  <a:rect l="0" t="0" r="r" b="b"/>
                  <a:pathLst>
                    <a:path w="64" h="33">
                      <a:moveTo>
                        <a:pt x="0" y="0"/>
                      </a:moveTo>
                      <a:lnTo>
                        <a:pt x="41" y="0"/>
                      </a:lnTo>
                      <a:lnTo>
                        <a:pt x="64" y="33"/>
                      </a:lnTo>
                      <a:lnTo>
                        <a:pt x="23"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1" name="Freeform 487"/>
                <p:cNvSpPr/>
                <p:nvPr/>
              </p:nvSpPr>
              <p:spPr bwMode="auto">
                <a:xfrm>
                  <a:off x="1146" y="3779"/>
                  <a:ext cx="31" cy="10"/>
                </a:xfrm>
                <a:custGeom>
                  <a:avLst/>
                  <a:gdLst>
                    <a:gd name="T0" fmla="*/ 0 w 63"/>
                    <a:gd name="T1" fmla="*/ 31 h 31"/>
                    <a:gd name="T2" fmla="*/ 11 w 63"/>
                    <a:gd name="T3" fmla="*/ 0 h 31"/>
                    <a:gd name="T4" fmla="*/ 52 w 63"/>
                    <a:gd name="T5" fmla="*/ 0 h 31"/>
                    <a:gd name="T6" fmla="*/ 63 w 63"/>
                    <a:gd name="T7" fmla="*/ 31 h 31"/>
                    <a:gd name="T8" fmla="*/ 0 w 63"/>
                    <a:gd name="T9" fmla="*/ 31 h 31"/>
                  </a:gdLst>
                  <a:ahLst/>
                  <a:cxnLst>
                    <a:cxn ang="0">
                      <a:pos x="T0" y="T1"/>
                    </a:cxn>
                    <a:cxn ang="0">
                      <a:pos x="T2" y="T3"/>
                    </a:cxn>
                    <a:cxn ang="0">
                      <a:pos x="T4" y="T5"/>
                    </a:cxn>
                    <a:cxn ang="0">
                      <a:pos x="T6" y="T7"/>
                    </a:cxn>
                    <a:cxn ang="0">
                      <a:pos x="T8" y="T9"/>
                    </a:cxn>
                  </a:cxnLst>
                  <a:rect l="0" t="0" r="r" b="b"/>
                  <a:pathLst>
                    <a:path w="63" h="31">
                      <a:moveTo>
                        <a:pt x="0" y="31"/>
                      </a:moveTo>
                      <a:lnTo>
                        <a:pt x="11" y="0"/>
                      </a:lnTo>
                      <a:lnTo>
                        <a:pt x="52" y="0"/>
                      </a:lnTo>
                      <a:lnTo>
                        <a:pt x="63"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sp>
            <p:nvSpPr>
              <p:cNvPr id="119272" name="Freeform 488"/>
              <p:cNvSpPr/>
              <p:nvPr/>
            </p:nvSpPr>
            <p:spPr bwMode="auto">
              <a:xfrm>
                <a:off x="972" y="3556"/>
                <a:ext cx="40" cy="12"/>
              </a:xfrm>
              <a:custGeom>
                <a:avLst/>
                <a:gdLst>
                  <a:gd name="T0" fmla="*/ 0 w 79"/>
                  <a:gd name="T1" fmla="*/ 0 h 36"/>
                  <a:gd name="T2" fmla="*/ 27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7"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3" name="Freeform 489"/>
              <p:cNvSpPr/>
              <p:nvPr/>
            </p:nvSpPr>
            <p:spPr bwMode="auto">
              <a:xfrm>
                <a:off x="993" y="3576"/>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4" name="Freeform 490"/>
              <p:cNvSpPr/>
              <p:nvPr/>
            </p:nvSpPr>
            <p:spPr bwMode="auto">
              <a:xfrm>
                <a:off x="1012" y="3594"/>
                <a:ext cx="39" cy="12"/>
              </a:xfrm>
              <a:custGeom>
                <a:avLst/>
                <a:gdLst>
                  <a:gd name="T0" fmla="*/ 0 w 78"/>
                  <a:gd name="T1" fmla="*/ 0 h 36"/>
                  <a:gd name="T2" fmla="*/ 27 w 78"/>
                  <a:gd name="T3" fmla="*/ 36 h 36"/>
                  <a:gd name="T4" fmla="*/ 78 w 78"/>
                  <a:gd name="T5" fmla="*/ 36 h 36"/>
                  <a:gd name="T6" fmla="*/ 49 w 78"/>
                  <a:gd name="T7" fmla="*/ 0 h 36"/>
                  <a:gd name="T8" fmla="*/ 0 w 78"/>
                  <a:gd name="T9" fmla="*/ 0 h 36"/>
                </a:gdLst>
                <a:ahLst/>
                <a:cxnLst>
                  <a:cxn ang="0">
                    <a:pos x="T0" y="T1"/>
                  </a:cxn>
                  <a:cxn ang="0">
                    <a:pos x="T2" y="T3"/>
                  </a:cxn>
                  <a:cxn ang="0">
                    <a:pos x="T4" y="T5"/>
                  </a:cxn>
                  <a:cxn ang="0">
                    <a:pos x="T6" y="T7"/>
                  </a:cxn>
                  <a:cxn ang="0">
                    <a:pos x="T8" y="T9"/>
                  </a:cxn>
                </a:cxnLst>
                <a:rect l="0" t="0" r="r" b="b"/>
                <a:pathLst>
                  <a:path w="78" h="36">
                    <a:moveTo>
                      <a:pt x="0" y="0"/>
                    </a:moveTo>
                    <a:lnTo>
                      <a:pt x="27" y="36"/>
                    </a:lnTo>
                    <a:lnTo>
                      <a:pt x="78" y="36"/>
                    </a:lnTo>
                    <a:lnTo>
                      <a:pt x="4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5" name="Freeform 491"/>
              <p:cNvSpPr/>
              <p:nvPr/>
            </p:nvSpPr>
            <p:spPr bwMode="auto">
              <a:xfrm>
                <a:off x="1032" y="3613"/>
                <a:ext cx="40"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6" name="Freeform 492"/>
              <p:cNvSpPr/>
              <p:nvPr/>
            </p:nvSpPr>
            <p:spPr bwMode="auto">
              <a:xfrm>
                <a:off x="1053" y="3632"/>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7" name="Freeform 493"/>
              <p:cNvSpPr/>
              <p:nvPr/>
            </p:nvSpPr>
            <p:spPr bwMode="auto">
              <a:xfrm>
                <a:off x="1074" y="3651"/>
                <a:ext cx="40" cy="12"/>
              </a:xfrm>
              <a:custGeom>
                <a:avLst/>
                <a:gdLst>
                  <a:gd name="T0" fmla="*/ 0 w 79"/>
                  <a:gd name="T1" fmla="*/ 0 h 35"/>
                  <a:gd name="T2" fmla="*/ 28 w 79"/>
                  <a:gd name="T3" fmla="*/ 35 h 35"/>
                  <a:gd name="T4" fmla="*/ 79 w 79"/>
                  <a:gd name="T5" fmla="*/ 35 h 35"/>
                  <a:gd name="T6" fmla="*/ 50 w 79"/>
                  <a:gd name="T7" fmla="*/ 0 h 35"/>
                  <a:gd name="T8" fmla="*/ 0 w 79"/>
                  <a:gd name="T9" fmla="*/ 0 h 35"/>
                </a:gdLst>
                <a:ahLst/>
                <a:cxnLst>
                  <a:cxn ang="0">
                    <a:pos x="T0" y="T1"/>
                  </a:cxn>
                  <a:cxn ang="0">
                    <a:pos x="T2" y="T3"/>
                  </a:cxn>
                  <a:cxn ang="0">
                    <a:pos x="T4" y="T5"/>
                  </a:cxn>
                  <a:cxn ang="0">
                    <a:pos x="T6" y="T7"/>
                  </a:cxn>
                  <a:cxn ang="0">
                    <a:pos x="T8" y="T9"/>
                  </a:cxn>
                </a:cxnLst>
                <a:rect l="0" t="0" r="r" b="b"/>
                <a:pathLst>
                  <a:path w="79" h="35">
                    <a:moveTo>
                      <a:pt x="0" y="0"/>
                    </a:moveTo>
                    <a:lnTo>
                      <a:pt x="28" y="35"/>
                    </a:lnTo>
                    <a:lnTo>
                      <a:pt x="79" y="35"/>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8" name="Freeform 494"/>
              <p:cNvSpPr/>
              <p:nvPr/>
            </p:nvSpPr>
            <p:spPr bwMode="auto">
              <a:xfrm>
                <a:off x="1095" y="3669"/>
                <a:ext cx="40" cy="12"/>
              </a:xfrm>
              <a:custGeom>
                <a:avLst/>
                <a:gdLst>
                  <a:gd name="T0" fmla="*/ 0 w 80"/>
                  <a:gd name="T1" fmla="*/ 0 h 36"/>
                  <a:gd name="T2" fmla="*/ 28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8"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79" name="Freeform 495"/>
              <p:cNvSpPr/>
              <p:nvPr/>
            </p:nvSpPr>
            <p:spPr bwMode="auto">
              <a:xfrm>
                <a:off x="1115" y="3688"/>
                <a:ext cx="40" cy="12"/>
              </a:xfrm>
              <a:custGeom>
                <a:avLst/>
                <a:gdLst>
                  <a:gd name="T0" fmla="*/ 0 w 80"/>
                  <a:gd name="T1" fmla="*/ 0 h 36"/>
                  <a:gd name="T2" fmla="*/ 27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7"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0" name="Freeform 496"/>
              <p:cNvSpPr/>
              <p:nvPr/>
            </p:nvSpPr>
            <p:spPr bwMode="auto">
              <a:xfrm>
                <a:off x="1134" y="3707"/>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1" name="Freeform 497"/>
              <p:cNvSpPr/>
              <p:nvPr/>
            </p:nvSpPr>
            <p:spPr bwMode="auto">
              <a:xfrm>
                <a:off x="1154" y="3726"/>
                <a:ext cx="40" cy="12"/>
              </a:xfrm>
              <a:custGeom>
                <a:avLst/>
                <a:gdLst>
                  <a:gd name="T0" fmla="*/ 0 w 80"/>
                  <a:gd name="T1" fmla="*/ 0 h 36"/>
                  <a:gd name="T2" fmla="*/ 27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7"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2" name="Freeform 498"/>
              <p:cNvSpPr/>
              <p:nvPr/>
            </p:nvSpPr>
            <p:spPr bwMode="auto">
              <a:xfrm>
                <a:off x="1175" y="3745"/>
                <a:ext cx="40" cy="12"/>
              </a:xfrm>
              <a:custGeom>
                <a:avLst/>
                <a:gdLst>
                  <a:gd name="T0" fmla="*/ 0 w 81"/>
                  <a:gd name="T1" fmla="*/ 0 h 36"/>
                  <a:gd name="T2" fmla="*/ 28 w 81"/>
                  <a:gd name="T3" fmla="*/ 36 h 36"/>
                  <a:gd name="T4" fmla="*/ 81 w 81"/>
                  <a:gd name="T5" fmla="*/ 36 h 36"/>
                  <a:gd name="T6" fmla="*/ 52 w 81"/>
                  <a:gd name="T7" fmla="*/ 0 h 36"/>
                  <a:gd name="T8" fmla="*/ 0 w 81"/>
                  <a:gd name="T9" fmla="*/ 0 h 36"/>
                </a:gdLst>
                <a:ahLst/>
                <a:cxnLst>
                  <a:cxn ang="0">
                    <a:pos x="T0" y="T1"/>
                  </a:cxn>
                  <a:cxn ang="0">
                    <a:pos x="T2" y="T3"/>
                  </a:cxn>
                  <a:cxn ang="0">
                    <a:pos x="T4" y="T5"/>
                  </a:cxn>
                  <a:cxn ang="0">
                    <a:pos x="T6" y="T7"/>
                  </a:cxn>
                  <a:cxn ang="0">
                    <a:pos x="T8" y="T9"/>
                  </a:cxn>
                </a:cxnLst>
                <a:rect l="0" t="0" r="r" b="b"/>
                <a:pathLst>
                  <a:path w="81" h="36">
                    <a:moveTo>
                      <a:pt x="0" y="0"/>
                    </a:moveTo>
                    <a:lnTo>
                      <a:pt x="28" y="36"/>
                    </a:lnTo>
                    <a:lnTo>
                      <a:pt x="81" y="36"/>
                    </a:lnTo>
                    <a:lnTo>
                      <a:pt x="52"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nvGrpSpPr>
              <p:cNvPr id="119283" name="Group 499"/>
              <p:cNvGrpSpPr/>
              <p:nvPr/>
            </p:nvGrpSpPr>
            <p:grpSpPr bwMode="auto">
              <a:xfrm>
                <a:off x="700" y="3535"/>
                <a:ext cx="49" cy="24"/>
                <a:chOff x="700" y="3535"/>
                <a:chExt cx="49" cy="24"/>
              </a:xfrm>
            </p:grpSpPr>
            <p:sp>
              <p:nvSpPr>
                <p:cNvPr id="119284" name="Freeform 500"/>
                <p:cNvSpPr/>
                <p:nvPr/>
              </p:nvSpPr>
              <p:spPr bwMode="auto">
                <a:xfrm>
                  <a:off x="700" y="3535"/>
                  <a:ext cx="12" cy="24"/>
                </a:xfrm>
                <a:custGeom>
                  <a:avLst/>
                  <a:gdLst>
                    <a:gd name="T0" fmla="*/ 15 w 24"/>
                    <a:gd name="T1" fmla="*/ 70 h 70"/>
                    <a:gd name="T2" fmla="*/ 0 w 24"/>
                    <a:gd name="T3" fmla="*/ 27 h 70"/>
                    <a:gd name="T4" fmla="*/ 10 w 24"/>
                    <a:gd name="T5" fmla="*/ 0 h 70"/>
                    <a:gd name="T6" fmla="*/ 24 w 24"/>
                    <a:gd name="T7" fmla="*/ 32 h 70"/>
                    <a:gd name="T8" fmla="*/ 15 w 24"/>
                    <a:gd name="T9" fmla="*/ 70 h 70"/>
                  </a:gdLst>
                  <a:ahLst/>
                  <a:cxnLst>
                    <a:cxn ang="0">
                      <a:pos x="T0" y="T1"/>
                    </a:cxn>
                    <a:cxn ang="0">
                      <a:pos x="T2" y="T3"/>
                    </a:cxn>
                    <a:cxn ang="0">
                      <a:pos x="T4" y="T5"/>
                    </a:cxn>
                    <a:cxn ang="0">
                      <a:pos x="T6" y="T7"/>
                    </a:cxn>
                    <a:cxn ang="0">
                      <a:pos x="T8" y="T9"/>
                    </a:cxn>
                  </a:cxnLst>
                  <a:rect l="0" t="0" r="r" b="b"/>
                  <a:pathLst>
                    <a:path w="24" h="70">
                      <a:moveTo>
                        <a:pt x="15" y="70"/>
                      </a:moveTo>
                      <a:lnTo>
                        <a:pt x="0" y="27"/>
                      </a:lnTo>
                      <a:lnTo>
                        <a:pt x="10" y="0"/>
                      </a:lnTo>
                      <a:lnTo>
                        <a:pt x="24" y="32"/>
                      </a:lnTo>
                      <a:lnTo>
                        <a:pt x="15" y="7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5" name="Freeform 501"/>
                <p:cNvSpPr/>
                <p:nvPr/>
              </p:nvSpPr>
              <p:spPr bwMode="auto">
                <a:xfrm>
                  <a:off x="705" y="3536"/>
                  <a:ext cx="37" cy="10"/>
                </a:xfrm>
                <a:custGeom>
                  <a:avLst/>
                  <a:gdLst>
                    <a:gd name="T0" fmla="*/ 1 w 73"/>
                    <a:gd name="T1" fmla="*/ 0 h 30"/>
                    <a:gd name="T2" fmla="*/ 50 w 73"/>
                    <a:gd name="T3" fmla="*/ 0 h 30"/>
                    <a:gd name="T4" fmla="*/ 52 w 73"/>
                    <a:gd name="T5" fmla="*/ 4 h 30"/>
                    <a:gd name="T6" fmla="*/ 56 w 73"/>
                    <a:gd name="T7" fmla="*/ 12 h 30"/>
                    <a:gd name="T8" fmla="*/ 73 w 73"/>
                    <a:gd name="T9" fmla="*/ 30 h 30"/>
                    <a:gd name="T10" fmla="*/ 18 w 73"/>
                    <a:gd name="T11" fmla="*/ 30 h 30"/>
                    <a:gd name="T12" fmla="*/ 9 w 73"/>
                    <a:gd name="T13" fmla="*/ 21 h 30"/>
                    <a:gd name="T14" fmla="*/ 0 w 73"/>
                    <a:gd name="T15" fmla="*/ 6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2" y="4"/>
                      </a:lnTo>
                      <a:lnTo>
                        <a:pt x="56" y="12"/>
                      </a:lnTo>
                      <a:lnTo>
                        <a:pt x="73" y="30"/>
                      </a:lnTo>
                      <a:lnTo>
                        <a:pt x="18" y="30"/>
                      </a:lnTo>
                      <a:lnTo>
                        <a:pt x="9" y="21"/>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6" name="Freeform 502"/>
                <p:cNvSpPr/>
                <p:nvPr/>
              </p:nvSpPr>
              <p:spPr bwMode="auto">
                <a:xfrm>
                  <a:off x="708" y="3547"/>
                  <a:ext cx="41" cy="12"/>
                </a:xfrm>
                <a:custGeom>
                  <a:avLst/>
                  <a:gdLst>
                    <a:gd name="T0" fmla="*/ 0 w 82"/>
                    <a:gd name="T1" fmla="*/ 36 h 36"/>
                    <a:gd name="T2" fmla="*/ 2 w 82"/>
                    <a:gd name="T3" fmla="*/ 19 h 36"/>
                    <a:gd name="T4" fmla="*/ 6 w 82"/>
                    <a:gd name="T5" fmla="*/ 6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6"/>
                      </a:lnTo>
                      <a:lnTo>
                        <a:pt x="11" y="0"/>
                      </a:lnTo>
                      <a:lnTo>
                        <a:pt x="67" y="0"/>
                      </a:lnTo>
                      <a:lnTo>
                        <a:pt x="82"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87" name="Group 503"/>
              <p:cNvGrpSpPr/>
              <p:nvPr/>
            </p:nvGrpSpPr>
            <p:grpSpPr bwMode="auto">
              <a:xfrm>
                <a:off x="714" y="3551"/>
                <a:ext cx="49" cy="22"/>
                <a:chOff x="714" y="3551"/>
                <a:chExt cx="49" cy="22"/>
              </a:xfrm>
            </p:grpSpPr>
            <p:sp>
              <p:nvSpPr>
                <p:cNvPr id="119288" name="Freeform 504"/>
                <p:cNvSpPr/>
                <p:nvPr/>
              </p:nvSpPr>
              <p:spPr bwMode="auto">
                <a:xfrm>
                  <a:off x="714" y="3551"/>
                  <a:ext cx="12" cy="22"/>
                </a:xfrm>
                <a:custGeom>
                  <a:avLst/>
                  <a:gdLst>
                    <a:gd name="T0" fmla="*/ 15 w 24"/>
                    <a:gd name="T1" fmla="*/ 67 h 67"/>
                    <a:gd name="T2" fmla="*/ 0 w 24"/>
                    <a:gd name="T3" fmla="*/ 26 h 67"/>
                    <a:gd name="T4" fmla="*/ 9 w 24"/>
                    <a:gd name="T5" fmla="*/ 0 h 67"/>
                    <a:gd name="T6" fmla="*/ 24 w 24"/>
                    <a:gd name="T7" fmla="*/ 30 h 67"/>
                    <a:gd name="T8" fmla="*/ 15 w 24"/>
                    <a:gd name="T9" fmla="*/ 67 h 67"/>
                  </a:gdLst>
                  <a:ahLst/>
                  <a:cxnLst>
                    <a:cxn ang="0">
                      <a:pos x="T0" y="T1"/>
                    </a:cxn>
                    <a:cxn ang="0">
                      <a:pos x="T2" y="T3"/>
                    </a:cxn>
                    <a:cxn ang="0">
                      <a:pos x="T4" y="T5"/>
                    </a:cxn>
                    <a:cxn ang="0">
                      <a:pos x="T6" y="T7"/>
                    </a:cxn>
                    <a:cxn ang="0">
                      <a:pos x="T8" y="T9"/>
                    </a:cxn>
                  </a:cxnLst>
                  <a:rect l="0" t="0" r="r" b="b"/>
                  <a:pathLst>
                    <a:path w="24" h="67">
                      <a:moveTo>
                        <a:pt x="15" y="67"/>
                      </a:moveTo>
                      <a:lnTo>
                        <a:pt x="0" y="26"/>
                      </a:lnTo>
                      <a:lnTo>
                        <a:pt x="9" y="0"/>
                      </a:lnTo>
                      <a:lnTo>
                        <a:pt x="24" y="30"/>
                      </a:lnTo>
                      <a:lnTo>
                        <a:pt x="15" y="67"/>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89" name="Freeform 505"/>
                <p:cNvSpPr/>
                <p:nvPr/>
              </p:nvSpPr>
              <p:spPr bwMode="auto">
                <a:xfrm>
                  <a:off x="719" y="3551"/>
                  <a:ext cx="36" cy="10"/>
                </a:xfrm>
                <a:custGeom>
                  <a:avLst/>
                  <a:gdLst>
                    <a:gd name="T0" fmla="*/ 2 w 74"/>
                    <a:gd name="T1" fmla="*/ 0 h 29"/>
                    <a:gd name="T2" fmla="*/ 50 w 74"/>
                    <a:gd name="T3" fmla="*/ 0 h 29"/>
                    <a:gd name="T4" fmla="*/ 52 w 74"/>
                    <a:gd name="T5" fmla="*/ 2 h 29"/>
                    <a:gd name="T6" fmla="*/ 57 w 74"/>
                    <a:gd name="T7" fmla="*/ 13 h 29"/>
                    <a:gd name="T8" fmla="*/ 74 w 74"/>
                    <a:gd name="T9" fmla="*/ 29 h 29"/>
                    <a:gd name="T10" fmla="*/ 19 w 74"/>
                    <a:gd name="T11" fmla="*/ 29 h 29"/>
                    <a:gd name="T12" fmla="*/ 9 w 74"/>
                    <a:gd name="T13" fmla="*/ 20 h 29"/>
                    <a:gd name="T14" fmla="*/ 0 w 74"/>
                    <a:gd name="T15" fmla="*/ 6 h 29"/>
                    <a:gd name="T16" fmla="*/ 2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2" y="0"/>
                      </a:moveTo>
                      <a:lnTo>
                        <a:pt x="50" y="0"/>
                      </a:lnTo>
                      <a:lnTo>
                        <a:pt x="52" y="2"/>
                      </a:lnTo>
                      <a:lnTo>
                        <a:pt x="57" y="13"/>
                      </a:lnTo>
                      <a:lnTo>
                        <a:pt x="74" y="29"/>
                      </a:lnTo>
                      <a:lnTo>
                        <a:pt x="19" y="29"/>
                      </a:lnTo>
                      <a:lnTo>
                        <a:pt x="9" y="20"/>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90" name="Freeform 506"/>
                <p:cNvSpPr/>
                <p:nvPr/>
              </p:nvSpPr>
              <p:spPr bwMode="auto">
                <a:xfrm>
                  <a:off x="722" y="3562"/>
                  <a:ext cx="41" cy="11"/>
                </a:xfrm>
                <a:custGeom>
                  <a:avLst/>
                  <a:gdLst>
                    <a:gd name="T0" fmla="*/ 0 w 81"/>
                    <a:gd name="T1" fmla="*/ 35 h 35"/>
                    <a:gd name="T2" fmla="*/ 1 w 81"/>
                    <a:gd name="T3" fmla="*/ 19 h 35"/>
                    <a:gd name="T4" fmla="*/ 5 w 81"/>
                    <a:gd name="T5" fmla="*/ 7 h 35"/>
                    <a:gd name="T6" fmla="*/ 10 w 81"/>
                    <a:gd name="T7" fmla="*/ 0 h 35"/>
                    <a:gd name="T8" fmla="*/ 67 w 81"/>
                    <a:gd name="T9" fmla="*/ 0 h 35"/>
                    <a:gd name="T10" fmla="*/ 81 w 81"/>
                    <a:gd name="T11" fmla="*/ 35 h 35"/>
                    <a:gd name="T12" fmla="*/ 0 w 81"/>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1" h="35">
                      <a:moveTo>
                        <a:pt x="0" y="35"/>
                      </a:moveTo>
                      <a:lnTo>
                        <a:pt x="1" y="19"/>
                      </a:lnTo>
                      <a:lnTo>
                        <a:pt x="5" y="7"/>
                      </a:lnTo>
                      <a:lnTo>
                        <a:pt x="10" y="0"/>
                      </a:lnTo>
                      <a:lnTo>
                        <a:pt x="67" y="0"/>
                      </a:lnTo>
                      <a:lnTo>
                        <a:pt x="81" y="35"/>
                      </a:lnTo>
                      <a:lnTo>
                        <a:pt x="0" y="35"/>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91" name="Group 507"/>
              <p:cNvGrpSpPr/>
              <p:nvPr/>
            </p:nvGrpSpPr>
            <p:grpSpPr bwMode="auto">
              <a:xfrm>
                <a:off x="728" y="3564"/>
                <a:ext cx="48" cy="23"/>
                <a:chOff x="728" y="3564"/>
                <a:chExt cx="48" cy="23"/>
              </a:xfrm>
            </p:grpSpPr>
            <p:sp>
              <p:nvSpPr>
                <p:cNvPr id="119292" name="Freeform 508"/>
                <p:cNvSpPr/>
                <p:nvPr/>
              </p:nvSpPr>
              <p:spPr bwMode="auto">
                <a:xfrm>
                  <a:off x="728" y="3564"/>
                  <a:ext cx="11" cy="23"/>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93" name="Freeform 509"/>
                <p:cNvSpPr/>
                <p:nvPr/>
              </p:nvSpPr>
              <p:spPr bwMode="auto">
                <a:xfrm>
                  <a:off x="732" y="3565"/>
                  <a:ext cx="37" cy="10"/>
                </a:xfrm>
                <a:custGeom>
                  <a:avLst/>
                  <a:gdLst>
                    <a:gd name="T0" fmla="*/ 1 w 72"/>
                    <a:gd name="T1" fmla="*/ 0 h 30"/>
                    <a:gd name="T2" fmla="*/ 50 w 72"/>
                    <a:gd name="T3" fmla="*/ 0 h 30"/>
                    <a:gd name="T4" fmla="*/ 51 w 72"/>
                    <a:gd name="T5" fmla="*/ 3 h 30"/>
                    <a:gd name="T6" fmla="*/ 56 w 72"/>
                    <a:gd name="T7" fmla="*/ 12 h 30"/>
                    <a:gd name="T8" fmla="*/ 72 w 72"/>
                    <a:gd name="T9" fmla="*/ 30 h 30"/>
                    <a:gd name="T10" fmla="*/ 18 w 72"/>
                    <a:gd name="T11" fmla="*/ 30 h 30"/>
                    <a:gd name="T12" fmla="*/ 9 w 72"/>
                    <a:gd name="T13" fmla="*/ 21 h 30"/>
                    <a:gd name="T14" fmla="*/ 0 w 72"/>
                    <a:gd name="T15" fmla="*/ 6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50" y="0"/>
                      </a:lnTo>
                      <a:lnTo>
                        <a:pt x="51" y="3"/>
                      </a:lnTo>
                      <a:lnTo>
                        <a:pt x="56" y="12"/>
                      </a:lnTo>
                      <a:lnTo>
                        <a:pt x="72" y="30"/>
                      </a:lnTo>
                      <a:lnTo>
                        <a:pt x="18" y="30"/>
                      </a:lnTo>
                      <a:lnTo>
                        <a:pt x="9" y="21"/>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94" name="Freeform 510"/>
                <p:cNvSpPr/>
                <p:nvPr/>
              </p:nvSpPr>
              <p:spPr bwMode="auto">
                <a:xfrm>
                  <a:off x="735" y="3575"/>
                  <a:ext cx="41" cy="12"/>
                </a:xfrm>
                <a:custGeom>
                  <a:avLst/>
                  <a:gdLst>
                    <a:gd name="T0" fmla="*/ 0 w 83"/>
                    <a:gd name="T1" fmla="*/ 36 h 36"/>
                    <a:gd name="T2" fmla="*/ 1 w 83"/>
                    <a:gd name="T3" fmla="*/ 21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1"/>
                      </a:lnTo>
                      <a:lnTo>
                        <a:pt x="7" y="8"/>
                      </a:lnTo>
                      <a:lnTo>
                        <a:pt x="11"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95" name="Group 511"/>
              <p:cNvGrpSpPr/>
              <p:nvPr/>
            </p:nvGrpSpPr>
            <p:grpSpPr bwMode="auto">
              <a:xfrm>
                <a:off x="742" y="3582"/>
                <a:ext cx="49" cy="23"/>
                <a:chOff x="742" y="3582"/>
                <a:chExt cx="49" cy="23"/>
              </a:xfrm>
            </p:grpSpPr>
            <p:sp>
              <p:nvSpPr>
                <p:cNvPr id="119296" name="Freeform 512"/>
                <p:cNvSpPr/>
                <p:nvPr/>
              </p:nvSpPr>
              <p:spPr bwMode="auto">
                <a:xfrm>
                  <a:off x="742" y="3582"/>
                  <a:ext cx="11" cy="23"/>
                </a:xfrm>
                <a:custGeom>
                  <a:avLst/>
                  <a:gdLst>
                    <a:gd name="T0" fmla="*/ 15 w 24"/>
                    <a:gd name="T1" fmla="*/ 68 h 68"/>
                    <a:gd name="T2" fmla="*/ 0 w 24"/>
                    <a:gd name="T3" fmla="*/ 26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6"/>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97" name="Freeform 513"/>
                <p:cNvSpPr/>
                <p:nvPr/>
              </p:nvSpPr>
              <p:spPr bwMode="auto">
                <a:xfrm>
                  <a:off x="747" y="3582"/>
                  <a:ext cx="36" cy="10"/>
                </a:xfrm>
                <a:custGeom>
                  <a:avLst/>
                  <a:gdLst>
                    <a:gd name="T0" fmla="*/ 1 w 72"/>
                    <a:gd name="T1" fmla="*/ 0 h 30"/>
                    <a:gd name="T2" fmla="*/ 48 w 72"/>
                    <a:gd name="T3" fmla="*/ 0 h 30"/>
                    <a:gd name="T4" fmla="*/ 50 w 72"/>
                    <a:gd name="T5" fmla="*/ 3 h 30"/>
                    <a:gd name="T6" fmla="*/ 56 w 72"/>
                    <a:gd name="T7" fmla="*/ 12 h 30"/>
                    <a:gd name="T8" fmla="*/ 72 w 72"/>
                    <a:gd name="T9" fmla="*/ 30 h 30"/>
                    <a:gd name="T10" fmla="*/ 17 w 72"/>
                    <a:gd name="T11" fmla="*/ 30 h 30"/>
                    <a:gd name="T12" fmla="*/ 8 w 72"/>
                    <a:gd name="T13" fmla="*/ 21 h 30"/>
                    <a:gd name="T14" fmla="*/ 0 w 72"/>
                    <a:gd name="T15" fmla="*/ 6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8" y="0"/>
                      </a:lnTo>
                      <a:lnTo>
                        <a:pt x="50" y="3"/>
                      </a:lnTo>
                      <a:lnTo>
                        <a:pt x="56" y="12"/>
                      </a:lnTo>
                      <a:lnTo>
                        <a:pt x="72" y="30"/>
                      </a:lnTo>
                      <a:lnTo>
                        <a:pt x="17" y="30"/>
                      </a:lnTo>
                      <a:lnTo>
                        <a:pt x="8" y="21"/>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298" name="Freeform 514"/>
                <p:cNvSpPr/>
                <p:nvPr/>
              </p:nvSpPr>
              <p:spPr bwMode="auto">
                <a:xfrm>
                  <a:off x="750" y="3593"/>
                  <a:ext cx="41" cy="12"/>
                </a:xfrm>
                <a:custGeom>
                  <a:avLst/>
                  <a:gdLst>
                    <a:gd name="T0" fmla="*/ 0 w 83"/>
                    <a:gd name="T1" fmla="*/ 36 h 36"/>
                    <a:gd name="T2" fmla="*/ 1 w 83"/>
                    <a:gd name="T3" fmla="*/ 19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299" name="Group 515"/>
              <p:cNvGrpSpPr/>
              <p:nvPr/>
            </p:nvGrpSpPr>
            <p:grpSpPr bwMode="auto">
              <a:xfrm>
                <a:off x="752" y="3597"/>
                <a:ext cx="133" cy="106"/>
                <a:chOff x="752" y="3597"/>
                <a:chExt cx="133" cy="106"/>
              </a:xfrm>
            </p:grpSpPr>
            <p:sp>
              <p:nvSpPr>
                <p:cNvPr id="119300" name="Freeform 516"/>
                <p:cNvSpPr/>
                <p:nvPr/>
              </p:nvSpPr>
              <p:spPr bwMode="auto">
                <a:xfrm>
                  <a:off x="752" y="3598"/>
                  <a:ext cx="91" cy="105"/>
                </a:xfrm>
                <a:custGeom>
                  <a:avLst/>
                  <a:gdLst>
                    <a:gd name="T0" fmla="*/ 171 w 182"/>
                    <a:gd name="T1" fmla="*/ 314 h 314"/>
                    <a:gd name="T2" fmla="*/ 0 w 182"/>
                    <a:gd name="T3" fmla="*/ 27 h 314"/>
                    <a:gd name="T4" fmla="*/ 13 w 182"/>
                    <a:gd name="T5" fmla="*/ 0 h 314"/>
                    <a:gd name="T6" fmla="*/ 182 w 182"/>
                    <a:gd name="T7" fmla="*/ 278 h 314"/>
                    <a:gd name="T8" fmla="*/ 171 w 182"/>
                    <a:gd name="T9" fmla="*/ 314 h 314"/>
                  </a:gdLst>
                  <a:ahLst/>
                  <a:cxnLst>
                    <a:cxn ang="0">
                      <a:pos x="T0" y="T1"/>
                    </a:cxn>
                    <a:cxn ang="0">
                      <a:pos x="T2" y="T3"/>
                    </a:cxn>
                    <a:cxn ang="0">
                      <a:pos x="T4" y="T5"/>
                    </a:cxn>
                    <a:cxn ang="0">
                      <a:pos x="T6" y="T7"/>
                    </a:cxn>
                    <a:cxn ang="0">
                      <a:pos x="T8" y="T9"/>
                    </a:cxn>
                  </a:cxnLst>
                  <a:rect l="0" t="0" r="r" b="b"/>
                  <a:pathLst>
                    <a:path w="182" h="314">
                      <a:moveTo>
                        <a:pt x="171" y="314"/>
                      </a:moveTo>
                      <a:lnTo>
                        <a:pt x="0" y="27"/>
                      </a:lnTo>
                      <a:lnTo>
                        <a:pt x="13" y="0"/>
                      </a:lnTo>
                      <a:lnTo>
                        <a:pt x="182" y="278"/>
                      </a:lnTo>
                      <a:lnTo>
                        <a:pt x="171" y="314"/>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01" name="Freeform 517"/>
                <p:cNvSpPr/>
                <p:nvPr/>
              </p:nvSpPr>
              <p:spPr bwMode="auto">
                <a:xfrm>
                  <a:off x="759" y="3597"/>
                  <a:ext cx="118" cy="94"/>
                </a:xfrm>
                <a:custGeom>
                  <a:avLst/>
                  <a:gdLst>
                    <a:gd name="T0" fmla="*/ 1 w 235"/>
                    <a:gd name="T1" fmla="*/ 0 h 281"/>
                    <a:gd name="T2" fmla="*/ 56 w 235"/>
                    <a:gd name="T3" fmla="*/ 0 h 281"/>
                    <a:gd name="T4" fmla="*/ 58 w 235"/>
                    <a:gd name="T5" fmla="*/ 0 h 281"/>
                    <a:gd name="T6" fmla="*/ 65 w 235"/>
                    <a:gd name="T7" fmla="*/ 10 h 281"/>
                    <a:gd name="T8" fmla="*/ 235 w 235"/>
                    <a:gd name="T9" fmla="*/ 281 h 281"/>
                    <a:gd name="T10" fmla="*/ 165 w 235"/>
                    <a:gd name="T11" fmla="*/ 277 h 281"/>
                    <a:gd name="T12" fmla="*/ 9 w 235"/>
                    <a:gd name="T13" fmla="*/ 19 h 281"/>
                    <a:gd name="T14" fmla="*/ 0 w 235"/>
                    <a:gd name="T15" fmla="*/ 4 h 281"/>
                    <a:gd name="T16" fmla="*/ 1 w 235"/>
                    <a:gd name="T1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5" h="281">
                      <a:moveTo>
                        <a:pt x="1" y="0"/>
                      </a:moveTo>
                      <a:lnTo>
                        <a:pt x="56" y="0"/>
                      </a:lnTo>
                      <a:lnTo>
                        <a:pt x="58" y="0"/>
                      </a:lnTo>
                      <a:lnTo>
                        <a:pt x="65" y="10"/>
                      </a:lnTo>
                      <a:lnTo>
                        <a:pt x="235" y="281"/>
                      </a:lnTo>
                      <a:lnTo>
                        <a:pt x="165" y="277"/>
                      </a:lnTo>
                      <a:lnTo>
                        <a:pt x="9" y="19"/>
                      </a:lnTo>
                      <a:lnTo>
                        <a:pt x="0" y="4"/>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02" name="Freeform 518"/>
                <p:cNvSpPr/>
                <p:nvPr/>
              </p:nvSpPr>
              <p:spPr bwMode="auto">
                <a:xfrm>
                  <a:off x="838" y="3691"/>
                  <a:ext cx="47" cy="12"/>
                </a:xfrm>
                <a:custGeom>
                  <a:avLst/>
                  <a:gdLst>
                    <a:gd name="T0" fmla="*/ 0 w 95"/>
                    <a:gd name="T1" fmla="*/ 36 h 36"/>
                    <a:gd name="T2" fmla="*/ 2 w 95"/>
                    <a:gd name="T3" fmla="*/ 19 h 36"/>
                    <a:gd name="T4" fmla="*/ 8 w 95"/>
                    <a:gd name="T5" fmla="*/ 7 h 36"/>
                    <a:gd name="T6" fmla="*/ 12 w 95"/>
                    <a:gd name="T7" fmla="*/ 0 h 36"/>
                    <a:gd name="T8" fmla="*/ 76 w 95"/>
                    <a:gd name="T9" fmla="*/ 0 h 36"/>
                    <a:gd name="T10" fmla="*/ 95 w 95"/>
                    <a:gd name="T11" fmla="*/ 36 h 36"/>
                    <a:gd name="T12" fmla="*/ 0 w 95"/>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95" h="36">
                      <a:moveTo>
                        <a:pt x="0" y="36"/>
                      </a:moveTo>
                      <a:lnTo>
                        <a:pt x="2" y="19"/>
                      </a:lnTo>
                      <a:lnTo>
                        <a:pt x="8" y="7"/>
                      </a:lnTo>
                      <a:lnTo>
                        <a:pt x="12" y="0"/>
                      </a:lnTo>
                      <a:lnTo>
                        <a:pt x="76" y="0"/>
                      </a:lnTo>
                      <a:lnTo>
                        <a:pt x="95"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03" name="Group 519"/>
              <p:cNvGrpSpPr/>
              <p:nvPr/>
            </p:nvGrpSpPr>
            <p:grpSpPr bwMode="auto">
              <a:xfrm>
                <a:off x="844" y="3694"/>
                <a:ext cx="48" cy="23"/>
                <a:chOff x="844" y="3694"/>
                <a:chExt cx="48" cy="23"/>
              </a:xfrm>
            </p:grpSpPr>
            <p:sp>
              <p:nvSpPr>
                <p:cNvPr id="119304" name="Freeform 520"/>
                <p:cNvSpPr/>
                <p:nvPr/>
              </p:nvSpPr>
              <p:spPr bwMode="auto">
                <a:xfrm>
                  <a:off x="844" y="3694"/>
                  <a:ext cx="11" cy="23"/>
                </a:xfrm>
                <a:custGeom>
                  <a:avLst/>
                  <a:gdLst>
                    <a:gd name="T0" fmla="*/ 14 w 24"/>
                    <a:gd name="T1" fmla="*/ 68 h 68"/>
                    <a:gd name="T2" fmla="*/ 0 w 24"/>
                    <a:gd name="T3" fmla="*/ 27 h 68"/>
                    <a:gd name="T4" fmla="*/ 9 w 24"/>
                    <a:gd name="T5" fmla="*/ 0 h 68"/>
                    <a:gd name="T6" fmla="*/ 24 w 24"/>
                    <a:gd name="T7" fmla="*/ 32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9" y="0"/>
                      </a:lnTo>
                      <a:lnTo>
                        <a:pt x="24" y="32"/>
                      </a:lnTo>
                      <a:lnTo>
                        <a:pt x="14"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05" name="Freeform 521"/>
                <p:cNvSpPr/>
                <p:nvPr/>
              </p:nvSpPr>
              <p:spPr bwMode="auto">
                <a:xfrm>
                  <a:off x="848" y="3695"/>
                  <a:ext cx="37" cy="10"/>
                </a:xfrm>
                <a:custGeom>
                  <a:avLst/>
                  <a:gdLst>
                    <a:gd name="T0" fmla="*/ 2 w 74"/>
                    <a:gd name="T1" fmla="*/ 0 h 30"/>
                    <a:gd name="T2" fmla="*/ 50 w 74"/>
                    <a:gd name="T3" fmla="*/ 0 h 30"/>
                    <a:gd name="T4" fmla="*/ 51 w 74"/>
                    <a:gd name="T5" fmla="*/ 3 h 30"/>
                    <a:gd name="T6" fmla="*/ 57 w 74"/>
                    <a:gd name="T7" fmla="*/ 12 h 30"/>
                    <a:gd name="T8" fmla="*/ 74 w 74"/>
                    <a:gd name="T9" fmla="*/ 30 h 30"/>
                    <a:gd name="T10" fmla="*/ 19 w 74"/>
                    <a:gd name="T11" fmla="*/ 30 h 30"/>
                    <a:gd name="T12" fmla="*/ 9 w 74"/>
                    <a:gd name="T13" fmla="*/ 21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1" y="3"/>
                      </a:lnTo>
                      <a:lnTo>
                        <a:pt x="57" y="12"/>
                      </a:lnTo>
                      <a:lnTo>
                        <a:pt x="74" y="30"/>
                      </a:lnTo>
                      <a:lnTo>
                        <a:pt x="19" y="30"/>
                      </a:lnTo>
                      <a:lnTo>
                        <a:pt x="9" y="21"/>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06" name="Freeform 522"/>
                <p:cNvSpPr/>
                <p:nvPr/>
              </p:nvSpPr>
              <p:spPr bwMode="auto">
                <a:xfrm>
                  <a:off x="851" y="3706"/>
                  <a:ext cx="41" cy="11"/>
                </a:xfrm>
                <a:custGeom>
                  <a:avLst/>
                  <a:gdLst>
                    <a:gd name="T0" fmla="*/ 0 w 81"/>
                    <a:gd name="T1" fmla="*/ 34 h 34"/>
                    <a:gd name="T2" fmla="*/ 1 w 81"/>
                    <a:gd name="T3" fmla="*/ 19 h 34"/>
                    <a:gd name="T4" fmla="*/ 5 w 81"/>
                    <a:gd name="T5" fmla="*/ 6 h 34"/>
                    <a:gd name="T6" fmla="*/ 10 w 81"/>
                    <a:gd name="T7" fmla="*/ 0 h 34"/>
                    <a:gd name="T8" fmla="*/ 67 w 81"/>
                    <a:gd name="T9" fmla="*/ 0 h 34"/>
                    <a:gd name="T10" fmla="*/ 81 w 81"/>
                    <a:gd name="T11" fmla="*/ 34 h 34"/>
                    <a:gd name="T12" fmla="*/ 0 w 81"/>
                    <a:gd name="T13" fmla="*/ 34 h 34"/>
                  </a:gdLst>
                  <a:ahLst/>
                  <a:cxnLst>
                    <a:cxn ang="0">
                      <a:pos x="T0" y="T1"/>
                    </a:cxn>
                    <a:cxn ang="0">
                      <a:pos x="T2" y="T3"/>
                    </a:cxn>
                    <a:cxn ang="0">
                      <a:pos x="T4" y="T5"/>
                    </a:cxn>
                    <a:cxn ang="0">
                      <a:pos x="T6" y="T7"/>
                    </a:cxn>
                    <a:cxn ang="0">
                      <a:pos x="T8" y="T9"/>
                    </a:cxn>
                    <a:cxn ang="0">
                      <a:pos x="T10" y="T11"/>
                    </a:cxn>
                    <a:cxn ang="0">
                      <a:pos x="T12" y="T13"/>
                    </a:cxn>
                  </a:cxnLst>
                  <a:rect l="0" t="0" r="r" b="b"/>
                  <a:pathLst>
                    <a:path w="81" h="34">
                      <a:moveTo>
                        <a:pt x="0" y="34"/>
                      </a:moveTo>
                      <a:lnTo>
                        <a:pt x="1" y="19"/>
                      </a:lnTo>
                      <a:lnTo>
                        <a:pt x="5" y="6"/>
                      </a:lnTo>
                      <a:lnTo>
                        <a:pt x="10" y="0"/>
                      </a:lnTo>
                      <a:lnTo>
                        <a:pt x="67" y="0"/>
                      </a:lnTo>
                      <a:lnTo>
                        <a:pt x="81" y="34"/>
                      </a:lnTo>
                      <a:lnTo>
                        <a:pt x="0" y="34"/>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07" name="Group 523"/>
              <p:cNvGrpSpPr/>
              <p:nvPr/>
            </p:nvGrpSpPr>
            <p:grpSpPr bwMode="auto">
              <a:xfrm>
                <a:off x="857" y="3710"/>
                <a:ext cx="49" cy="22"/>
                <a:chOff x="857" y="3710"/>
                <a:chExt cx="49" cy="22"/>
              </a:xfrm>
            </p:grpSpPr>
            <p:sp>
              <p:nvSpPr>
                <p:cNvPr id="119308" name="Freeform 524"/>
                <p:cNvSpPr/>
                <p:nvPr/>
              </p:nvSpPr>
              <p:spPr bwMode="auto">
                <a:xfrm>
                  <a:off x="857" y="3710"/>
                  <a:ext cx="11" cy="22"/>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09" name="Freeform 525"/>
                <p:cNvSpPr/>
                <p:nvPr/>
              </p:nvSpPr>
              <p:spPr bwMode="auto">
                <a:xfrm>
                  <a:off x="862" y="3710"/>
                  <a:ext cx="36" cy="10"/>
                </a:xfrm>
                <a:custGeom>
                  <a:avLst/>
                  <a:gdLst>
                    <a:gd name="T0" fmla="*/ 1 w 72"/>
                    <a:gd name="T1" fmla="*/ 0 h 29"/>
                    <a:gd name="T2" fmla="*/ 50 w 72"/>
                    <a:gd name="T3" fmla="*/ 0 h 29"/>
                    <a:gd name="T4" fmla="*/ 51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50" y="0"/>
                      </a:lnTo>
                      <a:lnTo>
                        <a:pt x="51" y="2"/>
                      </a:lnTo>
                      <a:lnTo>
                        <a:pt x="56" y="11"/>
                      </a:lnTo>
                      <a:lnTo>
                        <a:pt x="72" y="29"/>
                      </a:lnTo>
                      <a:lnTo>
                        <a:pt x="17" y="29"/>
                      </a:lnTo>
                      <a:lnTo>
                        <a:pt x="9" y="20"/>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10" name="Freeform 526"/>
                <p:cNvSpPr/>
                <p:nvPr/>
              </p:nvSpPr>
              <p:spPr bwMode="auto">
                <a:xfrm>
                  <a:off x="865" y="3720"/>
                  <a:ext cx="41" cy="12"/>
                </a:xfrm>
                <a:custGeom>
                  <a:avLst/>
                  <a:gdLst>
                    <a:gd name="T0" fmla="*/ 0 w 83"/>
                    <a:gd name="T1" fmla="*/ 36 h 36"/>
                    <a:gd name="T2" fmla="*/ 1 w 83"/>
                    <a:gd name="T3" fmla="*/ 20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8"/>
                      </a:lnTo>
                      <a:lnTo>
                        <a:pt x="11"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11" name="Group 527"/>
              <p:cNvGrpSpPr/>
              <p:nvPr/>
            </p:nvGrpSpPr>
            <p:grpSpPr bwMode="auto">
              <a:xfrm>
                <a:off x="1086" y="3766"/>
                <a:ext cx="49" cy="23"/>
                <a:chOff x="1086" y="3766"/>
                <a:chExt cx="49" cy="23"/>
              </a:xfrm>
            </p:grpSpPr>
            <p:sp>
              <p:nvSpPr>
                <p:cNvPr id="119312" name="Freeform 528"/>
                <p:cNvSpPr/>
                <p:nvPr/>
              </p:nvSpPr>
              <p:spPr bwMode="auto">
                <a:xfrm>
                  <a:off x="1086" y="3766"/>
                  <a:ext cx="11" cy="23"/>
                </a:xfrm>
                <a:custGeom>
                  <a:avLst/>
                  <a:gdLst>
                    <a:gd name="T0" fmla="*/ 13 w 22"/>
                    <a:gd name="T1" fmla="*/ 69 h 69"/>
                    <a:gd name="T2" fmla="*/ 0 w 22"/>
                    <a:gd name="T3" fmla="*/ 27 h 69"/>
                    <a:gd name="T4" fmla="*/ 9 w 22"/>
                    <a:gd name="T5" fmla="*/ 0 h 69"/>
                    <a:gd name="T6" fmla="*/ 22 w 22"/>
                    <a:gd name="T7" fmla="*/ 32 h 69"/>
                    <a:gd name="T8" fmla="*/ 13 w 22"/>
                    <a:gd name="T9" fmla="*/ 69 h 69"/>
                  </a:gdLst>
                  <a:ahLst/>
                  <a:cxnLst>
                    <a:cxn ang="0">
                      <a:pos x="T0" y="T1"/>
                    </a:cxn>
                    <a:cxn ang="0">
                      <a:pos x="T2" y="T3"/>
                    </a:cxn>
                    <a:cxn ang="0">
                      <a:pos x="T4" y="T5"/>
                    </a:cxn>
                    <a:cxn ang="0">
                      <a:pos x="T6" y="T7"/>
                    </a:cxn>
                    <a:cxn ang="0">
                      <a:pos x="T8" y="T9"/>
                    </a:cxn>
                  </a:cxnLst>
                  <a:rect l="0" t="0" r="r" b="b"/>
                  <a:pathLst>
                    <a:path w="22" h="69">
                      <a:moveTo>
                        <a:pt x="13" y="69"/>
                      </a:moveTo>
                      <a:lnTo>
                        <a:pt x="0" y="27"/>
                      </a:lnTo>
                      <a:lnTo>
                        <a:pt x="9" y="0"/>
                      </a:lnTo>
                      <a:lnTo>
                        <a:pt x="22" y="32"/>
                      </a:lnTo>
                      <a:lnTo>
                        <a:pt x="13" y="69"/>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13" name="Freeform 529"/>
                <p:cNvSpPr/>
                <p:nvPr/>
              </p:nvSpPr>
              <p:spPr bwMode="auto">
                <a:xfrm>
                  <a:off x="1090" y="3767"/>
                  <a:ext cx="37" cy="10"/>
                </a:xfrm>
                <a:custGeom>
                  <a:avLst/>
                  <a:gdLst>
                    <a:gd name="T0" fmla="*/ 3 w 74"/>
                    <a:gd name="T1" fmla="*/ 0 h 31"/>
                    <a:gd name="T2" fmla="*/ 51 w 74"/>
                    <a:gd name="T3" fmla="*/ 0 h 31"/>
                    <a:gd name="T4" fmla="*/ 53 w 74"/>
                    <a:gd name="T5" fmla="*/ 4 h 31"/>
                    <a:gd name="T6" fmla="*/ 56 w 74"/>
                    <a:gd name="T7" fmla="*/ 13 h 31"/>
                    <a:gd name="T8" fmla="*/ 74 w 74"/>
                    <a:gd name="T9" fmla="*/ 31 h 31"/>
                    <a:gd name="T10" fmla="*/ 18 w 74"/>
                    <a:gd name="T11" fmla="*/ 31 h 31"/>
                    <a:gd name="T12" fmla="*/ 9 w 74"/>
                    <a:gd name="T13" fmla="*/ 22 h 31"/>
                    <a:gd name="T14" fmla="*/ 0 w 74"/>
                    <a:gd name="T15" fmla="*/ 6 h 31"/>
                    <a:gd name="T16" fmla="*/ 3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3" y="0"/>
                      </a:moveTo>
                      <a:lnTo>
                        <a:pt x="51" y="0"/>
                      </a:lnTo>
                      <a:lnTo>
                        <a:pt x="53" y="4"/>
                      </a:lnTo>
                      <a:lnTo>
                        <a:pt x="56" y="13"/>
                      </a:lnTo>
                      <a:lnTo>
                        <a:pt x="74" y="31"/>
                      </a:lnTo>
                      <a:lnTo>
                        <a:pt x="18" y="31"/>
                      </a:lnTo>
                      <a:lnTo>
                        <a:pt x="9" y="22"/>
                      </a:lnTo>
                      <a:lnTo>
                        <a:pt x="0" y="6"/>
                      </a:lnTo>
                      <a:lnTo>
                        <a:pt x="3"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14" name="Freeform 530"/>
                <p:cNvSpPr/>
                <p:nvPr/>
              </p:nvSpPr>
              <p:spPr bwMode="auto">
                <a:xfrm>
                  <a:off x="1093" y="3777"/>
                  <a:ext cx="42" cy="12"/>
                </a:xfrm>
                <a:custGeom>
                  <a:avLst/>
                  <a:gdLst>
                    <a:gd name="T0" fmla="*/ 0 w 83"/>
                    <a:gd name="T1" fmla="*/ 36 h 36"/>
                    <a:gd name="T2" fmla="*/ 2 w 83"/>
                    <a:gd name="T3" fmla="*/ 19 h 36"/>
                    <a:gd name="T4" fmla="*/ 7 w 83"/>
                    <a:gd name="T5" fmla="*/ 6 h 36"/>
                    <a:gd name="T6" fmla="*/ 11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7" y="6"/>
                      </a:lnTo>
                      <a:lnTo>
                        <a:pt x="11" y="0"/>
                      </a:lnTo>
                      <a:lnTo>
                        <a:pt x="68"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15" name="Group 531"/>
              <p:cNvGrpSpPr/>
              <p:nvPr/>
            </p:nvGrpSpPr>
            <p:grpSpPr bwMode="auto">
              <a:xfrm>
                <a:off x="934" y="3740"/>
                <a:ext cx="48" cy="23"/>
                <a:chOff x="934" y="3740"/>
                <a:chExt cx="48" cy="23"/>
              </a:xfrm>
            </p:grpSpPr>
            <p:sp>
              <p:nvSpPr>
                <p:cNvPr id="119316" name="Freeform 532"/>
                <p:cNvSpPr/>
                <p:nvPr/>
              </p:nvSpPr>
              <p:spPr bwMode="auto">
                <a:xfrm>
                  <a:off x="934" y="3740"/>
                  <a:ext cx="11" cy="23"/>
                </a:xfrm>
                <a:custGeom>
                  <a:avLst/>
                  <a:gdLst>
                    <a:gd name="T0" fmla="*/ 15 w 24"/>
                    <a:gd name="T1" fmla="*/ 70 h 70"/>
                    <a:gd name="T2" fmla="*/ 0 w 24"/>
                    <a:gd name="T3" fmla="*/ 27 h 70"/>
                    <a:gd name="T4" fmla="*/ 9 w 24"/>
                    <a:gd name="T5" fmla="*/ 0 h 70"/>
                    <a:gd name="T6" fmla="*/ 24 w 24"/>
                    <a:gd name="T7" fmla="*/ 32 h 70"/>
                    <a:gd name="T8" fmla="*/ 15 w 24"/>
                    <a:gd name="T9" fmla="*/ 70 h 70"/>
                  </a:gdLst>
                  <a:ahLst/>
                  <a:cxnLst>
                    <a:cxn ang="0">
                      <a:pos x="T0" y="T1"/>
                    </a:cxn>
                    <a:cxn ang="0">
                      <a:pos x="T2" y="T3"/>
                    </a:cxn>
                    <a:cxn ang="0">
                      <a:pos x="T4" y="T5"/>
                    </a:cxn>
                    <a:cxn ang="0">
                      <a:pos x="T6" y="T7"/>
                    </a:cxn>
                    <a:cxn ang="0">
                      <a:pos x="T8" y="T9"/>
                    </a:cxn>
                  </a:cxnLst>
                  <a:rect l="0" t="0" r="r" b="b"/>
                  <a:pathLst>
                    <a:path w="24" h="70">
                      <a:moveTo>
                        <a:pt x="15" y="70"/>
                      </a:moveTo>
                      <a:lnTo>
                        <a:pt x="0" y="27"/>
                      </a:lnTo>
                      <a:lnTo>
                        <a:pt x="9" y="0"/>
                      </a:lnTo>
                      <a:lnTo>
                        <a:pt x="24" y="32"/>
                      </a:lnTo>
                      <a:lnTo>
                        <a:pt x="15" y="7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17" name="Freeform 533"/>
                <p:cNvSpPr/>
                <p:nvPr/>
              </p:nvSpPr>
              <p:spPr bwMode="auto">
                <a:xfrm>
                  <a:off x="938" y="3741"/>
                  <a:ext cx="37" cy="10"/>
                </a:xfrm>
                <a:custGeom>
                  <a:avLst/>
                  <a:gdLst>
                    <a:gd name="T0" fmla="*/ 2 w 74"/>
                    <a:gd name="T1" fmla="*/ 0 h 30"/>
                    <a:gd name="T2" fmla="*/ 50 w 74"/>
                    <a:gd name="T3" fmla="*/ 0 h 30"/>
                    <a:gd name="T4" fmla="*/ 52 w 74"/>
                    <a:gd name="T5" fmla="*/ 4 h 30"/>
                    <a:gd name="T6" fmla="*/ 57 w 74"/>
                    <a:gd name="T7" fmla="*/ 13 h 30"/>
                    <a:gd name="T8" fmla="*/ 74 w 74"/>
                    <a:gd name="T9" fmla="*/ 30 h 30"/>
                    <a:gd name="T10" fmla="*/ 19 w 74"/>
                    <a:gd name="T11" fmla="*/ 30 h 30"/>
                    <a:gd name="T12" fmla="*/ 9 w 74"/>
                    <a:gd name="T13" fmla="*/ 22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2" y="4"/>
                      </a:lnTo>
                      <a:lnTo>
                        <a:pt x="57" y="13"/>
                      </a:lnTo>
                      <a:lnTo>
                        <a:pt x="74" y="30"/>
                      </a:lnTo>
                      <a:lnTo>
                        <a:pt x="19" y="30"/>
                      </a:lnTo>
                      <a:lnTo>
                        <a:pt x="9" y="22"/>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18" name="Freeform 534"/>
                <p:cNvSpPr/>
                <p:nvPr/>
              </p:nvSpPr>
              <p:spPr bwMode="auto">
                <a:xfrm>
                  <a:off x="941" y="3751"/>
                  <a:ext cx="41" cy="12"/>
                </a:xfrm>
                <a:custGeom>
                  <a:avLst/>
                  <a:gdLst>
                    <a:gd name="T0" fmla="*/ 0 w 81"/>
                    <a:gd name="T1" fmla="*/ 36 h 36"/>
                    <a:gd name="T2" fmla="*/ 1 w 81"/>
                    <a:gd name="T3" fmla="*/ 19 h 36"/>
                    <a:gd name="T4" fmla="*/ 5 w 81"/>
                    <a:gd name="T5" fmla="*/ 6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6"/>
                      </a:lnTo>
                      <a:lnTo>
                        <a:pt x="10" y="0"/>
                      </a:lnTo>
                      <a:lnTo>
                        <a:pt x="67" y="0"/>
                      </a:lnTo>
                      <a:lnTo>
                        <a:pt x="81"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19" name="Group 535"/>
              <p:cNvGrpSpPr/>
              <p:nvPr/>
            </p:nvGrpSpPr>
            <p:grpSpPr bwMode="auto">
              <a:xfrm>
                <a:off x="943" y="3754"/>
                <a:ext cx="49" cy="23"/>
                <a:chOff x="943" y="3754"/>
                <a:chExt cx="49" cy="23"/>
              </a:xfrm>
            </p:grpSpPr>
            <p:sp>
              <p:nvSpPr>
                <p:cNvPr id="119320" name="Freeform 536"/>
                <p:cNvSpPr/>
                <p:nvPr/>
              </p:nvSpPr>
              <p:spPr bwMode="auto">
                <a:xfrm>
                  <a:off x="943" y="3754"/>
                  <a:ext cx="12" cy="23"/>
                </a:xfrm>
                <a:custGeom>
                  <a:avLst/>
                  <a:gdLst>
                    <a:gd name="T0" fmla="*/ 16 w 25"/>
                    <a:gd name="T1" fmla="*/ 68 h 68"/>
                    <a:gd name="T2" fmla="*/ 0 w 25"/>
                    <a:gd name="T3" fmla="*/ 25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5"/>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21" name="Freeform 537"/>
                <p:cNvSpPr/>
                <p:nvPr/>
              </p:nvSpPr>
              <p:spPr bwMode="auto">
                <a:xfrm>
                  <a:off x="948" y="3755"/>
                  <a:ext cx="37" cy="10"/>
                </a:xfrm>
                <a:custGeom>
                  <a:avLst/>
                  <a:gdLst>
                    <a:gd name="T0" fmla="*/ 1 w 74"/>
                    <a:gd name="T1" fmla="*/ 0 h 30"/>
                    <a:gd name="T2" fmla="*/ 49 w 74"/>
                    <a:gd name="T3" fmla="*/ 0 h 30"/>
                    <a:gd name="T4" fmla="*/ 50 w 74"/>
                    <a:gd name="T5" fmla="*/ 3 h 30"/>
                    <a:gd name="T6" fmla="*/ 57 w 74"/>
                    <a:gd name="T7" fmla="*/ 12 h 30"/>
                    <a:gd name="T8" fmla="*/ 74 w 74"/>
                    <a:gd name="T9" fmla="*/ 30 h 30"/>
                    <a:gd name="T10" fmla="*/ 18 w 74"/>
                    <a:gd name="T11" fmla="*/ 30 h 30"/>
                    <a:gd name="T12" fmla="*/ 9 w 74"/>
                    <a:gd name="T13" fmla="*/ 21 h 30"/>
                    <a:gd name="T14" fmla="*/ 0 w 74"/>
                    <a:gd name="T15" fmla="*/ 5 h 30"/>
                    <a:gd name="T16" fmla="*/ 1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1" y="0"/>
                      </a:moveTo>
                      <a:lnTo>
                        <a:pt x="49" y="0"/>
                      </a:lnTo>
                      <a:lnTo>
                        <a:pt x="50" y="3"/>
                      </a:lnTo>
                      <a:lnTo>
                        <a:pt x="57" y="12"/>
                      </a:lnTo>
                      <a:lnTo>
                        <a:pt x="74"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22" name="Freeform 538"/>
                <p:cNvSpPr/>
                <p:nvPr/>
              </p:nvSpPr>
              <p:spPr bwMode="auto">
                <a:xfrm>
                  <a:off x="951" y="3765"/>
                  <a:ext cx="41" cy="12"/>
                </a:xfrm>
                <a:custGeom>
                  <a:avLst/>
                  <a:gdLst>
                    <a:gd name="T0" fmla="*/ 0 w 81"/>
                    <a:gd name="T1" fmla="*/ 36 h 36"/>
                    <a:gd name="T2" fmla="*/ 1 w 81"/>
                    <a:gd name="T3" fmla="*/ 19 h 36"/>
                    <a:gd name="T4" fmla="*/ 5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sp>
            <p:nvSpPr>
              <p:cNvPr id="119323" name="Freeform 539"/>
              <p:cNvSpPr/>
              <p:nvPr/>
            </p:nvSpPr>
            <p:spPr bwMode="auto">
              <a:xfrm>
                <a:off x="987" y="3753"/>
                <a:ext cx="25" cy="43"/>
              </a:xfrm>
              <a:custGeom>
                <a:avLst/>
                <a:gdLst>
                  <a:gd name="T0" fmla="*/ 40 w 51"/>
                  <a:gd name="T1" fmla="*/ 128 h 128"/>
                  <a:gd name="T2" fmla="*/ 0 w 51"/>
                  <a:gd name="T3" fmla="*/ 29 h 128"/>
                  <a:gd name="T4" fmla="*/ 0 w 51"/>
                  <a:gd name="T5" fmla="*/ 20 h 128"/>
                  <a:gd name="T6" fmla="*/ 2 w 51"/>
                  <a:gd name="T7" fmla="*/ 11 h 128"/>
                  <a:gd name="T8" fmla="*/ 10 w 51"/>
                  <a:gd name="T9" fmla="*/ 0 h 128"/>
                  <a:gd name="T10" fmla="*/ 51 w 51"/>
                  <a:gd name="T11" fmla="*/ 91 h 128"/>
                  <a:gd name="T12" fmla="*/ 40 w 51"/>
                  <a:gd name="T13" fmla="*/ 128 h 128"/>
                </a:gdLst>
                <a:ahLst/>
                <a:cxnLst>
                  <a:cxn ang="0">
                    <a:pos x="T0" y="T1"/>
                  </a:cxn>
                  <a:cxn ang="0">
                    <a:pos x="T2" y="T3"/>
                  </a:cxn>
                  <a:cxn ang="0">
                    <a:pos x="T4" y="T5"/>
                  </a:cxn>
                  <a:cxn ang="0">
                    <a:pos x="T6" y="T7"/>
                  </a:cxn>
                  <a:cxn ang="0">
                    <a:pos x="T8" y="T9"/>
                  </a:cxn>
                  <a:cxn ang="0">
                    <a:pos x="T10" y="T11"/>
                  </a:cxn>
                  <a:cxn ang="0">
                    <a:pos x="T12" y="T13"/>
                  </a:cxn>
                </a:cxnLst>
                <a:rect l="0" t="0" r="r" b="b"/>
                <a:pathLst>
                  <a:path w="51" h="128">
                    <a:moveTo>
                      <a:pt x="40" y="128"/>
                    </a:moveTo>
                    <a:lnTo>
                      <a:pt x="0" y="29"/>
                    </a:lnTo>
                    <a:lnTo>
                      <a:pt x="0" y="20"/>
                    </a:lnTo>
                    <a:lnTo>
                      <a:pt x="2" y="11"/>
                    </a:lnTo>
                    <a:lnTo>
                      <a:pt x="10" y="0"/>
                    </a:lnTo>
                    <a:lnTo>
                      <a:pt x="51" y="91"/>
                    </a:lnTo>
                    <a:lnTo>
                      <a:pt x="40" y="12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24" name="Freeform 540"/>
              <p:cNvSpPr/>
              <p:nvPr/>
            </p:nvSpPr>
            <p:spPr bwMode="auto">
              <a:xfrm>
                <a:off x="992" y="3753"/>
                <a:ext cx="91" cy="29"/>
              </a:xfrm>
              <a:custGeom>
                <a:avLst/>
                <a:gdLst>
                  <a:gd name="T0" fmla="*/ 0 w 183"/>
                  <a:gd name="T1" fmla="*/ 0 h 85"/>
                  <a:gd name="T2" fmla="*/ 64 w 183"/>
                  <a:gd name="T3" fmla="*/ 0 h 85"/>
                  <a:gd name="T4" fmla="*/ 67 w 183"/>
                  <a:gd name="T5" fmla="*/ 13 h 85"/>
                  <a:gd name="T6" fmla="*/ 75 w 183"/>
                  <a:gd name="T7" fmla="*/ 28 h 85"/>
                  <a:gd name="T8" fmla="*/ 84 w 183"/>
                  <a:gd name="T9" fmla="*/ 42 h 85"/>
                  <a:gd name="T10" fmla="*/ 158 w 183"/>
                  <a:gd name="T11" fmla="*/ 42 h 85"/>
                  <a:gd name="T12" fmla="*/ 163 w 183"/>
                  <a:gd name="T13" fmla="*/ 55 h 85"/>
                  <a:gd name="T14" fmla="*/ 172 w 183"/>
                  <a:gd name="T15" fmla="*/ 67 h 85"/>
                  <a:gd name="T16" fmla="*/ 183 w 183"/>
                  <a:gd name="T17" fmla="*/ 85 h 85"/>
                  <a:gd name="T18" fmla="*/ 64 w 183"/>
                  <a:gd name="T19" fmla="*/ 85 h 85"/>
                  <a:gd name="T20" fmla="*/ 41 w 183"/>
                  <a:gd name="T21" fmla="*/ 85 h 85"/>
                  <a:gd name="T22" fmla="*/ 0 w 183"/>
                  <a:gd name="T2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3" h="85">
                    <a:moveTo>
                      <a:pt x="0" y="0"/>
                    </a:moveTo>
                    <a:lnTo>
                      <a:pt x="64" y="0"/>
                    </a:lnTo>
                    <a:lnTo>
                      <a:pt x="67" y="13"/>
                    </a:lnTo>
                    <a:lnTo>
                      <a:pt x="75" y="28"/>
                    </a:lnTo>
                    <a:lnTo>
                      <a:pt x="84" y="42"/>
                    </a:lnTo>
                    <a:lnTo>
                      <a:pt x="158" y="42"/>
                    </a:lnTo>
                    <a:lnTo>
                      <a:pt x="163" y="55"/>
                    </a:lnTo>
                    <a:lnTo>
                      <a:pt x="172" y="67"/>
                    </a:lnTo>
                    <a:lnTo>
                      <a:pt x="183" y="85"/>
                    </a:lnTo>
                    <a:lnTo>
                      <a:pt x="64" y="85"/>
                    </a:lnTo>
                    <a:lnTo>
                      <a:pt x="41" y="85"/>
                    </a:lnTo>
                    <a:lnTo>
                      <a:pt x="0"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25" name="Freeform 541"/>
              <p:cNvSpPr/>
              <p:nvPr/>
            </p:nvSpPr>
            <p:spPr bwMode="auto">
              <a:xfrm>
                <a:off x="1008" y="3782"/>
                <a:ext cx="81" cy="12"/>
              </a:xfrm>
              <a:custGeom>
                <a:avLst/>
                <a:gdLst>
                  <a:gd name="T0" fmla="*/ 0 w 160"/>
                  <a:gd name="T1" fmla="*/ 36 h 36"/>
                  <a:gd name="T2" fmla="*/ 1 w 160"/>
                  <a:gd name="T3" fmla="*/ 20 h 36"/>
                  <a:gd name="T4" fmla="*/ 7 w 160"/>
                  <a:gd name="T5" fmla="*/ 8 h 36"/>
                  <a:gd name="T6" fmla="*/ 10 w 160"/>
                  <a:gd name="T7" fmla="*/ 0 h 36"/>
                  <a:gd name="T8" fmla="*/ 150 w 160"/>
                  <a:gd name="T9" fmla="*/ 0 h 36"/>
                  <a:gd name="T10" fmla="*/ 160 w 160"/>
                  <a:gd name="T11" fmla="*/ 36 h 36"/>
                  <a:gd name="T12" fmla="*/ 0 w 16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160" h="36">
                    <a:moveTo>
                      <a:pt x="0" y="36"/>
                    </a:moveTo>
                    <a:lnTo>
                      <a:pt x="1" y="20"/>
                    </a:lnTo>
                    <a:lnTo>
                      <a:pt x="7" y="8"/>
                    </a:lnTo>
                    <a:lnTo>
                      <a:pt x="10" y="0"/>
                    </a:lnTo>
                    <a:lnTo>
                      <a:pt x="150" y="0"/>
                    </a:lnTo>
                    <a:lnTo>
                      <a:pt x="160"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nvGrpSpPr>
            <p:cNvPr id="119326" name="Group 542"/>
            <p:cNvGrpSpPr/>
            <p:nvPr/>
          </p:nvGrpSpPr>
          <p:grpSpPr bwMode="auto">
            <a:xfrm>
              <a:off x="920" y="3821"/>
              <a:ext cx="413" cy="50"/>
              <a:chOff x="920" y="3821"/>
              <a:chExt cx="413" cy="50"/>
            </a:xfrm>
          </p:grpSpPr>
          <p:sp>
            <p:nvSpPr>
              <p:cNvPr id="119327" name="Freeform 543"/>
              <p:cNvSpPr/>
              <p:nvPr/>
            </p:nvSpPr>
            <p:spPr bwMode="auto">
              <a:xfrm>
                <a:off x="920" y="3821"/>
                <a:ext cx="413" cy="50"/>
              </a:xfrm>
              <a:custGeom>
                <a:avLst/>
                <a:gdLst>
                  <a:gd name="T0" fmla="*/ 35 w 825"/>
                  <a:gd name="T1" fmla="*/ 13 h 151"/>
                  <a:gd name="T2" fmla="*/ 17 w 825"/>
                  <a:gd name="T3" fmla="*/ 27 h 151"/>
                  <a:gd name="T4" fmla="*/ 9 w 825"/>
                  <a:gd name="T5" fmla="*/ 48 h 151"/>
                  <a:gd name="T6" fmla="*/ 0 w 825"/>
                  <a:gd name="T7" fmla="*/ 97 h 151"/>
                  <a:gd name="T8" fmla="*/ 4 w 825"/>
                  <a:gd name="T9" fmla="*/ 124 h 151"/>
                  <a:gd name="T10" fmla="*/ 13 w 825"/>
                  <a:gd name="T11" fmla="*/ 138 h 151"/>
                  <a:gd name="T12" fmla="*/ 26 w 825"/>
                  <a:gd name="T13" fmla="*/ 151 h 151"/>
                  <a:gd name="T14" fmla="*/ 783 w 825"/>
                  <a:gd name="T15" fmla="*/ 142 h 151"/>
                  <a:gd name="T16" fmla="*/ 807 w 825"/>
                  <a:gd name="T17" fmla="*/ 128 h 151"/>
                  <a:gd name="T18" fmla="*/ 816 w 825"/>
                  <a:gd name="T19" fmla="*/ 107 h 151"/>
                  <a:gd name="T20" fmla="*/ 825 w 825"/>
                  <a:gd name="T21" fmla="*/ 61 h 151"/>
                  <a:gd name="T22" fmla="*/ 821 w 825"/>
                  <a:gd name="T23" fmla="*/ 27 h 151"/>
                  <a:gd name="T24" fmla="*/ 806 w 825"/>
                  <a:gd name="T25" fmla="*/ 9 h 151"/>
                  <a:gd name="T26" fmla="*/ 785 w 825"/>
                  <a:gd name="T27" fmla="*/ 0 h 151"/>
                  <a:gd name="T28" fmla="*/ 35 w 825"/>
                  <a:gd name="T29" fmla="*/ 1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5" h="151">
                    <a:moveTo>
                      <a:pt x="35" y="13"/>
                    </a:moveTo>
                    <a:lnTo>
                      <a:pt x="17" y="27"/>
                    </a:lnTo>
                    <a:lnTo>
                      <a:pt x="9" y="48"/>
                    </a:lnTo>
                    <a:lnTo>
                      <a:pt x="0" y="97"/>
                    </a:lnTo>
                    <a:lnTo>
                      <a:pt x="4" y="124"/>
                    </a:lnTo>
                    <a:lnTo>
                      <a:pt x="13" y="138"/>
                    </a:lnTo>
                    <a:lnTo>
                      <a:pt x="26" y="151"/>
                    </a:lnTo>
                    <a:lnTo>
                      <a:pt x="783" y="142"/>
                    </a:lnTo>
                    <a:lnTo>
                      <a:pt x="807" y="128"/>
                    </a:lnTo>
                    <a:lnTo>
                      <a:pt x="816" y="107"/>
                    </a:lnTo>
                    <a:lnTo>
                      <a:pt x="825" y="61"/>
                    </a:lnTo>
                    <a:lnTo>
                      <a:pt x="821" y="27"/>
                    </a:lnTo>
                    <a:lnTo>
                      <a:pt x="806" y="9"/>
                    </a:lnTo>
                    <a:lnTo>
                      <a:pt x="785" y="0"/>
                    </a:lnTo>
                    <a:lnTo>
                      <a:pt x="35" y="13"/>
                    </a:lnTo>
                    <a:close/>
                  </a:path>
                </a:pathLst>
              </a:custGeom>
              <a:solidFill>
                <a:srgbClr val="202020"/>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28" name="Freeform 544"/>
              <p:cNvSpPr/>
              <p:nvPr/>
            </p:nvSpPr>
            <p:spPr bwMode="auto">
              <a:xfrm>
                <a:off x="972" y="3833"/>
                <a:ext cx="330" cy="27"/>
              </a:xfrm>
              <a:custGeom>
                <a:avLst/>
                <a:gdLst>
                  <a:gd name="T0" fmla="*/ 4 w 658"/>
                  <a:gd name="T1" fmla="*/ 23 h 79"/>
                  <a:gd name="T2" fmla="*/ 0 w 658"/>
                  <a:gd name="T3" fmla="*/ 50 h 79"/>
                  <a:gd name="T4" fmla="*/ 153 w 658"/>
                  <a:gd name="T5" fmla="*/ 50 h 79"/>
                  <a:gd name="T6" fmla="*/ 153 w 658"/>
                  <a:gd name="T7" fmla="*/ 79 h 79"/>
                  <a:gd name="T8" fmla="*/ 500 w 658"/>
                  <a:gd name="T9" fmla="*/ 73 h 79"/>
                  <a:gd name="T10" fmla="*/ 500 w 658"/>
                  <a:gd name="T11" fmla="*/ 50 h 79"/>
                  <a:gd name="T12" fmla="*/ 656 w 658"/>
                  <a:gd name="T13" fmla="*/ 50 h 79"/>
                  <a:gd name="T14" fmla="*/ 658 w 658"/>
                  <a:gd name="T15" fmla="*/ 23 h 79"/>
                  <a:gd name="T16" fmla="*/ 504 w 658"/>
                  <a:gd name="T17" fmla="*/ 23 h 79"/>
                  <a:gd name="T18" fmla="*/ 504 w 658"/>
                  <a:gd name="T19" fmla="*/ 0 h 79"/>
                  <a:gd name="T20" fmla="*/ 153 w 658"/>
                  <a:gd name="T21" fmla="*/ 8 h 79"/>
                  <a:gd name="T22" fmla="*/ 153 w 658"/>
                  <a:gd name="T23" fmla="*/ 23 h 79"/>
                  <a:gd name="T24" fmla="*/ 4 w 658"/>
                  <a:gd name="T25" fmla="*/ 2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58" h="79">
                    <a:moveTo>
                      <a:pt x="4" y="23"/>
                    </a:moveTo>
                    <a:lnTo>
                      <a:pt x="0" y="50"/>
                    </a:lnTo>
                    <a:lnTo>
                      <a:pt x="153" y="50"/>
                    </a:lnTo>
                    <a:lnTo>
                      <a:pt x="153" y="79"/>
                    </a:lnTo>
                    <a:lnTo>
                      <a:pt x="500" y="73"/>
                    </a:lnTo>
                    <a:lnTo>
                      <a:pt x="500" y="50"/>
                    </a:lnTo>
                    <a:lnTo>
                      <a:pt x="656" y="50"/>
                    </a:lnTo>
                    <a:lnTo>
                      <a:pt x="658" y="23"/>
                    </a:lnTo>
                    <a:lnTo>
                      <a:pt x="504" y="23"/>
                    </a:lnTo>
                    <a:lnTo>
                      <a:pt x="504" y="0"/>
                    </a:lnTo>
                    <a:lnTo>
                      <a:pt x="153" y="8"/>
                    </a:lnTo>
                    <a:lnTo>
                      <a:pt x="153" y="23"/>
                    </a:lnTo>
                    <a:lnTo>
                      <a:pt x="4" y="23"/>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29" name="Rectangle 545"/>
              <p:cNvSpPr>
                <a:spLocks noChangeArrowheads="1"/>
              </p:cNvSpPr>
              <p:nvPr/>
            </p:nvSpPr>
            <p:spPr bwMode="auto">
              <a:xfrm>
                <a:off x="982" y="3856"/>
                <a:ext cx="26" cy="7"/>
              </a:xfrm>
              <a:prstGeom prst="rect">
                <a:avLst/>
              </a:prstGeom>
              <a:solidFill>
                <a:srgbClr val="00A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30" name="Rectangle 546"/>
              <p:cNvSpPr>
                <a:spLocks noChangeArrowheads="1"/>
              </p:cNvSpPr>
              <p:nvPr/>
            </p:nvSpPr>
            <p:spPr bwMode="auto">
              <a:xfrm>
                <a:off x="1237" y="3855"/>
                <a:ext cx="53" cy="6"/>
              </a:xfrm>
              <a:prstGeom prst="rect">
                <a:avLst/>
              </a:prstGeom>
              <a:solidFill>
                <a:srgbClr val="202020"/>
              </a:solidFill>
              <a:ln w="7938">
                <a:solidFill>
                  <a:srgbClr val="000000"/>
                </a:solidFill>
                <a:miter lim="800000"/>
              </a:ln>
            </p:spPr>
            <p:txBody>
              <a:bodyPr/>
              <a:lstStyle/>
              <a:p>
                <a:endParaRPr lang="zh-CN" altLang="en-US" b="1">
                  <a:solidFill>
                    <a:srgbClr val="000099"/>
                  </a:solidFill>
                  <a:latin typeface="+mn-lt"/>
                  <a:ea typeface="黑体" panose="02010609060101010101" pitchFamily="2" charset="-122"/>
                </a:endParaRPr>
              </a:p>
            </p:txBody>
          </p:sp>
        </p:grpSp>
        <p:grpSp>
          <p:nvGrpSpPr>
            <p:cNvPr id="119331" name="Group 547"/>
            <p:cNvGrpSpPr/>
            <p:nvPr/>
          </p:nvGrpSpPr>
          <p:grpSpPr bwMode="auto">
            <a:xfrm>
              <a:off x="1227" y="3477"/>
              <a:ext cx="508" cy="321"/>
              <a:chOff x="1227" y="3477"/>
              <a:chExt cx="508" cy="321"/>
            </a:xfrm>
          </p:grpSpPr>
          <p:sp>
            <p:nvSpPr>
              <p:cNvPr id="119332" name="Freeform 548"/>
              <p:cNvSpPr/>
              <p:nvPr/>
            </p:nvSpPr>
            <p:spPr bwMode="auto">
              <a:xfrm>
                <a:off x="1640" y="3731"/>
                <a:ext cx="95" cy="66"/>
              </a:xfrm>
              <a:custGeom>
                <a:avLst/>
                <a:gdLst>
                  <a:gd name="T0" fmla="*/ 126 w 191"/>
                  <a:gd name="T1" fmla="*/ 9 h 200"/>
                  <a:gd name="T2" fmla="*/ 93 w 191"/>
                  <a:gd name="T3" fmla="*/ 0 h 200"/>
                  <a:gd name="T4" fmla="*/ 59 w 191"/>
                  <a:gd name="T5" fmla="*/ 5 h 200"/>
                  <a:gd name="T6" fmla="*/ 32 w 191"/>
                  <a:gd name="T7" fmla="*/ 17 h 200"/>
                  <a:gd name="T8" fmla="*/ 9 w 191"/>
                  <a:gd name="T9" fmla="*/ 45 h 200"/>
                  <a:gd name="T10" fmla="*/ 0 w 191"/>
                  <a:gd name="T11" fmla="*/ 94 h 200"/>
                  <a:gd name="T12" fmla="*/ 0 w 191"/>
                  <a:gd name="T13" fmla="*/ 137 h 200"/>
                  <a:gd name="T14" fmla="*/ 0 w 191"/>
                  <a:gd name="T15" fmla="*/ 200 h 200"/>
                  <a:gd name="T16" fmla="*/ 191 w 191"/>
                  <a:gd name="T17" fmla="*/ 200 h 200"/>
                  <a:gd name="T18" fmla="*/ 181 w 191"/>
                  <a:gd name="T19" fmla="*/ 81 h 200"/>
                  <a:gd name="T20" fmla="*/ 157 w 191"/>
                  <a:gd name="T21" fmla="*/ 30 h 200"/>
                  <a:gd name="T22" fmla="*/ 126 w 191"/>
                  <a:gd name="T23" fmla="*/ 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1" h="200">
                    <a:moveTo>
                      <a:pt x="126" y="9"/>
                    </a:moveTo>
                    <a:lnTo>
                      <a:pt x="93" y="0"/>
                    </a:lnTo>
                    <a:lnTo>
                      <a:pt x="59" y="5"/>
                    </a:lnTo>
                    <a:lnTo>
                      <a:pt x="32" y="17"/>
                    </a:lnTo>
                    <a:lnTo>
                      <a:pt x="9" y="45"/>
                    </a:lnTo>
                    <a:lnTo>
                      <a:pt x="0" y="94"/>
                    </a:lnTo>
                    <a:lnTo>
                      <a:pt x="0" y="137"/>
                    </a:lnTo>
                    <a:lnTo>
                      <a:pt x="0" y="200"/>
                    </a:lnTo>
                    <a:lnTo>
                      <a:pt x="191" y="200"/>
                    </a:lnTo>
                    <a:lnTo>
                      <a:pt x="181" y="81"/>
                    </a:lnTo>
                    <a:lnTo>
                      <a:pt x="157" y="30"/>
                    </a:lnTo>
                    <a:lnTo>
                      <a:pt x="126" y="9"/>
                    </a:lnTo>
                    <a:close/>
                  </a:path>
                </a:pathLst>
              </a:custGeom>
              <a:solidFill>
                <a:schemeClr val="bg2"/>
              </a:solidFill>
              <a:ln w="7938">
                <a:solidFill>
                  <a:srgbClr val="40404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33" name="Freeform 549"/>
              <p:cNvSpPr/>
              <p:nvPr/>
            </p:nvSpPr>
            <p:spPr bwMode="auto">
              <a:xfrm>
                <a:off x="1227" y="3477"/>
                <a:ext cx="429" cy="264"/>
              </a:xfrm>
              <a:custGeom>
                <a:avLst/>
                <a:gdLst>
                  <a:gd name="T0" fmla="*/ 0 w 860"/>
                  <a:gd name="T1" fmla="*/ 0 h 791"/>
                  <a:gd name="T2" fmla="*/ 860 w 860"/>
                  <a:gd name="T3" fmla="*/ 764 h 791"/>
                  <a:gd name="T4" fmla="*/ 849 w 860"/>
                  <a:gd name="T5" fmla="*/ 777 h 791"/>
                  <a:gd name="T6" fmla="*/ 838 w 860"/>
                  <a:gd name="T7" fmla="*/ 791 h 791"/>
                  <a:gd name="T8" fmla="*/ 0 w 860"/>
                  <a:gd name="T9" fmla="*/ 0 h 791"/>
                </a:gdLst>
                <a:ahLst/>
                <a:cxnLst>
                  <a:cxn ang="0">
                    <a:pos x="T0" y="T1"/>
                  </a:cxn>
                  <a:cxn ang="0">
                    <a:pos x="T2" y="T3"/>
                  </a:cxn>
                  <a:cxn ang="0">
                    <a:pos x="T4" y="T5"/>
                  </a:cxn>
                  <a:cxn ang="0">
                    <a:pos x="T6" y="T7"/>
                  </a:cxn>
                  <a:cxn ang="0">
                    <a:pos x="T8" y="T9"/>
                  </a:cxn>
                </a:cxnLst>
                <a:rect l="0" t="0" r="r" b="b"/>
                <a:pathLst>
                  <a:path w="860" h="791">
                    <a:moveTo>
                      <a:pt x="0" y="0"/>
                    </a:moveTo>
                    <a:lnTo>
                      <a:pt x="860" y="764"/>
                    </a:lnTo>
                    <a:lnTo>
                      <a:pt x="849" y="777"/>
                    </a:lnTo>
                    <a:lnTo>
                      <a:pt x="838" y="791"/>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34" name="Freeform 550"/>
              <p:cNvSpPr/>
              <p:nvPr/>
            </p:nvSpPr>
            <p:spPr bwMode="auto">
              <a:xfrm>
                <a:off x="1521" y="3650"/>
                <a:ext cx="141" cy="122"/>
              </a:xfrm>
              <a:custGeom>
                <a:avLst/>
                <a:gdLst>
                  <a:gd name="T0" fmla="*/ 4 w 281"/>
                  <a:gd name="T1" fmla="*/ 95 h 366"/>
                  <a:gd name="T2" fmla="*/ 24 w 281"/>
                  <a:gd name="T3" fmla="*/ 62 h 366"/>
                  <a:gd name="T4" fmla="*/ 54 w 281"/>
                  <a:gd name="T5" fmla="*/ 43 h 366"/>
                  <a:gd name="T6" fmla="*/ 78 w 281"/>
                  <a:gd name="T7" fmla="*/ 42 h 366"/>
                  <a:gd name="T8" fmla="*/ 128 w 281"/>
                  <a:gd name="T9" fmla="*/ 43 h 366"/>
                  <a:gd name="T10" fmla="*/ 132 w 281"/>
                  <a:gd name="T11" fmla="*/ 0 h 366"/>
                  <a:gd name="T12" fmla="*/ 281 w 281"/>
                  <a:gd name="T13" fmla="*/ 130 h 366"/>
                  <a:gd name="T14" fmla="*/ 272 w 281"/>
                  <a:gd name="T15" fmla="*/ 179 h 366"/>
                  <a:gd name="T16" fmla="*/ 228 w 281"/>
                  <a:gd name="T17" fmla="*/ 170 h 366"/>
                  <a:gd name="T18" fmla="*/ 191 w 281"/>
                  <a:gd name="T19" fmla="*/ 184 h 366"/>
                  <a:gd name="T20" fmla="*/ 158 w 281"/>
                  <a:gd name="T21" fmla="*/ 210 h 366"/>
                  <a:gd name="T22" fmla="*/ 150 w 281"/>
                  <a:gd name="T23" fmla="*/ 232 h 366"/>
                  <a:gd name="T24" fmla="*/ 149 w 281"/>
                  <a:gd name="T25" fmla="*/ 295 h 366"/>
                  <a:gd name="T26" fmla="*/ 149 w 281"/>
                  <a:gd name="T27" fmla="*/ 338 h 366"/>
                  <a:gd name="T28" fmla="*/ 150 w 281"/>
                  <a:gd name="T29" fmla="*/ 366 h 366"/>
                  <a:gd name="T30" fmla="*/ 0 w 281"/>
                  <a:gd name="T31" fmla="*/ 229 h 366"/>
                  <a:gd name="T32" fmla="*/ 0 w 281"/>
                  <a:gd name="T33" fmla="*/ 139 h 366"/>
                  <a:gd name="T34" fmla="*/ 4 w 281"/>
                  <a:gd name="T35" fmla="*/ 95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1" h="366">
                    <a:moveTo>
                      <a:pt x="4" y="95"/>
                    </a:moveTo>
                    <a:lnTo>
                      <a:pt x="24" y="62"/>
                    </a:lnTo>
                    <a:lnTo>
                      <a:pt x="54" y="43"/>
                    </a:lnTo>
                    <a:lnTo>
                      <a:pt x="78" y="42"/>
                    </a:lnTo>
                    <a:lnTo>
                      <a:pt x="128" y="43"/>
                    </a:lnTo>
                    <a:lnTo>
                      <a:pt x="132" y="0"/>
                    </a:lnTo>
                    <a:lnTo>
                      <a:pt x="281" y="130"/>
                    </a:lnTo>
                    <a:lnTo>
                      <a:pt x="272" y="179"/>
                    </a:lnTo>
                    <a:lnTo>
                      <a:pt x="228" y="170"/>
                    </a:lnTo>
                    <a:lnTo>
                      <a:pt x="191" y="184"/>
                    </a:lnTo>
                    <a:lnTo>
                      <a:pt x="158" y="210"/>
                    </a:lnTo>
                    <a:lnTo>
                      <a:pt x="150" y="232"/>
                    </a:lnTo>
                    <a:lnTo>
                      <a:pt x="149" y="295"/>
                    </a:lnTo>
                    <a:lnTo>
                      <a:pt x="149" y="338"/>
                    </a:lnTo>
                    <a:lnTo>
                      <a:pt x="150" y="366"/>
                    </a:lnTo>
                    <a:lnTo>
                      <a:pt x="0" y="229"/>
                    </a:lnTo>
                    <a:lnTo>
                      <a:pt x="0" y="139"/>
                    </a:lnTo>
                    <a:lnTo>
                      <a:pt x="4" y="95"/>
                    </a:lnTo>
                    <a:close/>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35" name="Line 551"/>
              <p:cNvSpPr>
                <a:spLocks noChangeShapeType="1"/>
              </p:cNvSpPr>
              <p:nvPr/>
            </p:nvSpPr>
            <p:spPr bwMode="auto">
              <a:xfrm>
                <a:off x="1586" y="3665"/>
                <a:ext cx="76" cy="44"/>
              </a:xfrm>
              <a:prstGeom prst="line">
                <a:avLst/>
              </a:prstGeom>
              <a:noFill/>
              <a:ln w="7938">
                <a:solidFill>
                  <a:srgbClr val="000000"/>
                </a:solidFill>
                <a:round/>
              </a:ln>
              <a:extLst>
                <a:ext uri="{909E8E84-426E-40DD-AFC4-6F175D3DCCD1}">
                  <a14:hiddenFill xmlns:a14="http://schemas.microsoft.com/office/drawing/2010/main">
                    <a:noFill/>
                  </a14:hiddenFill>
                </a:ext>
              </a:extLst>
            </p:spPr>
            <p:txBody>
              <a:bodyPr/>
              <a:lstStyle/>
              <a:p>
                <a:endParaRPr lang="zh-CN" altLang="en-US" b="1">
                  <a:solidFill>
                    <a:srgbClr val="000099"/>
                  </a:solidFill>
                  <a:latin typeface="+mn-lt"/>
                  <a:ea typeface="黑体" panose="02010609060101010101" pitchFamily="2" charset="-122"/>
                </a:endParaRPr>
              </a:p>
            </p:txBody>
          </p:sp>
          <p:sp>
            <p:nvSpPr>
              <p:cNvPr id="119336" name="Freeform 552"/>
              <p:cNvSpPr/>
              <p:nvPr/>
            </p:nvSpPr>
            <p:spPr bwMode="auto">
              <a:xfrm>
                <a:off x="1242" y="3486"/>
                <a:ext cx="111" cy="96"/>
              </a:xfrm>
              <a:custGeom>
                <a:avLst/>
                <a:gdLst>
                  <a:gd name="T0" fmla="*/ 10 w 222"/>
                  <a:gd name="T1" fmla="*/ 98 h 289"/>
                  <a:gd name="T2" fmla="*/ 27 w 222"/>
                  <a:gd name="T3" fmla="*/ 64 h 289"/>
                  <a:gd name="T4" fmla="*/ 53 w 222"/>
                  <a:gd name="T5" fmla="*/ 45 h 289"/>
                  <a:gd name="T6" fmla="*/ 81 w 222"/>
                  <a:gd name="T7" fmla="*/ 41 h 289"/>
                  <a:gd name="T8" fmla="*/ 131 w 222"/>
                  <a:gd name="T9" fmla="*/ 42 h 289"/>
                  <a:gd name="T10" fmla="*/ 135 w 222"/>
                  <a:gd name="T11" fmla="*/ 0 h 289"/>
                  <a:gd name="T12" fmla="*/ 222 w 222"/>
                  <a:gd name="T13" fmla="*/ 80 h 289"/>
                  <a:gd name="T14" fmla="*/ 218 w 222"/>
                  <a:gd name="T15" fmla="*/ 120 h 289"/>
                  <a:gd name="T16" fmla="*/ 190 w 222"/>
                  <a:gd name="T17" fmla="*/ 118 h 289"/>
                  <a:gd name="T18" fmla="*/ 168 w 222"/>
                  <a:gd name="T19" fmla="*/ 116 h 289"/>
                  <a:gd name="T20" fmla="*/ 135 w 222"/>
                  <a:gd name="T21" fmla="*/ 125 h 289"/>
                  <a:gd name="T22" fmla="*/ 118 w 222"/>
                  <a:gd name="T23" fmla="*/ 137 h 289"/>
                  <a:gd name="T24" fmla="*/ 102 w 222"/>
                  <a:gd name="T25" fmla="*/ 161 h 289"/>
                  <a:gd name="T26" fmla="*/ 98 w 222"/>
                  <a:gd name="T27" fmla="*/ 192 h 289"/>
                  <a:gd name="T28" fmla="*/ 93 w 222"/>
                  <a:gd name="T29" fmla="*/ 289 h 289"/>
                  <a:gd name="T30" fmla="*/ 0 w 222"/>
                  <a:gd name="T31" fmla="*/ 197 h 289"/>
                  <a:gd name="T32" fmla="*/ 4 w 222"/>
                  <a:gd name="T33" fmla="*/ 138 h 289"/>
                  <a:gd name="T34" fmla="*/ 10 w 222"/>
                  <a:gd name="T35" fmla="*/ 98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2" h="289">
                    <a:moveTo>
                      <a:pt x="10" y="98"/>
                    </a:moveTo>
                    <a:lnTo>
                      <a:pt x="27" y="64"/>
                    </a:lnTo>
                    <a:lnTo>
                      <a:pt x="53" y="45"/>
                    </a:lnTo>
                    <a:lnTo>
                      <a:pt x="81" y="41"/>
                    </a:lnTo>
                    <a:lnTo>
                      <a:pt x="131" y="42"/>
                    </a:lnTo>
                    <a:lnTo>
                      <a:pt x="135" y="0"/>
                    </a:lnTo>
                    <a:lnTo>
                      <a:pt x="222" y="80"/>
                    </a:lnTo>
                    <a:lnTo>
                      <a:pt x="218" y="120"/>
                    </a:lnTo>
                    <a:lnTo>
                      <a:pt x="190" y="118"/>
                    </a:lnTo>
                    <a:lnTo>
                      <a:pt x="168" y="116"/>
                    </a:lnTo>
                    <a:lnTo>
                      <a:pt x="135" y="125"/>
                    </a:lnTo>
                    <a:lnTo>
                      <a:pt x="118" y="137"/>
                    </a:lnTo>
                    <a:lnTo>
                      <a:pt x="102" y="161"/>
                    </a:lnTo>
                    <a:lnTo>
                      <a:pt x="98" y="192"/>
                    </a:lnTo>
                    <a:lnTo>
                      <a:pt x="93" y="289"/>
                    </a:lnTo>
                    <a:lnTo>
                      <a:pt x="0" y="197"/>
                    </a:lnTo>
                    <a:lnTo>
                      <a:pt x="4" y="138"/>
                    </a:lnTo>
                    <a:lnTo>
                      <a:pt x="10" y="98"/>
                    </a:lnTo>
                    <a:close/>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37" name="Freeform 553"/>
              <p:cNvSpPr/>
              <p:nvPr/>
            </p:nvSpPr>
            <p:spPr bwMode="auto">
              <a:xfrm>
                <a:off x="1456" y="3626"/>
                <a:ext cx="64" cy="62"/>
              </a:xfrm>
              <a:custGeom>
                <a:avLst/>
                <a:gdLst>
                  <a:gd name="T0" fmla="*/ 128 w 128"/>
                  <a:gd name="T1" fmla="*/ 5 h 186"/>
                  <a:gd name="T2" fmla="*/ 59 w 128"/>
                  <a:gd name="T3" fmla="*/ 0 h 186"/>
                  <a:gd name="T4" fmla="*/ 30 w 128"/>
                  <a:gd name="T5" fmla="*/ 14 h 186"/>
                  <a:gd name="T6" fmla="*/ 9 w 128"/>
                  <a:gd name="T7" fmla="*/ 40 h 186"/>
                  <a:gd name="T8" fmla="*/ 0 w 128"/>
                  <a:gd name="T9" fmla="*/ 89 h 186"/>
                  <a:gd name="T10" fmla="*/ 0 w 128"/>
                  <a:gd name="T11" fmla="*/ 186 h 186"/>
                  <a:gd name="T12" fmla="*/ 0 w 128"/>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8" h="186">
                    <a:moveTo>
                      <a:pt x="128" y="5"/>
                    </a:moveTo>
                    <a:lnTo>
                      <a:pt x="59" y="0"/>
                    </a:lnTo>
                    <a:lnTo>
                      <a:pt x="30" y="14"/>
                    </a:lnTo>
                    <a:lnTo>
                      <a:pt x="9"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38" name="Freeform 554"/>
              <p:cNvSpPr/>
              <p:nvPr/>
            </p:nvSpPr>
            <p:spPr bwMode="auto">
              <a:xfrm>
                <a:off x="1440" y="3615"/>
                <a:ext cx="63" cy="61"/>
              </a:xfrm>
              <a:custGeom>
                <a:avLst/>
                <a:gdLst>
                  <a:gd name="T0" fmla="*/ 126 w 126"/>
                  <a:gd name="T1" fmla="*/ 3 h 185"/>
                  <a:gd name="T2" fmla="*/ 59 w 126"/>
                  <a:gd name="T3" fmla="*/ 0 h 185"/>
                  <a:gd name="T4" fmla="*/ 24 w 126"/>
                  <a:gd name="T5" fmla="*/ 15 h 185"/>
                  <a:gd name="T6" fmla="*/ 9 w 126"/>
                  <a:gd name="T7" fmla="*/ 39 h 185"/>
                  <a:gd name="T8" fmla="*/ 0 w 126"/>
                  <a:gd name="T9" fmla="*/ 88 h 185"/>
                  <a:gd name="T10" fmla="*/ 0 w 126"/>
                  <a:gd name="T11" fmla="*/ 185 h 185"/>
                  <a:gd name="T12" fmla="*/ 0 w 126"/>
                  <a:gd name="T13" fmla="*/ 180 h 185"/>
                </a:gdLst>
                <a:ahLst/>
                <a:cxnLst>
                  <a:cxn ang="0">
                    <a:pos x="T0" y="T1"/>
                  </a:cxn>
                  <a:cxn ang="0">
                    <a:pos x="T2" y="T3"/>
                  </a:cxn>
                  <a:cxn ang="0">
                    <a:pos x="T4" y="T5"/>
                  </a:cxn>
                  <a:cxn ang="0">
                    <a:pos x="T6" y="T7"/>
                  </a:cxn>
                  <a:cxn ang="0">
                    <a:pos x="T8" y="T9"/>
                  </a:cxn>
                  <a:cxn ang="0">
                    <a:pos x="T10" y="T11"/>
                  </a:cxn>
                  <a:cxn ang="0">
                    <a:pos x="T12" y="T13"/>
                  </a:cxn>
                </a:cxnLst>
                <a:rect l="0" t="0" r="r" b="b"/>
                <a:pathLst>
                  <a:path w="126" h="185">
                    <a:moveTo>
                      <a:pt x="126" y="3"/>
                    </a:moveTo>
                    <a:lnTo>
                      <a:pt x="59" y="0"/>
                    </a:lnTo>
                    <a:lnTo>
                      <a:pt x="24" y="15"/>
                    </a:lnTo>
                    <a:lnTo>
                      <a:pt x="9" y="39"/>
                    </a:lnTo>
                    <a:lnTo>
                      <a:pt x="0" y="88"/>
                    </a:lnTo>
                    <a:lnTo>
                      <a:pt x="0" y="185"/>
                    </a:lnTo>
                    <a:lnTo>
                      <a:pt x="0" y="180"/>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39" name="Freeform 555"/>
              <p:cNvSpPr/>
              <p:nvPr/>
            </p:nvSpPr>
            <p:spPr bwMode="auto">
              <a:xfrm>
                <a:off x="1422" y="3604"/>
                <a:ext cx="64" cy="62"/>
              </a:xfrm>
              <a:custGeom>
                <a:avLst/>
                <a:gdLst>
                  <a:gd name="T0" fmla="*/ 127 w 127"/>
                  <a:gd name="T1" fmla="*/ 5 h 185"/>
                  <a:gd name="T2" fmla="*/ 59 w 127"/>
                  <a:gd name="T3" fmla="*/ 0 h 185"/>
                  <a:gd name="T4" fmla="*/ 30 w 127"/>
                  <a:gd name="T5" fmla="*/ 14 h 185"/>
                  <a:gd name="T6" fmla="*/ 9 w 127"/>
                  <a:gd name="T7" fmla="*/ 39 h 185"/>
                  <a:gd name="T8" fmla="*/ 0 w 127"/>
                  <a:gd name="T9" fmla="*/ 88 h 185"/>
                  <a:gd name="T10" fmla="*/ 0 w 127"/>
                  <a:gd name="T11" fmla="*/ 185 h 185"/>
                  <a:gd name="T12" fmla="*/ 0 w 127"/>
                  <a:gd name="T13" fmla="*/ 182 h 185"/>
                </a:gdLst>
                <a:ahLst/>
                <a:cxnLst>
                  <a:cxn ang="0">
                    <a:pos x="T0" y="T1"/>
                  </a:cxn>
                  <a:cxn ang="0">
                    <a:pos x="T2" y="T3"/>
                  </a:cxn>
                  <a:cxn ang="0">
                    <a:pos x="T4" y="T5"/>
                  </a:cxn>
                  <a:cxn ang="0">
                    <a:pos x="T6" y="T7"/>
                  </a:cxn>
                  <a:cxn ang="0">
                    <a:pos x="T8" y="T9"/>
                  </a:cxn>
                  <a:cxn ang="0">
                    <a:pos x="T10" y="T11"/>
                  </a:cxn>
                  <a:cxn ang="0">
                    <a:pos x="T12" y="T13"/>
                  </a:cxn>
                </a:cxnLst>
                <a:rect l="0" t="0" r="r" b="b"/>
                <a:pathLst>
                  <a:path w="127" h="185">
                    <a:moveTo>
                      <a:pt x="127" y="5"/>
                    </a:moveTo>
                    <a:lnTo>
                      <a:pt x="59" y="0"/>
                    </a:lnTo>
                    <a:lnTo>
                      <a:pt x="30" y="14"/>
                    </a:lnTo>
                    <a:lnTo>
                      <a:pt x="9" y="39"/>
                    </a:lnTo>
                    <a:lnTo>
                      <a:pt x="0" y="88"/>
                    </a:lnTo>
                    <a:lnTo>
                      <a:pt x="0" y="185"/>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0" name="Freeform 556"/>
              <p:cNvSpPr/>
              <p:nvPr/>
            </p:nvSpPr>
            <p:spPr bwMode="auto">
              <a:xfrm>
                <a:off x="1401" y="3594"/>
                <a:ext cx="64" cy="62"/>
              </a:xfrm>
              <a:custGeom>
                <a:avLst/>
                <a:gdLst>
                  <a:gd name="T0" fmla="*/ 127 w 127"/>
                  <a:gd name="T1" fmla="*/ 5 h 186"/>
                  <a:gd name="T2" fmla="*/ 59 w 127"/>
                  <a:gd name="T3" fmla="*/ 0 h 186"/>
                  <a:gd name="T4" fmla="*/ 32 w 127"/>
                  <a:gd name="T5" fmla="*/ 10 h 186"/>
                  <a:gd name="T6" fmla="*/ 9 w 127"/>
                  <a:gd name="T7" fmla="*/ 39 h 186"/>
                  <a:gd name="T8" fmla="*/ 0 w 127"/>
                  <a:gd name="T9" fmla="*/ 88 h 186"/>
                  <a:gd name="T10" fmla="*/ 0 w 127"/>
                  <a:gd name="T11" fmla="*/ 186 h 186"/>
                  <a:gd name="T12" fmla="*/ 0 w 127"/>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5"/>
                    </a:moveTo>
                    <a:lnTo>
                      <a:pt x="59" y="0"/>
                    </a:lnTo>
                    <a:lnTo>
                      <a:pt x="32" y="10"/>
                    </a:lnTo>
                    <a:lnTo>
                      <a:pt x="9" y="39"/>
                    </a:lnTo>
                    <a:lnTo>
                      <a:pt x="0" y="88"/>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1" name="Freeform 557"/>
              <p:cNvSpPr/>
              <p:nvPr/>
            </p:nvSpPr>
            <p:spPr bwMode="auto">
              <a:xfrm>
                <a:off x="1383" y="3583"/>
                <a:ext cx="64" cy="62"/>
              </a:xfrm>
              <a:custGeom>
                <a:avLst/>
                <a:gdLst>
                  <a:gd name="T0" fmla="*/ 128 w 128"/>
                  <a:gd name="T1" fmla="*/ 4 h 186"/>
                  <a:gd name="T2" fmla="*/ 59 w 128"/>
                  <a:gd name="T3" fmla="*/ 0 h 186"/>
                  <a:gd name="T4" fmla="*/ 32 w 128"/>
                  <a:gd name="T5" fmla="*/ 13 h 186"/>
                  <a:gd name="T6" fmla="*/ 9 w 128"/>
                  <a:gd name="T7" fmla="*/ 40 h 186"/>
                  <a:gd name="T8" fmla="*/ 0 w 128"/>
                  <a:gd name="T9" fmla="*/ 88 h 186"/>
                  <a:gd name="T10" fmla="*/ 0 w 128"/>
                  <a:gd name="T11" fmla="*/ 186 h 186"/>
                  <a:gd name="T12" fmla="*/ 0 w 128"/>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8" h="186">
                    <a:moveTo>
                      <a:pt x="128" y="4"/>
                    </a:moveTo>
                    <a:lnTo>
                      <a:pt x="59" y="0"/>
                    </a:lnTo>
                    <a:lnTo>
                      <a:pt x="32" y="13"/>
                    </a:lnTo>
                    <a:lnTo>
                      <a:pt x="9" y="40"/>
                    </a:lnTo>
                    <a:lnTo>
                      <a:pt x="0" y="88"/>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2" name="Freeform 558"/>
              <p:cNvSpPr/>
              <p:nvPr/>
            </p:nvSpPr>
            <p:spPr bwMode="auto">
              <a:xfrm>
                <a:off x="1365" y="3570"/>
                <a:ext cx="63" cy="62"/>
              </a:xfrm>
              <a:custGeom>
                <a:avLst/>
                <a:gdLst>
                  <a:gd name="T0" fmla="*/ 126 w 126"/>
                  <a:gd name="T1" fmla="*/ 4 h 186"/>
                  <a:gd name="T2" fmla="*/ 58 w 126"/>
                  <a:gd name="T3" fmla="*/ 0 h 186"/>
                  <a:gd name="T4" fmla="*/ 31 w 126"/>
                  <a:gd name="T5" fmla="*/ 14 h 186"/>
                  <a:gd name="T6" fmla="*/ 8 w 126"/>
                  <a:gd name="T7" fmla="*/ 40 h 186"/>
                  <a:gd name="T8" fmla="*/ 0 w 126"/>
                  <a:gd name="T9" fmla="*/ 89 h 186"/>
                  <a:gd name="T10" fmla="*/ 0 w 126"/>
                  <a:gd name="T11" fmla="*/ 186 h 186"/>
                  <a:gd name="T12" fmla="*/ 0 w 126"/>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6" h="186">
                    <a:moveTo>
                      <a:pt x="126" y="4"/>
                    </a:moveTo>
                    <a:lnTo>
                      <a:pt x="58" y="0"/>
                    </a:lnTo>
                    <a:lnTo>
                      <a:pt x="31" y="14"/>
                    </a:lnTo>
                    <a:lnTo>
                      <a:pt x="8"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3" name="Freeform 559"/>
              <p:cNvSpPr/>
              <p:nvPr/>
            </p:nvSpPr>
            <p:spPr bwMode="auto">
              <a:xfrm>
                <a:off x="1349" y="3558"/>
                <a:ext cx="64" cy="62"/>
              </a:xfrm>
              <a:custGeom>
                <a:avLst/>
                <a:gdLst>
                  <a:gd name="T0" fmla="*/ 127 w 127"/>
                  <a:gd name="T1" fmla="*/ 5 h 186"/>
                  <a:gd name="T2" fmla="*/ 59 w 127"/>
                  <a:gd name="T3" fmla="*/ 0 h 186"/>
                  <a:gd name="T4" fmla="*/ 33 w 127"/>
                  <a:gd name="T5" fmla="*/ 16 h 186"/>
                  <a:gd name="T6" fmla="*/ 9 w 127"/>
                  <a:gd name="T7" fmla="*/ 40 h 186"/>
                  <a:gd name="T8" fmla="*/ 0 w 127"/>
                  <a:gd name="T9" fmla="*/ 89 h 186"/>
                  <a:gd name="T10" fmla="*/ 0 w 127"/>
                  <a:gd name="T11" fmla="*/ 186 h 186"/>
                  <a:gd name="T12" fmla="*/ 0 w 127"/>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5"/>
                    </a:moveTo>
                    <a:lnTo>
                      <a:pt x="59" y="0"/>
                    </a:lnTo>
                    <a:lnTo>
                      <a:pt x="33" y="16"/>
                    </a:lnTo>
                    <a:lnTo>
                      <a:pt x="9"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4" name="Freeform 560"/>
              <p:cNvSpPr/>
              <p:nvPr/>
            </p:nvSpPr>
            <p:spPr bwMode="auto">
              <a:xfrm>
                <a:off x="1331" y="3550"/>
                <a:ext cx="63" cy="62"/>
              </a:xfrm>
              <a:custGeom>
                <a:avLst/>
                <a:gdLst>
                  <a:gd name="T0" fmla="*/ 127 w 127"/>
                  <a:gd name="T1" fmla="*/ 4 h 186"/>
                  <a:gd name="T2" fmla="*/ 59 w 127"/>
                  <a:gd name="T3" fmla="*/ 0 h 186"/>
                  <a:gd name="T4" fmla="*/ 32 w 127"/>
                  <a:gd name="T5" fmla="*/ 13 h 186"/>
                  <a:gd name="T6" fmla="*/ 10 w 127"/>
                  <a:gd name="T7" fmla="*/ 39 h 186"/>
                  <a:gd name="T8" fmla="*/ 0 w 127"/>
                  <a:gd name="T9" fmla="*/ 88 h 186"/>
                  <a:gd name="T10" fmla="*/ 0 w 127"/>
                  <a:gd name="T11" fmla="*/ 186 h 186"/>
                  <a:gd name="T12" fmla="*/ 0 w 127"/>
                  <a:gd name="T13" fmla="*/ 180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4"/>
                    </a:moveTo>
                    <a:lnTo>
                      <a:pt x="59" y="0"/>
                    </a:lnTo>
                    <a:lnTo>
                      <a:pt x="32" y="13"/>
                    </a:lnTo>
                    <a:lnTo>
                      <a:pt x="10" y="39"/>
                    </a:lnTo>
                    <a:lnTo>
                      <a:pt x="0" y="88"/>
                    </a:lnTo>
                    <a:lnTo>
                      <a:pt x="0" y="186"/>
                    </a:lnTo>
                    <a:lnTo>
                      <a:pt x="0" y="180"/>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5" name="Freeform 561"/>
              <p:cNvSpPr/>
              <p:nvPr/>
            </p:nvSpPr>
            <p:spPr bwMode="auto">
              <a:xfrm>
                <a:off x="1308" y="3501"/>
                <a:ext cx="47" cy="25"/>
              </a:xfrm>
              <a:custGeom>
                <a:avLst/>
                <a:gdLst>
                  <a:gd name="T0" fmla="*/ 0 w 96"/>
                  <a:gd name="T1" fmla="*/ 0 h 74"/>
                  <a:gd name="T2" fmla="*/ 89 w 96"/>
                  <a:gd name="T3" fmla="*/ 74 h 74"/>
                  <a:gd name="T4" fmla="*/ 96 w 96"/>
                  <a:gd name="T5" fmla="*/ 74 h 74"/>
                  <a:gd name="T6" fmla="*/ 93 w 96"/>
                  <a:gd name="T7" fmla="*/ 74 h 74"/>
                </a:gdLst>
                <a:ahLst/>
                <a:cxnLst>
                  <a:cxn ang="0">
                    <a:pos x="T0" y="T1"/>
                  </a:cxn>
                  <a:cxn ang="0">
                    <a:pos x="T2" y="T3"/>
                  </a:cxn>
                  <a:cxn ang="0">
                    <a:pos x="T4" y="T5"/>
                  </a:cxn>
                  <a:cxn ang="0">
                    <a:pos x="T6" y="T7"/>
                  </a:cxn>
                </a:cxnLst>
                <a:rect l="0" t="0" r="r" b="b"/>
                <a:pathLst>
                  <a:path w="96" h="74">
                    <a:moveTo>
                      <a:pt x="0" y="0"/>
                    </a:moveTo>
                    <a:lnTo>
                      <a:pt x="89" y="74"/>
                    </a:lnTo>
                    <a:lnTo>
                      <a:pt x="96" y="74"/>
                    </a:lnTo>
                    <a:lnTo>
                      <a:pt x="93" y="74"/>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anose="02010609060101010101" pitchFamily="2" charset="-122"/>
                </a:endParaRPr>
              </a:p>
            </p:txBody>
          </p:sp>
          <p:sp>
            <p:nvSpPr>
              <p:cNvPr id="119346" name="Oval 562"/>
              <p:cNvSpPr>
                <a:spLocks noChangeArrowheads="1"/>
              </p:cNvSpPr>
              <p:nvPr/>
            </p:nvSpPr>
            <p:spPr bwMode="auto">
              <a:xfrm>
                <a:off x="1339" y="3772"/>
                <a:ext cx="78" cy="26"/>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47" name="Oval 563"/>
              <p:cNvSpPr>
                <a:spLocks noChangeArrowheads="1"/>
              </p:cNvSpPr>
              <p:nvPr/>
            </p:nvSpPr>
            <p:spPr bwMode="auto">
              <a:xfrm>
                <a:off x="1432" y="3771"/>
                <a:ext cx="78" cy="2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48" name="Freeform 564"/>
              <p:cNvSpPr/>
              <p:nvPr/>
            </p:nvSpPr>
            <p:spPr bwMode="auto">
              <a:xfrm>
                <a:off x="1511" y="3785"/>
                <a:ext cx="94" cy="8"/>
              </a:xfrm>
              <a:custGeom>
                <a:avLst/>
                <a:gdLst>
                  <a:gd name="T0" fmla="*/ 0 w 188"/>
                  <a:gd name="T1" fmla="*/ 25 h 25"/>
                  <a:gd name="T2" fmla="*/ 6 w 188"/>
                  <a:gd name="T3" fmla="*/ 0 h 25"/>
                  <a:gd name="T4" fmla="*/ 175 w 188"/>
                  <a:gd name="T5" fmla="*/ 0 h 25"/>
                  <a:gd name="T6" fmla="*/ 188 w 188"/>
                  <a:gd name="T7" fmla="*/ 19 h 25"/>
                  <a:gd name="T8" fmla="*/ 0 w 188"/>
                  <a:gd name="T9" fmla="*/ 25 h 25"/>
                </a:gdLst>
                <a:ahLst/>
                <a:cxnLst>
                  <a:cxn ang="0">
                    <a:pos x="T0" y="T1"/>
                  </a:cxn>
                  <a:cxn ang="0">
                    <a:pos x="T2" y="T3"/>
                  </a:cxn>
                  <a:cxn ang="0">
                    <a:pos x="T4" y="T5"/>
                  </a:cxn>
                  <a:cxn ang="0">
                    <a:pos x="T6" y="T7"/>
                  </a:cxn>
                  <a:cxn ang="0">
                    <a:pos x="T8" y="T9"/>
                  </a:cxn>
                </a:cxnLst>
                <a:rect l="0" t="0" r="r" b="b"/>
                <a:pathLst>
                  <a:path w="188" h="25">
                    <a:moveTo>
                      <a:pt x="0" y="25"/>
                    </a:moveTo>
                    <a:lnTo>
                      <a:pt x="6" y="0"/>
                    </a:lnTo>
                    <a:lnTo>
                      <a:pt x="175" y="0"/>
                    </a:lnTo>
                    <a:lnTo>
                      <a:pt x="188" y="19"/>
                    </a:lnTo>
                    <a:lnTo>
                      <a:pt x="0" y="25"/>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49" name="Oval 565"/>
              <p:cNvSpPr>
                <a:spLocks noChangeArrowheads="1"/>
              </p:cNvSpPr>
              <p:nvPr/>
            </p:nvSpPr>
            <p:spPr bwMode="auto">
              <a:xfrm>
                <a:off x="1338" y="3767"/>
                <a:ext cx="78" cy="27"/>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sp>
            <p:nvSpPr>
              <p:cNvPr id="119350" name="Oval 566"/>
              <p:cNvSpPr>
                <a:spLocks noChangeArrowheads="1"/>
              </p:cNvSpPr>
              <p:nvPr/>
            </p:nvSpPr>
            <p:spPr bwMode="auto">
              <a:xfrm>
                <a:off x="1431" y="3766"/>
                <a:ext cx="77" cy="2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anose="02010609060101010101" pitchFamily="2" charset="-122"/>
                </a:endParaRPr>
              </a:p>
            </p:txBody>
          </p:sp>
        </p:grpSp>
      </p:grpSp>
      <p:grpSp>
        <p:nvGrpSpPr>
          <p:cNvPr id="119351" name="Group 567"/>
          <p:cNvGrpSpPr/>
          <p:nvPr/>
        </p:nvGrpSpPr>
        <p:grpSpPr bwMode="auto">
          <a:xfrm>
            <a:off x="7631236" y="2251224"/>
            <a:ext cx="1222772" cy="781050"/>
            <a:chOff x="1680" y="240"/>
            <a:chExt cx="2529" cy="1270"/>
          </a:xfrm>
        </p:grpSpPr>
        <p:sp>
          <p:nvSpPr>
            <p:cNvPr id="119352" name="Oval 568"/>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3" name="Oval 569"/>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4" name="Oval 570"/>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5" name="Oval 571"/>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6" name="Oval 572"/>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7" name="Oval 573"/>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8" name="Oval 574"/>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59" name="Oval 575"/>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60" name="Oval 576"/>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119361" name="Text Box 577"/>
          <p:cNvSpPr txBox="1">
            <a:spLocks noChangeArrowheads="1"/>
          </p:cNvSpPr>
          <p:nvPr/>
        </p:nvSpPr>
        <p:spPr bwMode="auto">
          <a:xfrm>
            <a:off x="7878886" y="24401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局域网</a:t>
            </a:r>
          </a:p>
        </p:txBody>
      </p:sp>
      <p:sp>
        <p:nvSpPr>
          <p:cNvPr id="119362" name="Line 578"/>
          <p:cNvSpPr>
            <a:spLocks noChangeShapeType="1"/>
          </p:cNvSpPr>
          <p:nvPr/>
        </p:nvSpPr>
        <p:spPr bwMode="auto">
          <a:xfrm flipV="1">
            <a:off x="1176858" y="2317899"/>
            <a:ext cx="1325959" cy="360362"/>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63" name="Line 579"/>
          <p:cNvSpPr>
            <a:spLocks noChangeShapeType="1"/>
          </p:cNvSpPr>
          <p:nvPr/>
        </p:nvSpPr>
        <p:spPr bwMode="auto">
          <a:xfrm flipV="1">
            <a:off x="5435063" y="2330600"/>
            <a:ext cx="1523735" cy="115887"/>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64" name="Line 580"/>
          <p:cNvSpPr>
            <a:spLocks noChangeShapeType="1"/>
          </p:cNvSpPr>
          <p:nvPr/>
        </p:nvSpPr>
        <p:spPr bwMode="auto">
          <a:xfrm>
            <a:off x="7608879" y="2376636"/>
            <a:ext cx="1719792" cy="261938"/>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65" name="Line 581"/>
          <p:cNvSpPr>
            <a:spLocks noChangeShapeType="1"/>
          </p:cNvSpPr>
          <p:nvPr/>
        </p:nvSpPr>
        <p:spPr bwMode="auto">
          <a:xfrm>
            <a:off x="3199333" y="2287737"/>
            <a:ext cx="1671638" cy="142875"/>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9367" name="Text Box 583"/>
          <p:cNvSpPr txBox="1">
            <a:spLocks noChangeArrowheads="1"/>
          </p:cNvSpPr>
          <p:nvPr/>
        </p:nvSpPr>
        <p:spPr bwMode="auto">
          <a:xfrm>
            <a:off x="2752187" y="1196752"/>
            <a:ext cx="42114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3200" b="1" dirty="0">
                <a:solidFill>
                  <a:srgbClr val="000099"/>
                </a:solidFill>
                <a:latin typeface="+mn-lt"/>
                <a:ea typeface="黑体" panose="02010609060101010101" pitchFamily="2" charset="-122"/>
              </a:rPr>
              <a:t>主机</a:t>
            </a:r>
            <a:r>
              <a:rPr kumimoji="1" lang="zh-CN" altLang="en-US" sz="1800" b="1" dirty="0">
                <a:solidFill>
                  <a:srgbClr val="000099"/>
                </a:solidFill>
                <a:latin typeface="+mn-lt"/>
                <a:ea typeface="黑体" panose="02010609060101010101" pitchFamily="2" charset="-122"/>
              </a:rPr>
              <a:t> </a:t>
            </a:r>
            <a:r>
              <a:rPr kumimoji="1" lang="en-US" altLang="zh-CN" sz="3200" b="1" dirty="0">
                <a:solidFill>
                  <a:srgbClr val="000099"/>
                </a:solidFill>
                <a:latin typeface="+mn-lt"/>
                <a:ea typeface="黑体" panose="02010609060101010101" pitchFamily="2" charset="-122"/>
              </a:rPr>
              <a:t>H</a:t>
            </a:r>
            <a:r>
              <a:rPr kumimoji="1" lang="en-US" altLang="zh-CN" sz="3200" b="1" baseline="-25000" dirty="0">
                <a:solidFill>
                  <a:srgbClr val="000099"/>
                </a:solidFill>
                <a:latin typeface="+mn-lt"/>
                <a:ea typeface="黑体" panose="02010609060101010101" pitchFamily="2" charset="-122"/>
              </a:rPr>
              <a:t>1</a:t>
            </a:r>
            <a:r>
              <a:rPr kumimoji="1" lang="en-US" altLang="zh-CN" sz="1800" b="1" dirty="0">
                <a:solidFill>
                  <a:srgbClr val="000099"/>
                </a:solidFill>
                <a:latin typeface="+mn-lt"/>
                <a:ea typeface="黑体" panose="02010609060101010101" pitchFamily="2" charset="-122"/>
              </a:rPr>
              <a:t> </a:t>
            </a:r>
            <a:r>
              <a:rPr kumimoji="1" lang="zh-CN" altLang="en-US" sz="3200" b="1" dirty="0">
                <a:solidFill>
                  <a:srgbClr val="000099"/>
                </a:solidFill>
                <a:latin typeface="+mn-lt"/>
                <a:ea typeface="黑体" panose="02010609060101010101" pitchFamily="2" charset="-122"/>
              </a:rPr>
              <a:t>向</a:t>
            </a:r>
            <a:r>
              <a:rPr kumimoji="1" lang="zh-CN" altLang="en-US" sz="1800" b="1" dirty="0">
                <a:solidFill>
                  <a:srgbClr val="000099"/>
                </a:solidFill>
                <a:latin typeface="+mn-lt"/>
                <a:ea typeface="黑体" panose="02010609060101010101" pitchFamily="2" charset="-122"/>
              </a:rPr>
              <a:t> </a:t>
            </a:r>
            <a:r>
              <a:rPr kumimoji="1" lang="en-US" altLang="zh-CN" sz="3200" b="1" dirty="0">
                <a:solidFill>
                  <a:srgbClr val="000099"/>
                </a:solidFill>
                <a:latin typeface="+mn-lt"/>
                <a:ea typeface="黑体" panose="02010609060101010101" pitchFamily="2" charset="-122"/>
              </a:rPr>
              <a:t>H</a:t>
            </a:r>
            <a:r>
              <a:rPr kumimoji="1" lang="en-US" altLang="zh-CN" sz="3200" b="1" baseline="-25000" dirty="0">
                <a:solidFill>
                  <a:srgbClr val="000099"/>
                </a:solidFill>
                <a:latin typeface="+mn-lt"/>
                <a:ea typeface="黑体" panose="02010609060101010101" pitchFamily="2" charset="-122"/>
              </a:rPr>
              <a:t>2</a:t>
            </a:r>
            <a:r>
              <a:rPr kumimoji="1" lang="en-US" altLang="zh-CN" sz="1800" b="1" dirty="0">
                <a:solidFill>
                  <a:srgbClr val="000099"/>
                </a:solidFill>
                <a:latin typeface="+mn-lt"/>
                <a:ea typeface="黑体" panose="02010609060101010101" pitchFamily="2" charset="-122"/>
              </a:rPr>
              <a:t> </a:t>
            </a:r>
            <a:r>
              <a:rPr kumimoji="1" lang="zh-CN" altLang="en-US" sz="3200" b="1" dirty="0">
                <a:solidFill>
                  <a:srgbClr val="000099"/>
                </a:solidFill>
                <a:latin typeface="+mn-lt"/>
                <a:ea typeface="黑体" panose="02010609060101010101" pitchFamily="2" charset="-122"/>
              </a:rPr>
              <a:t>发送数据</a:t>
            </a:r>
            <a:endParaRPr kumimoji="1" lang="zh-CN" altLang="en-US" sz="3200" b="1" baseline="-25000" dirty="0">
              <a:solidFill>
                <a:srgbClr val="000099"/>
              </a:solidFill>
              <a:latin typeface="+mn-lt"/>
              <a:ea typeface="黑体" panose="02010609060101010101" pitchFamily="2" charset="-122"/>
            </a:endParaRPr>
          </a:p>
        </p:txBody>
      </p:sp>
      <p:sp>
        <p:nvSpPr>
          <p:cNvPr id="119429" name="Text Box 645"/>
          <p:cNvSpPr txBox="1">
            <a:spLocks noChangeArrowheads="1"/>
          </p:cNvSpPr>
          <p:nvPr/>
        </p:nvSpPr>
        <p:spPr bwMode="auto">
          <a:xfrm>
            <a:off x="2507977" y="3492297"/>
            <a:ext cx="55402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200" b="1" dirty="0">
                <a:solidFill>
                  <a:srgbClr val="C00000"/>
                </a:solidFill>
                <a:latin typeface="+mn-lt"/>
                <a:ea typeface="黑体" panose="02010609060101010101" pitchFamily="2" charset="-122"/>
              </a:rPr>
              <a:t>仅从数据链路层观察帧的流动</a:t>
            </a:r>
          </a:p>
        </p:txBody>
      </p:sp>
      <p:sp>
        <p:nvSpPr>
          <p:cNvPr id="584" name="矩形 583"/>
          <p:cNvSpPr/>
          <p:nvPr/>
        </p:nvSpPr>
        <p:spPr>
          <a:xfrm>
            <a:off x="1985683" y="6351711"/>
            <a:ext cx="6423701"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只</a:t>
            </a:r>
            <a:r>
              <a:rPr lang="zh-CN" altLang="zh-CN" sz="2400" b="1" dirty="0">
                <a:latin typeface="+mn-lt"/>
                <a:ea typeface="黑体" panose="02010609060101010101" pitchFamily="2" charset="-122"/>
              </a:rPr>
              <a:t>考虑数据在数据链路层的流动</a:t>
            </a:r>
            <a:endParaRPr lang="zh-CN" altLang="en-US" sz="2400" b="1" dirty="0">
              <a:latin typeface="+mn-lt"/>
              <a:ea typeface="黑体" panose="02010609060101010101" pitchFamily="2" charset="-122"/>
            </a:endParaRPr>
          </a:p>
        </p:txBody>
      </p:sp>
      <p:sp>
        <p:nvSpPr>
          <p:cNvPr id="2" name="矩形 1"/>
          <p:cNvSpPr/>
          <p:nvPr/>
        </p:nvSpPr>
        <p:spPr>
          <a:xfrm>
            <a:off x="2671966" y="5909210"/>
            <a:ext cx="5346335" cy="400110"/>
          </a:xfrm>
          <a:prstGeom prst="rect">
            <a:avLst/>
          </a:prstGeom>
          <a:solidFill>
            <a:srgbClr val="66FF66"/>
          </a:solidFill>
          <a:ln>
            <a:solidFill>
              <a:srgbClr val="0070C0"/>
            </a:solidFill>
          </a:ln>
        </p:spPr>
        <p:txBody>
          <a:bodyPr wrap="none">
            <a:spAutoFit/>
          </a:bodyPr>
          <a:lstStyle/>
          <a:p>
            <a:r>
              <a:rPr lang="zh-CN" altLang="zh-CN" sz="2000" b="1" dirty="0">
                <a:solidFill>
                  <a:srgbClr val="000066"/>
                </a:solidFill>
                <a:latin typeface="+mn-lt"/>
                <a:ea typeface="黑体" panose="02010609060101010101" pitchFamily="2" charset="-122"/>
              </a:rPr>
              <a:t>不同的链路层可能采用不同的数据链路层协议</a:t>
            </a:r>
            <a:endParaRPr lang="zh-CN" altLang="en-US" sz="2000" b="1" dirty="0">
              <a:solidFill>
                <a:srgbClr val="000066"/>
              </a:solidFill>
              <a:latin typeface="+mn-lt"/>
              <a:ea typeface="黑体" panose="02010609060101010101" pitchFamily="2" charset="-122"/>
            </a:endParaRPr>
          </a:p>
        </p:txBody>
      </p:sp>
      <p:grpSp>
        <p:nvGrpSpPr>
          <p:cNvPr id="3" name="组合 2"/>
          <p:cNvGrpSpPr/>
          <p:nvPr/>
        </p:nvGrpSpPr>
        <p:grpSpPr>
          <a:xfrm>
            <a:off x="322121" y="3386039"/>
            <a:ext cx="9455415" cy="2419350"/>
            <a:chOff x="322121" y="3386039"/>
            <a:chExt cx="9455415" cy="2419350"/>
          </a:xfrm>
        </p:grpSpPr>
        <p:grpSp>
          <p:nvGrpSpPr>
            <p:cNvPr id="586" name="Group 587"/>
            <p:cNvGrpSpPr/>
            <p:nvPr/>
          </p:nvGrpSpPr>
          <p:grpSpPr bwMode="auto">
            <a:xfrm>
              <a:off x="322121" y="3386039"/>
              <a:ext cx="9455415" cy="2419350"/>
              <a:chOff x="158" y="2405"/>
              <a:chExt cx="5498" cy="1524"/>
            </a:xfrm>
          </p:grpSpPr>
          <p:sp>
            <p:nvSpPr>
              <p:cNvPr id="587" name="AutoShape 524"/>
              <p:cNvSpPr>
                <a:spLocks noChangeArrowheads="1"/>
              </p:cNvSpPr>
              <p:nvPr/>
            </p:nvSpPr>
            <p:spPr bwMode="auto">
              <a:xfrm>
                <a:off x="158" y="2633"/>
                <a:ext cx="564" cy="1144"/>
              </a:xfrm>
              <a:prstGeom prst="cube">
                <a:avLst>
                  <a:gd name="adj" fmla="val 9250"/>
                </a:avLst>
              </a:prstGeom>
              <a:solidFill>
                <a:srgbClr val="FF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8" name="Freeform 525"/>
              <p:cNvSpPr/>
              <p:nvPr/>
            </p:nvSpPr>
            <p:spPr bwMode="auto">
              <a:xfrm>
                <a:off x="158"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9" name="Freeform 528"/>
              <p:cNvSpPr/>
              <p:nvPr/>
            </p:nvSpPr>
            <p:spPr bwMode="auto">
              <a:xfrm>
                <a:off x="158" y="2844"/>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0" name="Freeform 526"/>
              <p:cNvSpPr/>
              <p:nvPr/>
            </p:nvSpPr>
            <p:spPr bwMode="auto">
              <a:xfrm>
                <a:off x="158"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1" name="Freeform 527"/>
              <p:cNvSpPr/>
              <p:nvPr/>
            </p:nvSpPr>
            <p:spPr bwMode="auto">
              <a:xfrm>
                <a:off x="158" y="3058"/>
                <a:ext cx="564" cy="76"/>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2" name="Rectangle 529"/>
              <p:cNvSpPr>
                <a:spLocks noChangeArrowheads="1"/>
              </p:cNvSpPr>
              <p:nvPr/>
            </p:nvSpPr>
            <p:spPr bwMode="auto">
              <a:xfrm>
                <a:off x="170" y="3363"/>
                <a:ext cx="486" cy="19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3" name="Text Box 530"/>
              <p:cNvSpPr txBox="1">
                <a:spLocks noChangeArrowheads="1"/>
              </p:cNvSpPr>
              <p:nvPr/>
            </p:nvSpPr>
            <p:spPr bwMode="auto">
              <a:xfrm>
                <a:off x="158"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链路层</a:t>
                </a:r>
              </a:p>
            </p:txBody>
          </p:sp>
          <p:sp>
            <p:nvSpPr>
              <p:cNvPr id="594" name="Text Box 531"/>
              <p:cNvSpPr txBox="1">
                <a:spLocks noChangeArrowheads="1"/>
              </p:cNvSpPr>
              <p:nvPr/>
            </p:nvSpPr>
            <p:spPr bwMode="auto">
              <a:xfrm>
                <a:off x="160" y="2677"/>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应用层</a:t>
                </a:r>
              </a:p>
            </p:txBody>
          </p:sp>
          <p:sp>
            <p:nvSpPr>
              <p:cNvPr id="595" name="Text Box 532"/>
              <p:cNvSpPr txBox="1">
                <a:spLocks noChangeArrowheads="1"/>
              </p:cNvSpPr>
              <p:nvPr/>
            </p:nvSpPr>
            <p:spPr bwMode="auto">
              <a:xfrm>
                <a:off x="158" y="2894"/>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运输层</a:t>
                </a:r>
              </a:p>
            </p:txBody>
          </p:sp>
          <p:sp>
            <p:nvSpPr>
              <p:cNvPr id="596" name="Text Box 533"/>
              <p:cNvSpPr txBox="1">
                <a:spLocks noChangeArrowheads="1"/>
              </p:cNvSpPr>
              <p:nvPr/>
            </p:nvSpPr>
            <p:spPr bwMode="auto">
              <a:xfrm>
                <a:off x="158"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网络层</a:t>
                </a:r>
              </a:p>
            </p:txBody>
          </p:sp>
          <p:sp>
            <p:nvSpPr>
              <p:cNvPr id="597" name="Text Box 534"/>
              <p:cNvSpPr txBox="1">
                <a:spLocks noChangeArrowheads="1"/>
              </p:cNvSpPr>
              <p:nvPr/>
            </p:nvSpPr>
            <p:spPr bwMode="auto">
              <a:xfrm>
                <a:off x="158"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物理层</a:t>
                </a:r>
              </a:p>
            </p:txBody>
          </p:sp>
          <p:sp>
            <p:nvSpPr>
              <p:cNvPr id="598" name="AutoShape 536"/>
              <p:cNvSpPr>
                <a:spLocks noChangeArrowheads="1"/>
              </p:cNvSpPr>
              <p:nvPr/>
            </p:nvSpPr>
            <p:spPr bwMode="auto">
              <a:xfrm>
                <a:off x="5092" y="2633"/>
                <a:ext cx="564" cy="1144"/>
              </a:xfrm>
              <a:prstGeom prst="cube">
                <a:avLst>
                  <a:gd name="adj" fmla="val 9250"/>
                </a:avLst>
              </a:prstGeom>
              <a:solidFill>
                <a:srgbClr val="FF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9" name="Freeform 537"/>
              <p:cNvSpPr/>
              <p:nvPr/>
            </p:nvSpPr>
            <p:spPr bwMode="auto">
              <a:xfrm>
                <a:off x="5092"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0" name="Freeform 538"/>
              <p:cNvSpPr/>
              <p:nvPr/>
            </p:nvSpPr>
            <p:spPr bwMode="auto">
              <a:xfrm>
                <a:off x="5092"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1" name="Freeform 539"/>
              <p:cNvSpPr/>
              <p:nvPr/>
            </p:nvSpPr>
            <p:spPr bwMode="auto">
              <a:xfrm>
                <a:off x="5092" y="3058"/>
                <a:ext cx="564" cy="76"/>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2" name="Freeform 540"/>
              <p:cNvSpPr/>
              <p:nvPr/>
            </p:nvSpPr>
            <p:spPr bwMode="auto">
              <a:xfrm>
                <a:off x="5092" y="2844"/>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3" name="Rectangle 541"/>
              <p:cNvSpPr>
                <a:spLocks noChangeArrowheads="1"/>
              </p:cNvSpPr>
              <p:nvPr/>
            </p:nvSpPr>
            <p:spPr bwMode="auto">
              <a:xfrm>
                <a:off x="5104" y="3362"/>
                <a:ext cx="486" cy="19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4" name="Text Box 542"/>
              <p:cNvSpPr txBox="1">
                <a:spLocks noChangeArrowheads="1"/>
              </p:cNvSpPr>
              <p:nvPr/>
            </p:nvSpPr>
            <p:spPr bwMode="auto">
              <a:xfrm>
                <a:off x="5057" y="3339"/>
                <a:ext cx="5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zh-CN" altLang="en-US" sz="1800" b="1">
                    <a:solidFill>
                      <a:srgbClr val="000099"/>
                    </a:solidFill>
                    <a:latin typeface="+mn-lt"/>
                    <a:ea typeface="黑体" panose="02010609060101010101" pitchFamily="2" charset="-122"/>
                  </a:rPr>
                  <a:t>链路层</a:t>
                </a:r>
              </a:p>
            </p:txBody>
          </p:sp>
          <p:sp>
            <p:nvSpPr>
              <p:cNvPr id="605" name="Text Box 543"/>
              <p:cNvSpPr txBox="1">
                <a:spLocks noChangeArrowheads="1"/>
              </p:cNvSpPr>
              <p:nvPr/>
            </p:nvSpPr>
            <p:spPr bwMode="auto">
              <a:xfrm>
                <a:off x="5059" y="2677"/>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应用层</a:t>
                </a:r>
              </a:p>
            </p:txBody>
          </p:sp>
          <p:sp>
            <p:nvSpPr>
              <p:cNvPr id="606" name="Text Box 544"/>
              <p:cNvSpPr txBox="1">
                <a:spLocks noChangeArrowheads="1"/>
              </p:cNvSpPr>
              <p:nvPr/>
            </p:nvSpPr>
            <p:spPr bwMode="auto">
              <a:xfrm>
                <a:off x="5057" y="2894"/>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运输层</a:t>
                </a:r>
              </a:p>
            </p:txBody>
          </p:sp>
          <p:sp>
            <p:nvSpPr>
              <p:cNvPr id="607" name="Text Box 545"/>
              <p:cNvSpPr txBox="1">
                <a:spLocks noChangeArrowheads="1"/>
              </p:cNvSpPr>
              <p:nvPr/>
            </p:nvSpPr>
            <p:spPr bwMode="auto">
              <a:xfrm>
                <a:off x="5057"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99"/>
                    </a:solidFill>
                    <a:latin typeface="+mn-lt"/>
                    <a:ea typeface="黑体" panose="02010609060101010101" pitchFamily="2" charset="-122"/>
                  </a:rPr>
                  <a:t>网络层</a:t>
                </a:r>
              </a:p>
            </p:txBody>
          </p:sp>
          <p:sp>
            <p:nvSpPr>
              <p:cNvPr id="608" name="Text Box 546"/>
              <p:cNvSpPr txBox="1">
                <a:spLocks noChangeArrowheads="1"/>
              </p:cNvSpPr>
              <p:nvPr/>
            </p:nvSpPr>
            <p:spPr bwMode="auto">
              <a:xfrm>
                <a:off x="5057"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物理层</a:t>
                </a:r>
              </a:p>
            </p:txBody>
          </p:sp>
          <p:sp>
            <p:nvSpPr>
              <p:cNvPr id="609" name="AutoShape 547"/>
              <p:cNvSpPr>
                <a:spLocks noChangeArrowheads="1"/>
              </p:cNvSpPr>
              <p:nvPr/>
            </p:nvSpPr>
            <p:spPr bwMode="auto">
              <a:xfrm>
                <a:off x="1383"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0" name="Freeform 548"/>
              <p:cNvSpPr/>
              <p:nvPr/>
            </p:nvSpPr>
            <p:spPr bwMode="auto">
              <a:xfrm>
                <a:off x="1383"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1" name="Rectangle 549"/>
              <p:cNvSpPr>
                <a:spLocks noChangeArrowheads="1"/>
              </p:cNvSpPr>
              <p:nvPr/>
            </p:nvSpPr>
            <p:spPr bwMode="auto">
              <a:xfrm>
                <a:off x="1408" y="3353"/>
                <a:ext cx="476"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2" name="Freeform 550"/>
              <p:cNvSpPr/>
              <p:nvPr/>
            </p:nvSpPr>
            <p:spPr bwMode="auto">
              <a:xfrm>
                <a:off x="1383"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3" name="Text Box 551"/>
              <p:cNvSpPr txBox="1">
                <a:spLocks noChangeArrowheads="1"/>
              </p:cNvSpPr>
              <p:nvPr/>
            </p:nvSpPr>
            <p:spPr bwMode="auto">
              <a:xfrm>
                <a:off x="1379"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链路层</a:t>
                </a:r>
              </a:p>
            </p:txBody>
          </p:sp>
          <p:sp>
            <p:nvSpPr>
              <p:cNvPr id="614" name="Text Box 552"/>
              <p:cNvSpPr txBox="1">
                <a:spLocks noChangeArrowheads="1"/>
              </p:cNvSpPr>
              <p:nvPr/>
            </p:nvSpPr>
            <p:spPr bwMode="auto">
              <a:xfrm>
                <a:off x="1379"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网络层</a:t>
                </a:r>
              </a:p>
            </p:txBody>
          </p:sp>
          <p:sp>
            <p:nvSpPr>
              <p:cNvPr id="615" name="Text Box 553"/>
              <p:cNvSpPr txBox="1">
                <a:spLocks noChangeArrowheads="1"/>
              </p:cNvSpPr>
              <p:nvPr/>
            </p:nvSpPr>
            <p:spPr bwMode="auto">
              <a:xfrm>
                <a:off x="1379"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物理层</a:t>
                </a:r>
              </a:p>
            </p:txBody>
          </p:sp>
          <p:sp>
            <p:nvSpPr>
              <p:cNvPr id="616" name="AutoShape 554"/>
              <p:cNvSpPr>
                <a:spLocks noChangeArrowheads="1"/>
              </p:cNvSpPr>
              <p:nvPr/>
            </p:nvSpPr>
            <p:spPr bwMode="auto">
              <a:xfrm>
                <a:off x="2710"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7" name="Freeform 555"/>
              <p:cNvSpPr/>
              <p:nvPr/>
            </p:nvSpPr>
            <p:spPr bwMode="auto">
              <a:xfrm>
                <a:off x="2710"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8" name="Rectangle 556"/>
              <p:cNvSpPr>
                <a:spLocks noChangeArrowheads="1"/>
              </p:cNvSpPr>
              <p:nvPr/>
            </p:nvSpPr>
            <p:spPr bwMode="auto">
              <a:xfrm>
                <a:off x="2722" y="3353"/>
                <a:ext cx="492"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9" name="Freeform 557"/>
              <p:cNvSpPr/>
              <p:nvPr/>
            </p:nvSpPr>
            <p:spPr bwMode="auto">
              <a:xfrm>
                <a:off x="2710"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0" name="Text Box 558"/>
              <p:cNvSpPr txBox="1">
                <a:spLocks noChangeArrowheads="1"/>
              </p:cNvSpPr>
              <p:nvPr/>
            </p:nvSpPr>
            <p:spPr bwMode="auto">
              <a:xfrm>
                <a:off x="2699"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链路层</a:t>
                </a:r>
              </a:p>
            </p:txBody>
          </p:sp>
          <p:sp>
            <p:nvSpPr>
              <p:cNvPr id="621" name="Text Box 559"/>
              <p:cNvSpPr txBox="1">
                <a:spLocks noChangeArrowheads="1"/>
              </p:cNvSpPr>
              <p:nvPr/>
            </p:nvSpPr>
            <p:spPr bwMode="auto">
              <a:xfrm>
                <a:off x="2699"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网络层</a:t>
                </a:r>
              </a:p>
            </p:txBody>
          </p:sp>
          <p:sp>
            <p:nvSpPr>
              <p:cNvPr id="622" name="Text Box 560"/>
              <p:cNvSpPr txBox="1">
                <a:spLocks noChangeArrowheads="1"/>
              </p:cNvSpPr>
              <p:nvPr/>
            </p:nvSpPr>
            <p:spPr bwMode="auto">
              <a:xfrm>
                <a:off x="2699"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物理层</a:t>
                </a:r>
              </a:p>
            </p:txBody>
          </p:sp>
          <p:sp>
            <p:nvSpPr>
              <p:cNvPr id="623" name="AutoShape 561"/>
              <p:cNvSpPr>
                <a:spLocks noChangeArrowheads="1"/>
              </p:cNvSpPr>
              <p:nvPr/>
            </p:nvSpPr>
            <p:spPr bwMode="auto">
              <a:xfrm>
                <a:off x="3901"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4" name="Freeform 562"/>
              <p:cNvSpPr/>
              <p:nvPr/>
            </p:nvSpPr>
            <p:spPr bwMode="auto">
              <a:xfrm>
                <a:off x="3901"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5" name="Rectangle 563"/>
              <p:cNvSpPr>
                <a:spLocks noChangeArrowheads="1"/>
              </p:cNvSpPr>
              <p:nvPr/>
            </p:nvSpPr>
            <p:spPr bwMode="auto">
              <a:xfrm>
                <a:off x="3910" y="3353"/>
                <a:ext cx="498"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6" name="Freeform 564"/>
              <p:cNvSpPr/>
              <p:nvPr/>
            </p:nvSpPr>
            <p:spPr bwMode="auto">
              <a:xfrm>
                <a:off x="3901"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7" name="Text Box 565"/>
              <p:cNvSpPr txBox="1">
                <a:spLocks noChangeArrowheads="1"/>
              </p:cNvSpPr>
              <p:nvPr/>
            </p:nvSpPr>
            <p:spPr bwMode="auto">
              <a:xfrm>
                <a:off x="3878"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链路层</a:t>
                </a:r>
              </a:p>
            </p:txBody>
          </p:sp>
          <p:sp>
            <p:nvSpPr>
              <p:cNvPr id="628" name="Text Box 566"/>
              <p:cNvSpPr txBox="1">
                <a:spLocks noChangeArrowheads="1"/>
              </p:cNvSpPr>
              <p:nvPr/>
            </p:nvSpPr>
            <p:spPr bwMode="auto">
              <a:xfrm>
                <a:off x="3878"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网络层</a:t>
                </a:r>
              </a:p>
            </p:txBody>
          </p:sp>
          <p:sp>
            <p:nvSpPr>
              <p:cNvPr id="629" name="Text Box 567"/>
              <p:cNvSpPr txBox="1">
                <a:spLocks noChangeArrowheads="1"/>
              </p:cNvSpPr>
              <p:nvPr/>
            </p:nvSpPr>
            <p:spPr bwMode="auto">
              <a:xfrm>
                <a:off x="3878"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物理层</a:t>
                </a:r>
              </a:p>
            </p:txBody>
          </p:sp>
          <p:sp>
            <p:nvSpPr>
              <p:cNvPr id="630" name="Freeform 572"/>
              <p:cNvSpPr/>
              <p:nvPr/>
            </p:nvSpPr>
            <p:spPr bwMode="auto">
              <a:xfrm>
                <a:off x="568" y="3777"/>
                <a:ext cx="1072"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1" name="Freeform 573"/>
              <p:cNvSpPr/>
              <p:nvPr/>
            </p:nvSpPr>
            <p:spPr bwMode="auto">
              <a:xfrm>
                <a:off x="4264" y="3777"/>
                <a:ext cx="1072"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2" name="Freeform 574"/>
              <p:cNvSpPr/>
              <p:nvPr/>
            </p:nvSpPr>
            <p:spPr bwMode="auto">
              <a:xfrm>
                <a:off x="1896" y="3769"/>
                <a:ext cx="920" cy="160"/>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3" name="Freeform 575"/>
              <p:cNvSpPr/>
              <p:nvPr/>
            </p:nvSpPr>
            <p:spPr bwMode="auto">
              <a:xfrm>
                <a:off x="3112" y="3777"/>
                <a:ext cx="928"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34" name="Text Box 576"/>
              <p:cNvSpPr txBox="1">
                <a:spLocks noChangeArrowheads="1"/>
              </p:cNvSpPr>
              <p:nvPr/>
            </p:nvSpPr>
            <p:spPr bwMode="auto">
              <a:xfrm>
                <a:off x="1531"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1</a:t>
                </a:r>
              </a:p>
            </p:txBody>
          </p:sp>
          <p:sp>
            <p:nvSpPr>
              <p:cNvPr id="635" name="Text Box 577"/>
              <p:cNvSpPr txBox="1">
                <a:spLocks noChangeArrowheads="1"/>
              </p:cNvSpPr>
              <p:nvPr/>
            </p:nvSpPr>
            <p:spPr bwMode="auto">
              <a:xfrm>
                <a:off x="2872"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2</a:t>
                </a:r>
              </a:p>
            </p:txBody>
          </p:sp>
          <p:sp>
            <p:nvSpPr>
              <p:cNvPr id="636" name="Text Box 578"/>
              <p:cNvSpPr txBox="1">
                <a:spLocks noChangeArrowheads="1"/>
              </p:cNvSpPr>
              <p:nvPr/>
            </p:nvSpPr>
            <p:spPr bwMode="auto">
              <a:xfrm>
                <a:off x="4067"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anose="02010609060101010101" pitchFamily="2" charset="-122"/>
                  </a:rPr>
                  <a:t>R</a:t>
                </a:r>
                <a:r>
                  <a:rPr kumimoji="1" lang="en-US" altLang="zh-CN" sz="1800" b="1" baseline="-25000">
                    <a:solidFill>
                      <a:srgbClr val="000099"/>
                    </a:solidFill>
                    <a:latin typeface="+mn-lt"/>
                    <a:ea typeface="黑体" panose="02010609060101010101" pitchFamily="2" charset="-122"/>
                  </a:rPr>
                  <a:t>3</a:t>
                </a:r>
              </a:p>
            </p:txBody>
          </p:sp>
          <p:sp>
            <p:nvSpPr>
              <p:cNvPr id="637" name="Text Box 579"/>
              <p:cNvSpPr txBox="1">
                <a:spLocks noChangeArrowheads="1"/>
              </p:cNvSpPr>
              <p:nvPr/>
            </p:nvSpPr>
            <p:spPr bwMode="auto">
              <a:xfrm>
                <a:off x="326" y="2405"/>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anose="02010609060101010101" pitchFamily="2" charset="-122"/>
                  </a:rPr>
                  <a:t>H</a:t>
                </a:r>
                <a:r>
                  <a:rPr kumimoji="1" lang="en-US" altLang="zh-CN" sz="1800" b="1" baseline="-25000">
                    <a:solidFill>
                      <a:srgbClr val="000099"/>
                    </a:solidFill>
                    <a:latin typeface="+mn-lt"/>
                    <a:ea typeface="黑体" panose="02010609060101010101" pitchFamily="2" charset="-122"/>
                  </a:rPr>
                  <a:t>1</a:t>
                </a:r>
              </a:p>
            </p:txBody>
          </p:sp>
          <p:sp>
            <p:nvSpPr>
              <p:cNvPr id="638" name="Text Box 580"/>
              <p:cNvSpPr txBox="1">
                <a:spLocks noChangeArrowheads="1"/>
              </p:cNvSpPr>
              <p:nvPr/>
            </p:nvSpPr>
            <p:spPr bwMode="auto">
              <a:xfrm>
                <a:off x="5272" y="2405"/>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anose="02010609060101010101" pitchFamily="2" charset="-122"/>
                  </a:rPr>
                  <a:t>H</a:t>
                </a:r>
                <a:r>
                  <a:rPr kumimoji="1" lang="en-US" altLang="zh-CN" sz="1800" b="1" baseline="-25000">
                    <a:solidFill>
                      <a:srgbClr val="000099"/>
                    </a:solidFill>
                    <a:latin typeface="+mn-lt"/>
                    <a:ea typeface="黑体" panose="02010609060101010101" pitchFamily="2" charset="-122"/>
                  </a:rPr>
                  <a:t>2</a:t>
                </a:r>
              </a:p>
            </p:txBody>
          </p:sp>
        </p:grpSp>
        <p:sp>
          <p:nvSpPr>
            <p:cNvPr id="639" name="Freeform 583"/>
            <p:cNvSpPr/>
            <p:nvPr/>
          </p:nvSpPr>
          <p:spPr bwMode="auto">
            <a:xfrm>
              <a:off x="1280592" y="3897214"/>
              <a:ext cx="7560204" cy="1871662"/>
            </a:xfrm>
            <a:custGeom>
              <a:avLst/>
              <a:gdLst>
                <a:gd name="T0" fmla="*/ 12 w 4396"/>
                <a:gd name="T1" fmla="*/ 30 h 1179"/>
                <a:gd name="T2" fmla="*/ 12 w 4396"/>
                <a:gd name="T3" fmla="*/ 909 h 1179"/>
                <a:gd name="T4" fmla="*/ 84 w 4396"/>
                <a:gd name="T5" fmla="*/ 1137 h 1179"/>
                <a:gd name="T6" fmla="*/ 408 w 4396"/>
                <a:gd name="T7" fmla="*/ 1161 h 1179"/>
                <a:gd name="T8" fmla="*/ 567 w 4396"/>
                <a:gd name="T9" fmla="*/ 1158 h 1179"/>
                <a:gd name="T10" fmla="*/ 768 w 4396"/>
                <a:gd name="T11" fmla="*/ 1140 h 1179"/>
                <a:gd name="T12" fmla="*/ 804 w 4396"/>
                <a:gd name="T13" fmla="*/ 1050 h 1179"/>
                <a:gd name="T14" fmla="*/ 804 w 4396"/>
                <a:gd name="T15" fmla="*/ 666 h 1179"/>
                <a:gd name="T16" fmla="*/ 855 w 4396"/>
                <a:gd name="T17" fmla="*/ 477 h 1179"/>
                <a:gd name="T18" fmla="*/ 1182 w 4396"/>
                <a:gd name="T19" fmla="*/ 483 h 1179"/>
                <a:gd name="T20" fmla="*/ 1212 w 4396"/>
                <a:gd name="T21" fmla="*/ 663 h 1179"/>
                <a:gd name="T22" fmla="*/ 1209 w 4396"/>
                <a:gd name="T23" fmla="*/ 906 h 1179"/>
                <a:gd name="T24" fmla="*/ 1236 w 4396"/>
                <a:gd name="T25" fmla="*/ 1122 h 1179"/>
                <a:gd name="T26" fmla="*/ 1488 w 4396"/>
                <a:gd name="T27" fmla="*/ 1161 h 1179"/>
                <a:gd name="T28" fmla="*/ 1866 w 4396"/>
                <a:gd name="T29" fmla="*/ 1143 h 1179"/>
                <a:gd name="T30" fmla="*/ 1977 w 4396"/>
                <a:gd name="T31" fmla="*/ 1050 h 1179"/>
                <a:gd name="T32" fmla="*/ 1992 w 4396"/>
                <a:gd name="T33" fmla="*/ 750 h 1179"/>
                <a:gd name="T34" fmla="*/ 2016 w 4396"/>
                <a:gd name="T35" fmla="*/ 459 h 1179"/>
                <a:gd name="T36" fmla="*/ 2370 w 4396"/>
                <a:gd name="T37" fmla="*/ 453 h 1179"/>
                <a:gd name="T38" fmla="*/ 2409 w 4396"/>
                <a:gd name="T39" fmla="*/ 663 h 1179"/>
                <a:gd name="T40" fmla="*/ 2412 w 4396"/>
                <a:gd name="T41" fmla="*/ 867 h 1179"/>
                <a:gd name="T42" fmla="*/ 2436 w 4396"/>
                <a:gd name="T43" fmla="*/ 1098 h 1179"/>
                <a:gd name="T44" fmla="*/ 2565 w 4396"/>
                <a:gd name="T45" fmla="*/ 1158 h 1179"/>
                <a:gd name="T46" fmla="*/ 3024 w 4396"/>
                <a:gd name="T47" fmla="*/ 1146 h 1179"/>
                <a:gd name="T48" fmla="*/ 3165 w 4396"/>
                <a:gd name="T49" fmla="*/ 1041 h 1179"/>
                <a:gd name="T50" fmla="*/ 3172 w 4396"/>
                <a:gd name="T51" fmla="*/ 662 h 1179"/>
                <a:gd name="T52" fmla="*/ 3207 w 4396"/>
                <a:gd name="T53" fmla="*/ 462 h 1179"/>
                <a:gd name="T54" fmla="*/ 3492 w 4396"/>
                <a:gd name="T55" fmla="*/ 438 h 1179"/>
                <a:gd name="T56" fmla="*/ 3585 w 4396"/>
                <a:gd name="T57" fmla="*/ 540 h 1179"/>
                <a:gd name="T58" fmla="*/ 3591 w 4396"/>
                <a:gd name="T59" fmla="*/ 894 h 1179"/>
                <a:gd name="T60" fmla="*/ 3609 w 4396"/>
                <a:gd name="T61" fmla="*/ 1101 h 1179"/>
                <a:gd name="T62" fmla="*/ 3708 w 4396"/>
                <a:gd name="T63" fmla="*/ 1149 h 1179"/>
                <a:gd name="T64" fmla="*/ 4155 w 4396"/>
                <a:gd name="T65" fmla="*/ 1158 h 1179"/>
                <a:gd name="T66" fmla="*/ 4335 w 4396"/>
                <a:gd name="T67" fmla="*/ 1125 h 1179"/>
                <a:gd name="T68" fmla="*/ 4389 w 4396"/>
                <a:gd name="T69" fmla="*/ 945 h 1179"/>
                <a:gd name="T70" fmla="*/ 4380 w 4396"/>
                <a:gd name="T71" fmla="*/ 0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396" h="1179">
                  <a:moveTo>
                    <a:pt x="12" y="30"/>
                  </a:moveTo>
                  <a:cubicBezTo>
                    <a:pt x="13" y="176"/>
                    <a:pt x="0" y="725"/>
                    <a:pt x="12" y="909"/>
                  </a:cubicBezTo>
                  <a:cubicBezTo>
                    <a:pt x="24" y="1093"/>
                    <a:pt x="18" y="1095"/>
                    <a:pt x="84" y="1137"/>
                  </a:cubicBezTo>
                  <a:cubicBezTo>
                    <a:pt x="150" y="1179"/>
                    <a:pt x="328" y="1158"/>
                    <a:pt x="408" y="1161"/>
                  </a:cubicBezTo>
                  <a:cubicBezTo>
                    <a:pt x="488" y="1164"/>
                    <a:pt x="507" y="1162"/>
                    <a:pt x="567" y="1158"/>
                  </a:cubicBezTo>
                  <a:cubicBezTo>
                    <a:pt x="627" y="1154"/>
                    <a:pt x="728" y="1158"/>
                    <a:pt x="768" y="1140"/>
                  </a:cubicBezTo>
                  <a:cubicBezTo>
                    <a:pt x="808" y="1122"/>
                    <a:pt x="798" y="1129"/>
                    <a:pt x="804" y="1050"/>
                  </a:cubicBezTo>
                  <a:cubicBezTo>
                    <a:pt x="810" y="971"/>
                    <a:pt x="796" y="761"/>
                    <a:pt x="804" y="666"/>
                  </a:cubicBezTo>
                  <a:cubicBezTo>
                    <a:pt x="812" y="571"/>
                    <a:pt x="792" y="507"/>
                    <a:pt x="855" y="477"/>
                  </a:cubicBezTo>
                  <a:cubicBezTo>
                    <a:pt x="918" y="447"/>
                    <a:pt x="1122" y="452"/>
                    <a:pt x="1182" y="483"/>
                  </a:cubicBezTo>
                  <a:cubicBezTo>
                    <a:pt x="1242" y="514"/>
                    <a:pt x="1208" y="592"/>
                    <a:pt x="1212" y="663"/>
                  </a:cubicBezTo>
                  <a:cubicBezTo>
                    <a:pt x="1216" y="734"/>
                    <a:pt x="1205" y="830"/>
                    <a:pt x="1209" y="906"/>
                  </a:cubicBezTo>
                  <a:cubicBezTo>
                    <a:pt x="1213" y="982"/>
                    <a:pt x="1190" y="1080"/>
                    <a:pt x="1236" y="1122"/>
                  </a:cubicBezTo>
                  <a:cubicBezTo>
                    <a:pt x="1282" y="1164"/>
                    <a:pt x="1383" y="1158"/>
                    <a:pt x="1488" y="1161"/>
                  </a:cubicBezTo>
                  <a:cubicBezTo>
                    <a:pt x="1593" y="1164"/>
                    <a:pt x="1785" y="1161"/>
                    <a:pt x="1866" y="1143"/>
                  </a:cubicBezTo>
                  <a:cubicBezTo>
                    <a:pt x="1947" y="1125"/>
                    <a:pt x="1956" y="1115"/>
                    <a:pt x="1977" y="1050"/>
                  </a:cubicBezTo>
                  <a:cubicBezTo>
                    <a:pt x="1998" y="985"/>
                    <a:pt x="1986" y="848"/>
                    <a:pt x="1992" y="750"/>
                  </a:cubicBezTo>
                  <a:cubicBezTo>
                    <a:pt x="1998" y="652"/>
                    <a:pt x="1953" y="508"/>
                    <a:pt x="2016" y="459"/>
                  </a:cubicBezTo>
                  <a:cubicBezTo>
                    <a:pt x="2079" y="410"/>
                    <a:pt x="2305" y="419"/>
                    <a:pt x="2370" y="453"/>
                  </a:cubicBezTo>
                  <a:cubicBezTo>
                    <a:pt x="2435" y="487"/>
                    <a:pt x="2402" y="594"/>
                    <a:pt x="2409" y="663"/>
                  </a:cubicBezTo>
                  <a:cubicBezTo>
                    <a:pt x="2416" y="732"/>
                    <a:pt x="2408" y="794"/>
                    <a:pt x="2412" y="867"/>
                  </a:cubicBezTo>
                  <a:cubicBezTo>
                    <a:pt x="2416" y="940"/>
                    <a:pt x="2411" y="1050"/>
                    <a:pt x="2436" y="1098"/>
                  </a:cubicBezTo>
                  <a:cubicBezTo>
                    <a:pt x="2461" y="1146"/>
                    <a:pt x="2467" y="1150"/>
                    <a:pt x="2565" y="1158"/>
                  </a:cubicBezTo>
                  <a:cubicBezTo>
                    <a:pt x="2663" y="1166"/>
                    <a:pt x="2924" y="1165"/>
                    <a:pt x="3024" y="1146"/>
                  </a:cubicBezTo>
                  <a:cubicBezTo>
                    <a:pt x="3124" y="1127"/>
                    <a:pt x="3140" y="1122"/>
                    <a:pt x="3165" y="1041"/>
                  </a:cubicBezTo>
                  <a:cubicBezTo>
                    <a:pt x="3190" y="960"/>
                    <a:pt x="3165" y="758"/>
                    <a:pt x="3172" y="662"/>
                  </a:cubicBezTo>
                  <a:cubicBezTo>
                    <a:pt x="3179" y="566"/>
                    <a:pt x="3154" y="499"/>
                    <a:pt x="3207" y="462"/>
                  </a:cubicBezTo>
                  <a:cubicBezTo>
                    <a:pt x="3260" y="425"/>
                    <a:pt x="3429" y="425"/>
                    <a:pt x="3492" y="438"/>
                  </a:cubicBezTo>
                  <a:cubicBezTo>
                    <a:pt x="3555" y="451"/>
                    <a:pt x="3568" y="464"/>
                    <a:pt x="3585" y="540"/>
                  </a:cubicBezTo>
                  <a:cubicBezTo>
                    <a:pt x="3602" y="616"/>
                    <a:pt x="3587" y="801"/>
                    <a:pt x="3591" y="894"/>
                  </a:cubicBezTo>
                  <a:cubicBezTo>
                    <a:pt x="3595" y="987"/>
                    <a:pt x="3590" y="1059"/>
                    <a:pt x="3609" y="1101"/>
                  </a:cubicBezTo>
                  <a:cubicBezTo>
                    <a:pt x="3628" y="1143"/>
                    <a:pt x="3617" y="1140"/>
                    <a:pt x="3708" y="1149"/>
                  </a:cubicBezTo>
                  <a:cubicBezTo>
                    <a:pt x="3799" y="1158"/>
                    <a:pt x="4051" y="1162"/>
                    <a:pt x="4155" y="1158"/>
                  </a:cubicBezTo>
                  <a:cubicBezTo>
                    <a:pt x="4259" y="1154"/>
                    <a:pt x="4296" y="1160"/>
                    <a:pt x="4335" y="1125"/>
                  </a:cubicBezTo>
                  <a:cubicBezTo>
                    <a:pt x="4374" y="1090"/>
                    <a:pt x="4382" y="1132"/>
                    <a:pt x="4389" y="945"/>
                  </a:cubicBezTo>
                  <a:cubicBezTo>
                    <a:pt x="4396" y="758"/>
                    <a:pt x="4382" y="197"/>
                    <a:pt x="4380" y="0"/>
                  </a:cubicBezTo>
                </a:path>
              </a:pathLst>
            </a:custGeom>
            <a:noFill/>
            <a:ln w="76200" cmpd="sng">
              <a:solidFill>
                <a:srgbClr val="FF0000"/>
              </a:solidFill>
              <a:prstDash val="solid"/>
              <a:round/>
              <a:headEnd type="none" w="med" len="lg"/>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119428" name="Rectangle 644"/>
          <p:cNvSpPr>
            <a:spLocks noChangeArrowheads="1"/>
          </p:cNvSpPr>
          <p:nvPr/>
        </p:nvSpPr>
        <p:spPr bwMode="auto">
          <a:xfrm>
            <a:off x="322121" y="4905350"/>
            <a:ext cx="9360827" cy="323850"/>
          </a:xfrm>
          <a:prstGeom prst="rect">
            <a:avLst/>
          </a:prstGeom>
          <a:solidFill>
            <a:srgbClr val="C0C0C0">
              <a:alpha val="50000"/>
            </a:srgbClr>
          </a:solidFill>
          <a:ln w="9525">
            <a:solidFill>
              <a:srgbClr val="5F5F5F"/>
            </a:solidFill>
            <a:prstDash val="dash"/>
            <a:miter lim="800000"/>
          </a:ln>
          <a:effectLst/>
        </p:spPr>
        <p:txBody>
          <a:bodyPr wrap="none" anchor="ctr"/>
          <a:lstStyle/>
          <a:p>
            <a:endParaRPr lang="zh-CN" altLang="en-US" b="1">
              <a:solidFill>
                <a:srgbClr val="333399"/>
              </a:solidFill>
              <a:latin typeface="+mn-lt"/>
              <a:ea typeface="黑体" panose="02010609060101010101" pitchFamily="2" charset="-122"/>
            </a:endParaRPr>
          </a:p>
        </p:txBody>
      </p:sp>
      <p:sp>
        <p:nvSpPr>
          <p:cNvPr id="119414" name="Line 630"/>
          <p:cNvSpPr>
            <a:spLocks noChangeShapeType="1"/>
          </p:cNvSpPr>
          <p:nvPr/>
        </p:nvSpPr>
        <p:spPr bwMode="auto">
          <a:xfrm>
            <a:off x="1398711" y="5081489"/>
            <a:ext cx="1320800" cy="0"/>
          </a:xfrm>
          <a:prstGeom prst="line">
            <a:avLst/>
          </a:prstGeom>
          <a:noFill/>
          <a:ln w="76200">
            <a:solidFill>
              <a:srgbClr val="0000CC">
                <a:alpha val="70000"/>
              </a:srgbClr>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333399"/>
              </a:solidFill>
              <a:latin typeface="+mn-lt"/>
              <a:ea typeface="黑体" panose="02010609060101010101" pitchFamily="2" charset="-122"/>
            </a:endParaRPr>
          </a:p>
        </p:txBody>
      </p:sp>
      <p:sp>
        <p:nvSpPr>
          <p:cNvPr id="119415" name="Line 631"/>
          <p:cNvSpPr>
            <a:spLocks noChangeShapeType="1"/>
          </p:cNvSpPr>
          <p:nvPr/>
        </p:nvSpPr>
        <p:spPr bwMode="auto">
          <a:xfrm>
            <a:off x="3503736" y="5081489"/>
            <a:ext cx="1320800" cy="0"/>
          </a:xfrm>
          <a:prstGeom prst="line">
            <a:avLst/>
          </a:prstGeom>
          <a:noFill/>
          <a:ln w="76200">
            <a:solidFill>
              <a:srgbClr val="0000CC">
                <a:alpha val="70000"/>
              </a:srgbClr>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333399"/>
              </a:solidFill>
              <a:latin typeface="+mn-lt"/>
              <a:ea typeface="黑体" panose="02010609060101010101" pitchFamily="2" charset="-122"/>
            </a:endParaRPr>
          </a:p>
        </p:txBody>
      </p:sp>
      <p:sp>
        <p:nvSpPr>
          <p:cNvPr id="119416" name="Line 632"/>
          <p:cNvSpPr>
            <a:spLocks noChangeShapeType="1"/>
          </p:cNvSpPr>
          <p:nvPr/>
        </p:nvSpPr>
        <p:spPr bwMode="auto">
          <a:xfrm>
            <a:off x="5567486" y="5081489"/>
            <a:ext cx="1320800" cy="0"/>
          </a:xfrm>
          <a:prstGeom prst="line">
            <a:avLst/>
          </a:prstGeom>
          <a:noFill/>
          <a:ln w="76200">
            <a:solidFill>
              <a:srgbClr val="0000CC">
                <a:alpha val="70000"/>
              </a:srgbClr>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333399"/>
              </a:solidFill>
              <a:latin typeface="+mn-lt"/>
              <a:ea typeface="黑体" panose="02010609060101010101" pitchFamily="2" charset="-122"/>
            </a:endParaRPr>
          </a:p>
        </p:txBody>
      </p:sp>
      <p:sp>
        <p:nvSpPr>
          <p:cNvPr id="119417" name="Line 633"/>
          <p:cNvSpPr>
            <a:spLocks noChangeShapeType="1"/>
          </p:cNvSpPr>
          <p:nvPr/>
        </p:nvSpPr>
        <p:spPr bwMode="auto">
          <a:xfrm>
            <a:off x="7631236" y="5081489"/>
            <a:ext cx="1320800" cy="0"/>
          </a:xfrm>
          <a:prstGeom prst="line">
            <a:avLst/>
          </a:prstGeom>
          <a:noFill/>
          <a:ln w="76200">
            <a:solidFill>
              <a:srgbClr val="0000CC">
                <a:alpha val="70000"/>
              </a:srgbClr>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333399"/>
              </a:solidFill>
              <a:latin typeface="+mn-lt"/>
              <a:ea typeface="黑体" panose="02010609060101010101" pitchFamily="2" charset="-122"/>
            </a:endParaRPr>
          </a:p>
        </p:txBody>
      </p:sp>
      <p:sp>
        <p:nvSpPr>
          <p:cNvPr id="640" name="矩形 639"/>
          <p:cNvSpPr/>
          <p:nvPr/>
        </p:nvSpPr>
        <p:spPr>
          <a:xfrm>
            <a:off x="2989741" y="2998910"/>
            <a:ext cx="4338047" cy="400110"/>
          </a:xfrm>
          <a:prstGeom prst="rect">
            <a:avLst/>
          </a:prstGeom>
          <a:solidFill>
            <a:srgbClr val="000066"/>
          </a:solidFill>
          <a:ln>
            <a:solidFill>
              <a:srgbClr val="000066"/>
            </a:solidFill>
          </a:ln>
        </p:spPr>
        <p:txBody>
          <a:bodyPr wrap="none">
            <a:spAutoFit/>
          </a:bodyPr>
          <a:lstStyle/>
          <a:p>
            <a:r>
              <a:rPr lang="en-US" altLang="zh-CN" sz="2000" b="1" dirty="0" smtClean="0">
                <a:solidFill>
                  <a:schemeClr val="bg1"/>
                </a:solidFill>
                <a:latin typeface="+mn-lt"/>
                <a:ea typeface="黑体" panose="02010609060101010101" pitchFamily="2" charset="-122"/>
              </a:rPr>
              <a:t>H</a:t>
            </a:r>
            <a:r>
              <a:rPr lang="en-US" altLang="zh-CN" sz="2000" b="1" baseline="-25000" dirty="0" smtClean="0">
                <a:solidFill>
                  <a:schemeClr val="bg1"/>
                </a:solidFill>
                <a:latin typeface="+mn-lt"/>
                <a:ea typeface="黑体" panose="02010609060101010101" pitchFamily="2" charset="-122"/>
              </a:rPr>
              <a:t>1</a:t>
            </a:r>
            <a:r>
              <a:rPr lang="en-US" altLang="zh-CN" sz="2000" b="1" dirty="0" smtClean="0">
                <a:solidFill>
                  <a:schemeClr val="bg1"/>
                </a:solidFill>
                <a:latin typeface="+mn-lt"/>
                <a:ea typeface="黑体" panose="02010609060101010101" pitchFamily="2" charset="-122"/>
              </a:rPr>
              <a:t> </a:t>
            </a:r>
            <a:r>
              <a:rPr lang="zh-CN" altLang="en-US" sz="2000" b="1" dirty="0" smtClean="0">
                <a:solidFill>
                  <a:schemeClr val="bg1"/>
                </a:solidFill>
                <a:latin typeface="+mn-lt"/>
                <a:ea typeface="黑体" panose="02010609060101010101" pitchFamily="2" charset="-122"/>
              </a:rPr>
              <a:t>到</a:t>
            </a:r>
            <a:r>
              <a:rPr lang="en-US" altLang="zh-CN" sz="2000" b="1" dirty="0" smtClean="0">
                <a:solidFill>
                  <a:schemeClr val="bg1"/>
                </a:solidFill>
                <a:latin typeface="+mn-lt"/>
                <a:ea typeface="黑体" panose="02010609060101010101" pitchFamily="2" charset="-122"/>
              </a:rPr>
              <a:t>H</a:t>
            </a:r>
            <a:r>
              <a:rPr lang="en-US" altLang="zh-CN" sz="2000" b="1" baseline="-25000" dirty="0" smtClean="0">
                <a:solidFill>
                  <a:schemeClr val="bg1"/>
                </a:solidFill>
                <a:latin typeface="+mn-lt"/>
                <a:ea typeface="黑体" panose="02010609060101010101" pitchFamily="2" charset="-122"/>
              </a:rPr>
              <a:t>2</a:t>
            </a:r>
            <a:r>
              <a:rPr lang="en-US" altLang="zh-CN" sz="2000" b="1" dirty="0" smtClean="0">
                <a:solidFill>
                  <a:schemeClr val="bg1"/>
                </a:solidFill>
                <a:latin typeface="+mn-lt"/>
                <a:ea typeface="黑体" panose="02010609060101010101" pitchFamily="2" charset="-122"/>
              </a:rPr>
              <a:t> </a:t>
            </a:r>
            <a:r>
              <a:rPr lang="zh-CN" altLang="zh-CN" sz="2000" b="1" dirty="0" smtClean="0">
                <a:solidFill>
                  <a:schemeClr val="bg1"/>
                </a:solidFill>
                <a:latin typeface="+mn-lt"/>
                <a:ea typeface="黑体" panose="02010609060101010101" pitchFamily="2" charset="-122"/>
              </a:rPr>
              <a:t>所</a:t>
            </a:r>
            <a:r>
              <a:rPr lang="zh-CN" altLang="zh-CN" sz="2000" b="1" dirty="0">
                <a:solidFill>
                  <a:schemeClr val="bg1"/>
                </a:solidFill>
                <a:latin typeface="+mn-lt"/>
                <a:ea typeface="黑体" panose="02010609060101010101" pitchFamily="2" charset="-122"/>
              </a:rPr>
              <a:t>经过的网络可以是多种的</a:t>
            </a:r>
            <a:endParaRPr lang="zh-CN" altLang="en-US" sz="2000" b="1" dirty="0">
              <a:solidFill>
                <a:schemeClr val="bg1"/>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pPr algn="ctr"/>
            <a:r>
              <a:rPr lang="zh-CN" altLang="en-US" dirty="0" smtClean="0"/>
              <a:t>以太网信道</a:t>
            </a:r>
            <a:r>
              <a:rPr lang="zh-CN" altLang="en-US" dirty="0"/>
              <a:t>被占用的情况</a:t>
            </a:r>
          </a:p>
        </p:txBody>
      </p:sp>
      <p:sp>
        <p:nvSpPr>
          <p:cNvPr id="432131" name="Rectangle 3"/>
          <p:cNvSpPr>
            <a:spLocks noGrp="1" noChangeArrowheads="1"/>
          </p:cNvSpPr>
          <p:nvPr>
            <p:ph idx="1"/>
          </p:nvPr>
        </p:nvSpPr>
        <p:spPr/>
        <p:txBody>
          <a:bodyPr/>
          <a:lstStyle/>
          <a:p>
            <a:r>
              <a:rPr lang="zh-CN" altLang="zh-CN" sz="2800" dirty="0" smtClean="0"/>
              <a:t>一</a:t>
            </a:r>
            <a:r>
              <a:rPr lang="zh-CN" altLang="zh-CN" sz="2800" dirty="0"/>
              <a:t>个站在发送帧时出现了碰撞。经过一个争用</a:t>
            </a:r>
            <a:r>
              <a:rPr lang="zh-CN" altLang="zh-CN" sz="2800" dirty="0" smtClean="0"/>
              <a:t>期</a:t>
            </a:r>
            <a:r>
              <a:rPr lang="en-US" altLang="zh-CN" sz="2800" dirty="0" smtClean="0"/>
              <a:t> 2</a:t>
            </a:r>
            <a:r>
              <a:rPr lang="en-US" altLang="zh-CN" sz="2800" i="1" dirty="0" smtClean="0">
                <a:sym typeface="Symbol" panose="05050102010706020507"/>
              </a:rPr>
              <a:t> </a:t>
            </a:r>
            <a:r>
              <a:rPr lang="zh-CN" altLang="zh-CN" sz="2800" dirty="0" smtClean="0"/>
              <a:t>后</a:t>
            </a:r>
            <a:r>
              <a:rPr lang="zh-CN" altLang="en-US" sz="2800" dirty="0" smtClean="0"/>
              <a:t>，</a:t>
            </a:r>
            <a:r>
              <a:rPr lang="zh-CN" altLang="zh-CN" sz="2800" dirty="0" smtClean="0"/>
              <a:t>可能</a:t>
            </a:r>
            <a:r>
              <a:rPr lang="zh-CN" altLang="zh-CN" sz="2800" dirty="0"/>
              <a:t>又出现了碰撞。这样经过若干个争用期后，一个站发送成功了</a:t>
            </a:r>
            <a:r>
              <a:rPr lang="zh-CN" altLang="zh-CN" sz="2800" dirty="0" smtClean="0"/>
              <a:t>。</a:t>
            </a:r>
            <a:r>
              <a:rPr lang="zh-CN" altLang="zh-CN" sz="2800" dirty="0"/>
              <a:t>假定发送帧需要的时间</a:t>
            </a:r>
            <a:r>
              <a:rPr lang="zh-CN" altLang="zh-CN" sz="2800" dirty="0" smtClean="0"/>
              <a:t>是</a:t>
            </a:r>
            <a:r>
              <a:rPr lang="en-US" altLang="zh-CN" sz="2800" dirty="0" smtClean="0"/>
              <a:t> </a:t>
            </a:r>
            <a:r>
              <a:rPr lang="en-US" altLang="zh-CN" sz="2800" i="1" dirty="0" smtClean="0"/>
              <a:t>T</a:t>
            </a:r>
            <a:r>
              <a:rPr lang="en-US" altLang="zh-CN" sz="2800" baseline="-25000" dirty="0" smtClean="0"/>
              <a:t>0</a:t>
            </a:r>
            <a:r>
              <a:rPr lang="zh-CN" altLang="zh-CN" sz="2800" dirty="0" smtClean="0"/>
              <a:t>。</a:t>
            </a:r>
            <a:endParaRPr lang="en-US" altLang="zh-CN" sz="2800" dirty="0" smtClean="0"/>
          </a:p>
        </p:txBody>
      </p:sp>
      <p:grpSp>
        <p:nvGrpSpPr>
          <p:cNvPr id="3" name="组合 2"/>
          <p:cNvGrpSpPr/>
          <p:nvPr/>
        </p:nvGrpSpPr>
        <p:grpSpPr>
          <a:xfrm>
            <a:off x="435650" y="2981299"/>
            <a:ext cx="9269878" cy="2247901"/>
            <a:chOff x="330201" y="3284984"/>
            <a:chExt cx="9269878" cy="2247901"/>
          </a:xfrm>
        </p:grpSpPr>
        <p:grpSp>
          <p:nvGrpSpPr>
            <p:cNvPr id="2" name="组合 1"/>
            <p:cNvGrpSpPr/>
            <p:nvPr/>
          </p:nvGrpSpPr>
          <p:grpSpPr>
            <a:xfrm>
              <a:off x="818621" y="3284984"/>
              <a:ext cx="8781458" cy="2247901"/>
              <a:chOff x="818621" y="3284984"/>
              <a:chExt cx="8781458" cy="2247901"/>
            </a:xfrm>
          </p:grpSpPr>
          <p:sp>
            <p:nvSpPr>
              <p:cNvPr id="432132" name="Line 4"/>
              <p:cNvSpPr>
                <a:spLocks noChangeShapeType="1"/>
              </p:cNvSpPr>
              <p:nvPr/>
            </p:nvSpPr>
            <p:spPr bwMode="auto">
              <a:xfrm>
                <a:off x="878815" y="5293172"/>
                <a:ext cx="8230923"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3" name="Rectangle 5"/>
              <p:cNvSpPr>
                <a:spLocks noChangeArrowheads="1"/>
              </p:cNvSpPr>
              <p:nvPr/>
            </p:nvSpPr>
            <p:spPr bwMode="auto">
              <a:xfrm>
                <a:off x="4995996" y="5134422"/>
                <a:ext cx="455744" cy="3984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4" name="Line 6"/>
              <p:cNvSpPr>
                <a:spLocks noChangeShapeType="1"/>
              </p:cNvSpPr>
              <p:nvPr/>
            </p:nvSpPr>
            <p:spPr bwMode="auto">
              <a:xfrm>
                <a:off x="878814" y="3531047"/>
                <a:ext cx="4388908"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5" name="Line 7"/>
              <p:cNvSpPr>
                <a:spLocks noChangeShapeType="1"/>
              </p:cNvSpPr>
              <p:nvPr/>
            </p:nvSpPr>
            <p:spPr bwMode="auto">
              <a:xfrm>
                <a:off x="5267723" y="3531047"/>
                <a:ext cx="3842015"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6" name="Line 8"/>
              <p:cNvSpPr>
                <a:spLocks noChangeShapeType="1"/>
              </p:cNvSpPr>
              <p:nvPr/>
            </p:nvSpPr>
            <p:spPr bwMode="auto">
              <a:xfrm>
                <a:off x="8561124" y="4812159"/>
                <a:ext cx="548614" cy="0"/>
              </a:xfrm>
              <a:prstGeom prst="line">
                <a:avLst/>
              </a:prstGeom>
              <a:noFill/>
              <a:ln w="19050">
                <a:solidFill>
                  <a:srgbClr val="FF0000"/>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7" name="Rectangle 9"/>
              <p:cNvSpPr>
                <a:spLocks noChangeArrowheads="1"/>
              </p:cNvSpPr>
              <p:nvPr/>
            </p:nvSpPr>
            <p:spPr bwMode="auto">
              <a:xfrm>
                <a:off x="8757179" y="4712147"/>
                <a:ext cx="180579" cy="209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8" name="Line 10"/>
              <p:cNvSpPr>
                <a:spLocks noChangeShapeType="1"/>
              </p:cNvSpPr>
              <p:nvPr/>
            </p:nvSpPr>
            <p:spPr bwMode="auto">
              <a:xfrm>
                <a:off x="5267722" y="4812159"/>
                <a:ext cx="3293401"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39" name="Line 11"/>
              <p:cNvSpPr>
                <a:spLocks noChangeShapeType="1"/>
              </p:cNvSpPr>
              <p:nvPr/>
            </p:nvSpPr>
            <p:spPr bwMode="auto">
              <a:xfrm>
                <a:off x="4170496" y="4812159"/>
                <a:ext cx="1097227"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0" name="Rectangle 12"/>
              <p:cNvSpPr>
                <a:spLocks noChangeArrowheads="1"/>
              </p:cNvSpPr>
              <p:nvPr/>
            </p:nvSpPr>
            <p:spPr bwMode="auto">
              <a:xfrm>
                <a:off x="4490377" y="4702622"/>
                <a:ext cx="333640" cy="2603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1" name="Line 13"/>
              <p:cNvSpPr>
                <a:spLocks noChangeShapeType="1"/>
              </p:cNvSpPr>
              <p:nvPr/>
            </p:nvSpPr>
            <p:spPr bwMode="auto">
              <a:xfrm>
                <a:off x="1976041" y="4812159"/>
                <a:ext cx="1098946"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2" name="Rectangle 14"/>
              <p:cNvSpPr>
                <a:spLocks noChangeArrowheads="1"/>
              </p:cNvSpPr>
              <p:nvPr/>
            </p:nvSpPr>
            <p:spPr bwMode="auto">
              <a:xfrm>
                <a:off x="2295923" y="4628009"/>
                <a:ext cx="331919" cy="2301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3" name="Line 15"/>
              <p:cNvSpPr>
                <a:spLocks noChangeShapeType="1"/>
              </p:cNvSpPr>
              <p:nvPr/>
            </p:nvSpPr>
            <p:spPr bwMode="auto">
              <a:xfrm>
                <a:off x="878815" y="4812159"/>
                <a:ext cx="1097227" cy="0"/>
              </a:xfrm>
              <a:prstGeom prst="line">
                <a:avLst/>
              </a:prstGeom>
              <a:noFill/>
              <a:ln w="19050">
                <a:solidFill>
                  <a:srgbClr val="0000FF"/>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4" name="Freeform 16"/>
              <p:cNvSpPr/>
              <p:nvPr/>
            </p:nvSpPr>
            <p:spPr bwMode="auto">
              <a:xfrm>
                <a:off x="5267722" y="3851723"/>
                <a:ext cx="3293401" cy="720725"/>
              </a:xfrm>
              <a:custGeom>
                <a:avLst/>
                <a:gdLst>
                  <a:gd name="T0" fmla="*/ 0 w 1728"/>
                  <a:gd name="T1" fmla="*/ 432 h 432"/>
                  <a:gd name="T2" fmla="*/ 0 w 1728"/>
                  <a:gd name="T3" fmla="*/ 0 h 432"/>
                  <a:gd name="T4" fmla="*/ 1728 w 1728"/>
                  <a:gd name="T5" fmla="*/ 0 h 432"/>
                  <a:gd name="T6" fmla="*/ 1728 w 1728"/>
                  <a:gd name="T7" fmla="*/ 432 h 432"/>
                </a:gdLst>
                <a:ahLst/>
                <a:cxnLst>
                  <a:cxn ang="0">
                    <a:pos x="T0" y="T1"/>
                  </a:cxn>
                  <a:cxn ang="0">
                    <a:pos x="T2" y="T3"/>
                  </a:cxn>
                  <a:cxn ang="0">
                    <a:pos x="T4" y="T5"/>
                  </a:cxn>
                  <a:cxn ang="0">
                    <a:pos x="T6" y="T7"/>
                  </a:cxn>
                </a:cxnLst>
                <a:rect l="0" t="0" r="r" b="b"/>
                <a:pathLst>
                  <a:path w="1728" h="432">
                    <a:moveTo>
                      <a:pt x="0" y="432"/>
                    </a:moveTo>
                    <a:lnTo>
                      <a:pt x="0" y="0"/>
                    </a:lnTo>
                    <a:lnTo>
                      <a:pt x="1728" y="0"/>
                    </a:lnTo>
                    <a:lnTo>
                      <a:pt x="1728" y="432"/>
                    </a:lnTo>
                  </a:path>
                </a:pathLst>
              </a:custGeom>
              <a:solidFill>
                <a:srgbClr val="FFCCFF"/>
              </a:solidFill>
              <a:ln w="28575" cmpd="sng">
                <a:solidFill>
                  <a:schemeClr val="tx2"/>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45" name="Text Box 17"/>
              <p:cNvSpPr txBox="1">
                <a:spLocks noChangeArrowheads="1"/>
              </p:cNvSpPr>
              <p:nvPr/>
            </p:nvSpPr>
            <p:spPr bwMode="auto">
              <a:xfrm>
                <a:off x="6000354" y="3978722"/>
                <a:ext cx="20168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发  送  成  功 </a:t>
                </a:r>
              </a:p>
            </p:txBody>
          </p:sp>
          <p:sp>
            <p:nvSpPr>
              <p:cNvPr id="432146" name="Text Box 18"/>
              <p:cNvSpPr txBox="1">
                <a:spLocks noChangeArrowheads="1"/>
              </p:cNvSpPr>
              <p:nvPr/>
            </p:nvSpPr>
            <p:spPr bwMode="auto">
              <a:xfrm>
                <a:off x="818621" y="3954909"/>
                <a:ext cx="11977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争用期 </a:t>
                </a:r>
              </a:p>
            </p:txBody>
          </p:sp>
          <p:sp>
            <p:nvSpPr>
              <p:cNvPr id="432147" name="Text Box 19"/>
              <p:cNvSpPr txBox="1">
                <a:spLocks noChangeArrowheads="1"/>
              </p:cNvSpPr>
              <p:nvPr/>
            </p:nvSpPr>
            <p:spPr bwMode="auto">
              <a:xfrm>
                <a:off x="1910689" y="3940622"/>
                <a:ext cx="11977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争用期 </a:t>
                </a:r>
              </a:p>
            </p:txBody>
          </p:sp>
          <p:sp>
            <p:nvSpPr>
              <p:cNvPr id="432148" name="Text Box 20"/>
              <p:cNvSpPr txBox="1">
                <a:spLocks noChangeArrowheads="1"/>
              </p:cNvSpPr>
              <p:nvPr/>
            </p:nvSpPr>
            <p:spPr bwMode="auto">
              <a:xfrm>
                <a:off x="4148137" y="3954909"/>
                <a:ext cx="11977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99"/>
                    </a:solidFill>
                    <a:latin typeface="+mn-lt"/>
                    <a:ea typeface="黑体" panose="02010609060101010101" pitchFamily="2" charset="-122"/>
                  </a:rPr>
                  <a:t>争用期 </a:t>
                </a:r>
              </a:p>
            </p:txBody>
          </p:sp>
          <p:sp>
            <p:nvSpPr>
              <p:cNvPr id="432149" name="Line 21"/>
              <p:cNvSpPr>
                <a:spLocks noChangeShapeType="1"/>
              </p:cNvSpPr>
              <p:nvPr/>
            </p:nvSpPr>
            <p:spPr bwMode="auto">
              <a:xfrm>
                <a:off x="4170495" y="3851723"/>
                <a:ext cx="0" cy="720725"/>
              </a:xfrm>
              <a:prstGeom prst="line">
                <a:avLst/>
              </a:prstGeom>
              <a:noFill/>
              <a:ln w="28575">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0" name="Line 22"/>
              <p:cNvSpPr>
                <a:spLocks noChangeShapeType="1"/>
              </p:cNvSpPr>
              <p:nvPr/>
            </p:nvSpPr>
            <p:spPr bwMode="auto">
              <a:xfrm>
                <a:off x="3074988" y="3851723"/>
                <a:ext cx="0" cy="720725"/>
              </a:xfrm>
              <a:prstGeom prst="line">
                <a:avLst/>
              </a:prstGeom>
              <a:noFill/>
              <a:ln w="28575">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1" name="Line 23"/>
              <p:cNvSpPr>
                <a:spLocks noChangeShapeType="1"/>
              </p:cNvSpPr>
              <p:nvPr/>
            </p:nvSpPr>
            <p:spPr bwMode="auto">
              <a:xfrm>
                <a:off x="1976041" y="3851723"/>
                <a:ext cx="0" cy="720725"/>
              </a:xfrm>
              <a:prstGeom prst="line">
                <a:avLst/>
              </a:prstGeom>
              <a:noFill/>
              <a:ln w="28575">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2" name="Line 24"/>
              <p:cNvSpPr>
                <a:spLocks noChangeShapeType="1"/>
              </p:cNvSpPr>
              <p:nvPr/>
            </p:nvSpPr>
            <p:spPr bwMode="auto">
              <a:xfrm>
                <a:off x="878814" y="3851723"/>
                <a:ext cx="0" cy="720725"/>
              </a:xfrm>
              <a:prstGeom prst="line">
                <a:avLst/>
              </a:prstGeom>
              <a:noFill/>
              <a:ln w="28575">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3" name="Line 25"/>
              <p:cNvSpPr>
                <a:spLocks noChangeShapeType="1"/>
              </p:cNvSpPr>
              <p:nvPr/>
            </p:nvSpPr>
            <p:spPr bwMode="auto">
              <a:xfrm>
                <a:off x="878814" y="4572448"/>
                <a:ext cx="0" cy="960437"/>
              </a:xfrm>
              <a:prstGeom prst="line">
                <a:avLst/>
              </a:prstGeom>
              <a:noFill/>
              <a:ln w="2857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4" name="Line 26"/>
              <p:cNvSpPr>
                <a:spLocks noChangeShapeType="1"/>
              </p:cNvSpPr>
              <p:nvPr/>
            </p:nvSpPr>
            <p:spPr bwMode="auto">
              <a:xfrm>
                <a:off x="3074988" y="4572448"/>
                <a:ext cx="0" cy="401637"/>
              </a:xfrm>
              <a:prstGeom prst="line">
                <a:avLst/>
              </a:prstGeom>
              <a:noFill/>
              <a:ln w="952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5" name="Line 27"/>
              <p:cNvSpPr>
                <a:spLocks noChangeShapeType="1"/>
              </p:cNvSpPr>
              <p:nvPr/>
            </p:nvSpPr>
            <p:spPr bwMode="auto">
              <a:xfrm>
                <a:off x="4170495" y="4572448"/>
                <a:ext cx="0" cy="401637"/>
              </a:xfrm>
              <a:prstGeom prst="line">
                <a:avLst/>
              </a:prstGeom>
              <a:noFill/>
              <a:ln w="952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6" name="Line 28"/>
              <p:cNvSpPr>
                <a:spLocks noChangeShapeType="1"/>
              </p:cNvSpPr>
              <p:nvPr/>
            </p:nvSpPr>
            <p:spPr bwMode="auto">
              <a:xfrm>
                <a:off x="5267722" y="4572448"/>
                <a:ext cx="0" cy="4016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7" name="Line 29"/>
              <p:cNvSpPr>
                <a:spLocks noChangeShapeType="1"/>
              </p:cNvSpPr>
              <p:nvPr/>
            </p:nvSpPr>
            <p:spPr bwMode="auto">
              <a:xfrm>
                <a:off x="8561123" y="4572448"/>
                <a:ext cx="0" cy="40163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8" name="Line 30"/>
              <p:cNvSpPr>
                <a:spLocks noChangeShapeType="1"/>
              </p:cNvSpPr>
              <p:nvPr/>
            </p:nvSpPr>
            <p:spPr bwMode="auto">
              <a:xfrm>
                <a:off x="9109737" y="4572447"/>
                <a:ext cx="0" cy="881062"/>
              </a:xfrm>
              <a:prstGeom prst="line">
                <a:avLst/>
              </a:prstGeom>
              <a:noFill/>
              <a:ln w="2857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59" name="Line 31"/>
              <p:cNvSpPr>
                <a:spLocks noChangeShapeType="1"/>
              </p:cNvSpPr>
              <p:nvPr/>
            </p:nvSpPr>
            <p:spPr bwMode="auto">
              <a:xfrm>
                <a:off x="1976041" y="4572448"/>
                <a:ext cx="0" cy="401637"/>
              </a:xfrm>
              <a:prstGeom prst="line">
                <a:avLst/>
              </a:prstGeom>
              <a:noFill/>
              <a:ln w="952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60" name="Rectangle 32"/>
              <p:cNvSpPr>
                <a:spLocks noChangeArrowheads="1"/>
              </p:cNvSpPr>
              <p:nvPr/>
            </p:nvSpPr>
            <p:spPr bwMode="auto">
              <a:xfrm>
                <a:off x="1210734" y="4580384"/>
                <a:ext cx="342239" cy="330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62" name="Text Box 34"/>
              <p:cNvSpPr txBox="1">
                <a:spLocks noChangeArrowheads="1"/>
              </p:cNvSpPr>
              <p:nvPr/>
            </p:nvSpPr>
            <p:spPr bwMode="auto">
              <a:xfrm>
                <a:off x="1173292" y="4581128"/>
                <a:ext cx="488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n-US" altLang="zh-CN" sz="2000" b="1" kern="0" dirty="0">
                    <a:solidFill>
                      <a:srgbClr val="000099"/>
                    </a:solidFill>
                    <a:latin typeface="+mn-lt"/>
                    <a:ea typeface="黑体" panose="02010609060101010101" pitchFamily="2" charset="-122"/>
                  </a:rPr>
                  <a:t>2</a:t>
                </a:r>
                <a:r>
                  <a:rPr kumimoji="1" lang="en-US" altLang="zh-CN" sz="2000" b="1" i="1" kern="0" dirty="0">
                    <a:solidFill>
                      <a:srgbClr val="000099"/>
                    </a:solidFill>
                    <a:latin typeface="+mn-lt"/>
                    <a:ea typeface="黑体" panose="02010609060101010101" pitchFamily="2" charset="-122"/>
                    <a:sym typeface="Symbol" panose="05050102010706020507"/>
                  </a:rPr>
                  <a:t></a:t>
                </a:r>
                <a:endParaRPr kumimoji="1" lang="en-US" altLang="zh-CN" sz="2000" b="1" i="1" kern="0" dirty="0">
                  <a:solidFill>
                    <a:srgbClr val="000099"/>
                  </a:solidFill>
                  <a:latin typeface="+mn-lt"/>
                  <a:ea typeface="黑体" panose="02010609060101010101" pitchFamily="2" charset="-122"/>
                </a:endParaRPr>
              </a:p>
            </p:txBody>
          </p:sp>
          <p:sp>
            <p:nvSpPr>
              <p:cNvPr id="432167" name="Rectangle 39"/>
              <p:cNvSpPr>
                <a:spLocks noChangeArrowheads="1"/>
              </p:cNvSpPr>
              <p:nvPr/>
            </p:nvSpPr>
            <p:spPr bwMode="auto">
              <a:xfrm>
                <a:off x="6801777" y="4651822"/>
                <a:ext cx="273446" cy="3222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68" name="Text Box 40"/>
              <p:cNvSpPr txBox="1">
                <a:spLocks noChangeArrowheads="1"/>
              </p:cNvSpPr>
              <p:nvPr/>
            </p:nvSpPr>
            <p:spPr bwMode="auto">
              <a:xfrm>
                <a:off x="6724385" y="4607373"/>
                <a:ext cx="4106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i="1">
                    <a:solidFill>
                      <a:srgbClr val="000099"/>
                    </a:solidFill>
                    <a:latin typeface="+mn-lt"/>
                    <a:ea typeface="黑体" panose="02010609060101010101" pitchFamily="2" charset="-122"/>
                  </a:rPr>
                  <a:t>T</a:t>
                </a:r>
                <a:r>
                  <a:rPr kumimoji="1" lang="en-US" altLang="zh-CN" b="1" baseline="-25000">
                    <a:solidFill>
                      <a:srgbClr val="000099"/>
                    </a:solidFill>
                    <a:latin typeface="+mn-lt"/>
                    <a:ea typeface="黑体" panose="02010609060101010101" pitchFamily="2" charset="-122"/>
                  </a:rPr>
                  <a:t>0</a:t>
                </a:r>
                <a:endParaRPr kumimoji="1" lang="en-US" altLang="zh-CN" b="1">
                  <a:solidFill>
                    <a:srgbClr val="000099"/>
                  </a:solidFill>
                  <a:latin typeface="+mn-lt"/>
                  <a:ea typeface="黑体" panose="02010609060101010101" pitchFamily="2" charset="-122"/>
                </a:endParaRPr>
              </a:p>
            </p:txBody>
          </p:sp>
          <p:sp>
            <p:nvSpPr>
              <p:cNvPr id="432169" name="Text Box 41"/>
              <p:cNvSpPr txBox="1">
                <a:spLocks noChangeArrowheads="1"/>
              </p:cNvSpPr>
              <p:nvPr/>
            </p:nvSpPr>
            <p:spPr bwMode="auto">
              <a:xfrm>
                <a:off x="8625408" y="4581128"/>
                <a:ext cx="2968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kern="0" dirty="0">
                    <a:solidFill>
                      <a:srgbClr val="000099"/>
                    </a:solidFill>
                    <a:ea typeface="黑体" panose="02010609060101010101" pitchFamily="2" charset="-122"/>
                    <a:sym typeface="Symbol" panose="05050102010706020507"/>
                  </a:rPr>
                  <a:t></a:t>
                </a:r>
                <a:endParaRPr kumimoji="1" lang="en-US" altLang="zh-CN" sz="2000" b="1" i="1" kern="0" dirty="0">
                  <a:solidFill>
                    <a:srgbClr val="000099"/>
                  </a:solidFill>
                  <a:ea typeface="黑体" panose="02010609060101010101" pitchFamily="2" charset="-122"/>
                </a:endParaRPr>
              </a:p>
            </p:txBody>
          </p:sp>
          <p:sp>
            <p:nvSpPr>
              <p:cNvPr id="432170" name="Text Box 42"/>
              <p:cNvSpPr txBox="1">
                <a:spLocks noChangeArrowheads="1"/>
              </p:cNvSpPr>
              <p:nvPr/>
            </p:nvSpPr>
            <p:spPr bwMode="auto">
              <a:xfrm>
                <a:off x="9338469" y="4199385"/>
                <a:ext cx="261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i="1" dirty="0">
                    <a:solidFill>
                      <a:srgbClr val="000099"/>
                    </a:solidFill>
                    <a:latin typeface="+mn-lt"/>
                    <a:ea typeface="黑体" panose="02010609060101010101" pitchFamily="2" charset="-122"/>
                  </a:rPr>
                  <a:t>t</a:t>
                </a:r>
              </a:p>
            </p:txBody>
          </p:sp>
          <p:sp>
            <p:nvSpPr>
              <p:cNvPr id="432171" name="Line 43"/>
              <p:cNvSpPr>
                <a:spLocks noChangeShapeType="1"/>
              </p:cNvSpPr>
              <p:nvPr/>
            </p:nvSpPr>
            <p:spPr bwMode="auto">
              <a:xfrm>
                <a:off x="5267722" y="3370709"/>
                <a:ext cx="0" cy="400050"/>
              </a:xfrm>
              <a:prstGeom prst="line">
                <a:avLst/>
              </a:prstGeom>
              <a:noFill/>
              <a:ln w="2857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72" name="Line 44"/>
              <p:cNvSpPr>
                <a:spLocks noChangeShapeType="1"/>
              </p:cNvSpPr>
              <p:nvPr/>
            </p:nvSpPr>
            <p:spPr bwMode="auto">
              <a:xfrm>
                <a:off x="9109737" y="3370709"/>
                <a:ext cx="0" cy="1201738"/>
              </a:xfrm>
              <a:prstGeom prst="line">
                <a:avLst/>
              </a:prstGeom>
              <a:noFill/>
              <a:ln w="2857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73" name="Text Box 45"/>
              <p:cNvSpPr txBox="1">
                <a:spLocks noChangeArrowheads="1"/>
              </p:cNvSpPr>
              <p:nvPr/>
            </p:nvSpPr>
            <p:spPr bwMode="auto">
              <a:xfrm>
                <a:off x="6548967" y="3284984"/>
                <a:ext cx="119776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占用期 </a:t>
                </a:r>
              </a:p>
            </p:txBody>
          </p:sp>
          <p:sp>
            <p:nvSpPr>
              <p:cNvPr id="432174" name="Text Box 46"/>
              <p:cNvSpPr txBox="1">
                <a:spLocks noChangeArrowheads="1"/>
              </p:cNvSpPr>
              <p:nvPr/>
            </p:nvSpPr>
            <p:spPr bwMode="auto">
              <a:xfrm>
                <a:off x="2335477" y="3284984"/>
                <a:ext cx="150714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发生碰撞 </a:t>
                </a:r>
              </a:p>
            </p:txBody>
          </p:sp>
          <p:sp>
            <p:nvSpPr>
              <p:cNvPr id="432175" name="Line 47"/>
              <p:cNvSpPr>
                <a:spLocks noChangeShapeType="1"/>
              </p:cNvSpPr>
              <p:nvPr/>
            </p:nvSpPr>
            <p:spPr bwMode="auto">
              <a:xfrm>
                <a:off x="878814" y="3370709"/>
                <a:ext cx="0" cy="381000"/>
              </a:xfrm>
              <a:prstGeom prst="line">
                <a:avLst/>
              </a:prstGeom>
              <a:noFill/>
              <a:ln w="28575">
                <a:solidFill>
                  <a:srgbClr val="0000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2176" name="Text Box 48"/>
              <p:cNvSpPr txBox="1">
                <a:spLocks noChangeArrowheads="1"/>
              </p:cNvSpPr>
              <p:nvPr/>
            </p:nvSpPr>
            <p:spPr bwMode="auto">
              <a:xfrm>
                <a:off x="3236648" y="5028059"/>
                <a:ext cx="3570208"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zh-CN" sz="2400" b="1">
                    <a:solidFill>
                      <a:srgbClr val="000099"/>
                    </a:solidFill>
                    <a:latin typeface="+mn-lt"/>
                    <a:ea typeface="黑体" panose="02010609060101010101" pitchFamily="2" charset="-122"/>
                  </a:rPr>
                  <a:t>发送一帧所需的平均时间</a:t>
                </a:r>
                <a:endParaRPr kumimoji="1" lang="zh-CN" altLang="en-US" sz="2400" b="1">
                  <a:solidFill>
                    <a:srgbClr val="000099"/>
                  </a:solidFill>
                  <a:latin typeface="+mn-lt"/>
                  <a:ea typeface="黑体" panose="02010609060101010101" pitchFamily="2" charset="-122"/>
                </a:endParaRPr>
              </a:p>
            </p:txBody>
          </p:sp>
          <p:sp>
            <p:nvSpPr>
              <p:cNvPr id="432177" name="Text Box 49"/>
              <p:cNvSpPr txBox="1">
                <a:spLocks noChangeArrowheads="1"/>
              </p:cNvSpPr>
              <p:nvPr/>
            </p:nvSpPr>
            <p:spPr bwMode="auto">
              <a:xfrm>
                <a:off x="3430985" y="395967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t>
                </a:r>
              </a:p>
            </p:txBody>
          </p:sp>
          <p:sp>
            <p:nvSpPr>
              <p:cNvPr id="53" name="Text Box 34"/>
              <p:cNvSpPr txBox="1">
                <a:spLocks noChangeArrowheads="1"/>
              </p:cNvSpPr>
              <p:nvPr/>
            </p:nvSpPr>
            <p:spPr bwMode="auto">
              <a:xfrm>
                <a:off x="2281303" y="4581128"/>
                <a:ext cx="488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n-US" altLang="zh-CN" sz="2000" b="1" kern="0" dirty="0">
                    <a:solidFill>
                      <a:srgbClr val="000099"/>
                    </a:solidFill>
                    <a:latin typeface="+mn-lt"/>
                    <a:ea typeface="黑体" panose="02010609060101010101" pitchFamily="2" charset="-122"/>
                  </a:rPr>
                  <a:t>2</a:t>
                </a:r>
                <a:r>
                  <a:rPr kumimoji="1" lang="en-US" altLang="zh-CN" sz="2000" b="1" i="1" kern="0" dirty="0">
                    <a:solidFill>
                      <a:srgbClr val="000099"/>
                    </a:solidFill>
                    <a:latin typeface="+mn-lt"/>
                    <a:ea typeface="黑体" panose="02010609060101010101" pitchFamily="2" charset="-122"/>
                    <a:sym typeface="Symbol" panose="05050102010706020507"/>
                  </a:rPr>
                  <a:t></a:t>
                </a:r>
                <a:endParaRPr kumimoji="1" lang="en-US" altLang="zh-CN" sz="2000" b="1" i="1" kern="0" dirty="0">
                  <a:solidFill>
                    <a:srgbClr val="000099"/>
                  </a:solidFill>
                  <a:latin typeface="+mn-lt"/>
                  <a:ea typeface="黑体" panose="02010609060101010101" pitchFamily="2" charset="-122"/>
                </a:endParaRPr>
              </a:p>
            </p:txBody>
          </p:sp>
          <p:sp>
            <p:nvSpPr>
              <p:cNvPr id="54" name="Text Box 34"/>
              <p:cNvSpPr txBox="1">
                <a:spLocks noChangeArrowheads="1"/>
              </p:cNvSpPr>
              <p:nvPr/>
            </p:nvSpPr>
            <p:spPr bwMode="auto">
              <a:xfrm>
                <a:off x="4474898" y="4581128"/>
                <a:ext cx="4884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n-US" altLang="zh-CN" sz="2000" b="1" kern="0" dirty="0">
                    <a:solidFill>
                      <a:srgbClr val="000099"/>
                    </a:solidFill>
                    <a:latin typeface="+mn-lt"/>
                    <a:ea typeface="黑体" panose="02010609060101010101" pitchFamily="2" charset="-122"/>
                  </a:rPr>
                  <a:t>2</a:t>
                </a:r>
                <a:r>
                  <a:rPr kumimoji="1" lang="en-US" altLang="zh-CN" sz="2000" b="1" i="1" kern="0" dirty="0">
                    <a:solidFill>
                      <a:srgbClr val="000099"/>
                    </a:solidFill>
                    <a:latin typeface="+mn-lt"/>
                    <a:ea typeface="黑体" panose="02010609060101010101" pitchFamily="2" charset="-122"/>
                    <a:sym typeface="Symbol" panose="05050102010706020507"/>
                  </a:rPr>
                  <a:t></a:t>
                </a:r>
                <a:endParaRPr kumimoji="1" lang="en-US" altLang="zh-CN" sz="2000" b="1" i="1" kern="0" dirty="0">
                  <a:solidFill>
                    <a:srgbClr val="000099"/>
                  </a:solidFill>
                  <a:latin typeface="+mn-lt"/>
                  <a:ea typeface="黑体" panose="02010609060101010101" pitchFamily="2" charset="-122"/>
                </a:endParaRPr>
              </a:p>
            </p:txBody>
          </p:sp>
        </p:grpSp>
        <p:sp>
          <p:nvSpPr>
            <p:cNvPr id="432178" name="Line 50"/>
            <p:cNvSpPr>
              <a:spLocks noChangeShapeType="1"/>
            </p:cNvSpPr>
            <p:nvPr/>
          </p:nvSpPr>
          <p:spPr bwMode="auto">
            <a:xfrm>
              <a:off x="330201" y="4572447"/>
              <a:ext cx="9145852" cy="0"/>
            </a:xfrm>
            <a:prstGeom prst="line">
              <a:avLst/>
            </a:prstGeom>
            <a:noFill/>
            <a:ln w="28575">
              <a:solidFill>
                <a:srgbClr val="0000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2"/>
          <p:cNvSpPr>
            <a:spLocks noGrp="1" noChangeArrowheads="1"/>
          </p:cNvSpPr>
          <p:nvPr>
            <p:ph type="title"/>
          </p:nvPr>
        </p:nvSpPr>
        <p:spPr/>
        <p:txBody>
          <a:bodyPr/>
          <a:lstStyle/>
          <a:p>
            <a:pPr algn="ctr"/>
            <a:r>
              <a:rPr lang="zh-CN" altLang="en-US" dirty="0" smtClean="0"/>
              <a:t>参数 </a:t>
            </a:r>
            <a:r>
              <a:rPr lang="el-GR" altLang="zh-CN" i="1" dirty="0" smtClean="0">
                <a:ea typeface="宋体" panose="02010600030101010101" pitchFamily="2" charset="-122"/>
              </a:rPr>
              <a:t>α</a:t>
            </a:r>
            <a:r>
              <a:rPr lang="en-US" altLang="zh-CN" i="1" dirty="0" smtClean="0">
                <a:ea typeface="宋体" panose="02010600030101010101" pitchFamily="2" charset="-122"/>
              </a:rPr>
              <a:t> </a:t>
            </a:r>
            <a:r>
              <a:rPr lang="zh-CN" altLang="en-US" dirty="0" smtClean="0"/>
              <a:t>与利用率</a:t>
            </a:r>
            <a:endParaRPr lang="en-US" altLang="zh-CN" dirty="0"/>
          </a:p>
        </p:txBody>
      </p:sp>
      <p:sp>
        <p:nvSpPr>
          <p:cNvPr id="641027" name="Rectangle 3"/>
          <p:cNvSpPr>
            <a:spLocks noGrp="1" noChangeArrowheads="1"/>
          </p:cNvSpPr>
          <p:nvPr>
            <p:ph idx="1"/>
          </p:nvPr>
        </p:nvSpPr>
        <p:spPr/>
        <p:txBody>
          <a:bodyPr/>
          <a:lstStyle/>
          <a:p>
            <a:r>
              <a:rPr lang="zh-CN" altLang="en-US" dirty="0"/>
              <a:t>要提高以太网的信道利用率，就必须减小 </a:t>
            </a:r>
            <a:r>
              <a:rPr lang="zh-CN" altLang="en-US" i="1" dirty="0">
                <a:sym typeface="Symbol" panose="05050102010706020507" pitchFamily="18" charset="2"/>
              </a:rPr>
              <a:t> </a:t>
            </a:r>
            <a:r>
              <a:rPr lang="zh-CN" altLang="en-US" dirty="0"/>
              <a:t>与 </a:t>
            </a:r>
            <a:r>
              <a:rPr lang="en-US" altLang="zh-CN" i="1" dirty="0"/>
              <a:t>T</a:t>
            </a:r>
            <a:r>
              <a:rPr lang="en-US" altLang="zh-CN" baseline="-25000" dirty="0"/>
              <a:t>0 </a:t>
            </a:r>
            <a:r>
              <a:rPr lang="zh-CN" altLang="en-US" dirty="0"/>
              <a:t>之比</a:t>
            </a:r>
            <a:r>
              <a:rPr lang="zh-CN" altLang="en-US" dirty="0" smtClean="0"/>
              <a:t>。</a:t>
            </a:r>
            <a:endParaRPr lang="en-US" altLang="zh-CN" dirty="0" smtClean="0"/>
          </a:p>
          <a:p>
            <a:r>
              <a:rPr lang="zh-CN" altLang="en-US" dirty="0" smtClean="0"/>
              <a:t>在</a:t>
            </a:r>
            <a:r>
              <a:rPr lang="zh-CN" altLang="en-US" dirty="0"/>
              <a:t>以太网中定义了参数 </a:t>
            </a:r>
            <a:r>
              <a:rPr lang="el-GR" altLang="zh-CN" i="1" dirty="0" smtClean="0">
                <a:ea typeface="宋体" panose="02010600030101010101" pitchFamily="2" charset="-122"/>
              </a:rPr>
              <a:t>α</a:t>
            </a:r>
            <a:r>
              <a:rPr lang="zh-CN" altLang="en-US" dirty="0"/>
              <a:t>：</a:t>
            </a:r>
          </a:p>
          <a:p>
            <a:endParaRPr lang="zh-CN" altLang="en-US" dirty="0"/>
          </a:p>
          <a:p>
            <a:r>
              <a:rPr lang="zh-CN" altLang="en-US" dirty="0"/>
              <a:t> </a:t>
            </a:r>
            <a:r>
              <a:rPr lang="zh-CN" altLang="en-US" sz="3200" dirty="0">
                <a:solidFill>
                  <a:srgbClr val="FF0000"/>
                </a:solidFill>
                <a:sym typeface="+mn-ea"/>
              </a:rPr>
              <a:t>对以太网参数 </a:t>
            </a:r>
            <a:r>
              <a:rPr lang="el-GR" altLang="zh-CN" sz="3200" i="1" dirty="0">
                <a:solidFill>
                  <a:srgbClr val="FF0000"/>
                </a:solidFill>
                <a:ea typeface="宋体" panose="02010600030101010101" pitchFamily="2" charset="-122"/>
                <a:sym typeface="+mn-ea"/>
              </a:rPr>
              <a:t>α</a:t>
            </a:r>
            <a:r>
              <a:rPr lang="en-US" altLang="zh-CN" sz="3200" i="1" dirty="0">
                <a:solidFill>
                  <a:srgbClr val="FF0000"/>
                </a:solidFill>
                <a:ea typeface="宋体" panose="02010600030101010101" pitchFamily="2" charset="-122"/>
                <a:sym typeface="+mn-ea"/>
              </a:rPr>
              <a:t> </a:t>
            </a:r>
            <a:r>
              <a:rPr lang="zh-CN" altLang="en-US" sz="3200" dirty="0">
                <a:solidFill>
                  <a:srgbClr val="FF0000"/>
                </a:solidFill>
                <a:sym typeface="+mn-ea"/>
              </a:rPr>
              <a:t>的要</a:t>
            </a:r>
            <a:r>
              <a:rPr lang="zh-CN" altLang="en-US" sz="3200" dirty="0" smtClean="0">
                <a:solidFill>
                  <a:srgbClr val="FF0000"/>
                </a:solidFill>
                <a:sym typeface="+mn-ea"/>
              </a:rPr>
              <a:t>求是：</a:t>
            </a:r>
            <a:endParaRPr lang="en-US" altLang="zh-CN" sz="3200" dirty="0" smtClean="0">
              <a:solidFill>
                <a:srgbClr val="FF0000"/>
              </a:solidFill>
            </a:endParaRPr>
          </a:p>
          <a:p>
            <a:pPr lvl="1"/>
            <a:r>
              <a:rPr lang="zh-CN" altLang="en-US" sz="3200" dirty="0" smtClean="0">
                <a:sym typeface="+mn-ea"/>
              </a:rPr>
              <a:t>当</a:t>
            </a:r>
            <a:r>
              <a:rPr lang="zh-CN" altLang="en-US" sz="3200" dirty="0">
                <a:sym typeface="+mn-ea"/>
              </a:rPr>
              <a:t>数据率一定时，以太网的连线的长度受到限制，否则 </a:t>
            </a:r>
            <a:r>
              <a:rPr lang="zh-CN" altLang="en-US" sz="3200" i="1" dirty="0">
                <a:sym typeface="Symbol" panose="05050102010706020507" pitchFamily="18" charset="2"/>
              </a:rPr>
              <a:t> </a:t>
            </a:r>
            <a:r>
              <a:rPr lang="zh-CN" altLang="en-US" sz="3200" dirty="0">
                <a:sym typeface="+mn-ea"/>
              </a:rPr>
              <a:t>的数值会太大。</a:t>
            </a:r>
            <a:endParaRPr lang="zh-CN" altLang="en-US" sz="3200" dirty="0"/>
          </a:p>
          <a:p>
            <a:pPr lvl="1"/>
            <a:r>
              <a:rPr lang="zh-CN" altLang="en-US" sz="3200" dirty="0">
                <a:sym typeface="+mn-ea"/>
              </a:rPr>
              <a:t>以太网的帧长不能太短，否则 </a:t>
            </a:r>
            <a:r>
              <a:rPr lang="en-US" altLang="zh-CN" sz="3200" i="1" dirty="0">
                <a:sym typeface="+mn-ea"/>
              </a:rPr>
              <a:t>T</a:t>
            </a:r>
            <a:r>
              <a:rPr lang="en-US" altLang="zh-CN" sz="3200" baseline="-25000" dirty="0">
                <a:sym typeface="+mn-ea"/>
              </a:rPr>
              <a:t>0 </a:t>
            </a:r>
            <a:r>
              <a:rPr lang="zh-CN" altLang="en-US" sz="3200" dirty="0">
                <a:sym typeface="+mn-ea"/>
              </a:rPr>
              <a:t>的值会太小，使 </a:t>
            </a:r>
            <a:r>
              <a:rPr lang="el-GR" altLang="zh-CN" sz="3200" i="1" dirty="0">
                <a:ea typeface="宋体" panose="02010600030101010101" pitchFamily="2" charset="-122"/>
                <a:sym typeface="+mn-ea"/>
              </a:rPr>
              <a:t>α</a:t>
            </a:r>
            <a:r>
              <a:rPr lang="en-US" altLang="zh-CN" sz="3200" i="1" dirty="0" smtClean="0">
                <a:sym typeface="+mn-ea"/>
              </a:rPr>
              <a:t> </a:t>
            </a:r>
            <a:r>
              <a:rPr lang="zh-CN" altLang="en-US" sz="3200" dirty="0">
                <a:sym typeface="+mn-ea"/>
              </a:rPr>
              <a:t>值太大。</a:t>
            </a:r>
            <a:endParaRPr lang="zh-CN" altLang="en-US" dirty="0"/>
          </a:p>
        </p:txBody>
      </p:sp>
      <p:graphicFrame>
        <p:nvGraphicFramePr>
          <p:cNvPr id="641030" name="Object 6"/>
          <p:cNvGraphicFramePr>
            <a:graphicFrameLocks noChangeAspect="1"/>
          </p:cNvGraphicFramePr>
          <p:nvPr/>
        </p:nvGraphicFramePr>
        <p:xfrm>
          <a:off x="3505200" y="2855213"/>
          <a:ext cx="2046044" cy="792088"/>
        </p:xfrm>
        <a:graphic>
          <a:graphicData uri="http://schemas.openxmlformats.org/presentationml/2006/ole">
            <mc:AlternateContent xmlns:mc="http://schemas.openxmlformats.org/markup-compatibility/2006">
              <mc:Choice xmlns:v="urn:schemas-microsoft-com:vml" Requires="v">
                <p:oleObj spid="_x0000_s3088" name="公式" r:id="rId3" imgW="546100" imgH="228600" progId="Equation.3">
                  <p:embed/>
                </p:oleObj>
              </mc:Choice>
              <mc:Fallback>
                <p:oleObj name="公式" r:id="rId3" imgW="546100" imgH="228600" progId="Equation.3">
                  <p:embed/>
                  <p:pic>
                    <p:nvPicPr>
                      <p:cNvPr id="0" name="图片 30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855213"/>
                        <a:ext cx="2046044" cy="792088"/>
                      </a:xfrm>
                      <a:prstGeom prst="rect">
                        <a:avLst/>
                      </a:prstGeom>
                      <a:solidFill>
                        <a:schemeClr val="bg1"/>
                      </a:solidFill>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3.3.5  </a:t>
            </a:r>
            <a:r>
              <a:rPr lang="zh-CN" altLang="zh-CN" dirty="0"/>
              <a:t>以太网</a:t>
            </a:r>
            <a:r>
              <a:rPr lang="zh-CN" altLang="zh-CN" dirty="0" smtClean="0"/>
              <a:t>的</a:t>
            </a:r>
            <a:r>
              <a:rPr lang="en-US" altLang="zh-CN" dirty="0" smtClean="0"/>
              <a:t> MAC </a:t>
            </a:r>
            <a:r>
              <a:rPr lang="zh-CN" altLang="zh-CN" dirty="0" smtClean="0"/>
              <a:t>层</a:t>
            </a:r>
            <a:endParaRPr lang="zh-CN" altLang="en-US" dirty="0"/>
          </a:p>
        </p:txBody>
      </p:sp>
      <p:sp>
        <p:nvSpPr>
          <p:cNvPr id="3" name="内容占位符 2"/>
          <p:cNvSpPr>
            <a:spLocks noGrp="1"/>
          </p:cNvSpPr>
          <p:nvPr>
            <p:ph idx="1"/>
          </p:nvPr>
        </p:nvSpPr>
        <p:spPr/>
        <p:txBody>
          <a:bodyPr/>
          <a:lstStyle/>
          <a:p>
            <a:pPr marL="0" indent="0">
              <a:buNone/>
            </a:pPr>
            <a:r>
              <a:rPr lang="zh-CN" altLang="en-US" dirty="0" smtClean="0"/>
              <a:t>重点介绍：</a:t>
            </a:r>
            <a:endParaRPr lang="en-US" altLang="zh-CN" dirty="0" smtClean="0"/>
          </a:p>
          <a:p>
            <a:r>
              <a:rPr lang="en-US" altLang="zh-CN" dirty="0" smtClean="0"/>
              <a:t>1.  MAC </a:t>
            </a:r>
            <a:r>
              <a:rPr lang="zh-CN" altLang="zh-CN" dirty="0" smtClean="0"/>
              <a:t>层</a:t>
            </a:r>
            <a:r>
              <a:rPr lang="zh-CN" altLang="zh-CN" dirty="0"/>
              <a:t>的硬件</a:t>
            </a:r>
            <a:r>
              <a:rPr lang="zh-CN" altLang="zh-CN" dirty="0" smtClean="0"/>
              <a:t>地址</a:t>
            </a:r>
            <a:endParaRPr lang="en-US" altLang="zh-CN" dirty="0" smtClean="0"/>
          </a:p>
          <a:p>
            <a:r>
              <a:rPr lang="en-US" altLang="zh-CN" dirty="0" smtClean="0"/>
              <a:t>2.  MAC </a:t>
            </a:r>
            <a:r>
              <a:rPr lang="zh-CN" altLang="zh-CN" dirty="0" smtClean="0"/>
              <a:t>帧</a:t>
            </a:r>
            <a:r>
              <a:rPr lang="zh-CN" altLang="zh-CN" dirty="0"/>
              <a:t>的格式</a:t>
            </a: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p:txBody>
          <a:bodyPr/>
          <a:lstStyle/>
          <a:p>
            <a:r>
              <a:rPr lang="en-US" altLang="zh-CN" dirty="0" smtClean="0"/>
              <a:t>1</a:t>
            </a:r>
            <a:r>
              <a:rPr lang="en-US" altLang="zh-CN" dirty="0"/>
              <a:t>.  MAC </a:t>
            </a:r>
            <a:r>
              <a:rPr lang="zh-CN" altLang="en-US" dirty="0"/>
              <a:t>层的硬件地址 </a:t>
            </a:r>
          </a:p>
        </p:txBody>
      </p:sp>
      <p:sp>
        <p:nvSpPr>
          <p:cNvPr id="440323" name="Rectangle 3"/>
          <p:cNvSpPr>
            <a:spLocks noGrp="1" noChangeArrowheads="1"/>
          </p:cNvSpPr>
          <p:nvPr>
            <p:ph idx="1"/>
          </p:nvPr>
        </p:nvSpPr>
        <p:spPr/>
        <p:txBody>
          <a:bodyPr/>
          <a:lstStyle/>
          <a:p>
            <a:endParaRPr lang="zh-CN" altLang="en-US" sz="2800" dirty="0"/>
          </a:p>
          <a:p>
            <a:r>
              <a:rPr lang="zh-CN" altLang="en-US" sz="2800" dirty="0"/>
              <a:t>在局域网中，</a:t>
            </a:r>
            <a:r>
              <a:rPr lang="zh-CN" altLang="en-US" sz="2800" dirty="0">
                <a:solidFill>
                  <a:srgbClr val="FF0000"/>
                </a:solidFill>
              </a:rPr>
              <a:t>硬件地址</a:t>
            </a:r>
            <a:r>
              <a:rPr lang="zh-CN" altLang="en-US" sz="2800" dirty="0"/>
              <a:t>又称为</a:t>
            </a:r>
            <a:r>
              <a:rPr lang="zh-CN" altLang="en-US" sz="2800" dirty="0">
                <a:solidFill>
                  <a:srgbClr val="FF0000"/>
                </a:solidFill>
              </a:rPr>
              <a:t>物理地址，</a:t>
            </a:r>
            <a:r>
              <a:rPr lang="zh-CN" altLang="en-US" sz="2800" dirty="0"/>
              <a:t>或 </a:t>
            </a:r>
            <a:r>
              <a:rPr lang="en-US" altLang="zh-CN" sz="2800" dirty="0">
                <a:solidFill>
                  <a:srgbClr val="FF0000"/>
                </a:solidFill>
              </a:rPr>
              <a:t>MAC </a:t>
            </a:r>
            <a:r>
              <a:rPr lang="zh-CN" altLang="en-US" sz="2800" dirty="0">
                <a:solidFill>
                  <a:srgbClr val="FF0000"/>
                </a:solidFill>
              </a:rPr>
              <a:t>地址。</a:t>
            </a:r>
            <a:r>
              <a:rPr lang="zh-CN" altLang="en-US" sz="2800" dirty="0"/>
              <a:t> </a:t>
            </a:r>
            <a:endParaRPr lang="zh-CN" altLang="en-US" sz="2800" dirty="0">
              <a:solidFill>
                <a:schemeClr val="tx1"/>
              </a:solidFill>
            </a:endParaRPr>
          </a:p>
          <a:p>
            <a:endParaRPr lang="en-US" altLang="zh-CN" sz="2800" dirty="0">
              <a:solidFill>
                <a:schemeClr val="tx1"/>
              </a:solidFill>
            </a:endParaRPr>
          </a:p>
          <a:p>
            <a:r>
              <a:rPr lang="en-US" altLang="zh-CN" sz="2800" dirty="0">
                <a:solidFill>
                  <a:schemeClr val="tx1"/>
                </a:solidFill>
              </a:rPr>
              <a:t>MAC</a:t>
            </a:r>
            <a:r>
              <a:rPr lang="zh-CN" altLang="en-US" sz="2800" dirty="0">
                <a:solidFill>
                  <a:schemeClr val="tx1"/>
                </a:solidFill>
              </a:rPr>
              <a:t>地址是局域网通信设备或端口的唯一</a:t>
            </a:r>
            <a:r>
              <a:rPr lang="zh-CN" altLang="en-US" sz="2800" dirty="0">
                <a:solidFill>
                  <a:srgbClr val="FF0000"/>
                </a:solidFill>
              </a:rPr>
              <a:t>标识符。 </a:t>
            </a:r>
          </a:p>
          <a:p>
            <a:endParaRPr lang="zh-CN" altLang="en-US" sz="2800" dirty="0"/>
          </a:p>
        </p:txBody>
      </p:sp>
      <p:grpSp>
        <p:nvGrpSpPr>
          <p:cNvPr id="8" name="组合 7"/>
          <p:cNvGrpSpPr/>
          <p:nvPr/>
        </p:nvGrpSpPr>
        <p:grpSpPr>
          <a:xfrm>
            <a:off x="2360712" y="4511397"/>
            <a:ext cx="5184576" cy="1368152"/>
            <a:chOff x="2360712" y="5229200"/>
            <a:chExt cx="5184576" cy="1368152"/>
          </a:xfrm>
        </p:grpSpPr>
        <p:grpSp>
          <p:nvGrpSpPr>
            <p:cNvPr id="4" name="组合 3"/>
            <p:cNvGrpSpPr/>
            <p:nvPr/>
          </p:nvGrpSpPr>
          <p:grpSpPr>
            <a:xfrm>
              <a:off x="2360712" y="5229200"/>
              <a:ext cx="5184576" cy="864096"/>
              <a:chOff x="2000672" y="5157192"/>
              <a:chExt cx="5184576" cy="864096"/>
            </a:xfrm>
          </p:grpSpPr>
          <p:sp>
            <p:nvSpPr>
              <p:cNvPr id="3" name="矩形 2"/>
              <p:cNvSpPr/>
              <p:nvPr/>
            </p:nvSpPr>
            <p:spPr bwMode="auto">
              <a:xfrm>
                <a:off x="2000672" y="5517232"/>
                <a:ext cx="2592288" cy="504056"/>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smtClean="0">
                    <a:ln>
                      <a:noFill/>
                    </a:ln>
                    <a:solidFill>
                      <a:srgbClr val="0000CC"/>
                    </a:solidFill>
                    <a:effectLst/>
                    <a:latin typeface="+mn-lt"/>
                    <a:ea typeface="黑体" panose="02010609060101010101" pitchFamily="2" charset="-122"/>
                  </a:rPr>
                  <a:t>组织唯一标识符</a:t>
                </a:r>
              </a:p>
            </p:txBody>
          </p:sp>
          <p:sp>
            <p:nvSpPr>
              <p:cNvPr id="5" name="矩形 4"/>
              <p:cNvSpPr/>
              <p:nvPr/>
            </p:nvSpPr>
            <p:spPr bwMode="auto">
              <a:xfrm>
                <a:off x="4592960" y="5517232"/>
                <a:ext cx="2592288" cy="504056"/>
              </a:xfrm>
              <a:prstGeom prst="rect">
                <a:avLst/>
              </a:prstGeom>
              <a:solidFill>
                <a:srgbClr val="FF99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zh-CN" altLang="en-US" sz="2400" b="1" dirty="0">
                    <a:solidFill>
                      <a:srgbClr val="0000CC"/>
                    </a:solidFill>
                    <a:latin typeface="+mn-lt"/>
                    <a:ea typeface="黑体" panose="02010609060101010101" pitchFamily="2" charset="-122"/>
                  </a:rPr>
                  <a:t>扩展</a:t>
                </a:r>
                <a:r>
                  <a:rPr kumimoji="0" lang="zh-CN" altLang="en-US" sz="2400" b="1" i="0" u="none" strike="noStrike" cap="none" normalizeH="0" baseline="0" dirty="0" smtClean="0">
                    <a:ln>
                      <a:noFill/>
                    </a:ln>
                    <a:solidFill>
                      <a:srgbClr val="0000CC"/>
                    </a:solidFill>
                    <a:effectLst/>
                    <a:latin typeface="+mn-lt"/>
                    <a:ea typeface="黑体" panose="02010609060101010101" pitchFamily="2" charset="-122"/>
                  </a:rPr>
                  <a:t>唯一标识符</a:t>
                </a:r>
              </a:p>
            </p:txBody>
          </p:sp>
          <p:sp>
            <p:nvSpPr>
              <p:cNvPr id="6" name="TextBox 2"/>
              <p:cNvSpPr txBox="1"/>
              <p:nvPr/>
            </p:nvSpPr>
            <p:spPr>
              <a:xfrm>
                <a:off x="2269215" y="5157192"/>
                <a:ext cx="2114681" cy="400110"/>
              </a:xfrm>
              <a:prstGeom prst="rect">
                <a:avLst/>
              </a:prstGeom>
              <a:noFill/>
            </p:spPr>
            <p:txBody>
              <a:bodyPr wrap="none" rtlCol="0">
                <a:spAutoFit/>
              </a:bodyPr>
              <a:lstStyle/>
              <a:p>
                <a:pPr algn="ctr"/>
                <a:r>
                  <a:rPr lang="en-US" altLang="zh-CN" sz="2000" b="1" dirty="0" smtClean="0">
                    <a:latin typeface="+mn-lt"/>
                    <a:ea typeface="黑体" panose="02010609060101010101" pitchFamily="2" charset="-122"/>
                  </a:rPr>
                  <a:t>3 </a:t>
                </a:r>
                <a:r>
                  <a:rPr lang="zh-CN" altLang="en-US" sz="2000" b="1" dirty="0" smtClean="0">
                    <a:latin typeface="+mn-lt"/>
                    <a:ea typeface="黑体" panose="02010609060101010101" pitchFamily="2" charset="-122"/>
                  </a:rPr>
                  <a:t>字节 （</a:t>
                </a:r>
                <a:r>
                  <a:rPr lang="en-US" altLang="zh-CN" sz="2000" b="1" dirty="0" smtClean="0">
                    <a:latin typeface="+mn-lt"/>
                    <a:ea typeface="黑体" panose="02010609060101010101" pitchFamily="2" charset="-122"/>
                  </a:rPr>
                  <a:t>24 </a:t>
                </a:r>
                <a:r>
                  <a:rPr lang="zh-CN" altLang="en-US" sz="2000" b="1" dirty="0" smtClean="0">
                    <a:latin typeface="+mn-lt"/>
                    <a:ea typeface="黑体" panose="02010609060101010101" pitchFamily="2" charset="-122"/>
                  </a:rPr>
                  <a:t>位）</a:t>
                </a:r>
                <a:endParaRPr lang="zh-CN" altLang="en-US" sz="2000" b="1" dirty="0">
                  <a:latin typeface="+mn-lt"/>
                  <a:ea typeface="黑体" panose="02010609060101010101" pitchFamily="2" charset="-122"/>
                </a:endParaRPr>
              </a:p>
            </p:txBody>
          </p:sp>
          <p:sp>
            <p:nvSpPr>
              <p:cNvPr id="7" name="TextBox 6"/>
              <p:cNvSpPr txBox="1"/>
              <p:nvPr/>
            </p:nvSpPr>
            <p:spPr>
              <a:xfrm>
                <a:off x="4831764" y="5157192"/>
                <a:ext cx="2114681" cy="400110"/>
              </a:xfrm>
              <a:prstGeom prst="rect">
                <a:avLst/>
              </a:prstGeom>
              <a:noFill/>
            </p:spPr>
            <p:txBody>
              <a:bodyPr wrap="none" rtlCol="0">
                <a:spAutoFit/>
              </a:bodyPr>
              <a:lstStyle/>
              <a:p>
                <a:pPr algn="ctr"/>
                <a:r>
                  <a:rPr lang="en-US" altLang="zh-CN" sz="2000" b="1" dirty="0" smtClean="0">
                    <a:latin typeface="+mn-lt"/>
                    <a:ea typeface="黑体" panose="02010609060101010101" pitchFamily="2" charset="-122"/>
                  </a:rPr>
                  <a:t>3 </a:t>
                </a:r>
                <a:r>
                  <a:rPr lang="zh-CN" altLang="en-US" sz="2000" b="1" dirty="0" smtClean="0">
                    <a:latin typeface="+mn-lt"/>
                    <a:ea typeface="黑体" panose="02010609060101010101" pitchFamily="2" charset="-122"/>
                  </a:rPr>
                  <a:t>字节 （</a:t>
                </a:r>
                <a:r>
                  <a:rPr lang="en-US" altLang="zh-CN" sz="2000" b="1" dirty="0" smtClean="0">
                    <a:latin typeface="+mn-lt"/>
                    <a:ea typeface="黑体" panose="02010609060101010101" pitchFamily="2" charset="-122"/>
                  </a:rPr>
                  <a:t>24 </a:t>
                </a:r>
                <a:r>
                  <a:rPr lang="zh-CN" altLang="en-US" sz="2000" b="1" dirty="0" smtClean="0">
                    <a:latin typeface="+mn-lt"/>
                    <a:ea typeface="黑体" panose="02010609060101010101" pitchFamily="2" charset="-122"/>
                  </a:rPr>
                  <a:t>位）</a:t>
                </a:r>
                <a:endParaRPr lang="zh-CN" altLang="en-US" sz="2000" b="1" dirty="0">
                  <a:latin typeface="+mn-lt"/>
                  <a:ea typeface="黑体" panose="02010609060101010101" pitchFamily="2" charset="-122"/>
                </a:endParaRPr>
              </a:p>
            </p:txBody>
          </p:sp>
        </p:grpSp>
        <p:sp>
          <p:nvSpPr>
            <p:cNvPr id="9" name="矩形 8"/>
            <p:cNvSpPr/>
            <p:nvPr/>
          </p:nvSpPr>
          <p:spPr>
            <a:xfrm>
              <a:off x="3512840" y="6135687"/>
              <a:ext cx="2801270" cy="461665"/>
            </a:xfrm>
            <a:prstGeom prst="rect">
              <a:avLst/>
            </a:prstGeom>
          </p:spPr>
          <p:txBody>
            <a:bodyPr wrap="square">
              <a:spAutoFit/>
            </a:bodyPr>
            <a:lstStyle/>
            <a:p>
              <a:pPr algn="ctr"/>
              <a:r>
                <a:rPr lang="en-US" altLang="zh-CN" sz="2400" b="1" dirty="0">
                  <a:latin typeface="+mn-lt"/>
                  <a:ea typeface="黑体" panose="02010609060101010101" pitchFamily="2" charset="-122"/>
                </a:rPr>
                <a:t>48 </a:t>
              </a:r>
              <a:r>
                <a:rPr lang="zh-CN" altLang="en-US" sz="2400" b="1" dirty="0">
                  <a:latin typeface="+mn-lt"/>
                  <a:ea typeface="黑体" panose="02010609060101010101" pitchFamily="2" charset="-122"/>
                </a:rPr>
                <a:t>位的 </a:t>
              </a:r>
              <a:r>
                <a:rPr lang="en-US" altLang="zh-CN" sz="2400" b="1" dirty="0">
                  <a:latin typeface="+mn-lt"/>
                  <a:ea typeface="黑体" panose="02010609060101010101" pitchFamily="2" charset="-122"/>
                </a:rPr>
                <a:t>MAC </a:t>
              </a:r>
              <a:r>
                <a:rPr lang="zh-CN" altLang="en-US" sz="2400" b="1" dirty="0">
                  <a:latin typeface="+mn-lt"/>
                  <a:ea typeface="黑体" panose="02010609060101010101" pitchFamily="2" charset="-122"/>
                </a:rPr>
                <a:t>地址</a:t>
              </a: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单站地址，组地址，广播地址</a:t>
            </a:r>
            <a:endParaRPr lang="zh-CN" altLang="en-US" dirty="0"/>
          </a:p>
        </p:txBody>
      </p:sp>
      <p:sp>
        <p:nvSpPr>
          <p:cNvPr id="3" name="内容占位符 2"/>
          <p:cNvSpPr>
            <a:spLocks noGrp="1"/>
          </p:cNvSpPr>
          <p:nvPr>
            <p:ph idx="1"/>
          </p:nvPr>
        </p:nvSpPr>
        <p:spPr/>
        <p:txBody>
          <a:bodyPr/>
          <a:lstStyle/>
          <a:p>
            <a:r>
              <a:rPr lang="en-US" altLang="zh-CN" sz="2800" dirty="0"/>
              <a:t>IEEE</a:t>
            </a:r>
            <a:r>
              <a:rPr lang="zh-CN" altLang="zh-CN" sz="2800" dirty="0"/>
              <a:t>规定地址字段的第一字节的最低位</a:t>
            </a:r>
            <a:r>
              <a:rPr lang="zh-CN" altLang="zh-CN" sz="2800" dirty="0" smtClean="0"/>
              <a:t>为</a:t>
            </a:r>
            <a:r>
              <a:rPr lang="en-US" altLang="zh-CN" sz="2800" dirty="0" smtClean="0"/>
              <a:t> I/G </a:t>
            </a:r>
            <a:r>
              <a:rPr lang="zh-CN" altLang="zh-CN" sz="2800" dirty="0" smtClean="0"/>
              <a:t>位</a:t>
            </a:r>
            <a:r>
              <a:rPr lang="zh-CN" altLang="zh-CN" sz="2800" dirty="0"/>
              <a:t>。</a:t>
            </a:r>
            <a:r>
              <a:rPr lang="en-US" altLang="zh-CN" sz="2800" dirty="0" smtClean="0"/>
              <a:t>I/G </a:t>
            </a:r>
            <a:r>
              <a:rPr lang="zh-CN" altLang="zh-CN" sz="2800" dirty="0" smtClean="0"/>
              <a:t>表示</a:t>
            </a:r>
            <a:r>
              <a:rPr lang="en-US" altLang="zh-CN" sz="2800" dirty="0" smtClean="0"/>
              <a:t> Individual / Group</a:t>
            </a:r>
            <a:r>
              <a:rPr lang="zh-CN" altLang="zh-CN" sz="2800" dirty="0" smtClean="0"/>
              <a:t>。</a:t>
            </a:r>
            <a:endParaRPr lang="en-US" altLang="zh-CN" sz="2800" dirty="0" smtClean="0"/>
          </a:p>
          <a:p>
            <a:r>
              <a:rPr lang="zh-CN" altLang="zh-CN" sz="2800" dirty="0" smtClean="0">
                <a:solidFill>
                  <a:srgbClr val="0000FF"/>
                </a:solidFill>
              </a:rPr>
              <a:t>当</a:t>
            </a:r>
            <a:r>
              <a:rPr lang="en-US" altLang="zh-CN" sz="2800" dirty="0" smtClean="0">
                <a:solidFill>
                  <a:srgbClr val="0000FF"/>
                </a:solidFill>
              </a:rPr>
              <a:t> I/G</a:t>
            </a:r>
            <a:r>
              <a:rPr lang="zh-CN" altLang="zh-CN" sz="2800" dirty="0" smtClean="0">
                <a:solidFill>
                  <a:srgbClr val="0000FF"/>
                </a:solidFill>
              </a:rPr>
              <a:t>位</a:t>
            </a:r>
            <a:r>
              <a:rPr lang="en-US" altLang="zh-CN" sz="2800" dirty="0" smtClean="0">
                <a:solidFill>
                  <a:srgbClr val="0000FF"/>
                </a:solidFill>
              </a:rPr>
              <a:t>=0 </a:t>
            </a:r>
            <a:r>
              <a:rPr lang="zh-CN" altLang="zh-CN" sz="2800" dirty="0" smtClean="0">
                <a:solidFill>
                  <a:srgbClr val="0000FF"/>
                </a:solidFill>
              </a:rPr>
              <a:t>时</a:t>
            </a:r>
            <a:r>
              <a:rPr lang="zh-CN" altLang="zh-CN" sz="2800" dirty="0">
                <a:solidFill>
                  <a:srgbClr val="0000FF"/>
                </a:solidFill>
              </a:rPr>
              <a:t>，</a:t>
            </a:r>
            <a:r>
              <a:rPr lang="zh-CN" altLang="zh-CN" sz="2800" dirty="0"/>
              <a:t>地址字段表示一个</a:t>
            </a:r>
            <a:r>
              <a:rPr lang="zh-CN" altLang="zh-CN" sz="2800" dirty="0" smtClean="0">
                <a:solidFill>
                  <a:srgbClr val="FF0000"/>
                </a:solidFill>
              </a:rPr>
              <a:t>单站</a:t>
            </a:r>
            <a:r>
              <a:rPr lang="zh-CN" altLang="zh-CN" sz="2800" dirty="0">
                <a:solidFill>
                  <a:srgbClr val="FF0000"/>
                </a:solidFill>
              </a:rPr>
              <a:t>地址</a:t>
            </a:r>
            <a:r>
              <a:rPr lang="zh-CN" altLang="zh-CN" sz="2800" dirty="0" smtClean="0">
                <a:solidFill>
                  <a:srgbClr val="FF0000"/>
                </a:solidFill>
              </a:rPr>
              <a:t>。</a:t>
            </a:r>
            <a:endParaRPr lang="en-US" altLang="zh-CN" sz="2800" dirty="0" smtClean="0">
              <a:solidFill>
                <a:srgbClr val="FF0000"/>
              </a:solidFill>
            </a:endParaRPr>
          </a:p>
          <a:p>
            <a:r>
              <a:rPr lang="zh-CN" altLang="zh-CN" sz="2800" dirty="0" smtClean="0">
                <a:solidFill>
                  <a:srgbClr val="0000FF"/>
                </a:solidFill>
              </a:rPr>
              <a:t>当</a:t>
            </a:r>
            <a:r>
              <a:rPr lang="en-US" altLang="zh-CN" sz="2800" dirty="0" smtClean="0">
                <a:solidFill>
                  <a:srgbClr val="0000FF"/>
                </a:solidFill>
              </a:rPr>
              <a:t> I/G</a:t>
            </a:r>
            <a:r>
              <a:rPr lang="zh-CN" altLang="zh-CN" sz="2800" dirty="0" smtClean="0">
                <a:solidFill>
                  <a:srgbClr val="0000FF"/>
                </a:solidFill>
              </a:rPr>
              <a:t>位</a:t>
            </a:r>
            <a:r>
              <a:rPr lang="en-US" altLang="zh-CN" sz="2800" dirty="0" smtClean="0">
                <a:solidFill>
                  <a:srgbClr val="0000FF"/>
                </a:solidFill>
              </a:rPr>
              <a:t>=1 </a:t>
            </a:r>
            <a:r>
              <a:rPr lang="zh-CN" altLang="zh-CN" sz="2800" dirty="0" smtClean="0">
                <a:solidFill>
                  <a:srgbClr val="0000FF"/>
                </a:solidFill>
              </a:rPr>
              <a:t>时</a:t>
            </a:r>
            <a:r>
              <a:rPr lang="zh-CN" altLang="en-US" sz="2800" dirty="0" smtClean="0">
                <a:solidFill>
                  <a:srgbClr val="0000FF"/>
                </a:solidFill>
              </a:rPr>
              <a:t>，</a:t>
            </a:r>
            <a:r>
              <a:rPr lang="zh-CN" altLang="zh-CN" sz="2800" dirty="0" smtClean="0"/>
              <a:t>表示</a:t>
            </a:r>
            <a:r>
              <a:rPr lang="zh-CN" altLang="zh-CN" sz="2800" dirty="0">
                <a:solidFill>
                  <a:srgbClr val="FF0000"/>
                </a:solidFill>
              </a:rPr>
              <a:t>组地址，</a:t>
            </a:r>
            <a:r>
              <a:rPr lang="zh-CN" altLang="zh-CN" sz="2800" dirty="0"/>
              <a:t>用来进行多播（以前曾译为组播）</a:t>
            </a:r>
            <a:r>
              <a:rPr lang="zh-CN" altLang="zh-CN" sz="2800" dirty="0" smtClean="0"/>
              <a:t>。</a:t>
            </a:r>
            <a:endParaRPr lang="en-US" altLang="zh-CN" sz="2800" dirty="0" smtClean="0"/>
          </a:p>
          <a:p>
            <a:r>
              <a:rPr lang="zh-CN" altLang="en-US" sz="2800" dirty="0" smtClean="0"/>
              <a:t>所有 </a:t>
            </a:r>
            <a:r>
              <a:rPr lang="en-US" altLang="zh-CN" sz="2800" dirty="0" smtClean="0"/>
              <a:t>48 </a:t>
            </a:r>
            <a:r>
              <a:rPr lang="zh-CN" altLang="en-US" sz="2800" dirty="0" smtClean="0"/>
              <a:t>位都为 </a:t>
            </a:r>
            <a:r>
              <a:rPr lang="en-US" altLang="zh-CN" sz="2800" dirty="0" smtClean="0"/>
              <a:t>1 </a:t>
            </a:r>
            <a:r>
              <a:rPr lang="zh-CN" altLang="en-US" sz="2800" dirty="0" smtClean="0"/>
              <a:t>时，为广播地址。只能作为目的地址使用。</a:t>
            </a:r>
            <a:endParaRPr lang="zh-CN" altLang="en-US"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pPr algn="ctr"/>
            <a:r>
              <a:rPr lang="zh-CN" altLang="en-US" sz="4800"/>
              <a:t>适配器检查 </a:t>
            </a:r>
            <a:r>
              <a:rPr lang="en-US" altLang="zh-CN" sz="4800"/>
              <a:t>MAC </a:t>
            </a:r>
            <a:r>
              <a:rPr lang="zh-CN" altLang="en-US" sz="4800"/>
              <a:t>地址 </a:t>
            </a:r>
          </a:p>
        </p:txBody>
      </p:sp>
      <p:sp>
        <p:nvSpPr>
          <p:cNvPr id="443395"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t>适配器从网络上每收到一个 </a:t>
            </a:r>
            <a:r>
              <a:rPr lang="en-US" altLang="zh-CN" dirty="0"/>
              <a:t>MAC </a:t>
            </a:r>
            <a:r>
              <a:rPr lang="zh-CN" altLang="en-US" dirty="0"/>
              <a:t>帧就首先用硬件检查 </a:t>
            </a:r>
            <a:r>
              <a:rPr lang="en-US" altLang="zh-CN" dirty="0"/>
              <a:t>MAC </a:t>
            </a:r>
            <a:r>
              <a:rPr lang="zh-CN" altLang="en-US" dirty="0"/>
              <a:t>帧中的 </a:t>
            </a:r>
            <a:r>
              <a:rPr lang="en-US" altLang="zh-CN" dirty="0"/>
              <a:t>MAC </a:t>
            </a:r>
            <a:r>
              <a:rPr lang="zh-CN" altLang="en-US" dirty="0" smtClean="0"/>
              <a:t>地址。</a:t>
            </a:r>
            <a:endParaRPr lang="en-US" altLang="zh-CN" dirty="0"/>
          </a:p>
          <a:p>
            <a:pPr lvl="1"/>
            <a:r>
              <a:rPr lang="zh-CN" altLang="en-US" dirty="0"/>
              <a:t>如果是</a:t>
            </a:r>
            <a:r>
              <a:rPr lang="zh-CN" altLang="en-US" dirty="0">
                <a:solidFill>
                  <a:srgbClr val="FF0000"/>
                </a:solidFill>
              </a:rPr>
              <a:t>发往本站的帧</a:t>
            </a:r>
            <a:r>
              <a:rPr lang="zh-CN" altLang="en-US" dirty="0"/>
              <a:t>则收下，然后再进行其他的处理。</a:t>
            </a:r>
          </a:p>
          <a:p>
            <a:pPr lvl="1"/>
            <a:r>
              <a:rPr lang="zh-CN" altLang="en-US" dirty="0"/>
              <a:t>否则就将此帧丢弃，不再进行其他的处理。</a:t>
            </a:r>
          </a:p>
          <a:p>
            <a:r>
              <a:rPr lang="zh-CN" altLang="en-US" dirty="0">
                <a:solidFill>
                  <a:srgbClr val="0000FF"/>
                </a:solidFill>
              </a:rPr>
              <a:t>“发往本站的帧”包括以下三种帧： </a:t>
            </a:r>
          </a:p>
          <a:p>
            <a:pPr lvl="1"/>
            <a:r>
              <a:rPr lang="zh-CN" altLang="en-US" dirty="0">
                <a:solidFill>
                  <a:srgbClr val="FF0000"/>
                </a:solidFill>
              </a:rPr>
              <a:t>单</a:t>
            </a:r>
            <a:r>
              <a:rPr lang="zh-CN" altLang="en-US" dirty="0" smtClean="0">
                <a:solidFill>
                  <a:srgbClr val="FF0000"/>
                </a:solidFill>
              </a:rPr>
              <a:t>播 </a:t>
            </a:r>
            <a:r>
              <a:rPr lang="en-US" altLang="zh-CN" dirty="0" smtClean="0"/>
              <a:t>(</a:t>
            </a:r>
            <a:r>
              <a:rPr lang="en-US" altLang="zh-CN" dirty="0"/>
              <a:t>unicast</a:t>
            </a:r>
            <a:r>
              <a:rPr lang="en-US" altLang="zh-CN" dirty="0" smtClean="0"/>
              <a:t>) </a:t>
            </a:r>
            <a:r>
              <a:rPr lang="zh-CN" altLang="en-US" dirty="0" smtClean="0"/>
              <a:t>帧</a:t>
            </a:r>
            <a:r>
              <a:rPr lang="zh-CN" altLang="en-US" dirty="0"/>
              <a:t>（一对一）</a:t>
            </a:r>
          </a:p>
          <a:p>
            <a:pPr lvl="1"/>
            <a:r>
              <a:rPr lang="zh-CN" altLang="en-US" dirty="0" smtClean="0">
                <a:solidFill>
                  <a:srgbClr val="FF0000"/>
                </a:solidFill>
              </a:rPr>
              <a:t>广播 </a:t>
            </a:r>
            <a:r>
              <a:rPr lang="en-US" altLang="zh-CN" dirty="0" smtClean="0"/>
              <a:t>(</a:t>
            </a:r>
            <a:r>
              <a:rPr lang="en-US" altLang="zh-CN" dirty="0"/>
              <a:t>broadcast</a:t>
            </a:r>
            <a:r>
              <a:rPr lang="en-US" altLang="zh-CN" dirty="0" smtClean="0"/>
              <a:t>) </a:t>
            </a:r>
            <a:r>
              <a:rPr lang="zh-CN" altLang="en-US" dirty="0" smtClean="0"/>
              <a:t>帧</a:t>
            </a:r>
            <a:r>
              <a:rPr lang="zh-CN" altLang="en-US" dirty="0"/>
              <a:t>（一对全体）</a:t>
            </a:r>
          </a:p>
          <a:p>
            <a:pPr lvl="1"/>
            <a:r>
              <a:rPr lang="zh-CN" altLang="en-US" dirty="0">
                <a:solidFill>
                  <a:srgbClr val="FF0000"/>
                </a:solidFill>
              </a:rPr>
              <a:t>多</a:t>
            </a:r>
            <a:r>
              <a:rPr lang="zh-CN" altLang="en-US" dirty="0" smtClean="0">
                <a:solidFill>
                  <a:srgbClr val="FF0000"/>
                </a:solidFill>
              </a:rPr>
              <a:t>播 </a:t>
            </a:r>
            <a:r>
              <a:rPr lang="en-US" altLang="zh-CN" dirty="0" smtClean="0"/>
              <a:t>(</a:t>
            </a:r>
            <a:r>
              <a:rPr lang="en-US" altLang="zh-CN" dirty="0"/>
              <a:t>multicast</a:t>
            </a:r>
            <a:r>
              <a:rPr lang="en-US" altLang="zh-CN" dirty="0" smtClean="0"/>
              <a:t>) </a:t>
            </a:r>
            <a:r>
              <a:rPr lang="zh-CN" altLang="en-US" dirty="0" smtClean="0"/>
              <a:t>帧</a:t>
            </a:r>
            <a:r>
              <a:rPr lang="zh-CN" altLang="en-US" dirty="0"/>
              <a:t>（一对多</a:t>
            </a:r>
            <a:r>
              <a:rPr lang="zh-CN" altLang="en-US" dirty="0" smtClean="0"/>
              <a:t>）</a:t>
            </a:r>
            <a:endParaRPr lang="en-US"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3395">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3395">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339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3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p:txBody>
          <a:bodyPr/>
          <a:lstStyle/>
          <a:p>
            <a:r>
              <a:rPr lang="en-US" altLang="zh-CN" dirty="0"/>
              <a:t>2. MAC</a:t>
            </a:r>
            <a:r>
              <a:rPr lang="en-US" altLang="zh-CN" b="1" dirty="0"/>
              <a:t> </a:t>
            </a:r>
            <a:r>
              <a:rPr lang="zh-CN" altLang="en-US" dirty="0"/>
              <a:t>帧的格式 </a:t>
            </a:r>
          </a:p>
        </p:txBody>
      </p:sp>
      <p:sp>
        <p:nvSpPr>
          <p:cNvPr id="444419" name="Rectangle 3"/>
          <p:cNvSpPr>
            <a:spLocks noGrp="1" noChangeArrowheads="1"/>
          </p:cNvSpPr>
          <p:nvPr>
            <p:ph idx="1"/>
          </p:nvPr>
        </p:nvSpPr>
        <p:spPr/>
        <p:txBody>
          <a:bodyPr/>
          <a:lstStyle/>
          <a:p>
            <a:r>
              <a:rPr lang="zh-CN" altLang="en-US" dirty="0"/>
              <a:t>最常用的 </a:t>
            </a:r>
            <a:r>
              <a:rPr lang="en-US" altLang="zh-CN" dirty="0"/>
              <a:t>MAC </a:t>
            </a:r>
            <a:r>
              <a:rPr lang="zh-CN" altLang="en-US" dirty="0"/>
              <a:t>帧是</a:t>
            </a:r>
            <a:r>
              <a:rPr lang="zh-CN" altLang="en-US" dirty="0">
                <a:solidFill>
                  <a:srgbClr val="FF0000"/>
                </a:solidFill>
              </a:rPr>
              <a:t>以太网 </a:t>
            </a:r>
            <a:r>
              <a:rPr lang="en-US" altLang="zh-CN" dirty="0">
                <a:solidFill>
                  <a:srgbClr val="FF0000"/>
                </a:solidFill>
              </a:rPr>
              <a:t>V2 </a:t>
            </a:r>
            <a:r>
              <a:rPr lang="zh-CN" altLang="en-US" dirty="0">
                <a:solidFill>
                  <a:srgbClr val="FF0000"/>
                </a:solidFill>
              </a:rPr>
              <a:t>的格式。</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501" name="Rectangle 37"/>
          <p:cNvSpPr>
            <a:spLocks noGrp="1" noChangeArrowheads="1"/>
          </p:cNvSpPr>
          <p:nvPr>
            <p:ph type="title"/>
          </p:nvPr>
        </p:nvSpPr>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grpSp>
        <p:nvGrpSpPr>
          <p:cNvPr id="2" name="组合 1"/>
          <p:cNvGrpSpPr/>
          <p:nvPr/>
        </p:nvGrpSpPr>
        <p:grpSpPr>
          <a:xfrm>
            <a:off x="488504" y="2971800"/>
            <a:ext cx="9414782" cy="2254250"/>
            <a:chOff x="488504" y="2971800"/>
            <a:chExt cx="9414782" cy="2254250"/>
          </a:xfrm>
        </p:grpSpPr>
        <p:sp>
          <p:nvSpPr>
            <p:cNvPr id="446466"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46467"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68"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69"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MAC </a:t>
              </a:r>
              <a:r>
                <a:rPr kumimoji="1" lang="zh-CN" altLang="en-US" sz="2000" b="1" dirty="0">
                  <a:solidFill>
                    <a:srgbClr val="000099"/>
                  </a:solidFill>
                  <a:latin typeface="+mn-lt"/>
                  <a:ea typeface="黑体" panose="02010609060101010101" pitchFamily="2" charset="-122"/>
                </a:rPr>
                <a:t>帧</a:t>
              </a:r>
            </a:p>
          </p:txBody>
        </p:sp>
        <p:sp>
          <p:nvSpPr>
            <p:cNvPr id="446470"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物理层</a:t>
              </a:r>
            </a:p>
          </p:txBody>
        </p:sp>
        <p:sp>
          <p:nvSpPr>
            <p:cNvPr id="446471"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MAC </a:t>
              </a:r>
              <a:r>
                <a:rPr kumimoji="1" lang="zh-CN" altLang="en-US" b="1">
                  <a:solidFill>
                    <a:srgbClr val="000099"/>
                  </a:solidFill>
                  <a:latin typeface="+mn-lt"/>
                  <a:ea typeface="黑体" panose="02010609060101010101" pitchFamily="2" charset="-122"/>
                </a:rPr>
                <a:t>层</a:t>
              </a:r>
            </a:p>
          </p:txBody>
        </p:sp>
        <p:sp>
          <p:nvSpPr>
            <p:cNvPr id="446472"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46473"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46474"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IP </a:t>
              </a:r>
              <a:r>
                <a:rPr kumimoji="1" lang="zh-CN" altLang="en-US" b="1" dirty="0">
                  <a:solidFill>
                    <a:srgbClr val="000099"/>
                  </a:solidFill>
                  <a:latin typeface="+mn-lt"/>
                  <a:ea typeface="黑体" panose="02010609060101010101" pitchFamily="2" charset="-122"/>
                </a:rPr>
                <a:t>层</a:t>
              </a:r>
            </a:p>
          </p:txBody>
        </p:sp>
        <p:sp>
          <p:nvSpPr>
            <p:cNvPr id="446475"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446479" name="Group 15"/>
            <p:cNvGrpSpPr/>
            <p:nvPr/>
          </p:nvGrpSpPr>
          <p:grpSpPr bwMode="auto">
            <a:xfrm>
              <a:off x="1133344" y="3490915"/>
              <a:ext cx="7565363" cy="1385888"/>
              <a:chOff x="659" y="2199"/>
              <a:chExt cx="4399" cy="873"/>
            </a:xfrm>
          </p:grpSpPr>
          <p:sp>
            <p:nvSpPr>
              <p:cNvPr id="446480"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446481" name="Group 17"/>
              <p:cNvGrpSpPr/>
              <p:nvPr/>
            </p:nvGrpSpPr>
            <p:grpSpPr bwMode="auto">
              <a:xfrm>
                <a:off x="659" y="2199"/>
                <a:ext cx="4399" cy="489"/>
                <a:chOff x="659" y="2199"/>
                <a:chExt cx="4399" cy="489"/>
              </a:xfrm>
            </p:grpSpPr>
            <p:sp>
              <p:nvSpPr>
                <p:cNvPr id="446482"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46483"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84"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85"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86"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487"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目的地址</a:t>
                  </a:r>
                </a:p>
              </p:txBody>
            </p:sp>
            <p:sp>
              <p:nvSpPr>
                <p:cNvPr id="446488"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源地址</a:t>
                  </a:r>
                </a:p>
              </p:txBody>
            </p:sp>
            <p:sp>
              <p:nvSpPr>
                <p:cNvPr id="446489"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类型</a:t>
                  </a:r>
                </a:p>
              </p:txBody>
            </p:sp>
            <p:sp>
              <p:nvSpPr>
                <p:cNvPr id="446490"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数        据</a:t>
                  </a:r>
                </a:p>
              </p:txBody>
            </p:sp>
            <p:sp>
              <p:nvSpPr>
                <p:cNvPr id="446491"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FCS</a:t>
                  </a:r>
                </a:p>
              </p:txBody>
            </p:sp>
            <p:sp>
              <p:nvSpPr>
                <p:cNvPr id="446492"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6</a:t>
                  </a:r>
                </a:p>
              </p:txBody>
            </p:sp>
            <p:sp>
              <p:nvSpPr>
                <p:cNvPr id="446493"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6</a:t>
                  </a:r>
                </a:p>
              </p:txBody>
            </p:sp>
            <p:sp>
              <p:nvSpPr>
                <p:cNvPr id="446494"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2</a:t>
                  </a:r>
                </a:p>
              </p:txBody>
            </p:sp>
            <p:sp>
              <p:nvSpPr>
                <p:cNvPr id="446495"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4</a:t>
                  </a:r>
                </a:p>
              </p:txBody>
            </p:sp>
            <p:sp>
              <p:nvSpPr>
                <p:cNvPr id="446496"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字节</a:t>
                  </a:r>
                  <a:endParaRPr kumimoji="1" lang="zh-CN" altLang="en-US" sz="1600" b="1" dirty="0">
                    <a:solidFill>
                      <a:srgbClr val="000099"/>
                    </a:solidFill>
                    <a:latin typeface="+mn-lt"/>
                    <a:ea typeface="黑体" panose="02010609060101010101" pitchFamily="2" charset="-122"/>
                  </a:endParaRPr>
                </a:p>
              </p:txBody>
            </p:sp>
            <p:sp>
              <p:nvSpPr>
                <p:cNvPr id="446497"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b="1" dirty="0">
                      <a:solidFill>
                        <a:srgbClr val="000099"/>
                      </a:solidFill>
                      <a:latin typeface="+mn-lt"/>
                      <a:ea typeface="黑体" panose="02010609060101010101" pitchFamily="2" charset="-122"/>
                    </a:rPr>
                    <a:t>46 ~ 1500</a:t>
                  </a:r>
                </a:p>
              </p:txBody>
            </p:sp>
          </p:grpSp>
        </p:grpSp>
        <p:grpSp>
          <p:nvGrpSpPr>
            <p:cNvPr id="446498" name="Group 34"/>
            <p:cNvGrpSpPr/>
            <p:nvPr/>
          </p:nvGrpSpPr>
          <p:grpSpPr bwMode="auto">
            <a:xfrm>
              <a:off x="4669235" y="2971800"/>
              <a:ext cx="3384550" cy="990600"/>
              <a:chOff x="2715" y="1872"/>
              <a:chExt cx="1968" cy="624"/>
            </a:xfrm>
          </p:grpSpPr>
          <p:sp>
            <p:nvSpPr>
              <p:cNvPr id="446499"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46500"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grpSp>
      </p:grpSp>
      <p:sp>
        <p:nvSpPr>
          <p:cNvPr id="446502" name="AutoShape 38"/>
          <p:cNvSpPr>
            <a:spLocks noChangeArrowheads="1"/>
          </p:cNvSpPr>
          <p:nvPr/>
        </p:nvSpPr>
        <p:spPr bwMode="auto">
          <a:xfrm>
            <a:off x="3080147" y="2133601"/>
            <a:ext cx="3666596" cy="504825"/>
          </a:xfrm>
          <a:prstGeom prst="wedgeRoundRectCallout">
            <a:avLst>
              <a:gd name="adj1" fmla="val -75375"/>
              <a:gd name="adj2" fmla="val 306917"/>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anose="02010609060101010101" pitchFamily="2" charset="-122"/>
              </a:rPr>
              <a:t>目的地址字段 </a:t>
            </a:r>
            <a:r>
              <a:rPr lang="en-US" altLang="zh-CN" sz="2400" b="1">
                <a:solidFill>
                  <a:srgbClr val="000099"/>
                </a:solidFill>
                <a:latin typeface="+mn-lt"/>
                <a:ea typeface="黑体" panose="02010609060101010101" pitchFamily="2" charset="-122"/>
              </a:rPr>
              <a:t>6 </a:t>
            </a:r>
            <a:r>
              <a:rPr lang="zh-CN" altLang="en-US" sz="2400" b="1">
                <a:solidFill>
                  <a:srgbClr val="000099"/>
                </a:solidFill>
                <a:latin typeface="+mn-lt"/>
                <a:ea typeface="黑体" panose="02010609060101010101" pitchFamily="2" charset="-122"/>
              </a:rPr>
              <a:t>字节</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525"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grpSp>
        <p:nvGrpSpPr>
          <p:cNvPr id="38" name="组合 37"/>
          <p:cNvGrpSpPr/>
          <p:nvPr/>
        </p:nvGrpSpPr>
        <p:grpSpPr>
          <a:xfrm>
            <a:off x="488504" y="2971800"/>
            <a:ext cx="9414782" cy="2254250"/>
            <a:chOff x="488504" y="2971800"/>
            <a:chExt cx="9414782" cy="2254250"/>
          </a:xfrm>
        </p:grpSpPr>
        <p:sp>
          <p:nvSpPr>
            <p:cNvPr id="39"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1"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2"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MAC </a:t>
              </a:r>
              <a:r>
                <a:rPr kumimoji="1" lang="zh-CN" altLang="en-US" sz="2000" b="1" dirty="0">
                  <a:solidFill>
                    <a:srgbClr val="000099"/>
                  </a:solidFill>
                  <a:latin typeface="+mn-lt"/>
                  <a:ea typeface="黑体" panose="02010609060101010101" pitchFamily="2" charset="-122"/>
                </a:rPr>
                <a:t>帧</a:t>
              </a:r>
            </a:p>
          </p:txBody>
        </p:sp>
        <p:sp>
          <p:nvSpPr>
            <p:cNvPr id="43"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物理层</a:t>
              </a:r>
            </a:p>
          </p:txBody>
        </p:sp>
        <p:sp>
          <p:nvSpPr>
            <p:cNvPr id="44"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MAC </a:t>
              </a:r>
              <a:r>
                <a:rPr kumimoji="1" lang="zh-CN" altLang="en-US" b="1">
                  <a:solidFill>
                    <a:srgbClr val="000099"/>
                  </a:solidFill>
                  <a:latin typeface="+mn-lt"/>
                  <a:ea typeface="黑体" panose="02010609060101010101" pitchFamily="2" charset="-122"/>
                </a:rPr>
                <a:t>层</a:t>
              </a:r>
            </a:p>
          </p:txBody>
        </p:sp>
        <p:sp>
          <p:nvSpPr>
            <p:cNvPr id="45"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6"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7"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IP </a:t>
              </a:r>
              <a:r>
                <a:rPr kumimoji="1" lang="zh-CN" altLang="en-US" b="1" dirty="0">
                  <a:solidFill>
                    <a:srgbClr val="000099"/>
                  </a:solidFill>
                  <a:latin typeface="+mn-lt"/>
                  <a:ea typeface="黑体" panose="02010609060101010101" pitchFamily="2" charset="-122"/>
                </a:rPr>
                <a:t>层</a:t>
              </a:r>
            </a:p>
          </p:txBody>
        </p:sp>
        <p:sp>
          <p:nvSpPr>
            <p:cNvPr id="48"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49" name="Group 15"/>
            <p:cNvGrpSpPr/>
            <p:nvPr/>
          </p:nvGrpSpPr>
          <p:grpSpPr bwMode="auto">
            <a:xfrm>
              <a:off x="1133344" y="3490915"/>
              <a:ext cx="7565363" cy="1385888"/>
              <a:chOff x="659" y="2199"/>
              <a:chExt cx="4399" cy="873"/>
            </a:xfrm>
          </p:grpSpPr>
          <p:sp>
            <p:nvSpPr>
              <p:cNvPr id="53"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54" name="Group 17"/>
              <p:cNvGrpSpPr/>
              <p:nvPr/>
            </p:nvGrpSpPr>
            <p:grpSpPr bwMode="auto">
              <a:xfrm>
                <a:off x="659" y="2199"/>
                <a:ext cx="4399" cy="489"/>
                <a:chOff x="659" y="2199"/>
                <a:chExt cx="4399" cy="489"/>
              </a:xfrm>
            </p:grpSpPr>
            <p:sp>
              <p:nvSpPr>
                <p:cNvPr id="55"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6"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目的地址</a:t>
                  </a:r>
                </a:p>
              </p:txBody>
            </p:sp>
            <p:sp>
              <p:nvSpPr>
                <p:cNvPr id="61"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源地址</a:t>
                  </a:r>
                </a:p>
              </p:txBody>
            </p:sp>
            <p:sp>
              <p:nvSpPr>
                <p:cNvPr id="62"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类型</a:t>
                  </a:r>
                </a:p>
              </p:txBody>
            </p:sp>
            <p:sp>
              <p:nvSpPr>
                <p:cNvPr id="63"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数        据</a:t>
                  </a:r>
                </a:p>
              </p:txBody>
            </p:sp>
            <p:sp>
              <p:nvSpPr>
                <p:cNvPr id="64"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FCS</a:t>
                  </a:r>
                </a:p>
              </p:txBody>
            </p:sp>
            <p:sp>
              <p:nvSpPr>
                <p:cNvPr id="65"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6</a:t>
                  </a:r>
                </a:p>
              </p:txBody>
            </p:sp>
            <p:sp>
              <p:nvSpPr>
                <p:cNvPr id="66"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6</a:t>
                  </a:r>
                </a:p>
              </p:txBody>
            </p:sp>
            <p:sp>
              <p:nvSpPr>
                <p:cNvPr id="67"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2</a:t>
                  </a:r>
                </a:p>
              </p:txBody>
            </p:sp>
            <p:sp>
              <p:nvSpPr>
                <p:cNvPr id="68"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4</a:t>
                  </a:r>
                </a:p>
              </p:txBody>
            </p:sp>
            <p:sp>
              <p:nvSpPr>
                <p:cNvPr id="69"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字节</a:t>
                  </a:r>
                  <a:endParaRPr kumimoji="1" lang="zh-CN" altLang="en-US" sz="1600" b="1" dirty="0">
                    <a:solidFill>
                      <a:srgbClr val="000099"/>
                    </a:solidFill>
                    <a:latin typeface="+mn-lt"/>
                    <a:ea typeface="黑体" panose="02010609060101010101" pitchFamily="2" charset="-122"/>
                  </a:endParaRPr>
                </a:p>
              </p:txBody>
            </p:sp>
            <p:sp>
              <p:nvSpPr>
                <p:cNvPr id="70"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b="1" dirty="0">
                      <a:solidFill>
                        <a:srgbClr val="000099"/>
                      </a:solidFill>
                      <a:latin typeface="+mn-lt"/>
                      <a:ea typeface="黑体" panose="02010609060101010101" pitchFamily="2" charset="-122"/>
                    </a:rPr>
                    <a:t>46 ~ 1500</a:t>
                  </a:r>
                </a:p>
              </p:txBody>
            </p:sp>
          </p:grpSp>
        </p:grpSp>
        <p:grpSp>
          <p:nvGrpSpPr>
            <p:cNvPr id="50" name="Group 34"/>
            <p:cNvGrpSpPr/>
            <p:nvPr/>
          </p:nvGrpSpPr>
          <p:grpSpPr bwMode="auto">
            <a:xfrm>
              <a:off x="4669235" y="2971800"/>
              <a:ext cx="3384550" cy="990600"/>
              <a:chOff x="2715" y="1872"/>
              <a:chExt cx="1968" cy="624"/>
            </a:xfrm>
          </p:grpSpPr>
          <p:sp>
            <p:nvSpPr>
              <p:cNvPr id="51"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2"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grpSp>
      </p:grpSp>
      <p:sp>
        <p:nvSpPr>
          <p:cNvPr id="447526" name="AutoShape 38"/>
          <p:cNvSpPr>
            <a:spLocks noChangeArrowheads="1"/>
          </p:cNvSpPr>
          <p:nvPr/>
        </p:nvSpPr>
        <p:spPr bwMode="auto">
          <a:xfrm>
            <a:off x="3080147" y="2133601"/>
            <a:ext cx="3198813" cy="504825"/>
          </a:xfrm>
          <a:prstGeom prst="wedgeRoundRectCallout">
            <a:avLst>
              <a:gd name="adj1" fmla="val -43278"/>
              <a:gd name="adj2" fmla="val 314153"/>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anose="02010609060101010101" pitchFamily="2" charset="-122"/>
              </a:rPr>
              <a:t>源地址字段 </a:t>
            </a:r>
            <a:r>
              <a:rPr lang="en-US" altLang="zh-CN" sz="2400" b="1">
                <a:solidFill>
                  <a:srgbClr val="000099"/>
                </a:solidFill>
                <a:latin typeface="+mn-lt"/>
                <a:ea typeface="黑体" panose="02010609060101010101" pitchFamily="2" charset="-122"/>
              </a:rPr>
              <a:t>6 </a:t>
            </a:r>
            <a:r>
              <a:rPr lang="zh-CN" altLang="en-US" sz="2400" b="1">
                <a:solidFill>
                  <a:srgbClr val="000099"/>
                </a:solidFill>
                <a:latin typeface="+mn-lt"/>
                <a:ea typeface="黑体" panose="02010609060101010101" pitchFamily="2" charset="-122"/>
              </a:rPr>
              <a:t>字节</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49"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48551" name="Text Box 39"/>
          <p:cNvSpPr txBox="1">
            <a:spLocks noChangeArrowheads="1"/>
          </p:cNvSpPr>
          <p:nvPr/>
        </p:nvSpPr>
        <p:spPr bwMode="auto">
          <a:xfrm>
            <a:off x="1060478" y="1123950"/>
            <a:ext cx="7895110" cy="830997"/>
          </a:xfrm>
          <a:prstGeom prst="rect">
            <a:avLst/>
          </a:prstGeom>
          <a:solidFill>
            <a:srgbClr val="66FF66"/>
          </a:solidFill>
          <a:ln w="9525">
            <a:solidFill>
              <a:srgbClr val="333399"/>
            </a:solidFill>
            <a:miter lim="800000"/>
          </a:ln>
          <a:effectLst/>
        </p:spPr>
        <p:txBody>
          <a:bodyPr wrap="none">
            <a:spAutoFit/>
          </a:bodyPr>
          <a:lstStyle/>
          <a:p>
            <a:pPr algn="ctr"/>
            <a:r>
              <a:rPr lang="zh-CN" altLang="en-US" sz="2400" b="1" dirty="0">
                <a:solidFill>
                  <a:srgbClr val="000066"/>
                </a:solidFill>
                <a:latin typeface="+mn-lt"/>
                <a:ea typeface="黑体" panose="02010609060101010101" pitchFamily="2" charset="-122"/>
              </a:rPr>
              <a:t>类型字段用来标志</a:t>
            </a:r>
            <a:r>
              <a:rPr lang="zh-CN" altLang="en-US" sz="2400" b="1" dirty="0">
                <a:solidFill>
                  <a:srgbClr val="C00000"/>
                </a:solidFill>
                <a:latin typeface="+mn-lt"/>
                <a:ea typeface="黑体" panose="02010609060101010101" pitchFamily="2" charset="-122"/>
              </a:rPr>
              <a:t>上一层</a:t>
            </a:r>
            <a:r>
              <a:rPr lang="zh-CN" altLang="en-US" sz="2400" b="1" dirty="0">
                <a:solidFill>
                  <a:srgbClr val="000066"/>
                </a:solidFill>
                <a:latin typeface="+mn-lt"/>
                <a:ea typeface="黑体" panose="02010609060101010101" pitchFamily="2" charset="-122"/>
              </a:rPr>
              <a:t>使用的是什么协议，</a:t>
            </a:r>
          </a:p>
          <a:p>
            <a:pPr algn="ctr"/>
            <a:r>
              <a:rPr lang="zh-CN" altLang="en-US" sz="2400" b="1" dirty="0">
                <a:solidFill>
                  <a:srgbClr val="000066"/>
                </a:solidFill>
                <a:latin typeface="+mn-lt"/>
                <a:ea typeface="黑体" panose="02010609060101010101" pitchFamily="2" charset="-122"/>
              </a:rPr>
              <a:t>以便把收到的 </a:t>
            </a:r>
            <a:r>
              <a:rPr lang="en-US" altLang="zh-CN" sz="2400" b="1" dirty="0">
                <a:solidFill>
                  <a:srgbClr val="000066"/>
                </a:solidFill>
                <a:latin typeface="+mn-lt"/>
                <a:ea typeface="黑体" panose="02010609060101010101" pitchFamily="2" charset="-122"/>
              </a:rPr>
              <a:t>MAC </a:t>
            </a:r>
            <a:r>
              <a:rPr lang="zh-CN" altLang="en-US" sz="2400" b="1" dirty="0">
                <a:solidFill>
                  <a:srgbClr val="000066"/>
                </a:solidFill>
                <a:latin typeface="+mn-lt"/>
                <a:ea typeface="黑体" panose="02010609060101010101" pitchFamily="2" charset="-122"/>
              </a:rPr>
              <a:t>帧的数据上交给上一层的这个协议。 </a:t>
            </a:r>
          </a:p>
        </p:txBody>
      </p:sp>
      <p:grpSp>
        <p:nvGrpSpPr>
          <p:cNvPr id="39" name="组合 38"/>
          <p:cNvGrpSpPr/>
          <p:nvPr/>
        </p:nvGrpSpPr>
        <p:grpSpPr>
          <a:xfrm>
            <a:off x="488504" y="2971800"/>
            <a:ext cx="9414782" cy="2254250"/>
            <a:chOff x="488504" y="2971800"/>
            <a:chExt cx="9414782" cy="2254250"/>
          </a:xfrm>
        </p:grpSpPr>
        <p:sp>
          <p:nvSpPr>
            <p:cNvPr id="40"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1"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2"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MAC </a:t>
              </a:r>
              <a:r>
                <a:rPr kumimoji="1" lang="zh-CN" altLang="en-US" sz="2000" b="1" dirty="0">
                  <a:solidFill>
                    <a:srgbClr val="000099"/>
                  </a:solidFill>
                  <a:latin typeface="+mn-lt"/>
                  <a:ea typeface="黑体" panose="02010609060101010101" pitchFamily="2" charset="-122"/>
                </a:rPr>
                <a:t>帧</a:t>
              </a:r>
            </a:p>
          </p:txBody>
        </p:sp>
        <p:sp>
          <p:nvSpPr>
            <p:cNvPr id="44"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物理层</a:t>
              </a:r>
            </a:p>
          </p:txBody>
        </p:sp>
        <p:sp>
          <p:nvSpPr>
            <p:cNvPr id="45"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MAC </a:t>
              </a:r>
              <a:r>
                <a:rPr kumimoji="1" lang="zh-CN" altLang="en-US" b="1">
                  <a:solidFill>
                    <a:srgbClr val="000099"/>
                  </a:solidFill>
                  <a:latin typeface="+mn-lt"/>
                  <a:ea typeface="黑体" panose="02010609060101010101" pitchFamily="2" charset="-122"/>
                </a:rPr>
                <a:t>层</a:t>
              </a:r>
            </a:p>
          </p:txBody>
        </p:sp>
        <p:sp>
          <p:nvSpPr>
            <p:cNvPr id="46"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7"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8"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IP </a:t>
              </a:r>
              <a:r>
                <a:rPr kumimoji="1" lang="zh-CN" altLang="en-US" b="1" dirty="0">
                  <a:solidFill>
                    <a:srgbClr val="000099"/>
                  </a:solidFill>
                  <a:latin typeface="+mn-lt"/>
                  <a:ea typeface="黑体" panose="02010609060101010101" pitchFamily="2" charset="-122"/>
                </a:rPr>
                <a:t>层</a:t>
              </a:r>
            </a:p>
          </p:txBody>
        </p:sp>
        <p:sp>
          <p:nvSpPr>
            <p:cNvPr id="49"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50" name="Group 15"/>
            <p:cNvGrpSpPr/>
            <p:nvPr/>
          </p:nvGrpSpPr>
          <p:grpSpPr bwMode="auto">
            <a:xfrm>
              <a:off x="1133344" y="3490915"/>
              <a:ext cx="7565363" cy="1385888"/>
              <a:chOff x="659" y="2199"/>
              <a:chExt cx="4399" cy="873"/>
            </a:xfrm>
          </p:grpSpPr>
          <p:sp>
            <p:nvSpPr>
              <p:cNvPr id="54"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55" name="Group 17"/>
              <p:cNvGrpSpPr/>
              <p:nvPr/>
            </p:nvGrpSpPr>
            <p:grpSpPr bwMode="auto">
              <a:xfrm>
                <a:off x="659" y="2199"/>
                <a:ext cx="4399" cy="489"/>
                <a:chOff x="659" y="2199"/>
                <a:chExt cx="4399" cy="489"/>
              </a:xfrm>
            </p:grpSpPr>
            <p:sp>
              <p:nvSpPr>
                <p:cNvPr id="56"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目的地址</a:t>
                  </a:r>
                </a:p>
              </p:txBody>
            </p:sp>
            <p:sp>
              <p:nvSpPr>
                <p:cNvPr id="62"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源地址</a:t>
                  </a:r>
                </a:p>
              </p:txBody>
            </p:sp>
            <p:sp>
              <p:nvSpPr>
                <p:cNvPr id="63"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类型</a:t>
                  </a:r>
                </a:p>
              </p:txBody>
            </p:sp>
            <p:sp>
              <p:nvSpPr>
                <p:cNvPr id="64"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数        据</a:t>
                  </a:r>
                </a:p>
              </p:txBody>
            </p:sp>
            <p:sp>
              <p:nvSpPr>
                <p:cNvPr id="65"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FCS</a:t>
                  </a:r>
                </a:p>
              </p:txBody>
            </p:sp>
            <p:sp>
              <p:nvSpPr>
                <p:cNvPr id="66"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6</a:t>
                  </a:r>
                </a:p>
              </p:txBody>
            </p:sp>
            <p:sp>
              <p:nvSpPr>
                <p:cNvPr id="67"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6</a:t>
                  </a:r>
                </a:p>
              </p:txBody>
            </p:sp>
            <p:sp>
              <p:nvSpPr>
                <p:cNvPr id="68"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2</a:t>
                  </a:r>
                </a:p>
              </p:txBody>
            </p:sp>
            <p:sp>
              <p:nvSpPr>
                <p:cNvPr id="69"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4</a:t>
                  </a:r>
                </a:p>
              </p:txBody>
            </p:sp>
            <p:sp>
              <p:nvSpPr>
                <p:cNvPr id="70"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字节</a:t>
                  </a:r>
                  <a:endParaRPr kumimoji="1" lang="zh-CN" altLang="en-US" sz="1600" b="1" dirty="0">
                    <a:solidFill>
                      <a:srgbClr val="000099"/>
                    </a:solidFill>
                    <a:latin typeface="+mn-lt"/>
                    <a:ea typeface="黑体" panose="02010609060101010101" pitchFamily="2" charset="-122"/>
                  </a:endParaRPr>
                </a:p>
              </p:txBody>
            </p:sp>
            <p:sp>
              <p:nvSpPr>
                <p:cNvPr id="71"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b="1" dirty="0">
                      <a:solidFill>
                        <a:srgbClr val="000099"/>
                      </a:solidFill>
                      <a:latin typeface="+mn-lt"/>
                      <a:ea typeface="黑体" panose="02010609060101010101" pitchFamily="2" charset="-122"/>
                    </a:rPr>
                    <a:t>46 ~ 1500</a:t>
                  </a:r>
                </a:p>
              </p:txBody>
            </p:sp>
          </p:grpSp>
        </p:grpSp>
        <p:grpSp>
          <p:nvGrpSpPr>
            <p:cNvPr id="51" name="Group 34"/>
            <p:cNvGrpSpPr/>
            <p:nvPr/>
          </p:nvGrpSpPr>
          <p:grpSpPr bwMode="auto">
            <a:xfrm>
              <a:off x="4669235" y="2971800"/>
              <a:ext cx="3384550" cy="990600"/>
              <a:chOff x="2715" y="1872"/>
              <a:chExt cx="1968" cy="624"/>
            </a:xfrm>
          </p:grpSpPr>
          <p:sp>
            <p:nvSpPr>
              <p:cNvPr id="52"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3"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grpSp>
      </p:grpSp>
      <p:sp>
        <p:nvSpPr>
          <p:cNvPr id="448550" name="AutoShape 38"/>
          <p:cNvSpPr>
            <a:spLocks noChangeArrowheads="1"/>
          </p:cNvSpPr>
          <p:nvPr/>
        </p:nvSpPr>
        <p:spPr bwMode="auto">
          <a:xfrm>
            <a:off x="3236648" y="2133601"/>
            <a:ext cx="2963202" cy="504825"/>
          </a:xfrm>
          <a:prstGeom prst="wedgeRoundRectCallout">
            <a:avLst>
              <a:gd name="adj1" fmla="val -23130"/>
              <a:gd name="adj2" fmla="val 310380"/>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dirty="0">
                <a:solidFill>
                  <a:srgbClr val="000099"/>
                </a:solidFill>
                <a:latin typeface="+mn-lt"/>
                <a:ea typeface="黑体" panose="02010609060101010101" pitchFamily="2" charset="-122"/>
              </a:rPr>
              <a:t>类型字段 </a:t>
            </a:r>
            <a:r>
              <a:rPr lang="en-US" altLang="zh-CN" sz="2400" b="1" dirty="0">
                <a:solidFill>
                  <a:srgbClr val="000099"/>
                </a:solidFill>
                <a:latin typeface="+mn-lt"/>
                <a:ea typeface="黑体" panose="02010609060101010101" pitchFamily="2" charset="-122"/>
              </a:rPr>
              <a:t>2 </a:t>
            </a:r>
            <a:r>
              <a:rPr lang="zh-CN" altLang="en-US" sz="2400" b="1" dirty="0">
                <a:solidFill>
                  <a:srgbClr val="000099"/>
                </a:solidFill>
                <a:latin typeface="+mn-lt"/>
                <a:ea typeface="黑体" panose="02010609060101010101" pitchFamily="2" charset="-122"/>
              </a:rPr>
              <a:t>字节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ctr"/>
            <a:r>
              <a:rPr lang="zh-CN" altLang="en-US" dirty="0" smtClean="0"/>
              <a:t>数据链路层</a:t>
            </a:r>
            <a:r>
              <a:rPr lang="zh-CN" altLang="zh-CN" dirty="0"/>
              <a:t>使用的信道</a:t>
            </a:r>
            <a:endParaRPr lang="zh-CN" altLang="en-US" dirty="0"/>
          </a:p>
        </p:txBody>
      </p:sp>
      <p:sp>
        <p:nvSpPr>
          <p:cNvPr id="2805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60680" indent="-360680">
              <a:buNone/>
            </a:pPr>
            <a:r>
              <a:rPr lang="en-US" altLang="zh-CN" dirty="0" smtClean="0"/>
              <a:t>	</a:t>
            </a:r>
            <a:r>
              <a:rPr lang="zh-CN" altLang="en-US" dirty="0" smtClean="0"/>
              <a:t>数据链路层</a:t>
            </a:r>
            <a:r>
              <a:rPr lang="zh-CN" altLang="en-US" dirty="0"/>
              <a:t>使用的信道主要有以下两种类型：</a:t>
            </a:r>
          </a:p>
          <a:p>
            <a:r>
              <a:rPr lang="zh-CN" altLang="en-US" dirty="0">
                <a:solidFill>
                  <a:srgbClr val="FF0000"/>
                </a:solidFill>
              </a:rPr>
              <a:t>点对点信道。</a:t>
            </a:r>
            <a:r>
              <a:rPr lang="zh-CN" altLang="en-US" dirty="0"/>
              <a:t>这种信道使用</a:t>
            </a:r>
            <a:r>
              <a:rPr lang="zh-CN" altLang="en-US" dirty="0">
                <a:solidFill>
                  <a:srgbClr val="FF0000"/>
                </a:solidFill>
              </a:rPr>
              <a:t>一对一的点对点通信</a:t>
            </a:r>
            <a:r>
              <a:rPr lang="zh-CN" altLang="en-US" dirty="0"/>
              <a:t>方式。</a:t>
            </a:r>
          </a:p>
          <a:p>
            <a:r>
              <a:rPr lang="zh-CN" altLang="en-US" dirty="0">
                <a:solidFill>
                  <a:srgbClr val="FF0000"/>
                </a:solidFill>
              </a:rPr>
              <a:t>广播信道。</a:t>
            </a:r>
            <a:r>
              <a:rPr lang="zh-CN" altLang="en-US" dirty="0"/>
              <a:t>这种信道使用</a:t>
            </a:r>
            <a:r>
              <a:rPr lang="zh-CN" altLang="en-US" dirty="0">
                <a:solidFill>
                  <a:srgbClr val="FF0000"/>
                </a:solidFill>
              </a:rPr>
              <a:t>一对多的广播通信</a:t>
            </a:r>
            <a:r>
              <a:rPr lang="zh-CN" altLang="en-US" dirty="0"/>
              <a:t>方式，因此过程比较复杂。</a:t>
            </a:r>
            <a:r>
              <a:rPr lang="zh-CN" altLang="en-US" dirty="0" smtClean="0"/>
              <a:t> </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73" name="Rectangle 37"/>
          <p:cNvSpPr>
            <a:spLocks noGrp="1" noChangeArrowheads="1"/>
          </p:cNvSpPr>
          <p:nvPr>
            <p:ph type="title"/>
          </p:nvPr>
        </p:nvSpPr>
        <p:spPr>
          <a:xfrm>
            <a:off x="975123" y="188913"/>
            <a:ext cx="8442457" cy="768350"/>
          </a:xfrm>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49575" name="Text Box 39"/>
          <p:cNvSpPr txBox="1">
            <a:spLocks noChangeArrowheads="1"/>
          </p:cNvSpPr>
          <p:nvPr/>
        </p:nvSpPr>
        <p:spPr bwMode="auto">
          <a:xfrm>
            <a:off x="474015" y="1136650"/>
            <a:ext cx="9074921" cy="769441"/>
          </a:xfrm>
          <a:prstGeom prst="rect">
            <a:avLst/>
          </a:prstGeom>
          <a:solidFill>
            <a:srgbClr val="66FF66"/>
          </a:solidFill>
          <a:ln w="9525">
            <a:solidFill>
              <a:srgbClr val="333399"/>
            </a:solidFill>
            <a:miter lim="800000"/>
          </a:ln>
          <a:effectLst/>
        </p:spPr>
        <p:txBody>
          <a:bodyPr wrap="none">
            <a:spAutoFit/>
          </a:bodyPr>
          <a:lstStyle>
            <a:defPPr>
              <a:defRPr lang="en-US"/>
            </a:defPPr>
            <a:lvl1pPr algn="ctr">
              <a:defRPr sz="2400" b="1">
                <a:solidFill>
                  <a:srgbClr val="C00000"/>
                </a:solidFill>
                <a:latin typeface="+mn-lt"/>
                <a:ea typeface="黑体" panose="02010609060101010101" pitchFamily="2" charset="-122"/>
              </a:defRPr>
            </a:lvl1pPr>
          </a:lstStyle>
          <a:p>
            <a:r>
              <a:rPr lang="zh-CN" altLang="en-US" dirty="0">
                <a:solidFill>
                  <a:srgbClr val="000066"/>
                </a:solidFill>
              </a:rPr>
              <a:t>数据字段的正式名称是 </a:t>
            </a:r>
            <a:r>
              <a:rPr lang="en-US" altLang="zh-CN" dirty="0"/>
              <a:t>MAC </a:t>
            </a:r>
            <a:r>
              <a:rPr lang="zh-CN" altLang="en-US" dirty="0"/>
              <a:t>客户数据字段。</a:t>
            </a:r>
          </a:p>
          <a:p>
            <a:r>
              <a:rPr lang="zh-CN" altLang="en-US" sz="2000" dirty="0">
                <a:solidFill>
                  <a:srgbClr val="000066"/>
                </a:solidFill>
              </a:rPr>
              <a:t>最小长度 </a:t>
            </a:r>
            <a:r>
              <a:rPr lang="en-US" altLang="zh-CN" sz="2000" dirty="0">
                <a:solidFill>
                  <a:srgbClr val="000066"/>
                </a:solidFill>
              </a:rPr>
              <a:t>64 </a:t>
            </a:r>
            <a:r>
              <a:rPr lang="zh-CN" altLang="en-US" sz="2000" dirty="0">
                <a:solidFill>
                  <a:srgbClr val="000066"/>
                </a:solidFill>
              </a:rPr>
              <a:t>字节 </a:t>
            </a:r>
            <a:r>
              <a:rPr lang="zh-CN" altLang="en-US" sz="2000" dirty="0">
                <a:solidFill>
                  <a:srgbClr val="000066"/>
                </a:solidFill>
                <a:sym typeface="Symbol" panose="05050102010706020507" pitchFamily="18" charset="2"/>
              </a:rPr>
              <a:t></a:t>
            </a:r>
            <a:r>
              <a:rPr lang="zh-CN" altLang="en-US" sz="2000" dirty="0">
                <a:solidFill>
                  <a:srgbClr val="000066"/>
                </a:solidFill>
              </a:rPr>
              <a:t> </a:t>
            </a:r>
            <a:r>
              <a:rPr lang="en-US" altLang="zh-CN" sz="2000" dirty="0">
                <a:solidFill>
                  <a:srgbClr val="000066"/>
                </a:solidFill>
              </a:rPr>
              <a:t>18 </a:t>
            </a:r>
            <a:r>
              <a:rPr lang="zh-CN" altLang="en-US" sz="2000" dirty="0">
                <a:solidFill>
                  <a:srgbClr val="000066"/>
                </a:solidFill>
              </a:rPr>
              <a:t>字节的首部和尾部 </a:t>
            </a:r>
            <a:r>
              <a:rPr lang="zh-CN" altLang="en-US" sz="2000" dirty="0" smtClean="0">
                <a:solidFill>
                  <a:srgbClr val="000066"/>
                </a:solidFill>
              </a:rPr>
              <a:t> </a:t>
            </a:r>
            <a:r>
              <a:rPr lang="en-US" altLang="zh-CN" sz="2000" dirty="0" smtClean="0">
                <a:solidFill>
                  <a:srgbClr val="000066"/>
                </a:solidFill>
              </a:rPr>
              <a:t>=  </a:t>
            </a:r>
            <a:r>
              <a:rPr lang="zh-CN" altLang="en-US" sz="2000" dirty="0" smtClean="0">
                <a:solidFill>
                  <a:srgbClr val="000066"/>
                </a:solidFill>
              </a:rPr>
              <a:t>数据</a:t>
            </a:r>
            <a:r>
              <a:rPr lang="zh-CN" altLang="en-US" sz="2000" dirty="0">
                <a:solidFill>
                  <a:srgbClr val="000066"/>
                </a:solidFill>
              </a:rPr>
              <a:t>字段的最小</a:t>
            </a:r>
            <a:r>
              <a:rPr lang="zh-CN" altLang="en-US" sz="2000" dirty="0" smtClean="0">
                <a:solidFill>
                  <a:srgbClr val="000066"/>
                </a:solidFill>
              </a:rPr>
              <a:t>长度（</a:t>
            </a:r>
            <a:r>
              <a:rPr lang="en-US" altLang="zh-CN" sz="2000" dirty="0" smtClean="0">
                <a:solidFill>
                  <a:srgbClr val="000066"/>
                </a:solidFill>
              </a:rPr>
              <a:t>46</a:t>
            </a:r>
            <a:r>
              <a:rPr lang="zh-CN" altLang="en-US" sz="2000" dirty="0" smtClean="0">
                <a:solidFill>
                  <a:srgbClr val="000066"/>
                </a:solidFill>
              </a:rPr>
              <a:t>字节）  </a:t>
            </a:r>
            <a:endParaRPr lang="zh-CN" altLang="en-US" sz="2000" dirty="0">
              <a:solidFill>
                <a:srgbClr val="000066"/>
              </a:solidFill>
            </a:endParaRPr>
          </a:p>
        </p:txBody>
      </p:sp>
      <p:grpSp>
        <p:nvGrpSpPr>
          <p:cNvPr id="39" name="组合 38"/>
          <p:cNvGrpSpPr/>
          <p:nvPr/>
        </p:nvGrpSpPr>
        <p:grpSpPr>
          <a:xfrm>
            <a:off x="488504" y="2971800"/>
            <a:ext cx="9414782" cy="2254250"/>
            <a:chOff x="488504" y="2971800"/>
            <a:chExt cx="9414782" cy="2254250"/>
          </a:xfrm>
        </p:grpSpPr>
        <p:sp>
          <p:nvSpPr>
            <p:cNvPr id="40"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1"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2"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3"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MAC </a:t>
              </a:r>
              <a:r>
                <a:rPr kumimoji="1" lang="zh-CN" altLang="en-US" sz="2000" b="1" dirty="0">
                  <a:solidFill>
                    <a:srgbClr val="000099"/>
                  </a:solidFill>
                  <a:latin typeface="+mn-lt"/>
                  <a:ea typeface="黑体" panose="02010609060101010101" pitchFamily="2" charset="-122"/>
                </a:rPr>
                <a:t>帧</a:t>
              </a:r>
            </a:p>
          </p:txBody>
        </p:sp>
        <p:sp>
          <p:nvSpPr>
            <p:cNvPr id="44"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物理层</a:t>
              </a:r>
            </a:p>
          </p:txBody>
        </p:sp>
        <p:sp>
          <p:nvSpPr>
            <p:cNvPr id="45"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MAC </a:t>
              </a:r>
              <a:r>
                <a:rPr kumimoji="1" lang="zh-CN" altLang="en-US" b="1">
                  <a:solidFill>
                    <a:srgbClr val="000099"/>
                  </a:solidFill>
                  <a:latin typeface="+mn-lt"/>
                  <a:ea typeface="黑体" panose="02010609060101010101" pitchFamily="2" charset="-122"/>
                </a:rPr>
                <a:t>层</a:t>
              </a:r>
            </a:p>
          </p:txBody>
        </p:sp>
        <p:sp>
          <p:nvSpPr>
            <p:cNvPr id="46"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7"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8"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IP </a:t>
              </a:r>
              <a:r>
                <a:rPr kumimoji="1" lang="zh-CN" altLang="en-US" b="1" dirty="0">
                  <a:solidFill>
                    <a:srgbClr val="000099"/>
                  </a:solidFill>
                  <a:latin typeface="+mn-lt"/>
                  <a:ea typeface="黑体" panose="02010609060101010101" pitchFamily="2" charset="-122"/>
                </a:rPr>
                <a:t>层</a:t>
              </a:r>
            </a:p>
          </p:txBody>
        </p:sp>
        <p:sp>
          <p:nvSpPr>
            <p:cNvPr id="49"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50" name="Group 15"/>
            <p:cNvGrpSpPr/>
            <p:nvPr/>
          </p:nvGrpSpPr>
          <p:grpSpPr bwMode="auto">
            <a:xfrm>
              <a:off x="1133344" y="3490915"/>
              <a:ext cx="7565363" cy="1385888"/>
              <a:chOff x="659" y="2199"/>
              <a:chExt cx="4399" cy="873"/>
            </a:xfrm>
          </p:grpSpPr>
          <p:sp>
            <p:nvSpPr>
              <p:cNvPr id="54"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55" name="Group 17"/>
              <p:cNvGrpSpPr/>
              <p:nvPr/>
            </p:nvGrpSpPr>
            <p:grpSpPr bwMode="auto">
              <a:xfrm>
                <a:off x="659" y="2199"/>
                <a:ext cx="4399" cy="489"/>
                <a:chOff x="659" y="2199"/>
                <a:chExt cx="4399" cy="489"/>
              </a:xfrm>
            </p:grpSpPr>
            <p:sp>
              <p:nvSpPr>
                <p:cNvPr id="56"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目的地址</a:t>
                  </a:r>
                </a:p>
              </p:txBody>
            </p:sp>
            <p:sp>
              <p:nvSpPr>
                <p:cNvPr id="62"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源地址</a:t>
                  </a:r>
                </a:p>
              </p:txBody>
            </p:sp>
            <p:sp>
              <p:nvSpPr>
                <p:cNvPr id="63"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类型</a:t>
                  </a:r>
                </a:p>
              </p:txBody>
            </p:sp>
            <p:sp>
              <p:nvSpPr>
                <p:cNvPr id="64"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数        据</a:t>
                  </a:r>
                </a:p>
              </p:txBody>
            </p:sp>
            <p:sp>
              <p:nvSpPr>
                <p:cNvPr id="65"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FCS</a:t>
                  </a:r>
                </a:p>
              </p:txBody>
            </p:sp>
            <p:sp>
              <p:nvSpPr>
                <p:cNvPr id="66"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6</a:t>
                  </a:r>
                </a:p>
              </p:txBody>
            </p:sp>
            <p:sp>
              <p:nvSpPr>
                <p:cNvPr id="67"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6</a:t>
                  </a:r>
                </a:p>
              </p:txBody>
            </p:sp>
            <p:sp>
              <p:nvSpPr>
                <p:cNvPr id="68"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2</a:t>
                  </a:r>
                </a:p>
              </p:txBody>
            </p:sp>
            <p:sp>
              <p:nvSpPr>
                <p:cNvPr id="69"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4</a:t>
                  </a:r>
                </a:p>
              </p:txBody>
            </p:sp>
            <p:sp>
              <p:nvSpPr>
                <p:cNvPr id="70"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字节</a:t>
                  </a:r>
                  <a:endParaRPr kumimoji="1" lang="zh-CN" altLang="en-US" sz="1600" b="1" dirty="0">
                    <a:solidFill>
                      <a:srgbClr val="000099"/>
                    </a:solidFill>
                    <a:latin typeface="+mn-lt"/>
                    <a:ea typeface="黑体" panose="02010609060101010101" pitchFamily="2" charset="-122"/>
                  </a:endParaRPr>
                </a:p>
              </p:txBody>
            </p:sp>
            <p:sp>
              <p:nvSpPr>
                <p:cNvPr id="71"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b="1" dirty="0">
                      <a:solidFill>
                        <a:srgbClr val="000099"/>
                      </a:solidFill>
                      <a:latin typeface="+mn-lt"/>
                      <a:ea typeface="黑体" panose="02010609060101010101" pitchFamily="2" charset="-122"/>
                    </a:rPr>
                    <a:t>46 ~ 1500</a:t>
                  </a:r>
                </a:p>
              </p:txBody>
            </p:sp>
          </p:grpSp>
        </p:grpSp>
        <p:grpSp>
          <p:nvGrpSpPr>
            <p:cNvPr id="51" name="Group 34"/>
            <p:cNvGrpSpPr/>
            <p:nvPr/>
          </p:nvGrpSpPr>
          <p:grpSpPr bwMode="auto">
            <a:xfrm>
              <a:off x="4669235" y="2971800"/>
              <a:ext cx="3384550" cy="990600"/>
              <a:chOff x="2715" y="1872"/>
              <a:chExt cx="1968" cy="624"/>
            </a:xfrm>
          </p:grpSpPr>
          <p:sp>
            <p:nvSpPr>
              <p:cNvPr id="52"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3"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grpSp>
      </p:grpSp>
      <p:sp>
        <p:nvSpPr>
          <p:cNvPr id="449574" name="AutoShape 38"/>
          <p:cNvSpPr>
            <a:spLocks noChangeArrowheads="1"/>
          </p:cNvSpPr>
          <p:nvPr/>
        </p:nvSpPr>
        <p:spPr bwMode="auto">
          <a:xfrm>
            <a:off x="2768864" y="2133601"/>
            <a:ext cx="3977879" cy="504825"/>
          </a:xfrm>
          <a:prstGeom prst="wedgeRoundRectCallout">
            <a:avLst>
              <a:gd name="adj1" fmla="val 12042"/>
              <a:gd name="adj2" fmla="val 310380"/>
              <a:gd name="adj3" fmla="val 16667"/>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400" b="1">
                <a:solidFill>
                  <a:srgbClr val="000099"/>
                </a:solidFill>
                <a:latin typeface="+mn-lt"/>
                <a:ea typeface="黑体" panose="02010609060101010101" pitchFamily="2" charset="-122"/>
              </a:rPr>
              <a:t>数据字段 </a:t>
            </a:r>
            <a:r>
              <a:rPr lang="en-US" altLang="zh-CN" sz="2400" b="1">
                <a:solidFill>
                  <a:srgbClr val="000099"/>
                </a:solidFill>
                <a:latin typeface="+mn-lt"/>
                <a:ea typeface="黑体" panose="02010609060101010101" pitchFamily="2" charset="-122"/>
              </a:rPr>
              <a:t>46 ~ 1500 </a:t>
            </a:r>
            <a:r>
              <a:rPr lang="zh-CN" altLang="en-US" sz="2400" b="1">
                <a:solidFill>
                  <a:srgbClr val="000099"/>
                </a:solidFill>
                <a:latin typeface="+mn-lt"/>
                <a:ea typeface="黑体" panose="02010609060101010101" pitchFamily="2" charset="-122"/>
              </a:rPr>
              <a:t>字节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95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7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621" name="Rectangle 37"/>
          <p:cNvSpPr>
            <a:spLocks noGrp="1" noChangeArrowheads="1"/>
          </p:cNvSpPr>
          <p:nvPr>
            <p:ph type="title"/>
          </p:nvPr>
        </p:nvSpPr>
        <p:spPr/>
        <p:txBody>
          <a:bodyPr/>
          <a:lstStyle/>
          <a:p>
            <a:pPr algn="ctr"/>
            <a:r>
              <a:rPr lang="zh-CN" altLang="en-US"/>
              <a:t>以太网 </a:t>
            </a:r>
            <a:r>
              <a:rPr lang="en-US" altLang="zh-CN"/>
              <a:t>V2 </a:t>
            </a:r>
            <a:r>
              <a:rPr lang="zh-CN" altLang="en-US"/>
              <a:t>的 </a:t>
            </a:r>
            <a:r>
              <a:rPr lang="en-US" altLang="zh-CN"/>
              <a:t>MAC </a:t>
            </a:r>
            <a:r>
              <a:rPr lang="zh-CN" altLang="en-US"/>
              <a:t>帧格式</a:t>
            </a:r>
          </a:p>
        </p:txBody>
      </p:sp>
      <p:sp>
        <p:nvSpPr>
          <p:cNvPr id="451639" name="Text Box 55"/>
          <p:cNvSpPr txBox="1">
            <a:spLocks noChangeArrowheads="1"/>
          </p:cNvSpPr>
          <p:nvPr/>
        </p:nvSpPr>
        <p:spPr bwMode="auto">
          <a:xfrm>
            <a:off x="632520" y="1211268"/>
            <a:ext cx="9016929" cy="1200329"/>
          </a:xfrm>
          <a:prstGeom prst="rect">
            <a:avLst/>
          </a:prstGeom>
          <a:solidFill>
            <a:srgbClr val="66FF66"/>
          </a:solidFill>
          <a:ln w="9525">
            <a:solidFill>
              <a:srgbClr val="333399"/>
            </a:solidFill>
            <a:miter lim="800000"/>
          </a:ln>
          <a:effectLst/>
        </p:spPr>
        <p:txBody>
          <a:bodyPr wrap="square">
            <a:spAutoFit/>
          </a:bodyPr>
          <a:lstStyle>
            <a:defPPr>
              <a:defRPr lang="en-US"/>
            </a:defPPr>
            <a:lvl1pPr algn="ctr">
              <a:defRPr sz="2400" b="1">
                <a:solidFill>
                  <a:srgbClr val="000099"/>
                </a:solidFill>
                <a:latin typeface="+mn-lt"/>
                <a:ea typeface="黑体" panose="02010609060101010101" pitchFamily="2" charset="-122"/>
              </a:defRPr>
            </a:lvl1pPr>
          </a:lstStyle>
          <a:p>
            <a:pPr algn="l"/>
            <a:r>
              <a:rPr lang="zh-CN" altLang="en-US" dirty="0">
                <a:solidFill>
                  <a:srgbClr val="000066"/>
                </a:solidFill>
              </a:rPr>
              <a:t>在帧的前面</a:t>
            </a:r>
            <a:r>
              <a:rPr lang="zh-CN" altLang="en-US" dirty="0" smtClean="0">
                <a:solidFill>
                  <a:srgbClr val="000066"/>
                </a:solidFill>
              </a:rPr>
              <a:t>插入（硬件生成）的 </a:t>
            </a:r>
            <a:r>
              <a:rPr lang="en-US" altLang="zh-CN" dirty="0">
                <a:solidFill>
                  <a:srgbClr val="000066"/>
                </a:solidFill>
              </a:rPr>
              <a:t>8 </a:t>
            </a:r>
            <a:r>
              <a:rPr lang="zh-CN" altLang="en-US" dirty="0">
                <a:solidFill>
                  <a:srgbClr val="000066"/>
                </a:solidFill>
              </a:rPr>
              <a:t>字节</a:t>
            </a:r>
            <a:r>
              <a:rPr lang="zh-CN" altLang="en-US" dirty="0" smtClean="0">
                <a:solidFill>
                  <a:srgbClr val="000066"/>
                </a:solidFill>
              </a:rPr>
              <a:t>中，第一</a:t>
            </a:r>
            <a:r>
              <a:rPr lang="zh-CN" altLang="en-US" dirty="0">
                <a:solidFill>
                  <a:srgbClr val="000066"/>
                </a:solidFill>
              </a:rPr>
              <a:t>个字段共 </a:t>
            </a:r>
            <a:r>
              <a:rPr lang="en-US" altLang="zh-CN" dirty="0">
                <a:solidFill>
                  <a:srgbClr val="000066"/>
                </a:solidFill>
              </a:rPr>
              <a:t>7 </a:t>
            </a:r>
            <a:r>
              <a:rPr lang="zh-CN" altLang="en-US" dirty="0">
                <a:solidFill>
                  <a:srgbClr val="000066"/>
                </a:solidFill>
              </a:rPr>
              <a:t>个字节</a:t>
            </a:r>
            <a:r>
              <a:rPr lang="zh-CN" altLang="en-US" dirty="0" smtClean="0">
                <a:solidFill>
                  <a:srgbClr val="000066"/>
                </a:solidFill>
              </a:rPr>
              <a:t>，是</a:t>
            </a:r>
            <a:r>
              <a:rPr lang="zh-CN" altLang="en-US" dirty="0">
                <a:solidFill>
                  <a:srgbClr val="000066"/>
                </a:solidFill>
              </a:rPr>
              <a:t>前同步码，用来迅速实现 </a:t>
            </a:r>
            <a:r>
              <a:rPr lang="en-US" altLang="zh-CN" dirty="0">
                <a:solidFill>
                  <a:srgbClr val="000066"/>
                </a:solidFill>
              </a:rPr>
              <a:t>MAC </a:t>
            </a:r>
            <a:r>
              <a:rPr lang="zh-CN" altLang="en-US" dirty="0">
                <a:solidFill>
                  <a:srgbClr val="000066"/>
                </a:solidFill>
              </a:rPr>
              <a:t>帧的比特同步</a:t>
            </a:r>
            <a:r>
              <a:rPr lang="zh-CN" altLang="en-US" dirty="0" smtClean="0">
                <a:solidFill>
                  <a:srgbClr val="000066"/>
                </a:solidFill>
              </a:rPr>
              <a:t>。第二</a:t>
            </a:r>
            <a:r>
              <a:rPr lang="zh-CN" altLang="en-US" dirty="0">
                <a:solidFill>
                  <a:srgbClr val="000066"/>
                </a:solidFill>
              </a:rPr>
              <a:t>个</a:t>
            </a:r>
            <a:r>
              <a:rPr lang="zh-CN" altLang="en-US" dirty="0" smtClean="0">
                <a:solidFill>
                  <a:srgbClr val="000066"/>
                </a:solidFill>
              </a:rPr>
              <a:t>字段 </a:t>
            </a:r>
            <a:r>
              <a:rPr lang="en-US" altLang="zh-CN" dirty="0" smtClean="0">
                <a:solidFill>
                  <a:srgbClr val="000066"/>
                </a:solidFill>
              </a:rPr>
              <a:t>1 </a:t>
            </a:r>
            <a:r>
              <a:rPr lang="zh-CN" altLang="en-US" dirty="0" smtClean="0">
                <a:solidFill>
                  <a:srgbClr val="000066"/>
                </a:solidFill>
              </a:rPr>
              <a:t>个字节是</a:t>
            </a:r>
            <a:r>
              <a:rPr lang="zh-CN" altLang="en-US" dirty="0">
                <a:solidFill>
                  <a:srgbClr val="000066"/>
                </a:solidFill>
              </a:rPr>
              <a:t>帧开始定界符，表示后面的信息</a:t>
            </a:r>
            <a:r>
              <a:rPr lang="zh-CN" altLang="en-US" dirty="0" smtClean="0">
                <a:solidFill>
                  <a:srgbClr val="000066"/>
                </a:solidFill>
              </a:rPr>
              <a:t>就是 </a:t>
            </a:r>
            <a:r>
              <a:rPr lang="en-US" altLang="zh-CN" dirty="0" smtClean="0">
                <a:solidFill>
                  <a:srgbClr val="000066"/>
                </a:solidFill>
              </a:rPr>
              <a:t>MAC </a:t>
            </a:r>
            <a:r>
              <a:rPr lang="zh-CN" altLang="en-US" dirty="0">
                <a:solidFill>
                  <a:srgbClr val="000066"/>
                </a:solidFill>
              </a:rPr>
              <a:t>帧。 </a:t>
            </a:r>
          </a:p>
        </p:txBody>
      </p:sp>
      <p:sp>
        <p:nvSpPr>
          <p:cNvPr id="451640" name="Text Box 56"/>
          <p:cNvSpPr txBox="1">
            <a:spLocks noChangeArrowheads="1"/>
          </p:cNvSpPr>
          <p:nvPr/>
        </p:nvSpPr>
        <p:spPr bwMode="auto">
          <a:xfrm>
            <a:off x="5616327" y="5373216"/>
            <a:ext cx="4033121" cy="1200329"/>
          </a:xfrm>
          <a:prstGeom prst="rect">
            <a:avLst/>
          </a:prstGeom>
          <a:solidFill>
            <a:srgbClr val="FFFF66"/>
          </a:solidFill>
          <a:ln w="9525">
            <a:solidFill>
              <a:srgbClr val="333399"/>
            </a:solidFill>
            <a:miter lim="800000"/>
          </a:ln>
          <a:effectLst/>
        </p:spPr>
        <p:txBody>
          <a:bodyPr wrap="square">
            <a:spAutoFit/>
          </a:bodyPr>
          <a:lstStyle/>
          <a:p>
            <a:pPr algn="ctr"/>
            <a:r>
              <a:rPr lang="zh-CN" altLang="en-US" sz="2400" b="1" dirty="0">
                <a:solidFill>
                  <a:srgbClr val="000099"/>
                </a:solidFill>
                <a:latin typeface="+mn-lt"/>
                <a:ea typeface="黑体" panose="02010609060101010101" pitchFamily="2" charset="-122"/>
              </a:rPr>
              <a:t>为了达到比特同步，</a:t>
            </a:r>
          </a:p>
          <a:p>
            <a:pPr algn="ctr"/>
            <a:r>
              <a:rPr lang="zh-CN" altLang="en-US" sz="2400" b="1" dirty="0">
                <a:solidFill>
                  <a:srgbClr val="000099"/>
                </a:solidFill>
                <a:latin typeface="+mn-lt"/>
                <a:ea typeface="黑体" panose="02010609060101010101" pitchFamily="2" charset="-122"/>
              </a:rPr>
              <a:t>在传输媒体上实际传送的</a:t>
            </a:r>
          </a:p>
          <a:p>
            <a:pPr algn="ctr"/>
            <a:r>
              <a:rPr lang="zh-CN" altLang="en-US" sz="2400" b="1" dirty="0">
                <a:solidFill>
                  <a:srgbClr val="000099"/>
                </a:solidFill>
                <a:latin typeface="+mn-lt"/>
                <a:ea typeface="黑体" panose="02010609060101010101" pitchFamily="2" charset="-122"/>
              </a:rPr>
              <a:t>要比 </a:t>
            </a:r>
            <a:r>
              <a:rPr lang="en-US" altLang="zh-CN" sz="2400" b="1" dirty="0">
                <a:solidFill>
                  <a:srgbClr val="000099"/>
                </a:solidFill>
                <a:latin typeface="+mn-lt"/>
                <a:ea typeface="黑体" panose="02010609060101010101" pitchFamily="2" charset="-122"/>
              </a:rPr>
              <a:t>MAC </a:t>
            </a:r>
            <a:r>
              <a:rPr lang="zh-CN" altLang="en-US" sz="2400" b="1" dirty="0">
                <a:solidFill>
                  <a:srgbClr val="000099"/>
                </a:solidFill>
                <a:latin typeface="+mn-lt"/>
                <a:ea typeface="黑体" panose="02010609060101010101" pitchFamily="2" charset="-122"/>
              </a:rPr>
              <a:t>帧还多 </a:t>
            </a:r>
            <a:r>
              <a:rPr lang="en-US" altLang="zh-CN" sz="2400" b="1" dirty="0">
                <a:solidFill>
                  <a:srgbClr val="000099"/>
                </a:solidFill>
                <a:latin typeface="+mn-lt"/>
                <a:ea typeface="黑体" panose="02010609060101010101" pitchFamily="2" charset="-122"/>
              </a:rPr>
              <a:t>8 </a:t>
            </a:r>
            <a:r>
              <a:rPr lang="zh-CN" altLang="en-US" sz="2400" b="1" dirty="0">
                <a:solidFill>
                  <a:srgbClr val="000099"/>
                </a:solidFill>
                <a:latin typeface="+mn-lt"/>
                <a:ea typeface="黑体" panose="02010609060101010101" pitchFamily="2" charset="-122"/>
              </a:rPr>
              <a:t>个字节</a:t>
            </a:r>
          </a:p>
        </p:txBody>
      </p:sp>
      <p:grpSp>
        <p:nvGrpSpPr>
          <p:cNvPr id="56" name="组合 55"/>
          <p:cNvGrpSpPr/>
          <p:nvPr/>
        </p:nvGrpSpPr>
        <p:grpSpPr>
          <a:xfrm>
            <a:off x="488504" y="2971800"/>
            <a:ext cx="9414782" cy="2254250"/>
            <a:chOff x="488504" y="2971800"/>
            <a:chExt cx="9414782" cy="2254250"/>
          </a:xfrm>
        </p:grpSpPr>
        <p:sp>
          <p:nvSpPr>
            <p:cNvPr id="57" name="Line 2"/>
            <p:cNvSpPr>
              <a:spLocks noChangeShapeType="1"/>
            </p:cNvSpPr>
            <p:nvPr/>
          </p:nvSpPr>
          <p:spPr bwMode="auto">
            <a:xfrm flipV="1">
              <a:off x="488504" y="4478338"/>
              <a:ext cx="9361040" cy="17266"/>
            </a:xfrm>
            <a:prstGeom prst="line">
              <a:avLst/>
            </a:prstGeom>
            <a:noFill/>
            <a:ln w="57150" cmpd="dbl">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8" name="Rectangle 3"/>
            <p:cNvSpPr>
              <a:spLocks noChangeArrowheads="1"/>
            </p:cNvSpPr>
            <p:nvPr/>
          </p:nvSpPr>
          <p:spPr bwMode="auto">
            <a:xfrm>
              <a:off x="1683677" y="4730750"/>
              <a:ext cx="6947958" cy="4953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Rectangle 4"/>
            <p:cNvSpPr>
              <a:spLocks noChangeArrowheads="1"/>
            </p:cNvSpPr>
            <p:nvPr/>
          </p:nvSpPr>
          <p:spPr bwMode="auto">
            <a:xfrm>
              <a:off x="1676797" y="4730750"/>
              <a:ext cx="6954838" cy="488950"/>
            </a:xfrm>
            <a:prstGeom prst="rect">
              <a:avLst/>
            </a:prstGeom>
            <a:noFill/>
            <a:ln w="28575">
              <a:solidFill>
                <a:srgbClr val="000099"/>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Rectangle 5"/>
            <p:cNvSpPr>
              <a:spLocks noChangeArrowheads="1"/>
            </p:cNvSpPr>
            <p:nvPr/>
          </p:nvSpPr>
          <p:spPr bwMode="auto">
            <a:xfrm>
              <a:off x="4610762" y="4759647"/>
              <a:ext cx="109645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MAC </a:t>
              </a:r>
              <a:r>
                <a:rPr kumimoji="1" lang="zh-CN" altLang="en-US" sz="2000" b="1" dirty="0">
                  <a:solidFill>
                    <a:srgbClr val="000099"/>
                  </a:solidFill>
                  <a:latin typeface="+mn-lt"/>
                  <a:ea typeface="黑体" panose="02010609060101010101" pitchFamily="2" charset="-122"/>
                </a:rPr>
                <a:t>帧</a:t>
              </a:r>
            </a:p>
          </p:txBody>
        </p:sp>
        <p:sp>
          <p:nvSpPr>
            <p:cNvPr id="61" name="Rectangle 6"/>
            <p:cNvSpPr>
              <a:spLocks noChangeArrowheads="1"/>
            </p:cNvSpPr>
            <p:nvPr/>
          </p:nvSpPr>
          <p:spPr bwMode="auto">
            <a:xfrm>
              <a:off x="8930879" y="4814889"/>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物理层</a:t>
              </a:r>
            </a:p>
          </p:txBody>
        </p:sp>
        <p:sp>
          <p:nvSpPr>
            <p:cNvPr id="62" name="Rectangle 7"/>
            <p:cNvSpPr>
              <a:spLocks noChangeArrowheads="1"/>
            </p:cNvSpPr>
            <p:nvPr/>
          </p:nvSpPr>
          <p:spPr bwMode="auto">
            <a:xfrm>
              <a:off x="8898202" y="3886201"/>
              <a:ext cx="1005084"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MAC </a:t>
              </a:r>
              <a:r>
                <a:rPr kumimoji="1" lang="zh-CN" altLang="en-US" b="1">
                  <a:solidFill>
                    <a:srgbClr val="000099"/>
                  </a:solidFill>
                  <a:latin typeface="+mn-lt"/>
                  <a:ea typeface="黑体" panose="02010609060101010101" pitchFamily="2" charset="-122"/>
                </a:rPr>
                <a:t>层</a:t>
              </a:r>
            </a:p>
          </p:txBody>
        </p:sp>
        <p:sp>
          <p:nvSpPr>
            <p:cNvPr id="63" name="Line 8"/>
            <p:cNvSpPr>
              <a:spLocks noChangeShapeType="1"/>
            </p:cNvSpPr>
            <p:nvPr/>
          </p:nvSpPr>
          <p:spPr bwMode="auto">
            <a:xfrm flipH="1">
              <a:off x="1675077" y="4221163"/>
              <a:ext cx="1720" cy="51435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4" name="Line 9"/>
            <p:cNvSpPr>
              <a:spLocks noChangeShapeType="1"/>
            </p:cNvSpPr>
            <p:nvPr/>
          </p:nvSpPr>
          <p:spPr bwMode="auto">
            <a:xfrm>
              <a:off x="8619596" y="4292600"/>
              <a:ext cx="12039" cy="431800"/>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5" name="Rectangle 10"/>
            <p:cNvSpPr>
              <a:spLocks noChangeArrowheads="1"/>
            </p:cNvSpPr>
            <p:nvPr/>
          </p:nvSpPr>
          <p:spPr bwMode="auto">
            <a:xfrm>
              <a:off x="9044385" y="2971801"/>
              <a:ext cx="6931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IP </a:t>
              </a:r>
              <a:r>
                <a:rPr kumimoji="1" lang="zh-CN" altLang="en-US" b="1" dirty="0">
                  <a:solidFill>
                    <a:srgbClr val="000099"/>
                  </a:solidFill>
                  <a:latin typeface="+mn-lt"/>
                  <a:ea typeface="黑体" panose="02010609060101010101" pitchFamily="2" charset="-122"/>
                </a:rPr>
                <a:t>层</a:t>
              </a:r>
            </a:p>
          </p:txBody>
        </p:sp>
        <p:sp>
          <p:nvSpPr>
            <p:cNvPr id="66" name="Line 11"/>
            <p:cNvSpPr>
              <a:spLocks noChangeShapeType="1"/>
            </p:cNvSpPr>
            <p:nvPr/>
          </p:nvSpPr>
          <p:spPr bwMode="auto">
            <a:xfrm flipV="1">
              <a:off x="8879285" y="3505202"/>
              <a:ext cx="889132" cy="0"/>
            </a:xfrm>
            <a:prstGeom prst="line">
              <a:avLst/>
            </a:prstGeom>
            <a:noFill/>
            <a:ln w="19050">
              <a:solidFill>
                <a:srgbClr val="000099"/>
              </a:solidFill>
              <a:prstDash val="lg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67" name="Group 15"/>
            <p:cNvGrpSpPr/>
            <p:nvPr/>
          </p:nvGrpSpPr>
          <p:grpSpPr bwMode="auto">
            <a:xfrm>
              <a:off x="1133344" y="3490915"/>
              <a:ext cx="7565363" cy="1385888"/>
              <a:chOff x="659" y="2199"/>
              <a:chExt cx="4399" cy="873"/>
            </a:xfrm>
          </p:grpSpPr>
          <p:sp>
            <p:nvSpPr>
              <p:cNvPr id="71" name="AutoShape 16"/>
              <p:cNvSpPr>
                <a:spLocks noChangeArrowheads="1"/>
              </p:cNvSpPr>
              <p:nvPr/>
            </p:nvSpPr>
            <p:spPr bwMode="auto">
              <a:xfrm rot="16200000" flipH="1">
                <a:off x="2830" y="2807"/>
                <a:ext cx="384" cy="145"/>
              </a:xfrm>
              <a:prstGeom prst="rightArrow">
                <a:avLst>
                  <a:gd name="adj1" fmla="val 50000"/>
                  <a:gd name="adj2" fmla="val 132426"/>
                </a:avLst>
              </a:prstGeom>
              <a:solidFill>
                <a:schemeClr val="accent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72" name="Group 17"/>
              <p:cNvGrpSpPr/>
              <p:nvPr/>
            </p:nvGrpSpPr>
            <p:grpSpPr bwMode="auto">
              <a:xfrm>
                <a:off x="659" y="2199"/>
                <a:ext cx="4399" cy="489"/>
                <a:chOff x="659" y="2199"/>
                <a:chExt cx="4399" cy="489"/>
              </a:xfrm>
            </p:grpSpPr>
            <p:sp>
              <p:nvSpPr>
                <p:cNvPr id="73" name="Rectangle 18"/>
                <p:cNvSpPr>
                  <a:spLocks noChangeArrowheads="1"/>
                </p:cNvSpPr>
                <p:nvPr/>
              </p:nvSpPr>
              <p:spPr bwMode="auto">
                <a:xfrm>
                  <a:off x="974" y="2400"/>
                  <a:ext cx="4045" cy="288"/>
                </a:xfrm>
                <a:prstGeom prst="rect">
                  <a:avLst/>
                </a:prstGeom>
                <a:solidFill>
                  <a:srgbClr val="FFCCFF"/>
                </a:solidFill>
                <a:ln w="19050">
                  <a:solidFill>
                    <a:srgbClr val="0000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4" name="Line 19"/>
                <p:cNvSpPr>
                  <a:spLocks noChangeShapeType="1"/>
                </p:cNvSpPr>
                <p:nvPr/>
              </p:nvSpPr>
              <p:spPr bwMode="auto">
                <a:xfrm>
                  <a:off x="156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 name="Line 20"/>
                <p:cNvSpPr>
                  <a:spLocks noChangeShapeType="1"/>
                </p:cNvSpPr>
                <p:nvPr/>
              </p:nvSpPr>
              <p:spPr bwMode="auto">
                <a:xfrm>
                  <a:off x="2139"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 name="Line 21"/>
                <p:cNvSpPr>
                  <a:spLocks noChangeShapeType="1"/>
                </p:cNvSpPr>
                <p:nvPr/>
              </p:nvSpPr>
              <p:spPr bwMode="auto">
                <a:xfrm>
                  <a:off x="2715"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7" name="Line 22"/>
                <p:cNvSpPr>
                  <a:spLocks noChangeShapeType="1"/>
                </p:cNvSpPr>
                <p:nvPr/>
              </p:nvSpPr>
              <p:spPr bwMode="auto">
                <a:xfrm>
                  <a:off x="4683" y="2400"/>
                  <a:ext cx="0" cy="2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8" name="Rectangle 23"/>
                <p:cNvSpPr>
                  <a:spLocks noChangeArrowheads="1"/>
                </p:cNvSpPr>
                <p:nvPr/>
              </p:nvSpPr>
              <p:spPr bwMode="auto">
                <a:xfrm>
                  <a:off x="963" y="2445"/>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目的地址</a:t>
                  </a:r>
                </a:p>
              </p:txBody>
            </p:sp>
            <p:sp>
              <p:nvSpPr>
                <p:cNvPr id="79" name="Rectangle 24"/>
                <p:cNvSpPr>
                  <a:spLocks noChangeArrowheads="1"/>
                </p:cNvSpPr>
                <p:nvPr/>
              </p:nvSpPr>
              <p:spPr bwMode="auto">
                <a:xfrm>
                  <a:off x="1609" y="2445"/>
                  <a:ext cx="5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99"/>
                      </a:solidFill>
                      <a:latin typeface="+mn-lt"/>
                      <a:ea typeface="黑体" panose="02010609060101010101" pitchFamily="2" charset="-122"/>
                    </a:rPr>
                    <a:t>源地址</a:t>
                  </a:r>
                </a:p>
              </p:txBody>
            </p:sp>
            <p:sp>
              <p:nvSpPr>
                <p:cNvPr id="80" name="Rectangle 25"/>
                <p:cNvSpPr>
                  <a:spLocks noChangeArrowheads="1"/>
                </p:cNvSpPr>
                <p:nvPr/>
              </p:nvSpPr>
              <p:spPr bwMode="auto">
                <a:xfrm>
                  <a:off x="2241" y="2445"/>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类型</a:t>
                  </a:r>
                </a:p>
              </p:txBody>
            </p:sp>
            <p:sp>
              <p:nvSpPr>
                <p:cNvPr id="81" name="Rectangle 26"/>
                <p:cNvSpPr>
                  <a:spLocks noChangeArrowheads="1"/>
                </p:cNvSpPr>
                <p:nvPr/>
              </p:nvSpPr>
              <p:spPr bwMode="auto">
                <a:xfrm>
                  <a:off x="3406" y="2445"/>
                  <a:ext cx="6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数        据</a:t>
                  </a:r>
                </a:p>
              </p:txBody>
            </p:sp>
            <p:sp>
              <p:nvSpPr>
                <p:cNvPr id="82" name="Rectangle 27"/>
                <p:cNvSpPr>
                  <a:spLocks noChangeArrowheads="1"/>
                </p:cNvSpPr>
                <p:nvPr/>
              </p:nvSpPr>
              <p:spPr bwMode="auto">
                <a:xfrm>
                  <a:off x="4683" y="2445"/>
                  <a:ext cx="37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FCS</a:t>
                  </a:r>
                </a:p>
              </p:txBody>
            </p:sp>
            <p:sp>
              <p:nvSpPr>
                <p:cNvPr id="83" name="Rectangle 28"/>
                <p:cNvSpPr>
                  <a:spLocks noChangeArrowheads="1"/>
                </p:cNvSpPr>
                <p:nvPr/>
              </p:nvSpPr>
              <p:spPr bwMode="auto">
                <a:xfrm>
                  <a:off x="1193"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6</a:t>
                  </a:r>
                </a:p>
              </p:txBody>
            </p:sp>
            <p:sp>
              <p:nvSpPr>
                <p:cNvPr id="84" name="Rectangle 29"/>
                <p:cNvSpPr>
                  <a:spLocks noChangeArrowheads="1"/>
                </p:cNvSpPr>
                <p:nvPr/>
              </p:nvSpPr>
              <p:spPr bwMode="auto">
                <a:xfrm>
                  <a:off x="1810"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6</a:t>
                  </a:r>
                </a:p>
              </p:txBody>
            </p:sp>
            <p:sp>
              <p:nvSpPr>
                <p:cNvPr id="85" name="Rectangle 30"/>
                <p:cNvSpPr>
                  <a:spLocks noChangeArrowheads="1"/>
                </p:cNvSpPr>
                <p:nvPr/>
              </p:nvSpPr>
              <p:spPr bwMode="auto">
                <a:xfrm>
                  <a:off x="2379"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2</a:t>
                  </a:r>
                </a:p>
              </p:txBody>
            </p:sp>
            <p:sp>
              <p:nvSpPr>
                <p:cNvPr id="86" name="Rectangle 31"/>
                <p:cNvSpPr>
                  <a:spLocks noChangeArrowheads="1"/>
                </p:cNvSpPr>
                <p:nvPr/>
              </p:nvSpPr>
              <p:spPr bwMode="auto">
                <a:xfrm>
                  <a:off x="4786" y="2205"/>
                  <a:ext cx="1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4</a:t>
                  </a:r>
                </a:p>
              </p:txBody>
            </p:sp>
            <p:sp>
              <p:nvSpPr>
                <p:cNvPr id="87" name="Rectangle 32"/>
                <p:cNvSpPr>
                  <a:spLocks noChangeArrowheads="1"/>
                </p:cNvSpPr>
                <p:nvPr/>
              </p:nvSpPr>
              <p:spPr bwMode="auto">
                <a:xfrm>
                  <a:off x="659" y="2220"/>
                  <a:ext cx="37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字节</a:t>
                  </a:r>
                  <a:endParaRPr kumimoji="1" lang="zh-CN" altLang="en-US" sz="1600" b="1" dirty="0">
                    <a:solidFill>
                      <a:srgbClr val="000099"/>
                    </a:solidFill>
                    <a:latin typeface="+mn-lt"/>
                    <a:ea typeface="黑体" panose="02010609060101010101" pitchFamily="2" charset="-122"/>
                  </a:endParaRPr>
                </a:p>
              </p:txBody>
            </p:sp>
            <p:sp>
              <p:nvSpPr>
                <p:cNvPr id="88" name="Text Box 33"/>
                <p:cNvSpPr txBox="1">
                  <a:spLocks noChangeArrowheads="1"/>
                </p:cNvSpPr>
                <p:nvPr/>
              </p:nvSpPr>
              <p:spPr bwMode="auto">
                <a:xfrm>
                  <a:off x="3777" y="2199"/>
                  <a:ext cx="708"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b="1" dirty="0">
                      <a:solidFill>
                        <a:srgbClr val="000099"/>
                      </a:solidFill>
                      <a:latin typeface="+mn-lt"/>
                      <a:ea typeface="黑体" panose="02010609060101010101" pitchFamily="2" charset="-122"/>
                    </a:rPr>
                    <a:t>46 ~ 1500</a:t>
                  </a:r>
                </a:p>
              </p:txBody>
            </p:sp>
          </p:grpSp>
        </p:grpSp>
        <p:grpSp>
          <p:nvGrpSpPr>
            <p:cNvPr id="68" name="Group 34"/>
            <p:cNvGrpSpPr/>
            <p:nvPr/>
          </p:nvGrpSpPr>
          <p:grpSpPr bwMode="auto">
            <a:xfrm>
              <a:off x="4669235" y="2971800"/>
              <a:ext cx="3384550" cy="990600"/>
              <a:chOff x="2715" y="1872"/>
              <a:chExt cx="1968" cy="624"/>
            </a:xfrm>
          </p:grpSpPr>
          <p:sp>
            <p:nvSpPr>
              <p:cNvPr id="69" name="AutoShape 35"/>
              <p:cNvSpPr>
                <a:spLocks noChangeArrowheads="1"/>
              </p:cNvSpPr>
              <p:nvPr/>
            </p:nvSpPr>
            <p:spPr bwMode="auto">
              <a:xfrm rot="16200000" flipH="1">
                <a:off x="3508" y="2231"/>
                <a:ext cx="384" cy="145"/>
              </a:xfrm>
              <a:prstGeom prst="rightArrow">
                <a:avLst>
                  <a:gd name="adj1" fmla="val 50000"/>
                  <a:gd name="adj2" fmla="val 132426"/>
                </a:avLst>
              </a:prstGeom>
              <a:solidFill>
                <a:schemeClr val="accent1"/>
              </a:solidFill>
              <a:ln w="12700">
                <a:solidFill>
                  <a:schemeClr val="folHlink"/>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0" name="Rectangle 36"/>
              <p:cNvSpPr>
                <a:spLocks noChangeArrowheads="1"/>
              </p:cNvSpPr>
              <p:nvPr/>
            </p:nvSpPr>
            <p:spPr bwMode="auto">
              <a:xfrm>
                <a:off x="2715" y="1872"/>
                <a:ext cx="1968" cy="240"/>
              </a:xfrm>
              <a:prstGeom prst="rect">
                <a:avLst/>
              </a:prstGeom>
              <a:solidFill>
                <a:srgbClr val="CCECFF"/>
              </a:solidFill>
              <a:ln w="19050">
                <a:solidFill>
                  <a:schemeClr val="folHlink"/>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grpSp>
      </p:grpSp>
      <p:grpSp>
        <p:nvGrpSpPr>
          <p:cNvPr id="451622" name="Group 38"/>
          <p:cNvGrpSpPr/>
          <p:nvPr/>
        </p:nvGrpSpPr>
        <p:grpSpPr bwMode="auto">
          <a:xfrm>
            <a:off x="128985" y="4221165"/>
            <a:ext cx="4915165" cy="2462214"/>
            <a:chOff x="75" y="2659"/>
            <a:chExt cx="2858" cy="1551"/>
          </a:xfrm>
        </p:grpSpPr>
        <p:sp>
          <p:nvSpPr>
            <p:cNvPr id="451623" name="Rectangle 39"/>
            <p:cNvSpPr>
              <a:spLocks noChangeArrowheads="1"/>
            </p:cNvSpPr>
            <p:nvPr/>
          </p:nvSpPr>
          <p:spPr bwMode="auto">
            <a:xfrm>
              <a:off x="123" y="3606"/>
              <a:ext cx="2757" cy="262"/>
            </a:xfrm>
            <a:prstGeom prst="rect">
              <a:avLst/>
            </a:prstGeom>
            <a:solidFill>
              <a:srgbClr val="FFFF99"/>
            </a:solidFill>
            <a:ln w="19050">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451624" name="Rectangle 40"/>
            <p:cNvSpPr>
              <a:spLocks noChangeArrowheads="1"/>
            </p:cNvSpPr>
            <p:nvPr/>
          </p:nvSpPr>
          <p:spPr bwMode="auto">
            <a:xfrm>
              <a:off x="75" y="3633"/>
              <a:ext cx="285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10101010101010     </a:t>
              </a:r>
              <a:r>
                <a:rPr kumimoji="1" lang="en-US" altLang="zh-CN" b="1" dirty="0" smtClean="0">
                  <a:solidFill>
                    <a:srgbClr val="000099"/>
                  </a:solidFill>
                  <a:latin typeface="+mn-lt"/>
                  <a:ea typeface="黑体" panose="02010609060101010101" pitchFamily="2" charset="-122"/>
                </a:rPr>
                <a:t>101010101010 10101011</a:t>
              </a:r>
              <a:endParaRPr kumimoji="1" lang="en-US" altLang="zh-CN" b="1" dirty="0">
                <a:solidFill>
                  <a:srgbClr val="000099"/>
                </a:solidFill>
                <a:latin typeface="+mn-lt"/>
                <a:ea typeface="黑体" panose="02010609060101010101" pitchFamily="2" charset="-122"/>
              </a:endParaRPr>
            </a:p>
          </p:txBody>
        </p:sp>
        <p:sp>
          <p:nvSpPr>
            <p:cNvPr id="451625" name="Line 41"/>
            <p:cNvSpPr>
              <a:spLocks noChangeShapeType="1"/>
            </p:cNvSpPr>
            <p:nvPr/>
          </p:nvSpPr>
          <p:spPr bwMode="auto">
            <a:xfrm>
              <a:off x="2252" y="3604"/>
              <a:ext cx="0" cy="27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51626" name="Rectangle 42"/>
            <p:cNvSpPr>
              <a:spLocks noChangeArrowheads="1"/>
            </p:cNvSpPr>
            <p:nvPr/>
          </p:nvSpPr>
          <p:spPr bwMode="auto">
            <a:xfrm>
              <a:off x="841" y="3892"/>
              <a:ext cx="6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dirty="0">
                  <a:solidFill>
                    <a:srgbClr val="000099"/>
                  </a:solidFill>
                  <a:latin typeface="+mn-lt"/>
                  <a:ea typeface="黑体" panose="02010609060101010101" pitchFamily="2" charset="-122"/>
                </a:rPr>
                <a:t>前同步码</a:t>
              </a:r>
            </a:p>
          </p:txBody>
        </p:sp>
        <p:sp>
          <p:nvSpPr>
            <p:cNvPr id="451627" name="Rectangle 43"/>
            <p:cNvSpPr>
              <a:spLocks noChangeArrowheads="1"/>
            </p:cNvSpPr>
            <p:nvPr/>
          </p:nvSpPr>
          <p:spPr bwMode="auto">
            <a:xfrm>
              <a:off x="2294" y="3874"/>
              <a:ext cx="512" cy="3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0000"/>
                </a:lnSpc>
              </a:pPr>
              <a:r>
                <a:rPr kumimoji="1" lang="zh-CN" altLang="en-US" b="1" dirty="0">
                  <a:solidFill>
                    <a:srgbClr val="000099"/>
                  </a:solidFill>
                  <a:latin typeface="+mn-lt"/>
                  <a:ea typeface="黑体" panose="02010609060101010101" pitchFamily="2" charset="-122"/>
                </a:rPr>
                <a:t>帧开始</a:t>
              </a:r>
            </a:p>
            <a:p>
              <a:pPr defTabSz="762000" eaLnBrk="0" hangingPunct="0">
                <a:lnSpc>
                  <a:spcPct val="80000"/>
                </a:lnSpc>
              </a:pPr>
              <a:r>
                <a:rPr kumimoji="1" lang="zh-CN" altLang="en-US" b="1" dirty="0">
                  <a:solidFill>
                    <a:srgbClr val="000099"/>
                  </a:solidFill>
                  <a:latin typeface="+mn-lt"/>
                  <a:ea typeface="黑体" panose="02010609060101010101" pitchFamily="2" charset="-122"/>
                </a:rPr>
                <a:t>定界符</a:t>
              </a:r>
            </a:p>
          </p:txBody>
        </p:sp>
        <p:sp>
          <p:nvSpPr>
            <p:cNvPr id="451628" name="Rectangle 44"/>
            <p:cNvSpPr>
              <a:spLocks noChangeArrowheads="1"/>
            </p:cNvSpPr>
            <p:nvPr/>
          </p:nvSpPr>
          <p:spPr bwMode="auto">
            <a:xfrm>
              <a:off x="884" y="3394"/>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7 </a:t>
              </a:r>
              <a:r>
                <a:rPr kumimoji="1" lang="zh-CN" altLang="en-US" b="1">
                  <a:solidFill>
                    <a:srgbClr val="000099"/>
                  </a:solidFill>
                  <a:latin typeface="+mn-lt"/>
                  <a:ea typeface="黑体" panose="02010609060101010101" pitchFamily="2" charset="-122"/>
                </a:rPr>
                <a:t>字节</a:t>
              </a:r>
            </a:p>
          </p:txBody>
        </p:sp>
        <p:sp>
          <p:nvSpPr>
            <p:cNvPr id="451629" name="Rectangle 45"/>
            <p:cNvSpPr>
              <a:spLocks noChangeArrowheads="1"/>
            </p:cNvSpPr>
            <p:nvPr/>
          </p:nvSpPr>
          <p:spPr bwMode="auto">
            <a:xfrm>
              <a:off x="2266" y="3380"/>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99"/>
                  </a:solidFill>
                  <a:latin typeface="+mn-lt"/>
                  <a:ea typeface="黑体" panose="02010609060101010101" pitchFamily="2" charset="-122"/>
                </a:rPr>
                <a:t>1 </a:t>
              </a:r>
              <a:r>
                <a:rPr kumimoji="1" lang="zh-CN" altLang="en-US" b="1" dirty="0">
                  <a:solidFill>
                    <a:srgbClr val="000099"/>
                  </a:solidFill>
                  <a:latin typeface="+mn-lt"/>
                  <a:ea typeface="黑体" panose="02010609060101010101" pitchFamily="2" charset="-122"/>
                </a:rPr>
                <a:t>字节</a:t>
              </a:r>
            </a:p>
          </p:txBody>
        </p:sp>
        <p:sp>
          <p:nvSpPr>
            <p:cNvPr id="451630" name="Line 46"/>
            <p:cNvSpPr>
              <a:spLocks noChangeShapeType="1"/>
            </p:cNvSpPr>
            <p:nvPr/>
          </p:nvSpPr>
          <p:spPr bwMode="auto">
            <a:xfrm flipV="1">
              <a:off x="131" y="3294"/>
              <a:ext cx="184" cy="310"/>
            </a:xfrm>
            <a:prstGeom prst="line">
              <a:avLst/>
            </a:prstGeom>
            <a:noFill/>
            <a:ln w="1270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51631" name="Line 47"/>
            <p:cNvSpPr>
              <a:spLocks noChangeShapeType="1"/>
            </p:cNvSpPr>
            <p:nvPr/>
          </p:nvSpPr>
          <p:spPr bwMode="auto">
            <a:xfrm>
              <a:off x="969" y="3302"/>
              <a:ext cx="1911" cy="302"/>
            </a:xfrm>
            <a:prstGeom prst="line">
              <a:avLst/>
            </a:prstGeom>
            <a:noFill/>
            <a:ln w="12700">
              <a:solidFill>
                <a:srgbClr val="000099"/>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51632" name="Text Box 48"/>
            <p:cNvSpPr txBox="1">
              <a:spLocks noChangeArrowheads="1"/>
            </p:cNvSpPr>
            <p:nvPr/>
          </p:nvSpPr>
          <p:spPr bwMode="auto">
            <a:xfrm>
              <a:off x="1158" y="3613"/>
              <a:ext cx="25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20204" pitchFamily="34" charset="0"/>
                  <a:ea typeface="宋体" panose="02010600030101010101" pitchFamily="2" charset="-122"/>
                </a:defRPr>
              </a:lvl1pPr>
              <a:lvl2pPr marL="571500" defTabSz="762000">
                <a:defRPr>
                  <a:solidFill>
                    <a:schemeClr val="tx1"/>
                  </a:solidFill>
                  <a:latin typeface="Arial" panose="020B0604020202020204" pitchFamily="34" charset="0"/>
                  <a:ea typeface="宋体" panose="02010600030101010101" pitchFamily="2" charset="-122"/>
                </a:defRPr>
              </a:lvl2pPr>
              <a:lvl3pPr marL="1143000" defTabSz="762000">
                <a:defRPr>
                  <a:solidFill>
                    <a:schemeClr val="tx1"/>
                  </a:solidFill>
                  <a:latin typeface="Arial" panose="020B0604020202020204" pitchFamily="34" charset="0"/>
                  <a:ea typeface="宋体" panose="02010600030101010101" pitchFamily="2" charset="-122"/>
                </a:defRPr>
              </a:lvl3pPr>
              <a:lvl4pPr marL="1714500" defTabSz="762000">
                <a:defRPr>
                  <a:solidFill>
                    <a:schemeClr val="tx1"/>
                  </a:solidFill>
                  <a:latin typeface="Arial" panose="020B0604020202020204" pitchFamily="34" charset="0"/>
                  <a:ea typeface="宋体" panose="02010600030101010101" pitchFamily="2" charset="-122"/>
                </a:defRPr>
              </a:lvl4pPr>
              <a:lvl5pPr marL="2286000" defTabSz="762000">
                <a:defRPr>
                  <a:solidFill>
                    <a:schemeClr val="tx1"/>
                  </a:solidFill>
                  <a:latin typeface="Arial" panose="020B0604020202020204" pitchFamily="34" charset="0"/>
                  <a:ea typeface="宋体" panose="02010600030101010101" pitchFamily="2" charset="-122"/>
                </a:defRPr>
              </a:lvl5pPr>
              <a:lvl6pPr marL="27432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32004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6576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4114800" defTabSz="7620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0" hangingPunct="0"/>
              <a:r>
                <a:rPr kumimoji="1" lang="en-US" altLang="zh-CN" sz="2000" b="1" dirty="0">
                  <a:solidFill>
                    <a:srgbClr val="000099"/>
                  </a:solidFill>
                  <a:latin typeface="+mn-lt"/>
                  <a:ea typeface="黑体" panose="02010609060101010101" pitchFamily="2" charset="-122"/>
                </a:rPr>
                <a:t>…</a:t>
              </a:r>
            </a:p>
          </p:txBody>
        </p:sp>
        <p:grpSp>
          <p:nvGrpSpPr>
            <p:cNvPr id="451633" name="Group 49"/>
            <p:cNvGrpSpPr/>
            <p:nvPr/>
          </p:nvGrpSpPr>
          <p:grpSpPr bwMode="auto">
            <a:xfrm>
              <a:off x="158" y="2659"/>
              <a:ext cx="817" cy="625"/>
              <a:chOff x="158" y="2659"/>
              <a:chExt cx="817" cy="625"/>
            </a:xfrm>
          </p:grpSpPr>
          <p:grpSp>
            <p:nvGrpSpPr>
              <p:cNvPr id="451634" name="Group 50"/>
              <p:cNvGrpSpPr/>
              <p:nvPr/>
            </p:nvGrpSpPr>
            <p:grpSpPr bwMode="auto">
              <a:xfrm>
                <a:off x="333" y="2976"/>
                <a:ext cx="642" cy="308"/>
                <a:chOff x="333" y="2976"/>
                <a:chExt cx="642" cy="308"/>
              </a:xfrm>
            </p:grpSpPr>
            <p:sp>
              <p:nvSpPr>
                <p:cNvPr id="451635" name="Rectangle 51"/>
                <p:cNvSpPr>
                  <a:spLocks noChangeArrowheads="1"/>
                </p:cNvSpPr>
                <p:nvPr/>
              </p:nvSpPr>
              <p:spPr bwMode="auto">
                <a:xfrm>
                  <a:off x="333" y="2976"/>
                  <a:ext cx="642" cy="308"/>
                </a:xfrm>
                <a:prstGeom prst="rect">
                  <a:avLst/>
                </a:prstGeom>
                <a:solidFill>
                  <a:srgbClr val="FFFF99"/>
                </a:solidFill>
                <a:ln w="28575">
                  <a:solidFill>
                    <a:srgbClr val="0000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451636" name="Rectangle 52"/>
                <p:cNvSpPr>
                  <a:spLocks noChangeArrowheads="1"/>
                </p:cNvSpPr>
                <p:nvPr/>
              </p:nvSpPr>
              <p:spPr bwMode="auto">
                <a:xfrm>
                  <a:off x="419" y="3034"/>
                  <a:ext cx="4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99"/>
                      </a:solidFill>
                      <a:latin typeface="+mn-lt"/>
                      <a:ea typeface="黑体" panose="02010609060101010101" pitchFamily="2" charset="-122"/>
                    </a:rPr>
                    <a:t>8 </a:t>
                  </a:r>
                  <a:r>
                    <a:rPr kumimoji="1" lang="zh-CN" altLang="en-US" b="1">
                      <a:solidFill>
                        <a:srgbClr val="000099"/>
                      </a:solidFill>
                      <a:latin typeface="+mn-lt"/>
                      <a:ea typeface="黑体" panose="02010609060101010101" pitchFamily="2" charset="-122"/>
                    </a:rPr>
                    <a:t>字节</a:t>
                  </a:r>
                </a:p>
              </p:txBody>
            </p:sp>
          </p:grpSp>
          <p:sp>
            <p:nvSpPr>
              <p:cNvPr id="451637" name="AutoShape 53"/>
              <p:cNvSpPr>
                <a:spLocks noChangeArrowheads="1"/>
              </p:cNvSpPr>
              <p:nvPr/>
            </p:nvSpPr>
            <p:spPr bwMode="auto">
              <a:xfrm>
                <a:off x="171" y="2679"/>
                <a:ext cx="400" cy="241"/>
              </a:xfrm>
              <a:prstGeom prst="wedgeRoundRectCallout">
                <a:avLst>
                  <a:gd name="adj1" fmla="val 48000"/>
                  <a:gd name="adj2" fmla="val 139880"/>
                  <a:gd name="adj3" fmla="val 16667"/>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defTabSz="762000" eaLnBrk="0" hangingPunct="0"/>
                <a:endParaRPr kumimoji="1" lang="zh-CN" altLang="zh-CN" b="1">
                  <a:solidFill>
                    <a:srgbClr val="000099"/>
                  </a:solidFill>
                  <a:latin typeface="+mn-lt"/>
                  <a:ea typeface="黑体" panose="02010609060101010101" pitchFamily="2" charset="-122"/>
                </a:endParaRPr>
              </a:p>
            </p:txBody>
          </p:sp>
          <p:sp>
            <p:nvSpPr>
              <p:cNvPr id="451638" name="Rectangle 54"/>
              <p:cNvSpPr>
                <a:spLocks noChangeArrowheads="1"/>
              </p:cNvSpPr>
              <p:nvPr/>
            </p:nvSpPr>
            <p:spPr bwMode="auto">
              <a:xfrm>
                <a:off x="158" y="2659"/>
                <a:ext cx="467" cy="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插入</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5164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51622"/>
                                        </p:tgtEl>
                                        <p:attrNameLst>
                                          <p:attrName>style.visibility</p:attrName>
                                        </p:attrNameLst>
                                      </p:cBhvr>
                                      <p:to>
                                        <p:strVal val="visible"/>
                                      </p:to>
                                    </p:set>
                                  </p:childTnLst>
                                </p:cTn>
                              </p:par>
                            </p:childTnLst>
                          </p:cTn>
                        </p:par>
                        <p:par>
                          <p:cTn id="10" fill="hold">
                            <p:stCondLst>
                              <p:cond delay="0"/>
                            </p:stCondLst>
                            <p:childTnLst>
                              <p:par>
                                <p:cTn id="11" presetID="35" presetClass="emph" presetSubtype="0" repeatCount="3000" fill="hold" nodeType="afterEffect">
                                  <p:stCondLst>
                                    <p:cond delay="0"/>
                                  </p:stCondLst>
                                  <p:childTnLst>
                                    <p:anim calcmode="discrete" valueType="str">
                                      <p:cBhvr>
                                        <p:cTn id="12" dur="1000" fill="hold"/>
                                        <p:tgtEl>
                                          <p:spTgt spid="451622"/>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16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639" grpId="0" animBg="1"/>
      <p:bldP spid="45164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思考问题</a:t>
            </a:r>
            <a:r>
              <a:rPr lang="en-US" altLang="zh-CN" dirty="0" smtClean="0"/>
              <a:t>2</a:t>
            </a:r>
            <a:r>
              <a:rPr lang="zh-CN" altLang="en-US" dirty="0" smtClean="0"/>
              <a:t>：</a:t>
            </a:r>
            <a:endParaRPr lang="zh-CN" altLang="en-US" dirty="0"/>
          </a:p>
        </p:txBody>
      </p:sp>
      <p:sp>
        <p:nvSpPr>
          <p:cNvPr id="3" name="Rectangle 3"/>
          <p:cNvSpPr txBox="1">
            <a:spLocks noChangeArrowheads="1"/>
          </p:cNvSpPr>
          <p:nvPr/>
        </p:nvSpPr>
        <p:spPr>
          <a:xfrm>
            <a:off x="495300" y="1196752"/>
            <a:ext cx="9066212" cy="4934173"/>
          </a:xfrm>
          <a:prstGeom prst="rect">
            <a:avLst/>
          </a:prstGeom>
        </p:spPr>
        <p:txBody>
          <a:bodyPr/>
          <a:lst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anose="02010609060101010101"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anose="02010609060101010101"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anose="02010609060101010101"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anose="02010609060101010101"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anose="02010609060101010101"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a:lstStyle>
          <a:p>
            <a:r>
              <a:rPr lang="zh-CN" altLang="en-US" kern="0" dirty="0" smtClean="0"/>
              <a:t>为什么</a:t>
            </a:r>
            <a:r>
              <a:rPr lang="en-US" altLang="zh-CN" kern="0" dirty="0" smtClean="0"/>
              <a:t>MAC</a:t>
            </a:r>
            <a:r>
              <a:rPr lang="zh-CN" altLang="en-US" kern="0" dirty="0" smtClean="0"/>
              <a:t>帧格式没有结束符，但</a:t>
            </a:r>
            <a:r>
              <a:rPr lang="en-US" altLang="zh-CN" kern="0" dirty="0" smtClean="0"/>
              <a:t>PPP</a:t>
            </a:r>
            <a:r>
              <a:rPr lang="zh-CN" altLang="en-US" kern="0" dirty="0" smtClean="0"/>
              <a:t>却要有？</a:t>
            </a:r>
            <a:endParaRPr lang="zh-CN" altLang="en-US" kern="0" dirty="0">
              <a:solidFill>
                <a:srgbClr val="FF0000"/>
              </a:solidFill>
            </a:endParaRPr>
          </a:p>
        </p:txBody>
      </p:sp>
    </p:spTree>
    <p:extLst>
      <p:ext uri="{BB962C8B-B14F-4D97-AF65-F5344CB8AC3E}">
        <p14:creationId xmlns:p14="http://schemas.microsoft.com/office/powerpoint/2010/main" val="28300796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1" name="Rectangle 3"/>
          <p:cNvSpPr>
            <a:spLocks noGrp="1" noChangeArrowheads="1"/>
          </p:cNvSpPr>
          <p:nvPr>
            <p:ph type="title"/>
          </p:nvPr>
        </p:nvSpPr>
        <p:spPr/>
        <p:txBody>
          <a:bodyPr/>
          <a:lstStyle/>
          <a:p>
            <a:pPr algn="ctr"/>
            <a:r>
              <a:rPr lang="zh-CN" altLang="en-US"/>
              <a:t>无效的 </a:t>
            </a:r>
            <a:r>
              <a:rPr lang="en-US" altLang="zh-CN"/>
              <a:t>MAC </a:t>
            </a:r>
            <a:r>
              <a:rPr lang="zh-CN" altLang="en-US"/>
              <a:t>帧 </a:t>
            </a:r>
          </a:p>
        </p:txBody>
      </p:sp>
      <p:sp>
        <p:nvSpPr>
          <p:cNvPr id="452610" name="Rectangle 2"/>
          <p:cNvSpPr>
            <a:spLocks noGrp="1" noChangeArrowheads="1"/>
          </p:cNvSpPr>
          <p:nvPr>
            <p:ph idx="1"/>
          </p:nvPr>
        </p:nvSpPr>
        <p:spPr/>
        <p:txBody>
          <a:bodyPr/>
          <a:lstStyle/>
          <a:p>
            <a:endParaRPr lang="zh-CN" altLang="en-US" dirty="0"/>
          </a:p>
          <a:p>
            <a:r>
              <a:rPr lang="zh-CN" altLang="en-US" dirty="0"/>
              <a:t>帧的长度不是整数个字节；</a:t>
            </a:r>
          </a:p>
          <a:p>
            <a:r>
              <a:rPr lang="zh-CN" altLang="en-US" dirty="0"/>
              <a:t>用收到的帧检验序列 </a:t>
            </a:r>
            <a:r>
              <a:rPr lang="en-US" altLang="zh-CN" dirty="0"/>
              <a:t>FCS </a:t>
            </a:r>
            <a:r>
              <a:rPr lang="zh-CN" altLang="en-US" dirty="0"/>
              <a:t>查出有差错；</a:t>
            </a:r>
          </a:p>
          <a:p>
            <a:r>
              <a:rPr lang="zh-CN" altLang="en-US" dirty="0"/>
              <a:t>数据字段的长度不在 </a:t>
            </a:r>
            <a:r>
              <a:rPr lang="en-US" altLang="zh-CN" dirty="0"/>
              <a:t>46 ~ 1500 </a:t>
            </a:r>
            <a:r>
              <a:rPr lang="zh-CN" altLang="en-US" dirty="0"/>
              <a:t>字节之间。</a:t>
            </a:r>
          </a:p>
        </p:txBody>
      </p:sp>
      <p:sp>
        <p:nvSpPr>
          <p:cNvPr id="2" name="矩形 1"/>
          <p:cNvSpPr/>
          <p:nvPr/>
        </p:nvSpPr>
        <p:spPr>
          <a:xfrm>
            <a:off x="989351" y="4509120"/>
            <a:ext cx="8019737" cy="1077218"/>
          </a:xfrm>
          <a:prstGeom prst="rect">
            <a:avLst/>
          </a:prstGeom>
          <a:solidFill>
            <a:srgbClr val="000066"/>
          </a:solidFill>
        </p:spPr>
        <p:txBody>
          <a:bodyPr wrap="square">
            <a:spAutoFit/>
          </a:bodyPr>
          <a:lstStyle/>
          <a:p>
            <a:r>
              <a:rPr lang="zh-CN" altLang="en-US" sz="3200" b="1" dirty="0">
                <a:solidFill>
                  <a:schemeClr val="bg1"/>
                </a:solidFill>
                <a:latin typeface="+mn-lt"/>
                <a:ea typeface="黑体" panose="02010609060101010101" pitchFamily="2" charset="-122"/>
              </a:rPr>
              <a:t>对于检查出的无效 </a:t>
            </a:r>
            <a:r>
              <a:rPr lang="en-US" altLang="zh-CN" sz="3200" b="1" dirty="0">
                <a:solidFill>
                  <a:schemeClr val="bg1"/>
                </a:solidFill>
                <a:latin typeface="+mn-lt"/>
                <a:ea typeface="黑体" panose="02010609060101010101" pitchFamily="2" charset="-122"/>
              </a:rPr>
              <a:t>MAC </a:t>
            </a:r>
            <a:r>
              <a:rPr lang="zh-CN" altLang="en-US" sz="3200" b="1" dirty="0">
                <a:solidFill>
                  <a:schemeClr val="bg1"/>
                </a:solidFill>
                <a:latin typeface="+mn-lt"/>
                <a:ea typeface="黑体" panose="02010609060101010101" pitchFamily="2" charset="-122"/>
              </a:rPr>
              <a:t>帧就简单地丢弃。以太网不负责重传丢弃的帧。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3.4  </a:t>
            </a:r>
            <a:r>
              <a:rPr lang="zh-CN" altLang="zh-CN" dirty="0"/>
              <a:t>扩展的以太网</a:t>
            </a:r>
            <a:endParaRPr lang="zh-CN" altLang="en-US" dirty="0"/>
          </a:p>
        </p:txBody>
      </p:sp>
      <p:sp>
        <p:nvSpPr>
          <p:cNvPr id="3" name="内容占位符 2"/>
          <p:cNvSpPr>
            <a:spLocks noGrp="1"/>
          </p:cNvSpPr>
          <p:nvPr>
            <p:ph idx="1"/>
          </p:nvPr>
        </p:nvSpPr>
        <p:spPr/>
        <p:txBody>
          <a:bodyPr/>
          <a:lstStyle/>
          <a:p>
            <a:r>
              <a:rPr lang="en-US" altLang="zh-CN" dirty="0"/>
              <a:t>3.4.1  </a:t>
            </a:r>
            <a:r>
              <a:rPr lang="zh-CN" altLang="zh-CN" dirty="0"/>
              <a:t>在物理层扩展以太网</a:t>
            </a:r>
          </a:p>
          <a:p>
            <a:r>
              <a:rPr lang="en-US" altLang="zh-CN" dirty="0"/>
              <a:t>3.4.2  </a:t>
            </a:r>
            <a:r>
              <a:rPr lang="zh-CN" altLang="zh-CN" dirty="0"/>
              <a:t>在数据链路层扩展以太网</a:t>
            </a:r>
          </a:p>
          <a:p>
            <a:r>
              <a:rPr lang="en-US" altLang="zh-CN" dirty="0" smtClean="0"/>
              <a:t>3.4.3  </a:t>
            </a:r>
            <a:r>
              <a:rPr lang="zh-CN" altLang="zh-CN" dirty="0"/>
              <a:t>虚拟局域网</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101" name="Rectangle 5"/>
          <p:cNvSpPr>
            <a:spLocks noGrp="1" noChangeArrowheads="1"/>
          </p:cNvSpPr>
          <p:nvPr>
            <p:ph type="title"/>
          </p:nvPr>
        </p:nvSpPr>
        <p:spPr/>
        <p:txBody>
          <a:bodyPr/>
          <a:lstStyle/>
          <a:p>
            <a:r>
              <a:rPr lang="en-US" altLang="zh-CN" dirty="0" smtClean="0"/>
              <a:t>3.4.1  </a:t>
            </a:r>
            <a:r>
              <a:rPr lang="zh-CN" altLang="en-US" dirty="0"/>
              <a:t>在物理层</a:t>
            </a:r>
            <a:r>
              <a:rPr lang="zh-CN" altLang="en-US" dirty="0" smtClean="0"/>
              <a:t>扩展</a:t>
            </a:r>
            <a:r>
              <a:rPr lang="zh-CN" altLang="en-US" dirty="0"/>
              <a:t>以太</a:t>
            </a:r>
            <a:r>
              <a:rPr lang="zh-CN" altLang="en-US" dirty="0" smtClean="0"/>
              <a:t>网</a:t>
            </a:r>
            <a:endParaRPr lang="zh-CN" altLang="en-US" dirty="0"/>
          </a:p>
        </p:txBody>
      </p:sp>
      <p:sp>
        <p:nvSpPr>
          <p:cNvPr id="644098" name="Rectangle 2"/>
          <p:cNvSpPr>
            <a:spLocks noGrp="1" noChangeArrowheads="1"/>
          </p:cNvSpPr>
          <p:nvPr>
            <p:ph idx="1"/>
          </p:nvPr>
        </p:nvSpPr>
        <p:spPr/>
        <p:txBody>
          <a:bodyPr/>
          <a:lstStyle/>
          <a:p>
            <a:r>
              <a:rPr lang="zh-CN" altLang="en-US" dirty="0" smtClean="0">
                <a:solidFill>
                  <a:srgbClr val="FF0000"/>
                </a:solidFill>
              </a:rPr>
              <a:t>使用集线器扩展</a:t>
            </a:r>
            <a:endParaRPr lang="en-US" altLang="zh-CN" dirty="0" smtClean="0">
              <a:solidFill>
                <a:srgbClr val="FF0000"/>
              </a:solidFill>
            </a:endParaRPr>
          </a:p>
          <a:p>
            <a:pPr lvl="1"/>
            <a:r>
              <a:rPr lang="zh-CN" altLang="en-US" dirty="0" smtClean="0"/>
              <a:t>使用多</a:t>
            </a:r>
            <a:r>
              <a:rPr lang="zh-CN" altLang="en-US" dirty="0"/>
              <a:t>个集线器可连成更大</a:t>
            </a:r>
            <a:r>
              <a:rPr lang="zh-CN" altLang="en-US" dirty="0" smtClean="0"/>
              <a:t>的、</a:t>
            </a:r>
            <a:r>
              <a:rPr lang="zh-CN" altLang="zh-CN" dirty="0" smtClean="0"/>
              <a:t>多级</a:t>
            </a:r>
            <a:r>
              <a:rPr lang="zh-CN" altLang="en-US" dirty="0" smtClean="0"/>
              <a:t>星形</a:t>
            </a:r>
            <a:r>
              <a:rPr lang="zh-CN" altLang="zh-CN" dirty="0" smtClean="0"/>
              <a:t>结构</a:t>
            </a:r>
            <a:r>
              <a:rPr lang="zh-CN" altLang="zh-CN" dirty="0"/>
              <a:t>的</a:t>
            </a:r>
            <a:r>
              <a:rPr lang="zh-CN" altLang="zh-CN" dirty="0" smtClean="0"/>
              <a:t>以太网</a:t>
            </a:r>
            <a:r>
              <a:rPr lang="zh-CN" altLang="en-US" dirty="0" smtClean="0"/>
              <a:t>。</a:t>
            </a:r>
            <a:endParaRPr lang="en-US" altLang="zh-CN" dirty="0" smtClean="0"/>
          </a:p>
          <a:p>
            <a:pPr lvl="1"/>
            <a:r>
              <a:rPr lang="zh-CN" altLang="zh-CN" dirty="0"/>
              <a:t>例如，一个学院的三个系各有一</a:t>
            </a:r>
            <a:r>
              <a:rPr lang="zh-CN" altLang="zh-CN" dirty="0" smtClean="0"/>
              <a:t>个</a:t>
            </a:r>
            <a:r>
              <a:rPr lang="en-US" altLang="zh-CN" dirty="0" smtClean="0"/>
              <a:t> 10BASE-T </a:t>
            </a:r>
            <a:r>
              <a:rPr lang="zh-CN" altLang="zh-CN" dirty="0" smtClean="0"/>
              <a:t>以太网</a:t>
            </a:r>
            <a:r>
              <a:rPr lang="zh-CN" altLang="en-US" dirty="0" smtClean="0"/>
              <a:t>，</a:t>
            </a:r>
            <a:r>
              <a:rPr lang="zh-CN" altLang="zh-CN" dirty="0" smtClean="0"/>
              <a:t>可</a:t>
            </a:r>
            <a:r>
              <a:rPr lang="zh-CN" altLang="zh-CN" dirty="0"/>
              <a:t>通过一个主干集线器把各系的以太网连接起来，成为一个更大的</a:t>
            </a:r>
            <a:r>
              <a:rPr lang="zh-CN" altLang="zh-CN" dirty="0" smtClean="0"/>
              <a:t>以太网</a:t>
            </a:r>
            <a:r>
              <a:rPr lang="zh-CN" altLang="en-US" dirty="0" smtClean="0"/>
              <a:t>。</a:t>
            </a:r>
            <a:endParaRPr lang="zh-CN" altLang="en-US" dirty="0">
              <a:solidFill>
                <a:srgbClr val="0000FF"/>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p:cNvGrpSpPr/>
          <p:nvPr/>
        </p:nvGrpSpPr>
        <p:grpSpPr>
          <a:xfrm>
            <a:off x="1352600" y="116632"/>
            <a:ext cx="7416824" cy="2736304"/>
            <a:chOff x="1162682" y="1927687"/>
            <a:chExt cx="7819909" cy="3403695"/>
          </a:xfrm>
        </p:grpSpPr>
        <p:sp>
          <p:nvSpPr>
            <p:cNvPr id="46" name="Text Box 43"/>
            <p:cNvSpPr txBox="1">
              <a:spLocks noChangeArrowheads="1"/>
            </p:cNvSpPr>
            <p:nvPr/>
          </p:nvSpPr>
          <p:spPr bwMode="auto">
            <a:xfrm>
              <a:off x="3620302" y="1927687"/>
              <a:ext cx="2659702" cy="461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C00000"/>
                  </a:solidFill>
                  <a:latin typeface="Times New Roman" panose="02020603050405020304" pitchFamily="18" charset="0"/>
                  <a:ea typeface="黑体" panose="02010609060101010101" pitchFamily="2" charset="-122"/>
                </a:rPr>
                <a:t>三个独立的碰撞域</a:t>
              </a:r>
            </a:p>
          </p:txBody>
        </p:sp>
        <p:sp>
          <p:nvSpPr>
            <p:cNvPr id="47" name="AutoShape 77"/>
            <p:cNvSpPr/>
            <p:nvPr/>
          </p:nvSpPr>
          <p:spPr bwMode="auto">
            <a:xfrm rot="5400000" flipV="1">
              <a:off x="4872443" y="-442162"/>
              <a:ext cx="415925" cy="6163733"/>
            </a:xfrm>
            <a:prstGeom prst="leftBrace">
              <a:avLst>
                <a:gd name="adj1" fmla="val 11399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48" name="组合 47"/>
            <p:cNvGrpSpPr/>
            <p:nvPr/>
          </p:nvGrpSpPr>
          <p:grpSpPr>
            <a:xfrm>
              <a:off x="1162682" y="2787352"/>
              <a:ext cx="7819909" cy="2544030"/>
              <a:chOff x="1012116" y="2787352"/>
              <a:chExt cx="8333372" cy="2730585"/>
            </a:xfrm>
          </p:grpSpPr>
          <p:sp>
            <p:nvSpPr>
              <p:cNvPr id="49" name="AutoShape 44"/>
              <p:cNvSpPr>
                <a:spLocks noChangeArrowheads="1"/>
              </p:cNvSpPr>
              <p:nvPr/>
            </p:nvSpPr>
            <p:spPr bwMode="auto">
              <a:xfrm>
                <a:off x="1012116" y="2787352"/>
                <a:ext cx="2672844" cy="2730585"/>
              </a:xfrm>
              <a:prstGeom prst="roundRect">
                <a:avLst>
                  <a:gd name="adj" fmla="val 16667"/>
                </a:avLst>
              </a:prstGeom>
              <a:solidFill>
                <a:srgbClr val="FF99FF"/>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50" name="Line 45"/>
              <p:cNvSpPr>
                <a:spLocks noChangeShapeType="1"/>
              </p:cNvSpPr>
              <p:nvPr/>
            </p:nvSpPr>
            <p:spPr bwMode="auto">
              <a:xfrm flipH="1">
                <a:off x="1431354" y="4102593"/>
                <a:ext cx="667796" cy="783726"/>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51" name="Picture 4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9538" y="4685321"/>
                <a:ext cx="502089"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52" name="Line 47"/>
              <p:cNvSpPr>
                <a:spLocks noChangeShapeType="1"/>
              </p:cNvSpPr>
              <p:nvPr/>
            </p:nvSpPr>
            <p:spPr bwMode="auto">
              <a:xfrm>
                <a:off x="2476960" y="4249542"/>
                <a:ext cx="185591"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53" name="Line 48"/>
              <p:cNvSpPr>
                <a:spLocks noChangeShapeType="1"/>
              </p:cNvSpPr>
              <p:nvPr/>
            </p:nvSpPr>
            <p:spPr bwMode="auto">
              <a:xfrm>
                <a:off x="2662552" y="4224207"/>
                <a:ext cx="657855"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54" name="Line 49"/>
              <p:cNvSpPr>
                <a:spLocks noChangeShapeType="1"/>
              </p:cNvSpPr>
              <p:nvPr/>
            </p:nvSpPr>
            <p:spPr bwMode="auto">
              <a:xfrm flipH="1">
                <a:off x="2054410" y="4114416"/>
                <a:ext cx="178963" cy="79048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55" name="Picture 5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9223"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56" name="Picture 5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7249"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57" name="Picture 5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5276" y="4685321"/>
                <a:ext cx="502089"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58" name="Text Box 53"/>
              <p:cNvSpPr txBox="1">
                <a:spLocks noChangeArrowheads="1"/>
              </p:cNvSpPr>
              <p:nvPr/>
            </p:nvSpPr>
            <p:spPr bwMode="auto">
              <a:xfrm>
                <a:off x="2000672" y="2996952"/>
                <a:ext cx="927010" cy="534194"/>
              </a:xfrm>
              <a:prstGeom prst="rect">
                <a:avLst/>
              </a:prstGeom>
              <a:solidFill>
                <a:schemeClr val="bg1"/>
              </a:solidFill>
              <a:ln>
                <a:noFill/>
              </a:ln>
              <a:effectLst/>
            </p:spPr>
            <p:txBody>
              <a:bodyPr wrap="square">
                <a:spAutoFit/>
              </a:bodyPr>
              <a:lstStyle/>
              <a:p>
                <a:r>
                  <a:rPr kumimoji="1" lang="zh-CN" altLang="en-US" sz="2000" b="1" dirty="0" smtClean="0">
                    <a:solidFill>
                      <a:srgbClr val="0000CC"/>
                    </a:solidFill>
                    <a:latin typeface="+mn-lt"/>
                    <a:ea typeface="黑体" panose="02010609060101010101" pitchFamily="2" charset="-122"/>
                  </a:rPr>
                  <a:t> 一系 </a:t>
                </a:r>
                <a:endParaRPr kumimoji="1" lang="zh-CN" altLang="en-US" sz="2000" b="1" dirty="0">
                  <a:solidFill>
                    <a:srgbClr val="0000CC"/>
                  </a:solidFill>
                  <a:latin typeface="+mn-lt"/>
                  <a:ea typeface="黑体" panose="02010609060101010101" pitchFamily="2" charset="-122"/>
                </a:endParaRPr>
              </a:p>
            </p:txBody>
          </p:sp>
          <p:pic>
            <p:nvPicPr>
              <p:cNvPr id="59" name="Picture 5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497188">
                <a:off x="1850590" y="3719176"/>
                <a:ext cx="1156631" cy="653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AutoShape 55"/>
              <p:cNvSpPr>
                <a:spLocks noChangeArrowheads="1"/>
              </p:cNvSpPr>
              <p:nvPr/>
            </p:nvSpPr>
            <p:spPr bwMode="auto">
              <a:xfrm>
                <a:off x="3842381" y="2787352"/>
                <a:ext cx="2671186" cy="2730585"/>
              </a:xfrm>
              <a:prstGeom prst="roundRect">
                <a:avLst>
                  <a:gd name="adj" fmla="val 16667"/>
                </a:avLst>
              </a:prstGeom>
              <a:solidFill>
                <a:srgbClr val="FFFF00"/>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61" name="Line 56"/>
              <p:cNvSpPr>
                <a:spLocks noChangeShapeType="1"/>
              </p:cNvSpPr>
              <p:nvPr/>
            </p:nvSpPr>
            <p:spPr bwMode="auto">
              <a:xfrm flipH="1">
                <a:off x="4259960" y="4102593"/>
                <a:ext cx="669454" cy="783726"/>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62" name="Picture 5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8145" y="4685321"/>
                <a:ext cx="502090"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63" name="Line 58"/>
              <p:cNvSpPr>
                <a:spLocks noChangeShapeType="1"/>
              </p:cNvSpPr>
              <p:nvPr/>
            </p:nvSpPr>
            <p:spPr bwMode="auto">
              <a:xfrm>
                <a:off x="5305568" y="4249542"/>
                <a:ext cx="185591"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64" name="Line 59"/>
              <p:cNvSpPr>
                <a:spLocks noChangeShapeType="1"/>
              </p:cNvSpPr>
              <p:nvPr/>
            </p:nvSpPr>
            <p:spPr bwMode="auto">
              <a:xfrm>
                <a:off x="5491160" y="4224207"/>
                <a:ext cx="659511"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65" name="Line 60"/>
              <p:cNvSpPr>
                <a:spLocks noChangeShapeType="1"/>
              </p:cNvSpPr>
              <p:nvPr/>
            </p:nvSpPr>
            <p:spPr bwMode="auto">
              <a:xfrm flipH="1">
                <a:off x="4883017" y="4114416"/>
                <a:ext cx="180621" cy="79048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66" name="Picture 6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27830"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67" name="Picture 6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5857"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68" name="Picture 6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3884" y="4685321"/>
                <a:ext cx="502090"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69" name="Text Box 64"/>
              <p:cNvSpPr txBox="1">
                <a:spLocks noChangeArrowheads="1"/>
              </p:cNvSpPr>
              <p:nvPr/>
            </p:nvSpPr>
            <p:spPr bwMode="auto">
              <a:xfrm>
                <a:off x="4849891" y="2996952"/>
                <a:ext cx="922225" cy="534194"/>
              </a:xfrm>
              <a:prstGeom prst="rect">
                <a:avLst/>
              </a:prstGeom>
              <a:solidFill>
                <a:schemeClr val="bg1"/>
              </a:solidFill>
              <a:ln>
                <a:noFill/>
              </a:ln>
              <a:effectLst/>
            </p:spPr>
            <p:txBody>
              <a:bodyPr wrap="square">
                <a:spAutoFit/>
              </a:bodyPr>
              <a:lstStyle/>
              <a:p>
                <a:r>
                  <a:rPr kumimoji="1" lang="zh-CN" altLang="en-US" sz="2000" b="1" dirty="0" smtClean="0">
                    <a:solidFill>
                      <a:srgbClr val="0000CC"/>
                    </a:solidFill>
                    <a:latin typeface="+mn-lt"/>
                    <a:ea typeface="黑体" panose="02010609060101010101" pitchFamily="2" charset="-122"/>
                  </a:rPr>
                  <a:t> 二系 </a:t>
                </a:r>
                <a:endParaRPr kumimoji="1" lang="zh-CN" altLang="en-US" sz="2000" b="1" dirty="0">
                  <a:solidFill>
                    <a:srgbClr val="0000CC"/>
                  </a:solidFill>
                  <a:latin typeface="+mn-lt"/>
                  <a:ea typeface="黑体" panose="02010609060101010101" pitchFamily="2" charset="-122"/>
                </a:endParaRPr>
              </a:p>
            </p:txBody>
          </p:sp>
          <p:pic>
            <p:nvPicPr>
              <p:cNvPr id="70" name="Picture 6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497188">
                <a:off x="4679198" y="3719176"/>
                <a:ext cx="1156631" cy="653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 name="AutoShape 66"/>
              <p:cNvSpPr>
                <a:spLocks noChangeArrowheads="1"/>
              </p:cNvSpPr>
              <p:nvPr/>
            </p:nvSpPr>
            <p:spPr bwMode="auto">
              <a:xfrm>
                <a:off x="6674302" y="2787352"/>
                <a:ext cx="2671186" cy="2730585"/>
              </a:xfrm>
              <a:prstGeom prst="roundRect">
                <a:avLst>
                  <a:gd name="adj" fmla="val 16667"/>
                </a:avLst>
              </a:prstGeom>
              <a:solidFill>
                <a:schemeClr val="accent6">
                  <a:lumMod val="60000"/>
                  <a:lumOff val="40000"/>
                </a:schemeClr>
              </a:solidFill>
              <a:ln>
                <a:noFill/>
              </a:ln>
              <a:effectLst/>
              <a:extLst>
                <a:ext uri="{91240B29-F687-4F45-9708-019B960494DF}">
                  <a14:hiddenLine xmlns:a14="http://schemas.microsoft.com/office/drawing/2010/main" w="9525">
                    <a:solidFill>
                      <a:srgbClr val="FFCC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72" name="Line 67"/>
              <p:cNvSpPr>
                <a:spLocks noChangeShapeType="1"/>
              </p:cNvSpPr>
              <p:nvPr/>
            </p:nvSpPr>
            <p:spPr bwMode="auto">
              <a:xfrm flipH="1">
                <a:off x="7093539" y="4102593"/>
                <a:ext cx="667797" cy="783726"/>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73" name="Picture 6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1723"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4" name="Line 69"/>
              <p:cNvSpPr>
                <a:spLocks noChangeShapeType="1"/>
              </p:cNvSpPr>
              <p:nvPr/>
            </p:nvSpPr>
            <p:spPr bwMode="auto">
              <a:xfrm>
                <a:off x="8137489" y="4249542"/>
                <a:ext cx="187249"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75" name="Line 70"/>
              <p:cNvSpPr>
                <a:spLocks noChangeShapeType="1"/>
              </p:cNvSpPr>
              <p:nvPr/>
            </p:nvSpPr>
            <p:spPr bwMode="auto">
              <a:xfrm>
                <a:off x="8324738" y="4224207"/>
                <a:ext cx="657854" cy="611441"/>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sp>
            <p:nvSpPr>
              <p:cNvPr id="76" name="Line 71"/>
              <p:cNvSpPr>
                <a:spLocks noChangeShapeType="1"/>
              </p:cNvSpPr>
              <p:nvPr/>
            </p:nvSpPr>
            <p:spPr bwMode="auto">
              <a:xfrm flipH="1">
                <a:off x="7714939" y="4114416"/>
                <a:ext cx="180620" cy="79048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1600" b="1">
                  <a:solidFill>
                    <a:srgbClr val="0000CC"/>
                  </a:solidFill>
                  <a:latin typeface="+mn-lt"/>
                  <a:ea typeface="黑体" panose="02010609060101010101" pitchFamily="2" charset="-122"/>
                </a:endParaRPr>
              </a:p>
            </p:txBody>
          </p:sp>
          <p:pic>
            <p:nvPicPr>
              <p:cNvPr id="77" name="Picture 7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9751"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78" name="Picture 7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7778" y="4685321"/>
                <a:ext cx="502090"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79" name="Picture 7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17461" y="4685321"/>
                <a:ext cx="500433" cy="543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80" name="Text Box 75"/>
              <p:cNvSpPr txBox="1">
                <a:spLocks noChangeArrowheads="1"/>
              </p:cNvSpPr>
              <p:nvPr/>
            </p:nvSpPr>
            <p:spPr bwMode="auto">
              <a:xfrm>
                <a:off x="7630443" y="2996952"/>
                <a:ext cx="959426" cy="534194"/>
              </a:xfrm>
              <a:prstGeom prst="rect">
                <a:avLst/>
              </a:prstGeom>
              <a:solidFill>
                <a:schemeClr val="bg1"/>
              </a:solidFill>
              <a:ln>
                <a:noFill/>
              </a:ln>
              <a:effectLst/>
            </p:spPr>
            <p:txBody>
              <a:bodyPr wrap="square">
                <a:spAutoFit/>
              </a:bodyPr>
              <a:lstStyle/>
              <a:p>
                <a:r>
                  <a:rPr kumimoji="1" lang="zh-CN" altLang="en-US" sz="2000" b="1" dirty="0" smtClean="0">
                    <a:solidFill>
                      <a:srgbClr val="0000CC"/>
                    </a:solidFill>
                    <a:latin typeface="+mn-lt"/>
                    <a:ea typeface="黑体" panose="02010609060101010101" pitchFamily="2" charset="-122"/>
                  </a:rPr>
                  <a:t> 三系 </a:t>
                </a:r>
                <a:endParaRPr kumimoji="1" lang="zh-CN" altLang="en-US" sz="2000" b="1" dirty="0">
                  <a:solidFill>
                    <a:srgbClr val="0000CC"/>
                  </a:solidFill>
                  <a:latin typeface="+mn-lt"/>
                  <a:ea typeface="黑体" panose="02010609060101010101" pitchFamily="2" charset="-122"/>
                </a:endParaRPr>
              </a:p>
            </p:txBody>
          </p:sp>
          <p:pic>
            <p:nvPicPr>
              <p:cNvPr id="81" name="Picture 7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497188">
                <a:off x="7512777" y="3719176"/>
                <a:ext cx="1154972" cy="653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nvGrpSpPr>
          <p:cNvPr id="5" name="组合 4"/>
          <p:cNvGrpSpPr/>
          <p:nvPr/>
        </p:nvGrpSpPr>
        <p:grpSpPr>
          <a:xfrm>
            <a:off x="1280592" y="3399383"/>
            <a:ext cx="7488831" cy="2776373"/>
            <a:chOff x="1280592" y="3399383"/>
            <a:chExt cx="7488831" cy="2776373"/>
          </a:xfrm>
        </p:grpSpPr>
        <p:grpSp>
          <p:nvGrpSpPr>
            <p:cNvPr id="3" name="组合 2"/>
            <p:cNvGrpSpPr/>
            <p:nvPr/>
          </p:nvGrpSpPr>
          <p:grpSpPr>
            <a:xfrm>
              <a:off x="1280592" y="3823082"/>
              <a:ext cx="7488831" cy="2352674"/>
              <a:chOff x="53314" y="2681288"/>
              <a:chExt cx="9658350" cy="3078162"/>
            </a:xfrm>
          </p:grpSpPr>
          <p:sp>
            <p:nvSpPr>
              <p:cNvPr id="455722" name="AutoShape 42"/>
              <p:cNvSpPr>
                <a:spLocks noChangeArrowheads="1"/>
              </p:cNvSpPr>
              <p:nvPr/>
            </p:nvSpPr>
            <p:spPr bwMode="auto">
              <a:xfrm>
                <a:off x="53314" y="2681288"/>
                <a:ext cx="9658350" cy="3078162"/>
              </a:xfrm>
              <a:prstGeom prst="roundRect">
                <a:avLst>
                  <a:gd name="adj" fmla="val 16667"/>
                </a:avLst>
              </a:prstGeom>
              <a:solidFill>
                <a:srgbClr val="66FFFF"/>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anose="02010609060101010101" pitchFamily="2" charset="-122"/>
                </a:endParaRPr>
              </a:p>
            </p:txBody>
          </p:sp>
          <p:sp>
            <p:nvSpPr>
              <p:cNvPr id="455723" name="Line 43"/>
              <p:cNvSpPr>
                <a:spLocks noChangeShapeType="1"/>
              </p:cNvSpPr>
              <p:nvPr/>
            </p:nvSpPr>
            <p:spPr bwMode="auto">
              <a:xfrm flipH="1">
                <a:off x="2135981" y="3351214"/>
                <a:ext cx="2326879" cy="9620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24" name="Line 44"/>
              <p:cNvSpPr>
                <a:spLocks noChangeShapeType="1"/>
              </p:cNvSpPr>
              <p:nvPr/>
            </p:nvSpPr>
            <p:spPr bwMode="auto">
              <a:xfrm>
                <a:off x="5207530" y="3359151"/>
                <a:ext cx="2894410" cy="9191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25" name="Line 45"/>
              <p:cNvSpPr>
                <a:spLocks noChangeShapeType="1"/>
              </p:cNvSpPr>
              <p:nvPr/>
            </p:nvSpPr>
            <p:spPr bwMode="auto">
              <a:xfrm>
                <a:off x="4825735" y="3406776"/>
                <a:ext cx="227013" cy="8921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26" name="Text Box 46"/>
              <p:cNvSpPr txBox="1">
                <a:spLocks noChangeArrowheads="1"/>
              </p:cNvSpPr>
              <p:nvPr/>
            </p:nvSpPr>
            <p:spPr bwMode="auto">
              <a:xfrm>
                <a:off x="662120" y="40767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CC"/>
                    </a:solidFill>
                    <a:latin typeface="+mn-lt"/>
                    <a:ea typeface="黑体" panose="02010609060101010101" pitchFamily="2" charset="-122"/>
                  </a:rPr>
                  <a:t>一系</a:t>
                </a:r>
              </a:p>
            </p:txBody>
          </p:sp>
          <p:sp>
            <p:nvSpPr>
              <p:cNvPr id="455727" name="Text Box 47"/>
              <p:cNvSpPr txBox="1">
                <a:spLocks noChangeArrowheads="1"/>
              </p:cNvSpPr>
              <p:nvPr/>
            </p:nvSpPr>
            <p:spPr bwMode="auto">
              <a:xfrm>
                <a:off x="6822415" y="40767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anose="02010609060101010101" pitchFamily="2" charset="-122"/>
                  </a:rPr>
                  <a:t>三系</a:t>
                </a:r>
              </a:p>
            </p:txBody>
          </p:sp>
          <p:sp>
            <p:nvSpPr>
              <p:cNvPr id="455728" name="Text Box 48"/>
              <p:cNvSpPr txBox="1">
                <a:spLocks noChangeArrowheads="1"/>
              </p:cNvSpPr>
              <p:nvPr/>
            </p:nvSpPr>
            <p:spPr bwMode="auto">
              <a:xfrm>
                <a:off x="3702712" y="4076700"/>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anose="02010609060101010101" pitchFamily="2" charset="-122"/>
                  </a:rPr>
                  <a:t>二系</a:t>
                </a:r>
              </a:p>
            </p:txBody>
          </p:sp>
          <p:sp>
            <p:nvSpPr>
              <p:cNvPr id="455729" name="Text Box 49"/>
              <p:cNvSpPr txBox="1">
                <a:spLocks noChangeArrowheads="1"/>
              </p:cNvSpPr>
              <p:nvPr/>
            </p:nvSpPr>
            <p:spPr bwMode="auto">
              <a:xfrm>
                <a:off x="1857726" y="2825174"/>
                <a:ext cx="2281813" cy="604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CN" altLang="en-US" sz="2400" b="1" dirty="0">
                    <a:solidFill>
                      <a:srgbClr val="0000CC"/>
                    </a:solidFill>
                    <a:latin typeface="+mn-lt"/>
                    <a:ea typeface="黑体" panose="02010609060101010101" pitchFamily="2" charset="-122"/>
                  </a:rPr>
                  <a:t>主干集线器</a:t>
                </a:r>
              </a:p>
            </p:txBody>
          </p:sp>
          <p:sp>
            <p:nvSpPr>
              <p:cNvPr id="455731" name="Line 51"/>
              <p:cNvSpPr>
                <a:spLocks noChangeShapeType="1"/>
              </p:cNvSpPr>
              <p:nvPr/>
            </p:nvSpPr>
            <p:spPr bwMode="auto">
              <a:xfrm flipH="1">
                <a:off x="945886" y="4446589"/>
                <a:ext cx="720593" cy="6810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32" name="Picture 5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840"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455733" name="Line 53"/>
              <p:cNvSpPr>
                <a:spLocks noChangeShapeType="1"/>
              </p:cNvSpPr>
              <p:nvPr/>
            </p:nvSpPr>
            <p:spPr bwMode="auto">
              <a:xfrm>
                <a:off x="2072350" y="4575176"/>
                <a:ext cx="201215"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34" name="Line 54"/>
              <p:cNvSpPr>
                <a:spLocks noChangeShapeType="1"/>
              </p:cNvSpPr>
              <p:nvPr/>
            </p:nvSpPr>
            <p:spPr bwMode="auto">
              <a:xfrm>
                <a:off x="2273564" y="4552951"/>
                <a:ext cx="710275"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35" name="Line 55"/>
              <p:cNvSpPr>
                <a:spLocks noChangeShapeType="1"/>
              </p:cNvSpPr>
              <p:nvPr/>
            </p:nvSpPr>
            <p:spPr bwMode="auto">
              <a:xfrm flipH="1">
                <a:off x="1616604" y="4457700"/>
                <a:ext cx="194337" cy="68580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36" name="Picture 5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1438"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37" name="Picture 5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9036"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38" name="Picture 5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6634"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39" name="Picture 5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102812">
                <a:off x="1398192" y="4114800"/>
                <a:ext cx="1246848"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5740" name="Line 60"/>
              <p:cNvSpPr>
                <a:spLocks noChangeShapeType="1"/>
              </p:cNvSpPr>
              <p:nvPr/>
            </p:nvSpPr>
            <p:spPr bwMode="auto">
              <a:xfrm flipH="1">
                <a:off x="3996797" y="4446589"/>
                <a:ext cx="720593" cy="6810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41" name="Picture 6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4750"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455742" name="Line 62"/>
              <p:cNvSpPr>
                <a:spLocks noChangeShapeType="1"/>
              </p:cNvSpPr>
              <p:nvPr/>
            </p:nvSpPr>
            <p:spPr bwMode="auto">
              <a:xfrm>
                <a:off x="5123260" y="4575176"/>
                <a:ext cx="201215"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43" name="Line 63"/>
              <p:cNvSpPr>
                <a:spLocks noChangeShapeType="1"/>
              </p:cNvSpPr>
              <p:nvPr/>
            </p:nvSpPr>
            <p:spPr bwMode="auto">
              <a:xfrm>
                <a:off x="5324475" y="4552951"/>
                <a:ext cx="708554"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44" name="Line 64"/>
              <p:cNvSpPr>
                <a:spLocks noChangeShapeType="1"/>
              </p:cNvSpPr>
              <p:nvPr/>
            </p:nvSpPr>
            <p:spPr bwMode="auto">
              <a:xfrm flipH="1">
                <a:off x="4667515" y="4457700"/>
                <a:ext cx="194337" cy="68580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45" name="Picture 6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92348"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46" name="Picture 6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9946"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47" name="Picture 6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7544"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48" name="Picture 6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102812">
                <a:off x="4449102" y="4114800"/>
                <a:ext cx="1245129"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5749" name="Line 69"/>
              <p:cNvSpPr>
                <a:spLocks noChangeShapeType="1"/>
              </p:cNvSpPr>
              <p:nvPr/>
            </p:nvSpPr>
            <p:spPr bwMode="auto">
              <a:xfrm flipH="1">
                <a:off x="7049427" y="4446589"/>
                <a:ext cx="720592" cy="6810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50" name="Picture 7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7381"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455751" name="Line 71"/>
              <p:cNvSpPr>
                <a:spLocks noChangeShapeType="1"/>
              </p:cNvSpPr>
              <p:nvPr/>
            </p:nvSpPr>
            <p:spPr bwMode="auto">
              <a:xfrm>
                <a:off x="8175890" y="4575176"/>
                <a:ext cx="201216"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52" name="Line 72"/>
              <p:cNvSpPr>
                <a:spLocks noChangeShapeType="1"/>
              </p:cNvSpPr>
              <p:nvPr/>
            </p:nvSpPr>
            <p:spPr bwMode="auto">
              <a:xfrm>
                <a:off x="8377107" y="4552951"/>
                <a:ext cx="710273" cy="5302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5753" name="Line 73"/>
              <p:cNvSpPr>
                <a:spLocks noChangeShapeType="1"/>
              </p:cNvSpPr>
              <p:nvPr/>
            </p:nvSpPr>
            <p:spPr bwMode="auto">
              <a:xfrm flipH="1">
                <a:off x="7720146" y="4457700"/>
                <a:ext cx="194336" cy="68580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455754" name="Picture 7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4979"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55" name="Picture 7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2577"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56" name="Picture 7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0175" y="4953000"/>
                <a:ext cx="540015"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5757" name="Picture 7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102812">
                <a:off x="7501731" y="4114800"/>
                <a:ext cx="1246850"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5758" name="Picture 7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102812">
                <a:off x="4081067" y="2840039"/>
                <a:ext cx="1666478" cy="75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2" name="Text Box 50"/>
            <p:cNvSpPr txBox="1">
              <a:spLocks noChangeArrowheads="1"/>
            </p:cNvSpPr>
            <p:nvPr/>
          </p:nvSpPr>
          <p:spPr bwMode="auto">
            <a:xfrm>
              <a:off x="3621403" y="3399383"/>
              <a:ext cx="26468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C00000"/>
                  </a:solidFill>
                  <a:latin typeface="+mn-lt"/>
                  <a:ea typeface="黑体" panose="02010609060101010101" pitchFamily="2" charset="-122"/>
                </a:rPr>
                <a:t>一个更大的碰撞域</a:t>
              </a:r>
            </a:p>
          </p:txBody>
        </p:sp>
      </p:grpSp>
      <p:sp>
        <p:nvSpPr>
          <p:cNvPr id="6" name="矩形 5"/>
          <p:cNvSpPr/>
          <p:nvPr/>
        </p:nvSpPr>
        <p:spPr>
          <a:xfrm>
            <a:off x="3392317" y="2852936"/>
            <a:ext cx="3121367"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三</a:t>
            </a:r>
            <a:r>
              <a:rPr lang="zh-CN" altLang="zh-CN" sz="2400" b="1" dirty="0">
                <a:latin typeface="+mn-lt"/>
                <a:ea typeface="黑体" panose="02010609060101010101" pitchFamily="2" charset="-122"/>
              </a:rPr>
              <a:t>个独立的以太网</a:t>
            </a:r>
            <a:endParaRPr lang="en-US" altLang="zh-CN" sz="2400" b="1" dirty="0">
              <a:latin typeface="+mn-lt"/>
              <a:ea typeface="黑体" panose="02010609060101010101" pitchFamily="2" charset="-122"/>
            </a:endParaRPr>
          </a:p>
        </p:txBody>
      </p:sp>
      <p:sp>
        <p:nvSpPr>
          <p:cNvPr id="85" name="矩形 84"/>
          <p:cNvSpPr/>
          <p:nvPr/>
        </p:nvSpPr>
        <p:spPr>
          <a:xfrm>
            <a:off x="3380772" y="6135687"/>
            <a:ext cx="3137397"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一</a:t>
            </a:r>
            <a:r>
              <a:rPr lang="zh-CN" altLang="zh-CN" sz="2400" b="1" dirty="0">
                <a:latin typeface="+mn-lt"/>
                <a:ea typeface="黑体" panose="02010609060101010101" pitchFamily="2" charset="-122"/>
              </a:rPr>
              <a:t>个扩展的以太网</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7" name="Rectangle 3"/>
          <p:cNvSpPr>
            <a:spLocks noGrp="1" noChangeArrowheads="1"/>
          </p:cNvSpPr>
          <p:nvPr>
            <p:ph type="title"/>
          </p:nvPr>
        </p:nvSpPr>
        <p:spPr/>
        <p:txBody>
          <a:bodyPr/>
          <a:lstStyle/>
          <a:p>
            <a:pPr algn="ctr"/>
            <a:r>
              <a:rPr lang="zh-CN" altLang="en-US" dirty="0"/>
              <a:t>用集线器</a:t>
            </a:r>
            <a:r>
              <a:rPr lang="zh-CN" altLang="en-US" dirty="0" smtClean="0"/>
              <a:t>扩展</a:t>
            </a:r>
            <a:r>
              <a:rPr lang="zh-CN" altLang="en-US" dirty="0"/>
              <a:t>以太</a:t>
            </a:r>
            <a:r>
              <a:rPr lang="zh-CN" altLang="en-US" dirty="0" smtClean="0"/>
              <a:t>网 </a:t>
            </a:r>
            <a:endParaRPr lang="zh-CN" altLang="en-US" dirty="0"/>
          </a:p>
        </p:txBody>
      </p:sp>
      <p:sp>
        <p:nvSpPr>
          <p:cNvPr id="456706" name="Rectangle 2"/>
          <p:cNvSpPr>
            <a:spLocks noGrp="1" noChangeArrowheads="1"/>
          </p:cNvSpPr>
          <p:nvPr>
            <p:ph idx="1"/>
          </p:nvPr>
        </p:nvSpPr>
        <p:spPr/>
        <p:txBody>
          <a:bodyPr/>
          <a:lstStyle/>
          <a:p>
            <a:pPr>
              <a:lnSpc>
                <a:spcPct val="110000"/>
              </a:lnSpc>
            </a:pPr>
            <a:r>
              <a:rPr lang="zh-CN" altLang="en-US" dirty="0">
                <a:solidFill>
                  <a:srgbClr val="FF0000"/>
                </a:solidFill>
              </a:rPr>
              <a:t>优点</a:t>
            </a:r>
          </a:p>
          <a:p>
            <a:pPr lvl="1">
              <a:lnSpc>
                <a:spcPct val="110000"/>
              </a:lnSpc>
            </a:pPr>
            <a:r>
              <a:rPr lang="zh-CN" altLang="en-US" dirty="0">
                <a:ea typeface="黑体" panose="02010609060101010101" pitchFamily="2" charset="-122"/>
              </a:rPr>
              <a:t>使原来属于不同碰撞域</a:t>
            </a:r>
            <a:r>
              <a:rPr lang="zh-CN" altLang="en-US" dirty="0" smtClean="0">
                <a:ea typeface="黑体" panose="02010609060101010101" pitchFamily="2" charset="-122"/>
              </a:rPr>
              <a:t>的</a:t>
            </a:r>
            <a:r>
              <a:rPr lang="zh-CN" altLang="en-US" dirty="0"/>
              <a:t>以太网</a:t>
            </a:r>
            <a:r>
              <a:rPr lang="zh-CN" altLang="en-US" dirty="0" smtClean="0">
                <a:ea typeface="黑体" panose="02010609060101010101" pitchFamily="2" charset="-122"/>
              </a:rPr>
              <a:t>上</a:t>
            </a:r>
            <a:r>
              <a:rPr lang="zh-CN" altLang="en-US" dirty="0">
                <a:ea typeface="黑体" panose="02010609060101010101" pitchFamily="2" charset="-122"/>
              </a:rPr>
              <a:t>的计算机能够进行跨碰撞域的通信。</a:t>
            </a:r>
          </a:p>
          <a:p>
            <a:pPr lvl="1">
              <a:lnSpc>
                <a:spcPct val="110000"/>
              </a:lnSpc>
            </a:pPr>
            <a:r>
              <a:rPr lang="zh-CN" altLang="en-US" dirty="0">
                <a:ea typeface="黑体" panose="02010609060101010101" pitchFamily="2" charset="-122"/>
              </a:rPr>
              <a:t>扩大</a:t>
            </a:r>
            <a:r>
              <a:rPr lang="zh-CN" altLang="en-US" dirty="0" smtClean="0">
                <a:ea typeface="黑体" panose="02010609060101010101" pitchFamily="2" charset="-122"/>
              </a:rPr>
              <a:t>了</a:t>
            </a:r>
            <a:r>
              <a:rPr lang="zh-CN" altLang="en-US" dirty="0"/>
              <a:t>以太网覆</a:t>
            </a:r>
            <a:r>
              <a:rPr lang="zh-CN" altLang="en-US" dirty="0">
                <a:ea typeface="黑体" panose="02010609060101010101" pitchFamily="2" charset="-122"/>
              </a:rPr>
              <a:t>盖的地理范围。</a:t>
            </a:r>
          </a:p>
          <a:p>
            <a:pPr>
              <a:lnSpc>
                <a:spcPct val="110000"/>
              </a:lnSpc>
            </a:pPr>
            <a:r>
              <a:rPr lang="zh-CN" altLang="en-US" dirty="0">
                <a:solidFill>
                  <a:srgbClr val="0000FF"/>
                </a:solidFill>
              </a:rPr>
              <a:t>缺点</a:t>
            </a:r>
          </a:p>
          <a:p>
            <a:pPr lvl="1">
              <a:lnSpc>
                <a:spcPct val="110000"/>
              </a:lnSpc>
            </a:pPr>
            <a:r>
              <a:rPr lang="zh-CN" altLang="en-US" dirty="0"/>
              <a:t>碰撞域增大了，但总的吞吐量并未提高。</a:t>
            </a:r>
          </a:p>
          <a:p>
            <a:pPr lvl="1">
              <a:lnSpc>
                <a:spcPct val="110000"/>
              </a:lnSpc>
            </a:pPr>
            <a:r>
              <a:rPr lang="zh-CN" altLang="en-US" dirty="0"/>
              <a:t>如果不同的碰撞域使用不同的数据率，那么就不能用集线器将它们互连起来。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670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670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670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1" name="Rectangle 3"/>
          <p:cNvSpPr>
            <a:spLocks noGrp="1" noChangeArrowheads="1"/>
          </p:cNvSpPr>
          <p:nvPr>
            <p:ph type="title"/>
          </p:nvPr>
        </p:nvSpPr>
        <p:spPr/>
        <p:txBody>
          <a:bodyPr/>
          <a:lstStyle/>
          <a:p>
            <a:r>
              <a:rPr lang="en-US" altLang="zh-CN" dirty="0" smtClean="0"/>
              <a:t>3.4.2  </a:t>
            </a:r>
            <a:r>
              <a:rPr lang="zh-CN" altLang="en-US" dirty="0"/>
              <a:t>在数据链路层扩展以太网 </a:t>
            </a:r>
          </a:p>
        </p:txBody>
      </p:sp>
      <p:sp>
        <p:nvSpPr>
          <p:cNvPr id="457730" name="Rectangle 2"/>
          <p:cNvSpPr>
            <a:spLocks noGrp="1" noChangeArrowheads="1"/>
          </p:cNvSpPr>
          <p:nvPr>
            <p:ph idx="1"/>
          </p:nvPr>
        </p:nvSpPr>
        <p:spPr/>
        <p:txBody>
          <a:bodyPr/>
          <a:lstStyle/>
          <a:p>
            <a:r>
              <a:rPr lang="zh-CN" altLang="zh-CN" sz="2800" dirty="0"/>
              <a:t>扩展以太网</a:t>
            </a:r>
            <a:r>
              <a:rPr lang="zh-CN" altLang="en-US" sz="2800" dirty="0" smtClean="0"/>
              <a:t>早期使用</a:t>
            </a:r>
            <a:r>
              <a:rPr lang="zh-CN" altLang="en-US" sz="2800" dirty="0">
                <a:solidFill>
                  <a:srgbClr val="FF0000"/>
                </a:solidFill>
              </a:rPr>
              <a:t>网桥，</a:t>
            </a:r>
            <a:r>
              <a:rPr lang="zh-CN" altLang="en-US" sz="2800" dirty="0" smtClean="0"/>
              <a:t>现在使用以太网</a:t>
            </a:r>
            <a:r>
              <a:rPr lang="zh-CN" altLang="en-US" sz="2800" dirty="0" smtClean="0">
                <a:solidFill>
                  <a:srgbClr val="FF0000"/>
                </a:solidFill>
              </a:rPr>
              <a:t>交换机</a:t>
            </a:r>
            <a:r>
              <a:rPr lang="zh-CN" altLang="en-US" sz="2800" dirty="0">
                <a:solidFill>
                  <a:srgbClr val="FF0000"/>
                </a:solidFill>
              </a:rPr>
              <a:t>。</a:t>
            </a:r>
            <a:endParaRPr lang="en-US" altLang="zh-CN" sz="2800" dirty="0">
              <a:solidFill>
                <a:srgbClr val="FF0000"/>
              </a:solidFill>
            </a:endParaRPr>
          </a:p>
        </p:txBody>
      </p:sp>
      <p:sp>
        <p:nvSpPr>
          <p:cNvPr id="2" name="矩形 1"/>
          <p:cNvSpPr/>
          <p:nvPr/>
        </p:nvSpPr>
        <p:spPr>
          <a:xfrm>
            <a:off x="848544" y="2348880"/>
            <a:ext cx="8640960" cy="1699260"/>
          </a:xfrm>
          <a:prstGeom prst="rect">
            <a:avLst/>
          </a:prstGeom>
          <a:solidFill>
            <a:srgbClr val="FFFF66"/>
          </a:solidFill>
          <a:ln>
            <a:solidFill>
              <a:srgbClr val="000066"/>
            </a:solidFill>
          </a:ln>
        </p:spPr>
        <p:txBody>
          <a:bodyPr wrap="square">
            <a:spAutoFit/>
          </a:bodyPr>
          <a:lstStyle/>
          <a:p>
            <a:pPr marL="360680" indent="-360680">
              <a:lnSpc>
                <a:spcPct val="110000"/>
              </a:lnSpc>
              <a:buSzPct val="80000"/>
              <a:buFont typeface="Wingdings" panose="05000000000000000000" pitchFamily="2" charset="2"/>
              <a:buChar char="l"/>
            </a:pPr>
            <a:r>
              <a:rPr lang="zh-CN" altLang="en-US" sz="2400" b="1" dirty="0" smtClean="0">
                <a:solidFill>
                  <a:srgbClr val="C00000"/>
                </a:solidFill>
                <a:latin typeface="+mn-lt"/>
                <a:ea typeface="黑体" panose="02010609060101010101" pitchFamily="2" charset="-122"/>
              </a:rPr>
              <a:t>网桥</a:t>
            </a:r>
            <a:r>
              <a:rPr lang="zh-CN" altLang="en-US" sz="2400" b="1" dirty="0">
                <a:solidFill>
                  <a:srgbClr val="002060"/>
                </a:solidFill>
                <a:latin typeface="+mn-lt"/>
                <a:ea typeface="黑体" panose="02010609060101010101" pitchFamily="2" charset="-122"/>
              </a:rPr>
              <a:t>根据 </a:t>
            </a:r>
            <a:r>
              <a:rPr lang="en-US" altLang="zh-CN" sz="2400" b="1" dirty="0">
                <a:solidFill>
                  <a:srgbClr val="002060"/>
                </a:solidFill>
                <a:latin typeface="+mn-lt"/>
                <a:ea typeface="黑体" panose="02010609060101010101" pitchFamily="2" charset="-122"/>
              </a:rPr>
              <a:t>MAC </a:t>
            </a:r>
            <a:r>
              <a:rPr lang="zh-CN" altLang="en-US" sz="2400" b="1" dirty="0">
                <a:solidFill>
                  <a:srgbClr val="002060"/>
                </a:solidFill>
                <a:latin typeface="+mn-lt"/>
                <a:ea typeface="黑体" panose="02010609060101010101" pitchFamily="2" charset="-122"/>
              </a:rPr>
              <a:t>帧的目的地址对收到的帧进行</a:t>
            </a:r>
            <a:r>
              <a:rPr lang="zh-CN" altLang="zh-CN" sz="2400" b="1" dirty="0">
                <a:solidFill>
                  <a:srgbClr val="002060"/>
                </a:solidFill>
                <a:latin typeface="+mn-lt"/>
                <a:ea typeface="黑体" panose="02010609060101010101" pitchFamily="2" charset="-122"/>
              </a:rPr>
              <a:t>转发和过滤</a:t>
            </a:r>
            <a:r>
              <a:rPr lang="zh-CN" altLang="en-US" sz="2400" b="1" dirty="0">
                <a:solidFill>
                  <a:srgbClr val="002060"/>
                </a:solidFill>
                <a:latin typeface="+mn-lt"/>
                <a:ea typeface="黑体" panose="02010609060101010101" pitchFamily="2" charset="-122"/>
              </a:rPr>
              <a:t>。</a:t>
            </a:r>
          </a:p>
          <a:p>
            <a:pPr marL="360680" indent="-360680">
              <a:lnSpc>
                <a:spcPct val="110000"/>
              </a:lnSpc>
              <a:buSzPct val="80000"/>
              <a:buFont typeface="Wingdings" panose="05000000000000000000" pitchFamily="2" charset="2"/>
              <a:buChar char="l"/>
            </a:pPr>
            <a:r>
              <a:rPr lang="zh-CN" altLang="en-US" sz="2400" b="1" dirty="0">
                <a:solidFill>
                  <a:srgbClr val="000099"/>
                </a:solidFill>
                <a:latin typeface="+mn-lt"/>
                <a:ea typeface="黑体" panose="02010609060101010101" pitchFamily="2" charset="-122"/>
              </a:rPr>
              <a:t>当网桥收到一个帧时，并不是向所有的接口转发此帧，而是先检查此帧的目的 </a:t>
            </a:r>
            <a:r>
              <a:rPr lang="en-US" altLang="zh-CN" sz="2400" b="1" dirty="0">
                <a:solidFill>
                  <a:srgbClr val="000099"/>
                </a:solidFill>
                <a:latin typeface="+mn-lt"/>
                <a:ea typeface="黑体" panose="02010609060101010101" pitchFamily="2" charset="-122"/>
              </a:rPr>
              <a:t>MAC </a:t>
            </a:r>
            <a:r>
              <a:rPr lang="zh-CN" altLang="en-US" sz="2400" b="1" dirty="0">
                <a:solidFill>
                  <a:srgbClr val="000099"/>
                </a:solidFill>
                <a:latin typeface="+mn-lt"/>
                <a:ea typeface="黑体" panose="02010609060101010101" pitchFamily="2" charset="-122"/>
              </a:rPr>
              <a:t>地址，然后再确定将该帧转发到哪一个接口，</a:t>
            </a:r>
            <a:r>
              <a:rPr lang="zh-CN" altLang="en-US" sz="2400" b="1" dirty="0" smtClean="0">
                <a:solidFill>
                  <a:srgbClr val="000099"/>
                </a:solidFill>
                <a:latin typeface="+mn-lt"/>
                <a:ea typeface="黑体" panose="02010609060101010101" pitchFamily="2" charset="-122"/>
              </a:rPr>
              <a:t>或</a:t>
            </a:r>
            <a:r>
              <a:rPr lang="zh-CN" altLang="zh-CN" sz="2400" b="1" dirty="0">
                <a:solidFill>
                  <a:srgbClr val="000099"/>
                </a:solidFill>
                <a:latin typeface="+mn-lt"/>
                <a:ea typeface="黑体" panose="02010609060101010101" pitchFamily="2" charset="-122"/>
              </a:rPr>
              <a:t>把它</a:t>
            </a:r>
            <a:r>
              <a:rPr lang="zh-CN" altLang="en-US" sz="2400" b="1" dirty="0" smtClean="0">
                <a:solidFill>
                  <a:srgbClr val="000099"/>
                </a:solidFill>
                <a:latin typeface="+mn-lt"/>
                <a:ea typeface="黑体" panose="02010609060101010101" pitchFamily="2" charset="-122"/>
              </a:rPr>
              <a:t>丢弃</a:t>
            </a:r>
            <a:r>
              <a:rPr lang="zh-CN" altLang="en-US" sz="2400" b="1" dirty="0">
                <a:solidFill>
                  <a:srgbClr val="000099"/>
                </a:solidFill>
                <a:latin typeface="+mn-lt"/>
                <a:ea typeface="黑体" panose="02010609060101010101" pitchFamily="2" charset="-122"/>
              </a:rPr>
              <a:t>。 </a:t>
            </a:r>
          </a:p>
        </p:txBody>
      </p:sp>
      <p:sp>
        <p:nvSpPr>
          <p:cNvPr id="3" name="矩形 2"/>
          <p:cNvSpPr/>
          <p:nvPr/>
        </p:nvSpPr>
        <p:spPr>
          <a:xfrm>
            <a:off x="848544" y="4509120"/>
            <a:ext cx="8640960" cy="895350"/>
          </a:xfrm>
          <a:prstGeom prst="rect">
            <a:avLst/>
          </a:prstGeom>
          <a:solidFill>
            <a:srgbClr val="66FF66"/>
          </a:solidFill>
          <a:ln>
            <a:solidFill>
              <a:srgbClr val="000066"/>
            </a:solidFill>
          </a:ln>
        </p:spPr>
        <p:txBody>
          <a:bodyPr wrap="square">
            <a:spAutoFit/>
          </a:bodyPr>
          <a:lstStyle/>
          <a:p>
            <a:pPr marL="360680" indent="-360680">
              <a:lnSpc>
                <a:spcPct val="110000"/>
              </a:lnSpc>
              <a:buSzPct val="80000"/>
              <a:buFont typeface="Wingdings" panose="05000000000000000000" pitchFamily="2" charset="2"/>
              <a:buChar char="l"/>
            </a:pPr>
            <a:r>
              <a:rPr lang="zh-CN" sz="2400" b="1" dirty="0" smtClean="0">
                <a:solidFill>
                  <a:srgbClr val="FF0000"/>
                </a:solidFill>
                <a:latin typeface="+mn-lt"/>
                <a:ea typeface="黑体" panose="02010609060101010101" pitchFamily="2" charset="-122"/>
              </a:rPr>
              <a:t>交换机</a:t>
            </a:r>
            <a:r>
              <a:rPr lang="zh-CN" sz="2400" b="1" dirty="0" smtClean="0">
                <a:solidFill>
                  <a:srgbClr val="000099"/>
                </a:solidFill>
                <a:latin typeface="+mn-lt"/>
                <a:ea typeface="黑体" panose="02010609060101010101" pitchFamily="2" charset="-122"/>
              </a:rPr>
              <a:t>，即</a:t>
            </a:r>
            <a:r>
              <a:rPr lang="zh-CN" altLang="zh-CN" sz="2400" b="1" dirty="0">
                <a:solidFill>
                  <a:srgbClr val="C00000"/>
                </a:solidFill>
                <a:latin typeface="+mn-lt"/>
                <a:ea typeface="黑体" panose="02010609060101010101" pitchFamily="2" charset="-122"/>
              </a:rPr>
              <a:t>以太网</a:t>
            </a:r>
            <a:r>
              <a:rPr lang="zh-CN" altLang="zh-CN" sz="2400" b="1" dirty="0" smtClean="0">
                <a:solidFill>
                  <a:srgbClr val="C00000"/>
                </a:solidFill>
                <a:latin typeface="+mn-lt"/>
                <a:ea typeface="黑体" panose="02010609060101010101" pitchFamily="2" charset="-122"/>
              </a:rPr>
              <a:t>交换机</a:t>
            </a:r>
            <a:r>
              <a:rPr lang="en-US" altLang="zh-CN" sz="2400" b="1" dirty="0" smtClean="0">
                <a:solidFill>
                  <a:srgbClr val="C00000"/>
                </a:solidFill>
                <a:latin typeface="+mn-lt"/>
                <a:ea typeface="黑体" panose="02010609060101010101" pitchFamily="2" charset="-122"/>
              </a:rPr>
              <a:t> </a:t>
            </a:r>
            <a:r>
              <a:rPr lang="en-US" altLang="zh-CN" sz="2400" b="1" dirty="0" smtClean="0">
                <a:solidFill>
                  <a:srgbClr val="000099"/>
                </a:solidFill>
                <a:latin typeface="+mn-lt"/>
                <a:ea typeface="黑体" panose="02010609060101010101" pitchFamily="2" charset="-122"/>
              </a:rPr>
              <a:t>(</a:t>
            </a:r>
            <a:r>
              <a:rPr lang="en-US" altLang="zh-CN" sz="2400" b="1" dirty="0">
                <a:solidFill>
                  <a:srgbClr val="000099"/>
                </a:solidFill>
                <a:latin typeface="+mn-lt"/>
                <a:ea typeface="黑体" panose="02010609060101010101" pitchFamily="2" charset="-122"/>
              </a:rPr>
              <a:t>switch</a:t>
            </a:r>
            <a:r>
              <a:rPr lang="en-US" altLang="zh-CN" sz="2400" b="1" dirty="0" smtClean="0">
                <a:solidFill>
                  <a:srgbClr val="000099"/>
                </a:solidFill>
                <a:latin typeface="+mn-lt"/>
                <a:ea typeface="黑体" panose="02010609060101010101" pitchFamily="2" charset="-122"/>
              </a:rPr>
              <a:t>) </a:t>
            </a:r>
            <a:r>
              <a:rPr lang="zh-CN" altLang="zh-CN" sz="2400" b="1" dirty="0" smtClean="0">
                <a:solidFill>
                  <a:srgbClr val="000099"/>
                </a:solidFill>
                <a:latin typeface="+mn-lt"/>
                <a:ea typeface="黑体" panose="02010609060101010101" pitchFamily="2" charset="-122"/>
              </a:rPr>
              <a:t>或</a:t>
            </a:r>
            <a:r>
              <a:rPr lang="zh-CN" altLang="zh-CN" sz="2400" b="1" dirty="0">
                <a:solidFill>
                  <a:srgbClr val="C00000"/>
                </a:solidFill>
                <a:latin typeface="+mn-lt"/>
                <a:ea typeface="黑体" panose="02010609060101010101" pitchFamily="2" charset="-122"/>
              </a:rPr>
              <a:t>第二层</a:t>
            </a:r>
            <a:r>
              <a:rPr lang="zh-CN" altLang="zh-CN" sz="2400" b="1" dirty="0" smtClean="0">
                <a:solidFill>
                  <a:srgbClr val="C00000"/>
                </a:solidFill>
                <a:latin typeface="+mn-lt"/>
                <a:ea typeface="黑体" panose="02010609060101010101" pitchFamily="2" charset="-122"/>
              </a:rPr>
              <a:t>交换机</a:t>
            </a:r>
            <a:r>
              <a:rPr lang="en-US" altLang="zh-CN" sz="2400" b="1" dirty="0" smtClean="0">
                <a:solidFill>
                  <a:srgbClr val="C00000"/>
                </a:solidFill>
                <a:latin typeface="+mn-lt"/>
                <a:ea typeface="黑体" panose="02010609060101010101" pitchFamily="2" charset="-122"/>
              </a:rPr>
              <a:t> </a:t>
            </a:r>
            <a:r>
              <a:rPr lang="en-US" altLang="zh-CN" sz="2400" b="1" dirty="0" smtClean="0">
                <a:solidFill>
                  <a:srgbClr val="000099"/>
                </a:solidFill>
                <a:latin typeface="+mn-lt"/>
                <a:ea typeface="黑体" panose="02010609060101010101" pitchFamily="2" charset="-122"/>
              </a:rPr>
              <a:t>(</a:t>
            </a:r>
            <a:r>
              <a:rPr lang="en-US" altLang="zh-CN" sz="2400" b="1" dirty="0">
                <a:solidFill>
                  <a:srgbClr val="000099"/>
                </a:solidFill>
                <a:latin typeface="+mn-lt"/>
                <a:ea typeface="黑体" panose="02010609060101010101" pitchFamily="2" charset="-122"/>
              </a:rPr>
              <a:t>L2 switch)</a:t>
            </a:r>
            <a:r>
              <a:rPr lang="zh-CN" altLang="zh-CN" sz="2400" b="1" dirty="0">
                <a:solidFill>
                  <a:srgbClr val="000099"/>
                </a:solidFill>
                <a:latin typeface="+mn-lt"/>
                <a:ea typeface="黑体" panose="02010609060101010101" pitchFamily="2" charset="-122"/>
              </a:rPr>
              <a:t>，强调这种交换机工作在</a:t>
            </a:r>
            <a:r>
              <a:rPr lang="zh-CN" altLang="zh-CN" sz="2400" b="1" dirty="0" smtClean="0">
                <a:solidFill>
                  <a:srgbClr val="000099"/>
                </a:solidFill>
                <a:latin typeface="+mn-lt"/>
                <a:ea typeface="黑体" panose="02010609060101010101" pitchFamily="2" charset="-122"/>
              </a:rPr>
              <a:t>数据链路层</a:t>
            </a:r>
            <a:r>
              <a:rPr lang="zh-CN" altLang="en-US" sz="2400" b="1" dirty="0" smtClean="0">
                <a:solidFill>
                  <a:srgbClr val="000099"/>
                </a:solidFill>
                <a:latin typeface="+mn-lt"/>
                <a:ea typeface="黑体" panose="02010609060101010101" pitchFamily="2" charset="-122"/>
              </a:rPr>
              <a:t>。</a:t>
            </a:r>
            <a:endParaRPr lang="zh-CN" altLang="en-US" sz="24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zh-CN" dirty="0"/>
              <a:t>以太网交换机的特点</a:t>
            </a:r>
            <a:endParaRPr lang="zh-CN" altLang="en-US" dirty="0"/>
          </a:p>
        </p:txBody>
      </p:sp>
      <p:sp>
        <p:nvSpPr>
          <p:cNvPr id="3" name="内容占位符 2"/>
          <p:cNvSpPr>
            <a:spLocks noGrp="1"/>
          </p:cNvSpPr>
          <p:nvPr>
            <p:ph idx="1"/>
          </p:nvPr>
        </p:nvSpPr>
        <p:spPr/>
        <p:txBody>
          <a:bodyPr/>
          <a:lstStyle/>
          <a:p>
            <a:r>
              <a:rPr lang="zh-CN" altLang="zh-CN" dirty="0"/>
              <a:t>以太网交换机</a:t>
            </a:r>
            <a:r>
              <a:rPr lang="zh-CN" altLang="zh-CN" dirty="0" smtClean="0"/>
              <a:t>实质上</a:t>
            </a:r>
            <a:r>
              <a:rPr lang="zh-CN" altLang="zh-CN" dirty="0"/>
              <a:t>就是一个</a:t>
            </a:r>
            <a:r>
              <a:rPr lang="zh-CN" altLang="zh-CN" dirty="0">
                <a:solidFill>
                  <a:srgbClr val="FF0000"/>
                </a:solidFill>
              </a:rPr>
              <a:t>多接口的</a:t>
            </a:r>
            <a:r>
              <a:rPr lang="zh-CN" altLang="zh-CN" dirty="0" smtClean="0">
                <a:solidFill>
                  <a:srgbClr val="FF0000"/>
                </a:solidFill>
              </a:rPr>
              <a:t>网桥</a:t>
            </a:r>
            <a:r>
              <a:rPr lang="zh-CN" altLang="en-US" dirty="0" smtClean="0">
                <a:solidFill>
                  <a:srgbClr val="FF0000"/>
                </a:solidFill>
              </a:rPr>
              <a:t>。</a:t>
            </a:r>
            <a:endParaRPr lang="en-US" altLang="zh-CN" dirty="0" smtClean="0">
              <a:solidFill>
                <a:srgbClr val="FF0000"/>
              </a:solidFill>
            </a:endParaRPr>
          </a:p>
          <a:p>
            <a:pPr lvl="1"/>
            <a:r>
              <a:rPr lang="zh-CN" altLang="zh-CN" dirty="0" smtClean="0"/>
              <a:t>通常</a:t>
            </a:r>
            <a:r>
              <a:rPr lang="zh-CN" altLang="zh-CN" dirty="0"/>
              <a:t>都有十几个或更多的</a:t>
            </a:r>
            <a:r>
              <a:rPr lang="zh-CN" altLang="zh-CN" dirty="0" smtClean="0"/>
              <a:t>接口</a:t>
            </a:r>
            <a:r>
              <a:rPr lang="zh-CN" altLang="en-US" dirty="0" smtClean="0"/>
              <a:t>。</a:t>
            </a:r>
            <a:endParaRPr lang="en-US" altLang="zh-CN" dirty="0" smtClean="0"/>
          </a:p>
          <a:p>
            <a:r>
              <a:rPr lang="zh-CN" altLang="zh-CN" dirty="0"/>
              <a:t>每个接口都直接与一个单台主机或另一个以太网交换机相连，并且一般都</a:t>
            </a:r>
            <a:r>
              <a:rPr lang="zh-CN" altLang="zh-CN" dirty="0">
                <a:solidFill>
                  <a:srgbClr val="FF0000"/>
                </a:solidFill>
              </a:rPr>
              <a:t>工作在全双工方式。</a:t>
            </a:r>
            <a:endParaRPr lang="en-US" altLang="zh-CN" dirty="0">
              <a:solidFill>
                <a:srgbClr val="FF0000"/>
              </a:solidFill>
            </a:endParaRPr>
          </a:p>
          <a:p>
            <a:r>
              <a:rPr lang="zh-CN" altLang="zh-CN" dirty="0" smtClean="0"/>
              <a:t>以太网</a:t>
            </a:r>
            <a:r>
              <a:rPr lang="zh-CN" altLang="zh-CN" dirty="0"/>
              <a:t>交换</a:t>
            </a:r>
            <a:r>
              <a:rPr lang="zh-CN" altLang="zh-CN" dirty="0" smtClean="0">
                <a:solidFill>
                  <a:srgbClr val="FF0000"/>
                </a:solidFill>
              </a:rPr>
              <a:t>机具</a:t>
            </a:r>
            <a:r>
              <a:rPr lang="zh-CN" altLang="zh-CN" dirty="0">
                <a:solidFill>
                  <a:srgbClr val="FF0000"/>
                </a:solidFill>
              </a:rPr>
              <a:t>有</a:t>
            </a:r>
            <a:r>
              <a:rPr lang="zh-CN" altLang="zh-CN" dirty="0" smtClean="0">
                <a:solidFill>
                  <a:srgbClr val="FF0000"/>
                </a:solidFill>
              </a:rPr>
              <a:t>并行性</a:t>
            </a:r>
            <a:r>
              <a:rPr lang="zh-CN" altLang="en-US" dirty="0" smtClean="0">
                <a:solidFill>
                  <a:srgbClr val="FF0000"/>
                </a:solidFill>
              </a:rPr>
              <a:t>。</a:t>
            </a:r>
            <a:endParaRPr lang="en-US" altLang="zh-CN" dirty="0" smtClean="0">
              <a:solidFill>
                <a:srgbClr val="FF0000"/>
              </a:solidFill>
            </a:endParaRPr>
          </a:p>
          <a:p>
            <a:pPr lvl="1"/>
            <a:r>
              <a:rPr lang="zh-CN" altLang="zh-CN" dirty="0" smtClean="0"/>
              <a:t>能</a:t>
            </a:r>
            <a:r>
              <a:rPr lang="zh-CN" altLang="zh-CN" dirty="0"/>
              <a:t>同时连通多对接口，使多对主机能同时</a:t>
            </a:r>
            <a:r>
              <a:rPr lang="zh-CN" altLang="zh-CN" dirty="0" smtClean="0"/>
              <a:t>通信</a:t>
            </a:r>
            <a:r>
              <a:rPr lang="zh-CN" altLang="en-US" dirty="0" smtClean="0"/>
              <a:t>。</a:t>
            </a:r>
            <a:endParaRPr lang="en-US" altLang="zh-CN" dirty="0" smtClean="0"/>
          </a:p>
          <a:p>
            <a:r>
              <a:rPr lang="zh-CN" altLang="zh-CN" dirty="0" smtClean="0">
                <a:solidFill>
                  <a:srgbClr val="0000FF"/>
                </a:solidFill>
              </a:rPr>
              <a:t>相互</a:t>
            </a:r>
            <a:r>
              <a:rPr lang="zh-CN" altLang="zh-CN" dirty="0">
                <a:solidFill>
                  <a:srgbClr val="0000FF"/>
                </a:solidFill>
              </a:rPr>
              <a:t>通信的主机都是独占传输媒体，无碰撞地传输数据</a:t>
            </a:r>
            <a:r>
              <a:rPr lang="zh-CN" altLang="zh-CN" dirty="0" smtClean="0">
                <a:solidFill>
                  <a:srgbClr val="0000FF"/>
                </a:solidFill>
              </a:rPr>
              <a:t>。</a:t>
            </a:r>
            <a:endParaRPr lang="en-US" altLang="zh-CN" dirty="0" smtClean="0">
              <a:solidFill>
                <a:srgbClr val="0000FF"/>
              </a:solidFill>
            </a:endParaRP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altLang="zh-CN" sz="4000" dirty="0"/>
              <a:t>3.1 </a:t>
            </a:r>
            <a:r>
              <a:rPr lang="en-US" altLang="zh-CN" sz="4000" dirty="0" smtClean="0"/>
              <a:t> </a:t>
            </a:r>
            <a:r>
              <a:rPr lang="zh-CN" altLang="zh-CN" sz="4000" dirty="0" smtClean="0"/>
              <a:t>使用</a:t>
            </a:r>
            <a:r>
              <a:rPr lang="zh-CN" altLang="zh-CN" sz="4000" dirty="0"/>
              <a:t>点对点信道的数据链路层</a:t>
            </a:r>
            <a:endParaRPr lang="zh-CN" altLang="en-US" sz="4000" dirty="0"/>
          </a:p>
        </p:txBody>
      </p:sp>
      <p:sp>
        <p:nvSpPr>
          <p:cNvPr id="4" name="内容占位符 3"/>
          <p:cNvSpPr>
            <a:spLocks noGrp="1"/>
          </p:cNvSpPr>
          <p:nvPr>
            <p:ph idx="1"/>
          </p:nvPr>
        </p:nvSpPr>
        <p:spPr/>
        <p:txBody>
          <a:bodyPr/>
          <a:lstStyle/>
          <a:p>
            <a:r>
              <a:rPr lang="en-US" altLang="zh-CN" dirty="0"/>
              <a:t>3.1.1  </a:t>
            </a:r>
            <a:r>
              <a:rPr lang="zh-CN" altLang="zh-CN" dirty="0"/>
              <a:t>数据链路</a:t>
            </a:r>
          </a:p>
          <a:p>
            <a:r>
              <a:rPr lang="en-US" altLang="zh-CN" dirty="0"/>
              <a:t>3.1.2  </a:t>
            </a:r>
            <a:r>
              <a:rPr lang="zh-CN" altLang="zh-CN" dirty="0"/>
              <a:t>三个基本问题</a:t>
            </a: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zh-CN" dirty="0"/>
              <a:t>以太网交换机的特点</a:t>
            </a:r>
            <a:endParaRPr lang="zh-CN" altLang="en-US" dirty="0"/>
          </a:p>
        </p:txBody>
      </p:sp>
      <p:sp>
        <p:nvSpPr>
          <p:cNvPr id="3" name="内容占位符 2"/>
          <p:cNvSpPr>
            <a:spLocks noGrp="1"/>
          </p:cNvSpPr>
          <p:nvPr>
            <p:ph idx="1"/>
          </p:nvPr>
        </p:nvSpPr>
        <p:spPr/>
        <p:txBody>
          <a:bodyPr/>
          <a:lstStyle/>
          <a:p>
            <a:r>
              <a:rPr lang="zh-CN" altLang="zh-CN" dirty="0"/>
              <a:t>以太网交换机的</a:t>
            </a:r>
            <a:r>
              <a:rPr lang="zh-CN" altLang="zh-CN" dirty="0">
                <a:solidFill>
                  <a:srgbClr val="FF0000"/>
                </a:solidFill>
              </a:rPr>
              <a:t>接口有存储器，</a:t>
            </a:r>
            <a:r>
              <a:rPr lang="zh-CN" altLang="zh-CN" dirty="0"/>
              <a:t>能在输出端口繁忙时把到来的帧进行缓存</a:t>
            </a:r>
            <a:r>
              <a:rPr lang="zh-CN" altLang="en-US" dirty="0" smtClean="0"/>
              <a:t>。</a:t>
            </a:r>
            <a:endParaRPr lang="en-US" altLang="zh-CN" dirty="0" smtClean="0"/>
          </a:p>
          <a:p>
            <a:r>
              <a:rPr lang="zh-CN" altLang="zh-CN" dirty="0" smtClean="0"/>
              <a:t>以太网</a:t>
            </a:r>
            <a:r>
              <a:rPr lang="zh-CN" altLang="zh-CN" dirty="0"/>
              <a:t>交换机是一种</a:t>
            </a:r>
            <a:r>
              <a:rPr lang="zh-CN" altLang="zh-CN" dirty="0">
                <a:solidFill>
                  <a:srgbClr val="FF0000"/>
                </a:solidFill>
              </a:rPr>
              <a:t>即插即用</a:t>
            </a:r>
            <a:r>
              <a:rPr lang="zh-CN" altLang="zh-CN" dirty="0"/>
              <a:t>设备，其内部的帧</a:t>
            </a:r>
            <a:r>
              <a:rPr lang="zh-CN" altLang="zh-CN" dirty="0">
                <a:solidFill>
                  <a:srgbClr val="0000FF"/>
                </a:solidFill>
              </a:rPr>
              <a:t>交换表</a:t>
            </a:r>
            <a:r>
              <a:rPr lang="zh-CN" altLang="zh-CN" dirty="0"/>
              <a:t>（又称为</a:t>
            </a:r>
            <a:r>
              <a:rPr lang="zh-CN" altLang="zh-CN" dirty="0">
                <a:solidFill>
                  <a:srgbClr val="0000FF"/>
                </a:solidFill>
              </a:rPr>
              <a:t>地址表</a:t>
            </a:r>
            <a:r>
              <a:rPr lang="zh-CN" altLang="zh-CN" dirty="0"/>
              <a:t>）是通过</a:t>
            </a:r>
            <a:r>
              <a:rPr lang="zh-CN" altLang="zh-CN" dirty="0">
                <a:solidFill>
                  <a:srgbClr val="0000FF"/>
                </a:solidFill>
              </a:rPr>
              <a:t>自学习算法</a:t>
            </a:r>
            <a:r>
              <a:rPr lang="zh-CN" altLang="zh-CN" dirty="0"/>
              <a:t>自动地逐渐建立起来的</a:t>
            </a:r>
            <a:r>
              <a:rPr lang="zh-CN" altLang="zh-CN" dirty="0" smtClean="0"/>
              <a:t>。</a:t>
            </a:r>
            <a:endParaRPr lang="en-US" altLang="zh-CN" dirty="0" smtClean="0"/>
          </a:p>
          <a:p>
            <a:r>
              <a:rPr lang="zh-CN" altLang="zh-CN" dirty="0" smtClean="0"/>
              <a:t>以太网交换机使用</a:t>
            </a:r>
            <a:r>
              <a:rPr lang="zh-CN" altLang="zh-CN" dirty="0"/>
              <a:t>了</a:t>
            </a:r>
            <a:r>
              <a:rPr lang="zh-CN" altLang="zh-CN" dirty="0">
                <a:solidFill>
                  <a:srgbClr val="FF0000"/>
                </a:solidFill>
              </a:rPr>
              <a:t>专用的交换结构芯片，</a:t>
            </a:r>
            <a:r>
              <a:rPr lang="zh-CN" altLang="zh-CN" dirty="0"/>
              <a:t>用硬件转发，其转发速率要比使用软件转发的网桥快很多</a:t>
            </a:r>
            <a:r>
              <a:rPr lang="zh-CN" altLang="zh-CN" dirty="0" smtClean="0"/>
              <a:t>。</a:t>
            </a:r>
            <a:endParaRPr lang="en-US" altLang="zh-CN"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zh-CN" dirty="0" smtClean="0"/>
              <a:t>以太网</a:t>
            </a:r>
            <a:r>
              <a:rPr lang="zh-CN" altLang="zh-CN" dirty="0"/>
              <a:t>交换机</a:t>
            </a:r>
            <a:r>
              <a:rPr lang="zh-CN" altLang="zh-CN" dirty="0" smtClean="0"/>
              <a:t>的</a:t>
            </a:r>
            <a:r>
              <a:rPr lang="zh-CN" altLang="en-US" dirty="0"/>
              <a:t>优点</a:t>
            </a:r>
          </a:p>
        </p:txBody>
      </p:sp>
      <p:sp>
        <p:nvSpPr>
          <p:cNvPr id="3" name="内容占位符 2"/>
          <p:cNvSpPr>
            <a:spLocks noGrp="1"/>
          </p:cNvSpPr>
          <p:nvPr>
            <p:ph idx="1"/>
          </p:nvPr>
        </p:nvSpPr>
        <p:spPr/>
        <p:txBody>
          <a:bodyPr/>
          <a:lstStyle/>
          <a:p>
            <a:r>
              <a:rPr lang="zh-CN" altLang="en-US" sz="2800" dirty="0" smtClean="0"/>
              <a:t>用户独享带宽，增加了总容量。</a:t>
            </a:r>
            <a:endParaRPr lang="en-US" altLang="zh-CN" sz="2800" dirty="0"/>
          </a:p>
          <a:p>
            <a:pPr lvl="1"/>
            <a:r>
              <a:rPr lang="zh-CN" altLang="en-US" sz="2400" dirty="0" smtClean="0"/>
              <a:t>对于</a:t>
            </a:r>
            <a:r>
              <a:rPr lang="zh-CN" altLang="en-US" sz="2400" dirty="0"/>
              <a:t>普通 </a:t>
            </a:r>
            <a:r>
              <a:rPr lang="en-US" altLang="zh-CN" sz="2400" dirty="0"/>
              <a:t>10 </a:t>
            </a:r>
            <a:r>
              <a:rPr lang="en-US" altLang="zh-CN" sz="2400" dirty="0" err="1" smtClean="0"/>
              <a:t>Mbit</a:t>
            </a:r>
            <a:r>
              <a:rPr lang="en-US" altLang="zh-CN" sz="2400" dirty="0" smtClean="0"/>
              <a:t>/s </a:t>
            </a:r>
            <a:r>
              <a:rPr lang="zh-CN" altLang="en-US" sz="2400" dirty="0"/>
              <a:t>的共享式以太网，若共有 </a:t>
            </a:r>
            <a:r>
              <a:rPr lang="en-US" altLang="zh-CN" sz="2400" i="1" dirty="0"/>
              <a:t>N </a:t>
            </a:r>
            <a:r>
              <a:rPr lang="zh-CN" altLang="en-US" sz="2400" dirty="0"/>
              <a:t>个用户，则每个用户占有的平均传输速率</a:t>
            </a:r>
            <a:r>
              <a:rPr lang="zh-CN" altLang="en-US" sz="2400" dirty="0" smtClean="0"/>
              <a:t> </a:t>
            </a:r>
            <a:r>
              <a:rPr lang="en-US" altLang="zh-CN" sz="2400" dirty="0" smtClean="0"/>
              <a:t>(</a:t>
            </a:r>
            <a:r>
              <a:rPr lang="en-US" altLang="zh-CN" sz="2400" dirty="0"/>
              <a:t>10 </a:t>
            </a:r>
            <a:r>
              <a:rPr lang="en-US" altLang="zh-CN" sz="2400" dirty="0" smtClean="0"/>
              <a:t>Mbit/s)</a:t>
            </a:r>
            <a:r>
              <a:rPr lang="zh-CN" altLang="en-US" sz="2400" dirty="0" smtClean="0"/>
              <a:t>的 </a:t>
            </a:r>
            <a:r>
              <a:rPr lang="en-US" altLang="zh-CN" sz="2400" i="1" dirty="0"/>
              <a:t>N </a:t>
            </a:r>
            <a:r>
              <a:rPr lang="zh-CN" altLang="en-US" sz="2400" dirty="0"/>
              <a:t>分之一</a:t>
            </a:r>
            <a:r>
              <a:rPr lang="zh-CN" altLang="en-US" sz="2400" dirty="0" smtClean="0"/>
              <a:t>。</a:t>
            </a:r>
            <a:endParaRPr lang="en-US" altLang="zh-CN" sz="2400" dirty="0" smtClean="0"/>
          </a:p>
          <a:p>
            <a:pPr lvl="1"/>
            <a:r>
              <a:rPr lang="zh-CN" altLang="en-US" sz="2400" dirty="0" smtClean="0"/>
              <a:t>使用</a:t>
            </a:r>
            <a:r>
              <a:rPr lang="zh-CN" altLang="en-US" sz="2400" dirty="0"/>
              <a:t>以太网交换机时，虽然在每个接口到主机都是 </a:t>
            </a:r>
            <a:r>
              <a:rPr lang="en-US" altLang="zh-CN" sz="2400" dirty="0"/>
              <a:t>10 </a:t>
            </a:r>
            <a:r>
              <a:rPr lang="en-US" altLang="zh-CN" sz="2400" dirty="0" err="1" smtClean="0"/>
              <a:t>Mbit</a:t>
            </a:r>
            <a:r>
              <a:rPr lang="en-US" altLang="zh-CN" sz="2400" dirty="0" smtClean="0"/>
              <a:t>/s</a:t>
            </a:r>
            <a:r>
              <a:rPr lang="zh-CN" altLang="en-US" sz="2400" dirty="0" smtClean="0"/>
              <a:t>。</a:t>
            </a:r>
            <a:endParaRPr lang="en-US" altLang="zh-CN" sz="2000" dirty="0" smtClean="0"/>
          </a:p>
          <a:p>
            <a:r>
              <a:rPr lang="zh-CN" altLang="zh-CN" sz="2800" dirty="0" smtClean="0"/>
              <a:t>从</a:t>
            </a:r>
            <a:r>
              <a:rPr lang="zh-CN" altLang="zh-CN" sz="2800" dirty="0"/>
              <a:t>共享总线以太网转到交换式以太网时，所有接入设备的软件和硬件、适配器等都不</a:t>
            </a:r>
            <a:r>
              <a:rPr lang="zh-CN" altLang="zh-CN" sz="2800" dirty="0" smtClean="0"/>
              <a:t>需要</a:t>
            </a:r>
            <a:r>
              <a:rPr lang="zh-CN" altLang="en-US" sz="2800" dirty="0" smtClean="0"/>
              <a:t>做</a:t>
            </a:r>
            <a:r>
              <a:rPr lang="zh-CN" altLang="zh-CN" sz="2800" dirty="0" smtClean="0"/>
              <a:t>任何</a:t>
            </a:r>
            <a:r>
              <a:rPr lang="zh-CN" altLang="zh-CN" sz="2800" dirty="0"/>
              <a:t>改动。</a:t>
            </a:r>
          </a:p>
          <a:p>
            <a:r>
              <a:rPr lang="zh-CN" altLang="zh-CN" sz="2800" dirty="0" smtClean="0"/>
              <a:t>以太网</a:t>
            </a:r>
            <a:r>
              <a:rPr lang="zh-CN" altLang="zh-CN" sz="2800" dirty="0"/>
              <a:t>交换机一般都具有多种速率的接口</a:t>
            </a:r>
            <a:r>
              <a:rPr lang="zh-CN" altLang="zh-CN" sz="2800" dirty="0" smtClean="0"/>
              <a:t>，方便</a:t>
            </a:r>
            <a:r>
              <a:rPr lang="zh-CN" altLang="zh-CN" sz="2800" dirty="0"/>
              <a:t>了各种不同情况的用户。</a:t>
            </a:r>
          </a:p>
          <a:p>
            <a:endParaRPr lang="zh-CN" altLang="en-US" sz="28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 </a:t>
            </a:r>
            <a:r>
              <a:rPr lang="zh-CN" altLang="zh-CN" dirty="0"/>
              <a:t>以太网交换机的自学习功能</a:t>
            </a:r>
            <a:endParaRPr lang="zh-CN" altLang="en-US" dirty="0"/>
          </a:p>
        </p:txBody>
      </p:sp>
      <p:sp>
        <p:nvSpPr>
          <p:cNvPr id="3" name="内容占位符 2"/>
          <p:cNvSpPr>
            <a:spLocks noGrp="1"/>
          </p:cNvSpPr>
          <p:nvPr>
            <p:ph idx="1"/>
          </p:nvPr>
        </p:nvSpPr>
        <p:spPr/>
        <p:txBody>
          <a:bodyPr/>
          <a:lstStyle/>
          <a:p>
            <a:r>
              <a:rPr lang="zh-CN" altLang="zh-CN" dirty="0"/>
              <a:t>以太网</a:t>
            </a:r>
            <a:r>
              <a:rPr lang="zh-CN" altLang="zh-CN" dirty="0" smtClean="0"/>
              <a:t>交换机</a:t>
            </a:r>
            <a:r>
              <a:rPr lang="zh-CN" altLang="en-US" dirty="0" smtClean="0"/>
              <a:t>运行自学习算法自动维护</a:t>
            </a:r>
            <a:r>
              <a:rPr lang="zh-CN" altLang="en-US" dirty="0" smtClean="0">
                <a:solidFill>
                  <a:srgbClr val="FF0000"/>
                </a:solidFill>
              </a:rPr>
              <a:t>交换表</a:t>
            </a:r>
            <a:r>
              <a:rPr lang="zh-CN" altLang="en-US" dirty="0">
                <a:solidFill>
                  <a:srgbClr val="FF0000"/>
                </a:solidFill>
              </a:rPr>
              <a:t>。</a:t>
            </a:r>
            <a:endParaRPr lang="en-US" altLang="zh-CN" dirty="0">
              <a:solidFill>
                <a:srgbClr val="FF0000"/>
              </a:solidFill>
            </a:endParaRPr>
          </a:p>
          <a:p>
            <a:r>
              <a:rPr lang="zh-CN" altLang="zh-CN" dirty="0" smtClean="0"/>
              <a:t>开始</a:t>
            </a:r>
            <a:r>
              <a:rPr lang="zh-CN" altLang="en-US" dirty="0" smtClean="0"/>
              <a:t>时</a:t>
            </a:r>
            <a:r>
              <a:rPr lang="zh-CN" altLang="zh-CN" dirty="0" smtClean="0"/>
              <a:t>，</a:t>
            </a:r>
            <a:r>
              <a:rPr lang="zh-CN" altLang="zh-CN" dirty="0"/>
              <a:t>以太网交换机里面的交换表是空</a:t>
            </a:r>
            <a:r>
              <a:rPr lang="zh-CN" altLang="zh-CN" dirty="0" smtClean="0"/>
              <a:t>的</a:t>
            </a:r>
            <a:r>
              <a:rPr lang="zh-CN" altLang="en-US" dirty="0" smtClean="0"/>
              <a:t>。</a:t>
            </a:r>
            <a:endParaRPr lang="zh-CN" altLang="en-US" dirty="0"/>
          </a:p>
        </p:txBody>
      </p:sp>
      <p:grpSp>
        <p:nvGrpSpPr>
          <p:cNvPr id="41" name="组合 40"/>
          <p:cNvGrpSpPr/>
          <p:nvPr/>
        </p:nvGrpSpPr>
        <p:grpSpPr>
          <a:xfrm>
            <a:off x="2390532" y="2564904"/>
            <a:ext cx="4908912" cy="3702025"/>
            <a:chOff x="2390532" y="2564904"/>
            <a:chExt cx="4908912" cy="3702025"/>
          </a:xfrm>
        </p:grpSpPr>
        <p:sp>
          <p:nvSpPr>
            <p:cNvPr id="4" name="矩形 3"/>
            <p:cNvSpPr/>
            <p:nvPr/>
          </p:nvSpPr>
          <p:spPr>
            <a:xfrm>
              <a:off x="3452903" y="2997435"/>
              <a:ext cx="2868421" cy="2663825"/>
            </a:xfrm>
            <a:prstGeom prst="rect">
              <a:avLst/>
            </a:prstGeom>
            <a:solidFill>
              <a:srgbClr val="FF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 </a:t>
              </a:r>
              <a:endParaRPr lang="zh-CN" altLang="en-US" dirty="0"/>
            </a:p>
          </p:txBody>
        </p:sp>
        <p:sp>
          <p:nvSpPr>
            <p:cNvPr id="5" name="Rectangle 44"/>
            <p:cNvSpPr>
              <a:spLocks noChangeArrowheads="1"/>
            </p:cNvSpPr>
            <p:nvPr/>
          </p:nvSpPr>
          <p:spPr bwMode="auto">
            <a:xfrm>
              <a:off x="3575141" y="4149960"/>
              <a:ext cx="2601995" cy="1439863"/>
            </a:xfrm>
            <a:prstGeom prst="rect">
              <a:avLst/>
            </a:prstGeom>
            <a:solidFill>
              <a:schemeClr val="bg1"/>
            </a:solidFill>
            <a:ln w="9525">
              <a:solidFill>
                <a:schemeClr val="tx1"/>
              </a:solidFill>
              <a:miter lim="800000"/>
            </a:ln>
          </p:spPr>
          <p:txBody>
            <a:bodyPr wrap="none" anchor="ctr"/>
            <a:lstStyle/>
            <a:p>
              <a:endParaRPr lang="zh-CN" altLang="en-US" b="1">
                <a:latin typeface="+mn-lt"/>
                <a:ea typeface="黑体" panose="02010609060101010101" pitchFamily="2" charset="-122"/>
              </a:endParaRPr>
            </a:p>
          </p:txBody>
        </p:sp>
        <p:cxnSp>
          <p:nvCxnSpPr>
            <p:cNvPr id="6" name="直接连接符 5"/>
            <p:cNvCxnSpPr>
              <a:stCxn id="27" idx="3"/>
            </p:cNvCxnSpPr>
            <p:nvPr/>
          </p:nvCxnSpPr>
          <p:spPr>
            <a:xfrm>
              <a:off x="6329680" y="3624219"/>
              <a:ext cx="424165" cy="165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a:endCxn id="24" idx="1"/>
            </p:cNvCxnSpPr>
            <p:nvPr/>
          </p:nvCxnSpPr>
          <p:spPr>
            <a:xfrm flipV="1">
              <a:off x="2948079" y="3624219"/>
              <a:ext cx="504827" cy="165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30" idx="3"/>
            </p:cNvCxnSpPr>
            <p:nvPr/>
          </p:nvCxnSpPr>
          <p:spPr>
            <a:xfrm flipV="1">
              <a:off x="6329680" y="3141898"/>
              <a:ext cx="495603" cy="949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a:endCxn id="21" idx="1"/>
            </p:cNvCxnSpPr>
            <p:nvPr/>
          </p:nvCxnSpPr>
          <p:spPr>
            <a:xfrm>
              <a:off x="3019516" y="3141898"/>
              <a:ext cx="433390" cy="949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49"/>
            <p:cNvSpPr>
              <a:spLocks noChangeArrowheads="1"/>
            </p:cNvSpPr>
            <p:nvPr/>
          </p:nvSpPr>
          <p:spPr bwMode="auto">
            <a:xfrm>
              <a:off x="3524341" y="4146785"/>
              <a:ext cx="2652795" cy="656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pPr defTabSz="762000" eaLnBrk="0" hangingPunct="0">
                <a:lnSpc>
                  <a:spcPct val="115000"/>
                </a:lnSpc>
              </a:pPr>
              <a:r>
                <a:rPr kumimoji="1" lang="en-US" altLang="zh-CN" sz="1600" b="1" dirty="0">
                  <a:latin typeface="+mn-lt"/>
                  <a:ea typeface="黑体" panose="02010609060101010101" pitchFamily="2" charset="-122"/>
                </a:rPr>
                <a:t>MAC</a:t>
              </a:r>
              <a:r>
                <a:rPr kumimoji="1" lang="zh-CN" altLang="en-US" sz="1600" b="1" dirty="0">
                  <a:latin typeface="+mn-lt"/>
                  <a:ea typeface="黑体" panose="02010609060101010101" pitchFamily="2" charset="-122"/>
                </a:rPr>
                <a:t>地址  </a:t>
              </a:r>
              <a:r>
                <a:rPr kumimoji="1" lang="zh-CN" altLang="en-US" sz="1600" b="1" dirty="0" smtClean="0">
                  <a:latin typeface="+mn-lt"/>
                  <a:ea typeface="黑体" panose="02010609060101010101" pitchFamily="2" charset="-122"/>
                </a:rPr>
                <a:t>接口   有效时间</a:t>
              </a:r>
              <a:endParaRPr kumimoji="1" lang="zh-CN" altLang="en-US" sz="1600" b="1" dirty="0">
                <a:latin typeface="+mn-lt"/>
                <a:ea typeface="黑体" panose="02010609060101010101" pitchFamily="2" charset="-122"/>
              </a:endParaRPr>
            </a:p>
            <a:p>
              <a:pPr defTabSz="762000" eaLnBrk="0" hangingPunct="0">
                <a:lnSpc>
                  <a:spcPct val="115000"/>
                </a:lnSpc>
              </a:pPr>
              <a:r>
                <a:rPr kumimoji="1" lang="zh-CN" altLang="en-US" sz="1600" b="1" dirty="0">
                  <a:latin typeface="+mn-lt"/>
                  <a:ea typeface="黑体" panose="02010609060101010101" pitchFamily="2" charset="-122"/>
                </a:rPr>
                <a:t>   </a:t>
              </a:r>
              <a:endParaRPr kumimoji="1" lang="en-US" altLang="zh-CN" sz="1600" b="1" baseline="-25000" dirty="0">
                <a:latin typeface="+mn-lt"/>
                <a:ea typeface="黑体" panose="02010609060101010101" pitchFamily="2" charset="-122"/>
              </a:endParaRPr>
            </a:p>
          </p:txBody>
        </p:sp>
        <p:sp>
          <p:nvSpPr>
            <p:cNvPr id="11" name="Rectangle 24"/>
            <p:cNvSpPr>
              <a:spLocks noChangeArrowheads="1"/>
            </p:cNvSpPr>
            <p:nvPr/>
          </p:nvSpPr>
          <p:spPr bwMode="auto">
            <a:xfrm>
              <a:off x="3944888" y="2564904"/>
              <a:ext cx="2039021"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zh-CN" altLang="en-US" sz="2400" b="1" dirty="0">
                  <a:latin typeface="黑体" panose="02010609060101010101" pitchFamily="2" charset="-122"/>
                  <a:ea typeface="黑体" panose="02010609060101010101" pitchFamily="2" charset="-122"/>
                </a:rPr>
                <a:t>以太网交换机</a:t>
              </a:r>
              <a:endParaRPr kumimoji="1" lang="en-US" altLang="zh-CN" sz="2400" b="1" dirty="0">
                <a:latin typeface="黑体" panose="02010609060101010101" pitchFamily="2" charset="-122"/>
                <a:ea typeface="黑体" panose="02010609060101010101" pitchFamily="2" charset="-122"/>
              </a:endParaRPr>
            </a:p>
          </p:txBody>
        </p:sp>
        <p:pic>
          <p:nvPicPr>
            <p:cNvPr id="12"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0741" y="2852973"/>
              <a:ext cx="4683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34"/>
            <p:cNvSpPr>
              <a:spLocks noChangeArrowheads="1"/>
            </p:cNvSpPr>
            <p:nvPr/>
          </p:nvSpPr>
          <p:spPr bwMode="auto">
            <a:xfrm>
              <a:off x="2390532" y="28053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A</a:t>
              </a:r>
              <a:endParaRPr kumimoji="1" lang="en-US" altLang="zh-CN" sz="1600" b="1" baseline="-25000" dirty="0">
                <a:latin typeface="+mn-lt"/>
                <a:ea typeface="黑体" panose="02010609060101010101" pitchFamily="2" charset="-122"/>
              </a:endParaRPr>
            </a:p>
          </p:txBody>
        </p:sp>
        <p:sp>
          <p:nvSpPr>
            <p:cNvPr id="17" name="Line 50"/>
            <p:cNvSpPr>
              <a:spLocks noChangeShapeType="1"/>
            </p:cNvSpPr>
            <p:nvPr/>
          </p:nvSpPr>
          <p:spPr bwMode="auto">
            <a:xfrm>
              <a:off x="4510179" y="4149960"/>
              <a:ext cx="0" cy="1439863"/>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grpSp>
          <p:nvGrpSpPr>
            <p:cNvPr id="37" name="组合 36"/>
            <p:cNvGrpSpPr/>
            <p:nvPr/>
          </p:nvGrpSpPr>
          <p:grpSpPr>
            <a:xfrm>
              <a:off x="3575141" y="4437298"/>
              <a:ext cx="2601995" cy="863600"/>
              <a:chOff x="3575141" y="4437298"/>
              <a:chExt cx="1439863" cy="863600"/>
            </a:xfrm>
          </p:grpSpPr>
          <p:sp>
            <p:nvSpPr>
              <p:cNvPr id="14" name="Line 45"/>
              <p:cNvSpPr>
                <a:spLocks noChangeShapeType="1"/>
              </p:cNvSpPr>
              <p:nvPr/>
            </p:nvSpPr>
            <p:spPr bwMode="auto">
              <a:xfrm>
                <a:off x="3575141" y="4437298"/>
                <a:ext cx="1439863" cy="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5" name="Line 46"/>
              <p:cNvSpPr>
                <a:spLocks noChangeShapeType="1"/>
              </p:cNvSpPr>
              <p:nvPr/>
            </p:nvSpPr>
            <p:spPr bwMode="auto">
              <a:xfrm>
                <a:off x="3575141" y="4724635"/>
                <a:ext cx="1439863" cy="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6" name="Line 47"/>
              <p:cNvSpPr>
                <a:spLocks noChangeShapeType="1"/>
              </p:cNvSpPr>
              <p:nvPr/>
            </p:nvSpPr>
            <p:spPr bwMode="auto">
              <a:xfrm>
                <a:off x="3575141" y="5011973"/>
                <a:ext cx="1439863" cy="1587"/>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8" name="Line 66"/>
              <p:cNvSpPr>
                <a:spLocks noChangeShapeType="1"/>
              </p:cNvSpPr>
              <p:nvPr/>
            </p:nvSpPr>
            <p:spPr bwMode="auto">
              <a:xfrm>
                <a:off x="3575141" y="5299310"/>
                <a:ext cx="1439863" cy="1588"/>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grpSp>
        <p:grpSp>
          <p:nvGrpSpPr>
            <p:cNvPr id="19" name="组合 57"/>
            <p:cNvGrpSpPr/>
            <p:nvPr/>
          </p:nvGrpSpPr>
          <p:grpSpPr bwMode="auto">
            <a:xfrm>
              <a:off x="3452906" y="3068873"/>
              <a:ext cx="296557" cy="335989"/>
              <a:chOff x="2267744" y="1268760"/>
              <a:chExt cx="297274" cy="335989"/>
            </a:xfrm>
          </p:grpSpPr>
          <p:sp>
            <p:nvSpPr>
              <p:cNvPr id="20" name="矩形 19"/>
              <p:cNvSpPr/>
              <p:nvPr/>
            </p:nvSpPr>
            <p:spPr>
              <a:xfrm>
                <a:off x="2267744" y="1340197"/>
                <a:ext cx="288032" cy="215900"/>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1" name="Rectangle 40"/>
              <p:cNvSpPr>
                <a:spLocks noChangeArrowheads="1"/>
              </p:cNvSpPr>
              <p:nvPr/>
            </p:nvSpPr>
            <p:spPr bwMode="auto">
              <a:xfrm>
                <a:off x="2267744" y="1268760"/>
                <a:ext cx="297274"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1</a:t>
                </a:r>
                <a:endParaRPr kumimoji="1" lang="en-US" altLang="zh-CN" sz="1600" b="1" baseline="-25000">
                  <a:latin typeface="+mn-lt"/>
                  <a:ea typeface="黑体" panose="02010609060101010101" pitchFamily="2" charset="-122"/>
                </a:endParaRPr>
              </a:p>
            </p:txBody>
          </p:sp>
        </p:grpSp>
        <p:grpSp>
          <p:nvGrpSpPr>
            <p:cNvPr id="22" name="组合 58"/>
            <p:cNvGrpSpPr/>
            <p:nvPr/>
          </p:nvGrpSpPr>
          <p:grpSpPr bwMode="auto">
            <a:xfrm>
              <a:off x="3452906" y="3456224"/>
              <a:ext cx="296557" cy="335989"/>
              <a:chOff x="2267744" y="1268760"/>
              <a:chExt cx="297274" cy="337019"/>
            </a:xfrm>
          </p:grpSpPr>
          <p:sp>
            <p:nvSpPr>
              <p:cNvPr id="23" name="矩形 22"/>
              <p:cNvSpPr/>
              <p:nvPr/>
            </p:nvSpPr>
            <p:spPr>
              <a:xfrm>
                <a:off x="2267744" y="1340416"/>
                <a:ext cx="288032" cy="216562"/>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4" name="Rectangle 40"/>
              <p:cNvSpPr>
                <a:spLocks noChangeArrowheads="1"/>
              </p:cNvSpPr>
              <p:nvPr/>
            </p:nvSpPr>
            <p:spPr bwMode="auto">
              <a:xfrm>
                <a:off x="2267744" y="1268760"/>
                <a:ext cx="297274" cy="33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2</a:t>
                </a:r>
                <a:endParaRPr kumimoji="1" lang="en-US" altLang="zh-CN" sz="1600" b="1" baseline="-25000">
                  <a:latin typeface="+mn-lt"/>
                  <a:ea typeface="黑体" panose="02010609060101010101" pitchFamily="2" charset="-122"/>
                </a:endParaRPr>
              </a:p>
            </p:txBody>
          </p:sp>
        </p:grpSp>
        <p:grpSp>
          <p:nvGrpSpPr>
            <p:cNvPr id="25" name="组合 61"/>
            <p:cNvGrpSpPr/>
            <p:nvPr/>
          </p:nvGrpSpPr>
          <p:grpSpPr bwMode="auto">
            <a:xfrm>
              <a:off x="6033123" y="3456224"/>
              <a:ext cx="296557" cy="335989"/>
              <a:chOff x="2267744" y="1268760"/>
              <a:chExt cx="295640" cy="337019"/>
            </a:xfrm>
          </p:grpSpPr>
          <p:sp>
            <p:nvSpPr>
              <p:cNvPr id="26" name="矩形 25"/>
              <p:cNvSpPr/>
              <p:nvPr/>
            </p:nvSpPr>
            <p:spPr>
              <a:xfrm>
                <a:off x="2267744" y="1340416"/>
                <a:ext cx="288032" cy="216562"/>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7" name="Rectangle 40"/>
              <p:cNvSpPr>
                <a:spLocks noChangeArrowheads="1"/>
              </p:cNvSpPr>
              <p:nvPr/>
            </p:nvSpPr>
            <p:spPr bwMode="auto">
              <a:xfrm>
                <a:off x="2267744" y="1268760"/>
                <a:ext cx="295640" cy="33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4</a:t>
                </a:r>
                <a:endParaRPr kumimoji="1" lang="en-US" altLang="zh-CN" sz="1600" b="1" baseline="-25000">
                  <a:latin typeface="+mn-lt"/>
                  <a:ea typeface="黑体" panose="02010609060101010101" pitchFamily="2" charset="-122"/>
                </a:endParaRPr>
              </a:p>
            </p:txBody>
          </p:sp>
        </p:grpSp>
        <p:grpSp>
          <p:nvGrpSpPr>
            <p:cNvPr id="28" name="组合 64"/>
            <p:cNvGrpSpPr/>
            <p:nvPr/>
          </p:nvGrpSpPr>
          <p:grpSpPr bwMode="auto">
            <a:xfrm>
              <a:off x="6033123" y="3068873"/>
              <a:ext cx="296557" cy="335989"/>
              <a:chOff x="2267744" y="1268760"/>
              <a:chExt cx="295640" cy="335429"/>
            </a:xfrm>
          </p:grpSpPr>
          <p:sp>
            <p:nvSpPr>
              <p:cNvPr id="29" name="矩形 28"/>
              <p:cNvSpPr/>
              <p:nvPr/>
            </p:nvSpPr>
            <p:spPr>
              <a:xfrm>
                <a:off x="2267744" y="1340078"/>
                <a:ext cx="288032" cy="217125"/>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30" name="Rectangle 40"/>
              <p:cNvSpPr>
                <a:spLocks noChangeArrowheads="1"/>
              </p:cNvSpPr>
              <p:nvPr/>
            </p:nvSpPr>
            <p:spPr bwMode="auto">
              <a:xfrm>
                <a:off x="2267744" y="1268760"/>
                <a:ext cx="295640" cy="335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3</a:t>
                </a:r>
                <a:endParaRPr kumimoji="1" lang="en-US" altLang="zh-CN" sz="1600" b="1" baseline="-25000">
                  <a:latin typeface="+mn-lt"/>
                  <a:ea typeface="黑体" panose="02010609060101010101" pitchFamily="2" charset="-122"/>
                </a:endParaRPr>
              </a:p>
            </p:txBody>
          </p:sp>
        </p:grpSp>
        <p:sp>
          <p:nvSpPr>
            <p:cNvPr id="31" name="Rectangle 24"/>
            <p:cNvSpPr>
              <a:spLocks noChangeArrowheads="1"/>
            </p:cNvSpPr>
            <p:nvPr/>
          </p:nvSpPr>
          <p:spPr bwMode="auto">
            <a:xfrm>
              <a:off x="4586536" y="3818173"/>
              <a:ext cx="880050"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zh-CN" altLang="en-US" b="1" dirty="0">
                  <a:latin typeface="+mn-lt"/>
                  <a:ea typeface="黑体" panose="02010609060101010101" pitchFamily="2" charset="-122"/>
                </a:rPr>
                <a:t>交换表</a:t>
              </a:r>
              <a:endParaRPr kumimoji="1" lang="en-US" altLang="zh-CN" b="1" dirty="0">
                <a:latin typeface="+mn-lt"/>
                <a:ea typeface="黑体" panose="02010609060101010101" pitchFamily="2" charset="-122"/>
              </a:endParaRPr>
            </a:p>
          </p:txBody>
        </p:sp>
        <p:pic>
          <p:nvPicPr>
            <p:cNvPr id="32"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3" y="3500673"/>
              <a:ext cx="46831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4"/>
            <p:cNvSpPr>
              <a:spLocks noChangeArrowheads="1"/>
            </p:cNvSpPr>
            <p:nvPr/>
          </p:nvSpPr>
          <p:spPr bwMode="auto">
            <a:xfrm>
              <a:off x="6969224" y="34530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D</a:t>
              </a:r>
              <a:endParaRPr kumimoji="1" lang="en-US" altLang="zh-CN" sz="1600" b="1" baseline="-25000" dirty="0">
                <a:latin typeface="+mn-lt"/>
                <a:ea typeface="黑体" panose="02010609060101010101" pitchFamily="2" charset="-122"/>
              </a:endParaRPr>
            </a:p>
          </p:txBody>
        </p:sp>
        <p:pic>
          <p:nvPicPr>
            <p:cNvPr id="34"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0741" y="3500673"/>
              <a:ext cx="4683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3" y="2852973"/>
              <a:ext cx="46831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Rectangle 34"/>
            <p:cNvSpPr>
              <a:spLocks noChangeArrowheads="1"/>
            </p:cNvSpPr>
            <p:nvPr/>
          </p:nvSpPr>
          <p:spPr bwMode="auto">
            <a:xfrm>
              <a:off x="6969224" y="28053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B</a:t>
              </a:r>
              <a:endParaRPr kumimoji="1" lang="en-US" altLang="zh-CN" sz="1600" b="1" baseline="-25000" dirty="0">
                <a:latin typeface="+mn-lt"/>
                <a:ea typeface="黑体" panose="02010609060101010101" pitchFamily="2" charset="-122"/>
              </a:endParaRPr>
            </a:p>
          </p:txBody>
        </p:sp>
        <p:sp>
          <p:nvSpPr>
            <p:cNvPr id="38" name="Line 50"/>
            <p:cNvSpPr>
              <a:spLocks noChangeShapeType="1"/>
            </p:cNvSpPr>
            <p:nvPr/>
          </p:nvSpPr>
          <p:spPr bwMode="auto">
            <a:xfrm>
              <a:off x="5097554" y="4149960"/>
              <a:ext cx="0" cy="1439863"/>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39" name="Rectangle 34"/>
            <p:cNvSpPr>
              <a:spLocks noChangeArrowheads="1"/>
            </p:cNvSpPr>
            <p:nvPr/>
          </p:nvSpPr>
          <p:spPr bwMode="auto">
            <a:xfrm>
              <a:off x="2403252" y="350100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C</a:t>
              </a:r>
              <a:endParaRPr kumimoji="1" lang="en-US" altLang="zh-CN" sz="1600" b="1" baseline="-25000" dirty="0">
                <a:latin typeface="+mn-lt"/>
                <a:ea typeface="黑体" panose="02010609060101010101" pitchFamily="2" charset="-122"/>
              </a:endParaRPr>
            </a:p>
          </p:txBody>
        </p:sp>
        <p:sp>
          <p:nvSpPr>
            <p:cNvPr id="40" name="矩形 39"/>
            <p:cNvSpPr/>
            <p:nvPr/>
          </p:nvSpPr>
          <p:spPr>
            <a:xfrm>
              <a:off x="3417503" y="5805264"/>
              <a:ext cx="2969083" cy="461665"/>
            </a:xfrm>
            <a:prstGeom prst="rect">
              <a:avLst/>
            </a:prstGeom>
          </p:spPr>
          <p:txBody>
            <a:bodyPr wrap="square">
              <a:spAutoFit/>
            </a:bodyPr>
            <a:lstStyle/>
            <a:p>
              <a:pPr algn="ctr"/>
              <a:r>
                <a:rPr lang="zh-CN" altLang="en-US" sz="2400" b="1" dirty="0">
                  <a:latin typeface="+mn-lt"/>
                  <a:ea typeface="黑体" panose="02010609060101010101" pitchFamily="2" charset="-122"/>
                </a:rPr>
                <a:t>交换表一开始是空的</a:t>
              </a:r>
            </a:p>
          </p:txBody>
        </p:sp>
      </p:gr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3200" dirty="0"/>
              <a:t>按照以下自学习</a:t>
            </a:r>
            <a:r>
              <a:rPr lang="zh-CN" altLang="en-US" sz="3200" dirty="0" smtClean="0"/>
              <a:t>算法</a:t>
            </a:r>
            <a:r>
              <a:rPr lang="en-US" altLang="zh-CN" sz="3200" dirty="0" smtClean="0"/>
              <a:t/>
            </a:r>
            <a:br>
              <a:rPr lang="en-US" altLang="zh-CN" sz="3200" dirty="0" smtClean="0"/>
            </a:br>
            <a:r>
              <a:rPr lang="zh-CN" altLang="en-US" sz="3200" dirty="0" smtClean="0"/>
              <a:t>处理</a:t>
            </a:r>
            <a:r>
              <a:rPr lang="zh-CN" altLang="en-US" sz="3200" dirty="0"/>
              <a:t>收到的帧和</a:t>
            </a:r>
            <a:r>
              <a:rPr lang="zh-CN" altLang="en-US" sz="3200" dirty="0" smtClean="0"/>
              <a:t>建立交换表</a:t>
            </a:r>
            <a:endParaRPr lang="zh-CN" altLang="en-US" sz="3200" dirty="0"/>
          </a:p>
        </p:txBody>
      </p:sp>
      <p:sp>
        <p:nvSpPr>
          <p:cNvPr id="3" name="内容占位符 2"/>
          <p:cNvSpPr>
            <a:spLocks noGrp="1"/>
          </p:cNvSpPr>
          <p:nvPr>
            <p:ph idx="1"/>
          </p:nvPr>
        </p:nvSpPr>
        <p:spPr/>
        <p:txBody>
          <a:bodyPr/>
          <a:lstStyle/>
          <a:p>
            <a:r>
              <a:rPr lang="en-US" altLang="zh-CN" sz="2800" dirty="0" smtClean="0"/>
              <a:t>A </a:t>
            </a:r>
            <a:r>
              <a:rPr lang="zh-CN" altLang="zh-CN" sz="2800" dirty="0" smtClean="0"/>
              <a:t>先向</a:t>
            </a:r>
            <a:r>
              <a:rPr lang="en-US" altLang="zh-CN" sz="2800" dirty="0" smtClean="0"/>
              <a:t> B </a:t>
            </a:r>
            <a:r>
              <a:rPr lang="zh-CN" altLang="zh-CN" sz="2800" dirty="0" smtClean="0"/>
              <a:t>发送</a:t>
            </a:r>
            <a:r>
              <a:rPr lang="zh-CN" altLang="zh-CN" sz="2800" dirty="0"/>
              <a:t>一帧，从</a:t>
            </a:r>
            <a:r>
              <a:rPr lang="zh-CN" altLang="zh-CN" sz="2800" dirty="0" smtClean="0"/>
              <a:t>接口</a:t>
            </a:r>
            <a:r>
              <a:rPr lang="en-US" altLang="zh-CN" sz="2800" dirty="0" smtClean="0"/>
              <a:t> 1 </a:t>
            </a:r>
            <a:r>
              <a:rPr lang="zh-CN" altLang="zh-CN" sz="2800" dirty="0" smtClean="0"/>
              <a:t>进入</a:t>
            </a:r>
            <a:r>
              <a:rPr lang="zh-CN" altLang="zh-CN" sz="2800" dirty="0"/>
              <a:t>到交换机</a:t>
            </a:r>
            <a:r>
              <a:rPr lang="zh-CN" altLang="zh-CN" sz="2800" dirty="0" smtClean="0"/>
              <a:t>。</a:t>
            </a:r>
            <a:endParaRPr lang="en-US" altLang="zh-CN" sz="2800" dirty="0" smtClean="0"/>
          </a:p>
          <a:p>
            <a:r>
              <a:rPr lang="zh-CN" altLang="zh-CN" sz="2800" dirty="0" smtClean="0"/>
              <a:t>交换机</a:t>
            </a:r>
            <a:r>
              <a:rPr lang="zh-CN" altLang="zh-CN" sz="2800" dirty="0"/>
              <a:t>收到帧后，</a:t>
            </a:r>
            <a:r>
              <a:rPr lang="zh-CN" altLang="zh-CN" sz="2800" dirty="0">
                <a:solidFill>
                  <a:srgbClr val="FF0000"/>
                </a:solidFill>
              </a:rPr>
              <a:t>先查找交换表，</a:t>
            </a:r>
            <a:r>
              <a:rPr lang="zh-CN" altLang="zh-CN" sz="2800" dirty="0">
                <a:solidFill>
                  <a:srgbClr val="0000FF"/>
                </a:solidFill>
              </a:rPr>
              <a:t>没有查到应从哪个接口转发这个</a:t>
            </a:r>
            <a:r>
              <a:rPr lang="zh-CN" altLang="zh-CN" sz="2800" dirty="0" smtClean="0">
                <a:solidFill>
                  <a:srgbClr val="0000FF"/>
                </a:solidFill>
              </a:rPr>
              <a:t>帧。</a:t>
            </a:r>
            <a:endParaRPr lang="en-US" altLang="zh-CN" sz="2800" dirty="0" smtClean="0">
              <a:solidFill>
                <a:srgbClr val="0000FF"/>
              </a:solidFill>
            </a:endParaRPr>
          </a:p>
          <a:p>
            <a:r>
              <a:rPr lang="zh-CN" altLang="zh-CN" sz="2800" dirty="0" smtClean="0">
                <a:solidFill>
                  <a:srgbClr val="0000FF"/>
                </a:solidFill>
              </a:rPr>
              <a:t>交换机</a:t>
            </a:r>
            <a:r>
              <a:rPr lang="zh-CN" altLang="zh-CN" sz="2800" dirty="0">
                <a:solidFill>
                  <a:srgbClr val="0000FF"/>
                </a:solidFill>
              </a:rPr>
              <a:t>把这个帧的</a:t>
            </a:r>
            <a:r>
              <a:rPr lang="zh-CN" altLang="zh-CN" sz="2800" dirty="0" smtClean="0">
                <a:solidFill>
                  <a:srgbClr val="FF0000"/>
                </a:solidFill>
              </a:rPr>
              <a:t>源地址</a:t>
            </a:r>
            <a:r>
              <a:rPr lang="en-US" altLang="zh-CN" sz="2800" dirty="0" smtClean="0">
                <a:solidFill>
                  <a:srgbClr val="FF0000"/>
                </a:solidFill>
              </a:rPr>
              <a:t> A </a:t>
            </a:r>
            <a:r>
              <a:rPr lang="zh-CN" altLang="zh-CN" sz="2800" dirty="0" smtClean="0">
                <a:solidFill>
                  <a:srgbClr val="0000FF"/>
                </a:solidFill>
              </a:rPr>
              <a:t>和</a:t>
            </a:r>
            <a:r>
              <a:rPr lang="zh-CN" altLang="zh-CN" sz="2800" dirty="0">
                <a:solidFill>
                  <a:srgbClr val="FF0000"/>
                </a:solidFill>
              </a:rPr>
              <a:t>接口</a:t>
            </a:r>
            <a:r>
              <a:rPr lang="en-US" altLang="zh-CN" sz="2800" dirty="0" smtClean="0">
                <a:solidFill>
                  <a:srgbClr val="FF0000"/>
                </a:solidFill>
              </a:rPr>
              <a:t>1  </a:t>
            </a:r>
            <a:r>
              <a:rPr lang="zh-CN" altLang="zh-CN" sz="2800" dirty="0" smtClean="0">
                <a:solidFill>
                  <a:srgbClr val="FF0000"/>
                </a:solidFill>
              </a:rPr>
              <a:t>写入</a:t>
            </a:r>
            <a:r>
              <a:rPr lang="zh-CN" altLang="zh-CN" sz="2800" dirty="0">
                <a:solidFill>
                  <a:srgbClr val="FF0000"/>
                </a:solidFill>
              </a:rPr>
              <a:t>交换表</a:t>
            </a:r>
            <a:r>
              <a:rPr lang="zh-CN" altLang="zh-CN" sz="2800" dirty="0">
                <a:solidFill>
                  <a:srgbClr val="0000FF"/>
                </a:solidFill>
              </a:rPr>
              <a:t>中，并向除接口</a:t>
            </a:r>
            <a:r>
              <a:rPr lang="en-US" altLang="zh-CN" sz="2800" dirty="0">
                <a:solidFill>
                  <a:srgbClr val="0000FF"/>
                </a:solidFill>
              </a:rPr>
              <a:t>1</a:t>
            </a:r>
            <a:r>
              <a:rPr lang="zh-CN" altLang="zh-CN" sz="2800" dirty="0">
                <a:solidFill>
                  <a:srgbClr val="0000FF"/>
                </a:solidFill>
              </a:rPr>
              <a:t>以外的所有的接口</a:t>
            </a:r>
            <a:r>
              <a:rPr lang="zh-CN" altLang="zh-CN" sz="2800" dirty="0">
                <a:solidFill>
                  <a:srgbClr val="FF0000"/>
                </a:solidFill>
              </a:rPr>
              <a:t>广播这个帧。</a:t>
            </a:r>
          </a:p>
          <a:p>
            <a:r>
              <a:rPr lang="en-US" altLang="zh-CN" sz="2800" dirty="0" smtClean="0"/>
              <a:t>C </a:t>
            </a:r>
            <a:r>
              <a:rPr lang="zh-CN" altLang="zh-CN" sz="2800" dirty="0" smtClean="0"/>
              <a:t>和</a:t>
            </a:r>
            <a:r>
              <a:rPr lang="en-US" altLang="zh-CN" sz="2800" dirty="0" smtClean="0"/>
              <a:t> D </a:t>
            </a:r>
            <a:r>
              <a:rPr lang="zh-CN" altLang="zh-CN" sz="2800" dirty="0" smtClean="0"/>
              <a:t>将</a:t>
            </a:r>
            <a:r>
              <a:rPr lang="zh-CN" altLang="zh-CN" sz="2800" dirty="0"/>
              <a:t>丢弃这个帧，因为目的地址不对。</a:t>
            </a:r>
            <a:r>
              <a:rPr lang="zh-CN" altLang="zh-CN" sz="2800" dirty="0" smtClean="0"/>
              <a:t>只</a:t>
            </a:r>
            <a:r>
              <a:rPr lang="en-US" altLang="zh-CN" sz="2800" dirty="0" smtClean="0"/>
              <a:t> B </a:t>
            </a:r>
            <a:r>
              <a:rPr lang="zh-CN" altLang="zh-CN" sz="2800" dirty="0" smtClean="0"/>
              <a:t>才</a:t>
            </a:r>
            <a:r>
              <a:rPr lang="zh-CN" altLang="zh-CN" sz="2800" dirty="0"/>
              <a:t>收下这个目的地址正确的帧。这也称为</a:t>
            </a:r>
            <a:r>
              <a:rPr lang="zh-CN" altLang="zh-CN" sz="2800" dirty="0">
                <a:solidFill>
                  <a:srgbClr val="FF0000"/>
                </a:solidFill>
              </a:rPr>
              <a:t>过滤。</a:t>
            </a:r>
          </a:p>
          <a:p>
            <a:r>
              <a:rPr lang="zh-CN" altLang="zh-CN" sz="2800" dirty="0"/>
              <a:t>从新写入交换表的</a:t>
            </a:r>
            <a:r>
              <a:rPr lang="zh-CN" altLang="zh-CN" sz="2800" dirty="0" smtClean="0"/>
              <a:t>项目</a:t>
            </a:r>
            <a:r>
              <a:rPr lang="en-US" altLang="zh-CN" sz="2800" dirty="0" smtClean="0"/>
              <a:t> (</a:t>
            </a:r>
            <a:r>
              <a:rPr lang="en-US" altLang="zh-CN" sz="2800" dirty="0"/>
              <a:t>A, 1</a:t>
            </a:r>
            <a:r>
              <a:rPr lang="en-US" altLang="zh-CN" sz="2800" dirty="0" smtClean="0"/>
              <a:t>) </a:t>
            </a:r>
            <a:r>
              <a:rPr lang="zh-CN" altLang="zh-CN" sz="2800" dirty="0" smtClean="0"/>
              <a:t>可以</a:t>
            </a:r>
            <a:r>
              <a:rPr lang="zh-CN" altLang="zh-CN" sz="2800" dirty="0"/>
              <a:t>看出，以后不管从哪一个接口收到帧，只要其目的地址是</a:t>
            </a:r>
            <a:r>
              <a:rPr lang="en-US" altLang="zh-CN" sz="2800" dirty="0"/>
              <a:t>A</a:t>
            </a:r>
            <a:r>
              <a:rPr lang="zh-CN" altLang="zh-CN" sz="2800" dirty="0"/>
              <a:t>，就</a:t>
            </a:r>
            <a:r>
              <a:rPr lang="zh-CN" altLang="zh-CN" sz="2800" dirty="0" smtClean="0"/>
              <a:t>应当把</a:t>
            </a:r>
            <a:r>
              <a:rPr lang="zh-CN" altLang="zh-CN" sz="2800" dirty="0"/>
              <a:t>收到的帧从接口</a:t>
            </a:r>
            <a:r>
              <a:rPr lang="en-US" altLang="zh-CN" sz="2800" dirty="0"/>
              <a:t>1</a:t>
            </a:r>
            <a:r>
              <a:rPr lang="zh-CN" altLang="zh-CN" sz="2800" dirty="0"/>
              <a:t>转发出去</a:t>
            </a:r>
            <a:r>
              <a:rPr lang="zh-CN" altLang="zh-CN" sz="2800" dirty="0" smtClean="0"/>
              <a:t>。</a:t>
            </a:r>
            <a:endParaRPr lang="zh-CN" altLang="zh-CN" sz="2800" dirty="0"/>
          </a:p>
          <a:p>
            <a:endParaRPr lang="zh-CN" altLang="en-US" sz="28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3200" dirty="0"/>
              <a:t>按照以下自学习</a:t>
            </a:r>
            <a:r>
              <a:rPr lang="zh-CN" altLang="en-US" sz="3200" dirty="0" smtClean="0"/>
              <a:t>算法</a:t>
            </a:r>
            <a:r>
              <a:rPr lang="en-US" altLang="zh-CN" sz="3200" dirty="0" smtClean="0"/>
              <a:t/>
            </a:r>
            <a:br>
              <a:rPr lang="en-US" altLang="zh-CN" sz="3200" dirty="0" smtClean="0"/>
            </a:br>
            <a:r>
              <a:rPr lang="zh-CN" altLang="en-US" sz="3200" dirty="0" smtClean="0"/>
              <a:t>处理</a:t>
            </a:r>
            <a:r>
              <a:rPr lang="zh-CN" altLang="en-US" sz="3200" dirty="0"/>
              <a:t>收到的帧和</a:t>
            </a:r>
            <a:r>
              <a:rPr lang="zh-CN" altLang="en-US" sz="3200" dirty="0" smtClean="0"/>
              <a:t>建立交换表</a:t>
            </a:r>
            <a:endParaRPr lang="zh-CN" altLang="en-US" sz="3200" dirty="0"/>
          </a:p>
        </p:txBody>
      </p:sp>
      <p:sp>
        <p:nvSpPr>
          <p:cNvPr id="3" name="内容占位符 2"/>
          <p:cNvSpPr>
            <a:spLocks noGrp="1"/>
          </p:cNvSpPr>
          <p:nvPr>
            <p:ph idx="1"/>
          </p:nvPr>
        </p:nvSpPr>
        <p:spPr/>
        <p:txBody>
          <a:bodyPr/>
          <a:lstStyle/>
          <a:p>
            <a:r>
              <a:rPr lang="en-US" altLang="zh-CN" sz="2800" dirty="0" smtClean="0"/>
              <a:t>B </a:t>
            </a:r>
            <a:r>
              <a:rPr lang="zh-CN" altLang="zh-CN" sz="2800" dirty="0" smtClean="0"/>
              <a:t>通过接口</a:t>
            </a:r>
            <a:r>
              <a:rPr lang="en-US" altLang="zh-CN" sz="2800" dirty="0" smtClean="0"/>
              <a:t> 3 </a:t>
            </a:r>
            <a:r>
              <a:rPr lang="zh-CN" altLang="zh-CN" sz="2800" dirty="0" smtClean="0"/>
              <a:t>向</a:t>
            </a:r>
            <a:r>
              <a:rPr lang="en-US" altLang="zh-CN" sz="2800" dirty="0" smtClean="0"/>
              <a:t> A </a:t>
            </a:r>
            <a:r>
              <a:rPr lang="zh-CN" altLang="zh-CN" sz="2800" dirty="0" smtClean="0"/>
              <a:t>发送</a:t>
            </a:r>
            <a:r>
              <a:rPr lang="zh-CN" altLang="zh-CN" sz="2800" dirty="0"/>
              <a:t>一帧</a:t>
            </a:r>
            <a:r>
              <a:rPr lang="zh-CN" altLang="zh-CN" sz="2800" dirty="0" smtClean="0"/>
              <a:t>。</a:t>
            </a:r>
            <a:endParaRPr lang="en-US" altLang="zh-CN" sz="2800" dirty="0" smtClean="0"/>
          </a:p>
          <a:p>
            <a:r>
              <a:rPr lang="zh-CN" altLang="zh-CN" sz="2800" dirty="0" smtClean="0"/>
              <a:t>交换机</a:t>
            </a:r>
            <a:r>
              <a:rPr lang="zh-CN" altLang="zh-CN" sz="2800" dirty="0"/>
              <a:t>查找交换表，</a:t>
            </a:r>
            <a:r>
              <a:rPr lang="zh-CN" altLang="zh-CN" sz="2800" dirty="0">
                <a:solidFill>
                  <a:srgbClr val="0000FF"/>
                </a:solidFill>
              </a:rPr>
              <a:t>发现交换表中</a:t>
            </a:r>
            <a:r>
              <a:rPr lang="zh-CN" altLang="zh-CN" sz="2800" dirty="0" smtClean="0">
                <a:solidFill>
                  <a:srgbClr val="0000FF"/>
                </a:solidFill>
              </a:rPr>
              <a:t>的</a:t>
            </a:r>
            <a:r>
              <a:rPr lang="en-US" altLang="zh-CN" sz="2800" dirty="0" smtClean="0">
                <a:solidFill>
                  <a:srgbClr val="0000FF"/>
                </a:solidFill>
              </a:rPr>
              <a:t> MAC </a:t>
            </a:r>
            <a:r>
              <a:rPr lang="zh-CN" altLang="zh-CN" sz="2800" dirty="0" smtClean="0">
                <a:solidFill>
                  <a:srgbClr val="0000FF"/>
                </a:solidFill>
              </a:rPr>
              <a:t>地址有</a:t>
            </a:r>
            <a:r>
              <a:rPr lang="en-US" altLang="zh-CN" sz="2800" dirty="0" smtClean="0">
                <a:solidFill>
                  <a:srgbClr val="0000FF"/>
                </a:solidFill>
              </a:rPr>
              <a:t> A</a:t>
            </a:r>
            <a:r>
              <a:rPr lang="zh-CN" altLang="zh-CN" sz="2800" dirty="0">
                <a:solidFill>
                  <a:srgbClr val="0000FF"/>
                </a:solidFill>
              </a:rPr>
              <a:t>。</a:t>
            </a:r>
            <a:r>
              <a:rPr lang="zh-CN" altLang="zh-CN" sz="2800" dirty="0"/>
              <a:t>表明要发送给</a:t>
            </a:r>
            <a:r>
              <a:rPr lang="en-US" altLang="zh-CN" sz="2800" dirty="0"/>
              <a:t>A</a:t>
            </a:r>
            <a:r>
              <a:rPr lang="zh-CN" altLang="zh-CN" sz="2800" dirty="0"/>
              <a:t>的帧（即目的地址</a:t>
            </a:r>
            <a:r>
              <a:rPr lang="zh-CN" altLang="zh-CN" sz="2800" dirty="0" smtClean="0"/>
              <a:t>为</a:t>
            </a:r>
            <a:r>
              <a:rPr lang="en-US" altLang="zh-CN" sz="2800" dirty="0" smtClean="0"/>
              <a:t> A </a:t>
            </a:r>
            <a:r>
              <a:rPr lang="zh-CN" altLang="zh-CN" sz="2800" dirty="0" smtClean="0"/>
              <a:t>的</a:t>
            </a:r>
            <a:r>
              <a:rPr lang="zh-CN" altLang="zh-CN" sz="2800" dirty="0"/>
              <a:t>帧）应从接口</a:t>
            </a:r>
            <a:r>
              <a:rPr lang="en-US" altLang="zh-CN" sz="2800" dirty="0"/>
              <a:t>1</a:t>
            </a:r>
            <a:r>
              <a:rPr lang="zh-CN" altLang="zh-CN" sz="2800" dirty="0"/>
              <a:t>转发。</a:t>
            </a:r>
            <a:r>
              <a:rPr lang="zh-CN" altLang="zh-CN" sz="2800" dirty="0">
                <a:solidFill>
                  <a:srgbClr val="0000FF"/>
                </a:solidFill>
              </a:rPr>
              <a:t>于是就把这个帧传送到</a:t>
            </a:r>
            <a:r>
              <a:rPr lang="zh-CN" altLang="zh-CN" sz="2800" dirty="0" smtClean="0">
                <a:solidFill>
                  <a:srgbClr val="0000FF"/>
                </a:solidFill>
              </a:rPr>
              <a:t>接口</a:t>
            </a:r>
            <a:r>
              <a:rPr lang="en-US" altLang="zh-CN" sz="2800" dirty="0" smtClean="0">
                <a:solidFill>
                  <a:srgbClr val="0000FF"/>
                </a:solidFill>
              </a:rPr>
              <a:t> 1 </a:t>
            </a:r>
            <a:r>
              <a:rPr lang="zh-CN" altLang="zh-CN" sz="2800" dirty="0" smtClean="0">
                <a:solidFill>
                  <a:srgbClr val="0000FF"/>
                </a:solidFill>
              </a:rPr>
              <a:t>转发给</a:t>
            </a:r>
            <a:r>
              <a:rPr lang="en-US" altLang="zh-CN" sz="2800" dirty="0" smtClean="0">
                <a:solidFill>
                  <a:srgbClr val="0000FF"/>
                </a:solidFill>
              </a:rPr>
              <a:t> A</a:t>
            </a:r>
            <a:r>
              <a:rPr lang="zh-CN" altLang="zh-CN" sz="2800" dirty="0" smtClean="0">
                <a:solidFill>
                  <a:srgbClr val="0000FF"/>
                </a:solidFill>
              </a:rPr>
              <a:t>。</a:t>
            </a:r>
            <a:r>
              <a:rPr lang="zh-CN" altLang="zh-CN" sz="2800" dirty="0" smtClean="0"/>
              <a:t>显然</a:t>
            </a:r>
            <a:r>
              <a:rPr lang="zh-CN" altLang="zh-CN" sz="2800" dirty="0"/>
              <a:t>，现在已经没有必要再广播收到的帧</a:t>
            </a:r>
            <a:r>
              <a:rPr lang="zh-CN" altLang="zh-CN" sz="2800" dirty="0" smtClean="0"/>
              <a:t>。</a:t>
            </a:r>
            <a:endParaRPr lang="en-US" altLang="zh-CN" sz="2800" dirty="0" smtClean="0"/>
          </a:p>
          <a:p>
            <a:r>
              <a:rPr lang="zh-CN" altLang="zh-CN" sz="2800" dirty="0" smtClean="0"/>
              <a:t>交换</a:t>
            </a:r>
            <a:r>
              <a:rPr lang="zh-CN" altLang="zh-CN" sz="2800" dirty="0"/>
              <a:t>表这时新增加的</a:t>
            </a:r>
            <a:r>
              <a:rPr lang="zh-CN" altLang="zh-CN" sz="2800" dirty="0" smtClean="0"/>
              <a:t>项目</a:t>
            </a:r>
            <a:r>
              <a:rPr lang="en-US" altLang="zh-CN" sz="2800" dirty="0" smtClean="0"/>
              <a:t> (</a:t>
            </a:r>
            <a:r>
              <a:rPr lang="en-US" altLang="zh-CN" sz="2800" dirty="0"/>
              <a:t>B, 3)</a:t>
            </a:r>
            <a:r>
              <a:rPr lang="zh-CN" altLang="zh-CN" sz="2800" dirty="0"/>
              <a:t>，表明今后如有发送</a:t>
            </a:r>
            <a:r>
              <a:rPr lang="zh-CN" altLang="zh-CN" sz="2800" dirty="0" smtClean="0"/>
              <a:t>给</a:t>
            </a:r>
            <a:r>
              <a:rPr lang="en-US" altLang="zh-CN" sz="2800" dirty="0" smtClean="0"/>
              <a:t> B </a:t>
            </a:r>
            <a:r>
              <a:rPr lang="zh-CN" altLang="zh-CN" sz="2800" dirty="0" smtClean="0"/>
              <a:t>的</a:t>
            </a:r>
            <a:r>
              <a:rPr lang="zh-CN" altLang="zh-CN" sz="2800" dirty="0"/>
              <a:t>帧，就应当从</a:t>
            </a:r>
            <a:r>
              <a:rPr lang="zh-CN" altLang="zh-CN" sz="2800" dirty="0" smtClean="0"/>
              <a:t>接口</a:t>
            </a:r>
            <a:r>
              <a:rPr lang="en-US" altLang="zh-CN" sz="2800" dirty="0" smtClean="0"/>
              <a:t> 3 </a:t>
            </a:r>
            <a:r>
              <a:rPr lang="zh-CN" altLang="zh-CN" sz="2800" dirty="0" smtClean="0"/>
              <a:t>转发</a:t>
            </a:r>
            <a:r>
              <a:rPr lang="zh-CN" altLang="zh-CN" sz="2800" dirty="0"/>
              <a:t>出去</a:t>
            </a:r>
            <a:r>
              <a:rPr lang="zh-CN" altLang="zh-CN" sz="2800" dirty="0" smtClean="0"/>
              <a:t>。</a:t>
            </a:r>
            <a:endParaRPr lang="en-US" altLang="zh-CN" sz="2800" dirty="0" smtClean="0"/>
          </a:p>
          <a:p>
            <a:r>
              <a:rPr lang="zh-CN" altLang="zh-CN" sz="2800" dirty="0"/>
              <a:t>经过一段时间后，</a:t>
            </a:r>
            <a:r>
              <a:rPr lang="zh-CN" altLang="zh-CN" sz="2800" dirty="0">
                <a:solidFill>
                  <a:srgbClr val="0000FF"/>
                </a:solidFill>
              </a:rPr>
              <a:t>只要</a:t>
            </a:r>
            <a:r>
              <a:rPr lang="zh-CN" altLang="zh-CN" sz="2800" dirty="0" smtClean="0">
                <a:solidFill>
                  <a:srgbClr val="0000FF"/>
                </a:solidFill>
              </a:rPr>
              <a:t>主机</a:t>
            </a:r>
            <a:r>
              <a:rPr lang="en-US" altLang="zh-CN" sz="2800" dirty="0" smtClean="0">
                <a:solidFill>
                  <a:srgbClr val="0000FF"/>
                </a:solidFill>
              </a:rPr>
              <a:t> C </a:t>
            </a:r>
            <a:r>
              <a:rPr lang="zh-CN" altLang="zh-CN" sz="2800" dirty="0" smtClean="0">
                <a:solidFill>
                  <a:srgbClr val="0000FF"/>
                </a:solidFill>
              </a:rPr>
              <a:t>和</a:t>
            </a:r>
            <a:r>
              <a:rPr lang="en-US" altLang="zh-CN" sz="2800" dirty="0" smtClean="0">
                <a:solidFill>
                  <a:srgbClr val="0000FF"/>
                </a:solidFill>
              </a:rPr>
              <a:t> D </a:t>
            </a:r>
            <a:r>
              <a:rPr lang="zh-CN" altLang="zh-CN" sz="2800" dirty="0" smtClean="0">
                <a:solidFill>
                  <a:srgbClr val="0000FF"/>
                </a:solidFill>
              </a:rPr>
              <a:t>也</a:t>
            </a:r>
            <a:r>
              <a:rPr lang="zh-CN" altLang="zh-CN" sz="2800" dirty="0">
                <a:solidFill>
                  <a:srgbClr val="0000FF"/>
                </a:solidFill>
              </a:rPr>
              <a:t>向其他主机发送帧，</a:t>
            </a:r>
            <a:r>
              <a:rPr lang="zh-CN" altLang="zh-CN" sz="2800" dirty="0"/>
              <a:t>以太网交换机中的交换表就会把转发</a:t>
            </a:r>
            <a:r>
              <a:rPr lang="zh-CN" altLang="zh-CN" sz="2800" dirty="0" smtClean="0"/>
              <a:t>到</a:t>
            </a:r>
            <a:r>
              <a:rPr lang="en-US" altLang="zh-CN" sz="2800" dirty="0" smtClean="0"/>
              <a:t> C </a:t>
            </a:r>
            <a:r>
              <a:rPr lang="zh-CN" altLang="zh-CN" sz="2800" dirty="0" smtClean="0"/>
              <a:t>或</a:t>
            </a:r>
            <a:r>
              <a:rPr lang="en-US" altLang="zh-CN" sz="2800" dirty="0" smtClean="0"/>
              <a:t> D </a:t>
            </a:r>
            <a:r>
              <a:rPr lang="zh-CN" altLang="zh-CN" sz="2800" dirty="0" smtClean="0"/>
              <a:t>应当</a:t>
            </a:r>
            <a:r>
              <a:rPr lang="zh-CN" altLang="zh-CN" sz="2800" dirty="0"/>
              <a:t>经过的接口号（</a:t>
            </a:r>
            <a:r>
              <a:rPr lang="en-US" altLang="zh-CN" sz="2800" dirty="0" smtClean="0"/>
              <a:t>2 </a:t>
            </a:r>
            <a:r>
              <a:rPr lang="zh-CN" altLang="zh-CN" sz="2800" dirty="0" smtClean="0"/>
              <a:t>或</a:t>
            </a:r>
            <a:r>
              <a:rPr lang="en-US" altLang="zh-CN" sz="2800" dirty="0" smtClean="0"/>
              <a:t> 4</a:t>
            </a:r>
            <a:r>
              <a:rPr lang="zh-CN" altLang="zh-CN" sz="2800" dirty="0"/>
              <a:t>）写入到交换表</a:t>
            </a:r>
            <a:r>
              <a:rPr lang="zh-CN" altLang="zh-CN" sz="2800" dirty="0" smtClean="0"/>
              <a:t>中</a:t>
            </a:r>
            <a:r>
              <a:rPr lang="zh-CN" altLang="en-US" sz="2800" dirty="0" smtClean="0"/>
              <a:t>。</a:t>
            </a:r>
            <a:endParaRPr lang="zh-CN" altLang="en-US" sz="28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3200" dirty="0"/>
              <a:t>按照以下自学习</a:t>
            </a:r>
            <a:r>
              <a:rPr lang="zh-CN" altLang="en-US" sz="3200" dirty="0" smtClean="0"/>
              <a:t>算法</a:t>
            </a:r>
            <a:r>
              <a:rPr lang="en-US" altLang="zh-CN" sz="3200" dirty="0" smtClean="0"/>
              <a:t/>
            </a:r>
            <a:br>
              <a:rPr lang="en-US" altLang="zh-CN" sz="3200" dirty="0" smtClean="0"/>
            </a:br>
            <a:r>
              <a:rPr lang="zh-CN" altLang="en-US" sz="3200" dirty="0" smtClean="0"/>
              <a:t>处理</a:t>
            </a:r>
            <a:r>
              <a:rPr lang="zh-CN" altLang="en-US" sz="3200" dirty="0"/>
              <a:t>收到的帧和</a:t>
            </a:r>
            <a:r>
              <a:rPr lang="zh-CN" altLang="en-US" sz="3200" dirty="0" smtClean="0"/>
              <a:t>建立交换表</a:t>
            </a:r>
            <a:endParaRPr lang="zh-CN" altLang="en-US" sz="3200" dirty="0"/>
          </a:p>
        </p:txBody>
      </p:sp>
      <p:grpSp>
        <p:nvGrpSpPr>
          <p:cNvPr id="45" name="组合 44"/>
          <p:cNvGrpSpPr/>
          <p:nvPr/>
        </p:nvGrpSpPr>
        <p:grpSpPr>
          <a:xfrm>
            <a:off x="416496" y="1279457"/>
            <a:ext cx="6016646" cy="3702025"/>
            <a:chOff x="1282798" y="2105804"/>
            <a:chExt cx="6016646" cy="3702025"/>
          </a:xfrm>
        </p:grpSpPr>
        <p:sp>
          <p:nvSpPr>
            <p:cNvPr id="4" name="矩形 3"/>
            <p:cNvSpPr/>
            <p:nvPr/>
          </p:nvSpPr>
          <p:spPr>
            <a:xfrm>
              <a:off x="3452903" y="2538335"/>
              <a:ext cx="2868421" cy="2663825"/>
            </a:xfrm>
            <a:prstGeom prst="rect">
              <a:avLst/>
            </a:prstGeom>
            <a:solidFill>
              <a:srgbClr val="FF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dirty="0"/>
                <a:t> </a:t>
              </a:r>
              <a:endParaRPr lang="zh-CN" altLang="en-US" dirty="0"/>
            </a:p>
          </p:txBody>
        </p:sp>
        <p:sp>
          <p:nvSpPr>
            <p:cNvPr id="5" name="Rectangle 44"/>
            <p:cNvSpPr>
              <a:spLocks noChangeArrowheads="1"/>
            </p:cNvSpPr>
            <p:nvPr/>
          </p:nvSpPr>
          <p:spPr bwMode="auto">
            <a:xfrm>
              <a:off x="3575141" y="3690860"/>
              <a:ext cx="2601995" cy="1439863"/>
            </a:xfrm>
            <a:prstGeom prst="rect">
              <a:avLst/>
            </a:prstGeom>
            <a:solidFill>
              <a:schemeClr val="bg1"/>
            </a:solidFill>
            <a:ln w="9525">
              <a:solidFill>
                <a:schemeClr val="tx1"/>
              </a:solidFill>
              <a:miter lim="800000"/>
            </a:ln>
          </p:spPr>
          <p:txBody>
            <a:bodyPr wrap="none" anchor="ctr"/>
            <a:lstStyle/>
            <a:p>
              <a:endParaRPr lang="zh-CN" altLang="en-US" b="1">
                <a:latin typeface="+mn-lt"/>
                <a:ea typeface="黑体" panose="02010609060101010101" pitchFamily="2" charset="-122"/>
              </a:endParaRPr>
            </a:p>
          </p:txBody>
        </p:sp>
        <p:cxnSp>
          <p:nvCxnSpPr>
            <p:cNvPr id="6" name="直接连接符 5"/>
            <p:cNvCxnSpPr>
              <a:stCxn id="28" idx="3"/>
            </p:cNvCxnSpPr>
            <p:nvPr/>
          </p:nvCxnSpPr>
          <p:spPr>
            <a:xfrm>
              <a:off x="6329680" y="3165119"/>
              <a:ext cx="424165" cy="165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a:endCxn id="25" idx="1"/>
            </p:cNvCxnSpPr>
            <p:nvPr/>
          </p:nvCxnSpPr>
          <p:spPr>
            <a:xfrm flipV="1">
              <a:off x="2948079" y="3165119"/>
              <a:ext cx="504827" cy="165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31" idx="3"/>
            </p:cNvCxnSpPr>
            <p:nvPr/>
          </p:nvCxnSpPr>
          <p:spPr>
            <a:xfrm flipV="1">
              <a:off x="6329680" y="2682798"/>
              <a:ext cx="495603" cy="949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a:endCxn id="22" idx="1"/>
            </p:cNvCxnSpPr>
            <p:nvPr/>
          </p:nvCxnSpPr>
          <p:spPr>
            <a:xfrm>
              <a:off x="3019516" y="2682798"/>
              <a:ext cx="433390" cy="949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49"/>
            <p:cNvSpPr>
              <a:spLocks noChangeArrowheads="1"/>
            </p:cNvSpPr>
            <p:nvPr/>
          </p:nvSpPr>
          <p:spPr bwMode="auto">
            <a:xfrm>
              <a:off x="3524341" y="3687685"/>
              <a:ext cx="2652795" cy="939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pPr defTabSz="762000" eaLnBrk="0" hangingPunct="0">
                <a:lnSpc>
                  <a:spcPct val="115000"/>
                </a:lnSpc>
              </a:pPr>
              <a:r>
                <a:rPr kumimoji="1" lang="en-US" altLang="zh-CN" sz="1600" b="1" dirty="0">
                  <a:latin typeface="+mn-lt"/>
                  <a:ea typeface="黑体" panose="02010609060101010101" pitchFamily="2" charset="-122"/>
                </a:rPr>
                <a:t>MAC</a:t>
              </a:r>
              <a:r>
                <a:rPr kumimoji="1" lang="zh-CN" altLang="en-US" sz="1600" b="1" dirty="0">
                  <a:latin typeface="+mn-lt"/>
                  <a:ea typeface="黑体" panose="02010609060101010101" pitchFamily="2" charset="-122"/>
                </a:rPr>
                <a:t>地址  </a:t>
              </a:r>
              <a:r>
                <a:rPr kumimoji="1" lang="zh-CN" altLang="en-US" sz="1600" b="1" dirty="0" smtClean="0">
                  <a:latin typeface="+mn-lt"/>
                  <a:ea typeface="黑体" panose="02010609060101010101" pitchFamily="2" charset="-122"/>
                </a:rPr>
                <a:t>接口   有效时间</a:t>
              </a:r>
              <a:endParaRPr kumimoji="1" lang="zh-CN" altLang="en-US" sz="1600" b="1" dirty="0">
                <a:latin typeface="+mn-lt"/>
                <a:ea typeface="黑体" panose="02010609060101010101" pitchFamily="2" charset="-122"/>
              </a:endParaRPr>
            </a:p>
            <a:p>
              <a:pPr defTabSz="762000" eaLnBrk="0" hangingPunct="0">
                <a:lnSpc>
                  <a:spcPct val="115000"/>
                </a:lnSpc>
              </a:pPr>
              <a:r>
                <a:rPr kumimoji="1" lang="zh-CN" altLang="en-US" sz="1600" b="1" dirty="0">
                  <a:latin typeface="+mn-lt"/>
                  <a:ea typeface="黑体" panose="02010609060101010101" pitchFamily="2" charset="-122"/>
                </a:rPr>
                <a:t> </a:t>
              </a:r>
              <a:r>
                <a:rPr kumimoji="1" lang="zh-CN" altLang="en-US" sz="1600" b="1" dirty="0" smtClean="0">
                  <a:latin typeface="+mn-lt"/>
                  <a:ea typeface="黑体" panose="02010609060101010101" pitchFamily="2" charset="-122"/>
                </a:rPr>
                <a:t>      </a:t>
              </a:r>
              <a:r>
                <a:rPr kumimoji="1" lang="en-US" altLang="zh-CN" sz="1600" b="1" dirty="0" smtClean="0">
                  <a:latin typeface="+mn-lt"/>
                  <a:ea typeface="黑体" panose="02010609060101010101" pitchFamily="2" charset="-122"/>
                </a:rPr>
                <a:t>A           1</a:t>
              </a:r>
              <a:endParaRPr kumimoji="1" lang="en-US" altLang="zh-CN" sz="1600" b="1" dirty="0">
                <a:latin typeface="+mn-lt"/>
                <a:ea typeface="黑体" panose="02010609060101010101" pitchFamily="2" charset="-122"/>
              </a:endParaRPr>
            </a:p>
            <a:p>
              <a:pPr defTabSz="762000" eaLnBrk="0" hangingPunct="0">
                <a:lnSpc>
                  <a:spcPct val="115000"/>
                </a:lnSpc>
              </a:pPr>
              <a:r>
                <a:rPr kumimoji="1" lang="en-US" altLang="zh-CN" sz="1600" b="1" dirty="0" smtClean="0">
                  <a:latin typeface="+mn-lt"/>
                  <a:ea typeface="黑体" panose="02010609060101010101" pitchFamily="2" charset="-122"/>
                </a:rPr>
                <a:t>       B           3</a:t>
              </a:r>
              <a:endParaRPr kumimoji="1" lang="en-US" altLang="zh-CN" sz="1600" b="1" dirty="0">
                <a:latin typeface="+mn-lt"/>
                <a:ea typeface="黑体" panose="02010609060101010101" pitchFamily="2" charset="-122"/>
              </a:endParaRPr>
            </a:p>
          </p:txBody>
        </p:sp>
        <p:sp>
          <p:nvSpPr>
            <p:cNvPr id="11" name="Rectangle 24"/>
            <p:cNvSpPr>
              <a:spLocks noChangeArrowheads="1"/>
            </p:cNvSpPr>
            <p:nvPr/>
          </p:nvSpPr>
          <p:spPr bwMode="auto">
            <a:xfrm>
              <a:off x="3944888" y="2105804"/>
              <a:ext cx="2039021"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zh-CN" altLang="en-US" sz="2400" b="1" dirty="0">
                  <a:latin typeface="黑体" panose="02010609060101010101" pitchFamily="2" charset="-122"/>
                  <a:ea typeface="黑体" panose="02010609060101010101" pitchFamily="2" charset="-122"/>
                </a:rPr>
                <a:t>以太网交换机</a:t>
              </a:r>
              <a:endParaRPr kumimoji="1" lang="en-US" altLang="zh-CN" sz="2400" b="1" dirty="0">
                <a:latin typeface="黑体" panose="02010609060101010101" pitchFamily="2" charset="-122"/>
                <a:ea typeface="黑体" panose="02010609060101010101" pitchFamily="2" charset="-122"/>
              </a:endParaRPr>
            </a:p>
          </p:txBody>
        </p:sp>
        <p:pic>
          <p:nvPicPr>
            <p:cNvPr id="12"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0741" y="2393873"/>
              <a:ext cx="4683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34"/>
            <p:cNvSpPr>
              <a:spLocks noChangeArrowheads="1"/>
            </p:cNvSpPr>
            <p:nvPr/>
          </p:nvSpPr>
          <p:spPr bwMode="auto">
            <a:xfrm>
              <a:off x="2390532" y="23462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A</a:t>
              </a:r>
              <a:endParaRPr kumimoji="1" lang="en-US" altLang="zh-CN" sz="1600" b="1" baseline="-25000" dirty="0">
                <a:latin typeface="+mn-lt"/>
                <a:ea typeface="黑体" panose="02010609060101010101" pitchFamily="2" charset="-122"/>
              </a:endParaRPr>
            </a:p>
          </p:txBody>
        </p:sp>
        <p:sp>
          <p:nvSpPr>
            <p:cNvPr id="14" name="Line 50"/>
            <p:cNvSpPr>
              <a:spLocks noChangeShapeType="1"/>
            </p:cNvSpPr>
            <p:nvPr/>
          </p:nvSpPr>
          <p:spPr bwMode="auto">
            <a:xfrm>
              <a:off x="4510179" y="3690860"/>
              <a:ext cx="0" cy="1439863"/>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grpSp>
          <p:nvGrpSpPr>
            <p:cNvPr id="15" name="组合 14"/>
            <p:cNvGrpSpPr/>
            <p:nvPr/>
          </p:nvGrpSpPr>
          <p:grpSpPr>
            <a:xfrm>
              <a:off x="3575141" y="3978198"/>
              <a:ext cx="2601995" cy="863600"/>
              <a:chOff x="3575141" y="4437298"/>
              <a:chExt cx="1439863" cy="863600"/>
            </a:xfrm>
          </p:grpSpPr>
          <p:sp>
            <p:nvSpPr>
              <p:cNvPr id="16" name="Line 45"/>
              <p:cNvSpPr>
                <a:spLocks noChangeShapeType="1"/>
              </p:cNvSpPr>
              <p:nvPr/>
            </p:nvSpPr>
            <p:spPr bwMode="auto">
              <a:xfrm>
                <a:off x="3575141" y="4437298"/>
                <a:ext cx="1439863" cy="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7" name="Line 46"/>
              <p:cNvSpPr>
                <a:spLocks noChangeShapeType="1"/>
              </p:cNvSpPr>
              <p:nvPr/>
            </p:nvSpPr>
            <p:spPr bwMode="auto">
              <a:xfrm>
                <a:off x="3575141" y="4724635"/>
                <a:ext cx="1439863" cy="0"/>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8" name="Line 47"/>
              <p:cNvSpPr>
                <a:spLocks noChangeShapeType="1"/>
              </p:cNvSpPr>
              <p:nvPr/>
            </p:nvSpPr>
            <p:spPr bwMode="auto">
              <a:xfrm>
                <a:off x="3575141" y="5011973"/>
                <a:ext cx="1439863" cy="1587"/>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19" name="Line 66"/>
              <p:cNvSpPr>
                <a:spLocks noChangeShapeType="1"/>
              </p:cNvSpPr>
              <p:nvPr/>
            </p:nvSpPr>
            <p:spPr bwMode="auto">
              <a:xfrm>
                <a:off x="3575141" y="5299310"/>
                <a:ext cx="1439863" cy="1588"/>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grpSp>
        <p:grpSp>
          <p:nvGrpSpPr>
            <p:cNvPr id="20" name="组合 57"/>
            <p:cNvGrpSpPr/>
            <p:nvPr/>
          </p:nvGrpSpPr>
          <p:grpSpPr bwMode="auto">
            <a:xfrm>
              <a:off x="3452906" y="2609773"/>
              <a:ext cx="296557" cy="335989"/>
              <a:chOff x="2267744" y="1268760"/>
              <a:chExt cx="297274" cy="335989"/>
            </a:xfrm>
          </p:grpSpPr>
          <p:sp>
            <p:nvSpPr>
              <p:cNvPr id="21" name="矩形 20"/>
              <p:cNvSpPr/>
              <p:nvPr/>
            </p:nvSpPr>
            <p:spPr>
              <a:xfrm>
                <a:off x="2267744" y="1340197"/>
                <a:ext cx="288032" cy="215900"/>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2" name="Rectangle 40"/>
              <p:cNvSpPr>
                <a:spLocks noChangeArrowheads="1"/>
              </p:cNvSpPr>
              <p:nvPr/>
            </p:nvSpPr>
            <p:spPr bwMode="auto">
              <a:xfrm>
                <a:off x="2267744" y="1268760"/>
                <a:ext cx="297274"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1</a:t>
                </a:r>
                <a:endParaRPr kumimoji="1" lang="en-US" altLang="zh-CN" sz="1600" b="1" baseline="-25000">
                  <a:latin typeface="+mn-lt"/>
                  <a:ea typeface="黑体" panose="02010609060101010101" pitchFamily="2" charset="-122"/>
                </a:endParaRPr>
              </a:p>
            </p:txBody>
          </p:sp>
        </p:grpSp>
        <p:grpSp>
          <p:nvGrpSpPr>
            <p:cNvPr id="23" name="组合 58"/>
            <p:cNvGrpSpPr/>
            <p:nvPr/>
          </p:nvGrpSpPr>
          <p:grpSpPr bwMode="auto">
            <a:xfrm>
              <a:off x="3452906" y="2997124"/>
              <a:ext cx="296557" cy="335989"/>
              <a:chOff x="2267744" y="1268760"/>
              <a:chExt cx="297274" cy="337019"/>
            </a:xfrm>
          </p:grpSpPr>
          <p:sp>
            <p:nvSpPr>
              <p:cNvPr id="24" name="矩形 23"/>
              <p:cNvSpPr/>
              <p:nvPr/>
            </p:nvSpPr>
            <p:spPr>
              <a:xfrm>
                <a:off x="2267744" y="1340416"/>
                <a:ext cx="288032" cy="216562"/>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5" name="Rectangle 40"/>
              <p:cNvSpPr>
                <a:spLocks noChangeArrowheads="1"/>
              </p:cNvSpPr>
              <p:nvPr/>
            </p:nvSpPr>
            <p:spPr bwMode="auto">
              <a:xfrm>
                <a:off x="2267744" y="1268760"/>
                <a:ext cx="297274" cy="33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2</a:t>
                </a:r>
                <a:endParaRPr kumimoji="1" lang="en-US" altLang="zh-CN" sz="1600" b="1" baseline="-25000">
                  <a:latin typeface="+mn-lt"/>
                  <a:ea typeface="黑体" panose="02010609060101010101" pitchFamily="2" charset="-122"/>
                </a:endParaRPr>
              </a:p>
            </p:txBody>
          </p:sp>
        </p:grpSp>
        <p:grpSp>
          <p:nvGrpSpPr>
            <p:cNvPr id="26" name="组合 61"/>
            <p:cNvGrpSpPr/>
            <p:nvPr/>
          </p:nvGrpSpPr>
          <p:grpSpPr bwMode="auto">
            <a:xfrm>
              <a:off x="6033123" y="2997124"/>
              <a:ext cx="296557" cy="335989"/>
              <a:chOff x="2267744" y="1268760"/>
              <a:chExt cx="295640" cy="337019"/>
            </a:xfrm>
          </p:grpSpPr>
          <p:sp>
            <p:nvSpPr>
              <p:cNvPr id="27" name="矩形 26"/>
              <p:cNvSpPr/>
              <p:nvPr/>
            </p:nvSpPr>
            <p:spPr>
              <a:xfrm>
                <a:off x="2267744" y="1340416"/>
                <a:ext cx="288032" cy="216562"/>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28" name="Rectangle 40"/>
              <p:cNvSpPr>
                <a:spLocks noChangeArrowheads="1"/>
              </p:cNvSpPr>
              <p:nvPr/>
            </p:nvSpPr>
            <p:spPr bwMode="auto">
              <a:xfrm>
                <a:off x="2267744" y="1268760"/>
                <a:ext cx="295640" cy="33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4</a:t>
                </a:r>
                <a:endParaRPr kumimoji="1" lang="en-US" altLang="zh-CN" sz="1600" b="1" baseline="-25000">
                  <a:latin typeface="+mn-lt"/>
                  <a:ea typeface="黑体" panose="02010609060101010101" pitchFamily="2" charset="-122"/>
                </a:endParaRPr>
              </a:p>
            </p:txBody>
          </p:sp>
        </p:grpSp>
        <p:grpSp>
          <p:nvGrpSpPr>
            <p:cNvPr id="29" name="组合 64"/>
            <p:cNvGrpSpPr/>
            <p:nvPr/>
          </p:nvGrpSpPr>
          <p:grpSpPr bwMode="auto">
            <a:xfrm>
              <a:off x="6033123" y="2609773"/>
              <a:ext cx="296557" cy="335989"/>
              <a:chOff x="2267744" y="1268760"/>
              <a:chExt cx="295640" cy="335429"/>
            </a:xfrm>
          </p:grpSpPr>
          <p:sp>
            <p:nvSpPr>
              <p:cNvPr id="30" name="矩形 29"/>
              <p:cNvSpPr/>
              <p:nvPr/>
            </p:nvSpPr>
            <p:spPr>
              <a:xfrm>
                <a:off x="2267744" y="1340078"/>
                <a:ext cx="288032" cy="217125"/>
              </a:xfrm>
              <a:prstGeom prst="rect">
                <a:avLst/>
              </a:prstGeom>
              <a:ln w="12700"/>
            </p:spPr>
            <p:style>
              <a:lnRef idx="2">
                <a:schemeClr val="dk1"/>
              </a:lnRef>
              <a:fillRef idx="1">
                <a:schemeClr val="lt1"/>
              </a:fillRef>
              <a:effectRef idx="0">
                <a:schemeClr val="dk1"/>
              </a:effectRef>
              <a:fontRef idx="minor">
                <a:schemeClr val="dk1"/>
              </a:fontRef>
            </p:style>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endParaRPr lang="zh-CN" alt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a typeface="黑体" panose="02010609060101010101" pitchFamily="2" charset="-122"/>
                </a:endParaRPr>
              </a:p>
            </p:txBody>
          </p:sp>
          <p:sp>
            <p:nvSpPr>
              <p:cNvPr id="31" name="Rectangle 40"/>
              <p:cNvSpPr>
                <a:spLocks noChangeArrowheads="1"/>
              </p:cNvSpPr>
              <p:nvPr/>
            </p:nvSpPr>
            <p:spPr bwMode="auto">
              <a:xfrm>
                <a:off x="2267744" y="1268760"/>
                <a:ext cx="295640" cy="335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a:latin typeface="+mn-lt"/>
                    <a:ea typeface="黑体" panose="02010609060101010101" pitchFamily="2" charset="-122"/>
                  </a:rPr>
                  <a:t>3</a:t>
                </a:r>
                <a:endParaRPr kumimoji="1" lang="en-US" altLang="zh-CN" sz="1600" b="1" baseline="-25000">
                  <a:latin typeface="+mn-lt"/>
                  <a:ea typeface="黑体" panose="02010609060101010101" pitchFamily="2" charset="-122"/>
                </a:endParaRPr>
              </a:p>
            </p:txBody>
          </p:sp>
        </p:grpSp>
        <p:sp>
          <p:nvSpPr>
            <p:cNvPr id="32" name="Rectangle 24"/>
            <p:cNvSpPr>
              <a:spLocks noChangeArrowheads="1"/>
            </p:cNvSpPr>
            <p:nvPr/>
          </p:nvSpPr>
          <p:spPr bwMode="auto">
            <a:xfrm>
              <a:off x="4586536" y="3359073"/>
              <a:ext cx="880050"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zh-CN" altLang="en-US" b="1" dirty="0">
                  <a:latin typeface="+mn-lt"/>
                  <a:ea typeface="黑体" panose="02010609060101010101" pitchFamily="2" charset="-122"/>
                </a:rPr>
                <a:t>交换表</a:t>
              </a:r>
              <a:endParaRPr kumimoji="1" lang="en-US" altLang="zh-CN" b="1" dirty="0">
                <a:latin typeface="+mn-lt"/>
                <a:ea typeface="黑体" panose="02010609060101010101" pitchFamily="2" charset="-122"/>
              </a:endParaRPr>
            </a:p>
          </p:txBody>
        </p:sp>
        <p:pic>
          <p:nvPicPr>
            <p:cNvPr id="33"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3" y="3041573"/>
              <a:ext cx="46831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34"/>
            <p:cNvSpPr>
              <a:spLocks noChangeArrowheads="1"/>
            </p:cNvSpPr>
            <p:nvPr/>
          </p:nvSpPr>
          <p:spPr bwMode="auto">
            <a:xfrm>
              <a:off x="6969224" y="29939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D</a:t>
              </a:r>
              <a:endParaRPr kumimoji="1" lang="en-US" altLang="zh-CN" sz="1600" b="1" baseline="-25000" dirty="0">
                <a:latin typeface="+mn-lt"/>
                <a:ea typeface="黑体" panose="02010609060101010101" pitchFamily="2" charset="-122"/>
              </a:endParaRPr>
            </a:p>
          </p:txBody>
        </p:sp>
        <p:pic>
          <p:nvPicPr>
            <p:cNvPr id="35"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0741" y="3041573"/>
              <a:ext cx="4683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3" y="2393873"/>
              <a:ext cx="468312"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4"/>
            <p:cNvSpPr>
              <a:spLocks noChangeArrowheads="1"/>
            </p:cNvSpPr>
            <p:nvPr/>
          </p:nvSpPr>
          <p:spPr bwMode="auto">
            <a:xfrm>
              <a:off x="6969224" y="234624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B</a:t>
              </a:r>
              <a:endParaRPr kumimoji="1" lang="en-US" altLang="zh-CN" sz="1600" b="1" baseline="-25000" dirty="0">
                <a:latin typeface="+mn-lt"/>
                <a:ea typeface="黑体" panose="02010609060101010101" pitchFamily="2" charset="-122"/>
              </a:endParaRPr>
            </a:p>
          </p:txBody>
        </p:sp>
        <p:sp>
          <p:nvSpPr>
            <p:cNvPr id="38" name="Line 50"/>
            <p:cNvSpPr>
              <a:spLocks noChangeShapeType="1"/>
            </p:cNvSpPr>
            <p:nvPr/>
          </p:nvSpPr>
          <p:spPr bwMode="auto">
            <a:xfrm>
              <a:off x="5097554" y="3690860"/>
              <a:ext cx="0" cy="1439863"/>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b="1">
                <a:latin typeface="+mn-lt"/>
                <a:ea typeface="黑体" panose="02010609060101010101" pitchFamily="2" charset="-122"/>
              </a:endParaRPr>
            </a:p>
          </p:txBody>
        </p:sp>
        <p:sp>
          <p:nvSpPr>
            <p:cNvPr id="39" name="Rectangle 34"/>
            <p:cNvSpPr>
              <a:spLocks noChangeArrowheads="1"/>
            </p:cNvSpPr>
            <p:nvPr/>
          </p:nvSpPr>
          <p:spPr bwMode="auto">
            <a:xfrm>
              <a:off x="2403252" y="3041908"/>
              <a:ext cx="330220"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defTabSz="762000" eaLnBrk="0" hangingPunct="0"/>
              <a:r>
                <a:rPr kumimoji="1" lang="en-US" altLang="zh-CN" sz="1600" b="1" dirty="0">
                  <a:latin typeface="+mn-lt"/>
                  <a:ea typeface="黑体" panose="02010609060101010101" pitchFamily="2" charset="-122"/>
                </a:rPr>
                <a:t>C</a:t>
              </a:r>
              <a:endParaRPr kumimoji="1" lang="en-US" altLang="zh-CN" sz="1600" b="1" baseline="-25000" dirty="0">
                <a:latin typeface="+mn-lt"/>
                <a:ea typeface="黑体" panose="02010609060101010101" pitchFamily="2" charset="-122"/>
              </a:endParaRPr>
            </a:p>
          </p:txBody>
        </p:sp>
        <p:sp>
          <p:nvSpPr>
            <p:cNvPr id="40" name="矩形 39"/>
            <p:cNvSpPr/>
            <p:nvPr/>
          </p:nvSpPr>
          <p:spPr>
            <a:xfrm>
              <a:off x="2660740" y="5346164"/>
              <a:ext cx="4473593" cy="461665"/>
            </a:xfrm>
            <a:prstGeom prst="rect">
              <a:avLst/>
            </a:prstGeom>
          </p:spPr>
          <p:txBody>
            <a:bodyPr wrap="square">
              <a:spAutoFit/>
            </a:bodyPr>
            <a:lstStyle/>
            <a:p>
              <a:pPr algn="ctr"/>
              <a:r>
                <a:rPr lang="zh-CN" altLang="en-US" sz="2400" b="1" dirty="0" smtClean="0">
                  <a:latin typeface="+mn-lt"/>
                  <a:ea typeface="黑体" panose="02010609060101010101" pitchFamily="2" charset="-122"/>
                </a:rPr>
                <a:t>交换</a:t>
              </a:r>
              <a:r>
                <a:rPr lang="zh-CN" altLang="en-US" sz="2400" b="1" dirty="0">
                  <a:latin typeface="+mn-lt"/>
                  <a:ea typeface="黑体" panose="02010609060101010101" pitchFamily="2" charset="-122"/>
                </a:rPr>
                <a:t>了两帧后的交换</a:t>
              </a:r>
              <a:r>
                <a:rPr lang="zh-CN" altLang="en-US" sz="2400" b="1" dirty="0" smtClean="0">
                  <a:latin typeface="+mn-lt"/>
                  <a:ea typeface="黑体" panose="02010609060101010101" pitchFamily="2" charset="-122"/>
                </a:rPr>
                <a:t>表</a:t>
              </a:r>
              <a:endParaRPr lang="en-US" altLang="zh-CN" sz="2400" b="1" dirty="0">
                <a:latin typeface="+mn-lt"/>
                <a:ea typeface="黑体" panose="02010609060101010101" pitchFamily="2" charset="-122"/>
              </a:endParaRPr>
            </a:p>
          </p:txBody>
        </p:sp>
        <p:sp>
          <p:nvSpPr>
            <p:cNvPr id="41" name="Rectangle 24"/>
            <p:cNvSpPr>
              <a:spLocks noChangeArrowheads="1"/>
            </p:cNvSpPr>
            <p:nvPr/>
          </p:nvSpPr>
          <p:spPr bwMode="auto">
            <a:xfrm>
              <a:off x="1282798" y="3933056"/>
              <a:ext cx="2086026" cy="68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p>
              <a:pPr defTabSz="762000" eaLnBrk="0" hangingPunct="0">
                <a:spcBef>
                  <a:spcPts val="300"/>
                </a:spcBef>
              </a:pPr>
              <a:r>
                <a:rPr kumimoji="1" lang="en-US" altLang="zh-CN" b="1" dirty="0">
                  <a:latin typeface="+mn-lt"/>
                  <a:ea typeface="黑体" panose="02010609060101010101" pitchFamily="2" charset="-122"/>
                </a:rPr>
                <a:t>A </a:t>
              </a:r>
              <a:r>
                <a:rPr kumimoji="1" lang="zh-CN" altLang="en-US" b="1" dirty="0">
                  <a:latin typeface="+mn-lt"/>
                  <a:ea typeface="黑体" panose="02010609060101010101" pitchFamily="2" charset="-122"/>
                </a:rPr>
                <a:t>发送一帧给 </a:t>
              </a:r>
              <a:r>
                <a:rPr kumimoji="1" lang="en-US" altLang="zh-CN" b="1" dirty="0">
                  <a:latin typeface="+mn-lt"/>
                  <a:ea typeface="黑体" panose="02010609060101010101" pitchFamily="2" charset="-122"/>
                </a:rPr>
                <a:t>B</a:t>
              </a:r>
            </a:p>
            <a:p>
              <a:pPr defTabSz="762000" eaLnBrk="0" hangingPunct="0">
                <a:spcBef>
                  <a:spcPts val="300"/>
                </a:spcBef>
              </a:pPr>
              <a:r>
                <a:rPr kumimoji="1" lang="en-US" altLang="zh-CN" b="1" dirty="0">
                  <a:latin typeface="+mn-lt"/>
                  <a:ea typeface="黑体" panose="02010609060101010101" pitchFamily="2" charset="-122"/>
                </a:rPr>
                <a:t>B </a:t>
              </a:r>
              <a:r>
                <a:rPr kumimoji="1" lang="zh-CN" altLang="en-US" b="1" dirty="0">
                  <a:latin typeface="+mn-lt"/>
                  <a:ea typeface="黑体" panose="02010609060101010101" pitchFamily="2" charset="-122"/>
                </a:rPr>
                <a:t>发送一帧给 </a:t>
              </a:r>
              <a:r>
                <a:rPr kumimoji="1" lang="en-US" altLang="zh-CN" b="1" dirty="0">
                  <a:latin typeface="+mn-lt"/>
                  <a:ea typeface="黑体" panose="02010609060101010101" pitchFamily="2" charset="-122"/>
                </a:rPr>
                <a:t>A</a:t>
              </a:r>
            </a:p>
          </p:txBody>
        </p:sp>
        <p:sp>
          <p:nvSpPr>
            <p:cNvPr id="42" name="右箭头 41"/>
            <p:cNvSpPr/>
            <p:nvPr/>
          </p:nvSpPr>
          <p:spPr>
            <a:xfrm>
              <a:off x="3096989" y="4108078"/>
              <a:ext cx="487363" cy="101600"/>
            </a:xfrm>
            <a:prstGeom prst="rightArrow">
              <a:avLst>
                <a:gd name="adj1" fmla="val 50000"/>
                <a:gd name="adj2" fmla="val 127331"/>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3" name="右箭头 42"/>
            <p:cNvSpPr/>
            <p:nvPr/>
          </p:nvSpPr>
          <p:spPr>
            <a:xfrm>
              <a:off x="3103339" y="4379540"/>
              <a:ext cx="487363" cy="101600"/>
            </a:xfrm>
            <a:prstGeom prst="rightArrow">
              <a:avLst>
                <a:gd name="adj1" fmla="val 50000"/>
                <a:gd name="adj2" fmla="val 127331"/>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pSp>
      <p:sp>
        <p:nvSpPr>
          <p:cNvPr id="46" name="矩形 45"/>
          <p:cNvSpPr/>
          <p:nvPr/>
        </p:nvSpPr>
        <p:spPr>
          <a:xfrm>
            <a:off x="5662479" y="2766407"/>
            <a:ext cx="4187065" cy="2677656"/>
          </a:xfrm>
          <a:prstGeom prst="rect">
            <a:avLst/>
          </a:prstGeom>
          <a:ln w="12700">
            <a:solidFill>
              <a:schemeClr val="tx1"/>
            </a:solidFill>
          </a:ln>
        </p:spPr>
        <p:txBody>
          <a:bodyPr wrap="square">
            <a:spAutoFit/>
          </a:bodyPr>
          <a:lstStyle/>
          <a:p>
            <a:r>
              <a:rPr lang="zh-CN" altLang="zh-CN" sz="2400" b="1" dirty="0" smtClean="0">
                <a:latin typeface="+mn-lt"/>
                <a:ea typeface="黑体" panose="02010609060101010101" pitchFamily="2" charset="-122"/>
              </a:rPr>
              <a:t>考虑到可能有时要在交换机的接口更换主机，或者主机要更换其网络适配器，这就需要更改交换表中的项目。为此，在交换表中每个项目都设有一定的</a:t>
            </a:r>
            <a:r>
              <a:rPr lang="zh-CN" altLang="zh-CN" sz="2400" b="1" dirty="0">
                <a:solidFill>
                  <a:srgbClr val="FF0000"/>
                </a:solidFill>
                <a:latin typeface="+mn-lt"/>
                <a:ea typeface="黑体" panose="02010609060101010101" pitchFamily="2" charset="-122"/>
              </a:rPr>
              <a:t>有效时间。</a:t>
            </a:r>
            <a:r>
              <a:rPr lang="zh-CN" altLang="zh-CN" sz="2400" b="1" dirty="0" smtClean="0">
                <a:solidFill>
                  <a:srgbClr val="0000FF"/>
                </a:solidFill>
                <a:latin typeface="+mn-lt"/>
                <a:ea typeface="黑体" panose="02010609060101010101" pitchFamily="2" charset="-122"/>
              </a:rPr>
              <a:t>过期的项目就自动被删除</a:t>
            </a:r>
            <a:r>
              <a:rPr lang="zh-CN" altLang="zh-CN" sz="2400" b="1" dirty="0" smtClean="0">
                <a:solidFill>
                  <a:srgbClr val="0000FF"/>
                </a:solidFill>
                <a:latin typeface="+mn-lt"/>
                <a:ea typeface="黑体" panose="02010609060101010101" pitchFamily="2" charset="-122"/>
              </a:rPr>
              <a:t>。</a:t>
            </a:r>
            <a:r>
              <a:rPr lang="zh-CN" altLang="en-US" sz="2400" b="1" dirty="0" smtClean="0">
                <a:solidFill>
                  <a:srgbClr val="0000FF"/>
                </a:solidFill>
                <a:latin typeface="+mn-lt"/>
                <a:ea typeface="黑体" panose="02010609060101010101" pitchFamily="2" charset="-122"/>
              </a:rPr>
              <a:t>（默认</a:t>
            </a:r>
            <a:r>
              <a:rPr lang="en-US" altLang="zh-CN" sz="2400" b="1" dirty="0" smtClean="0">
                <a:solidFill>
                  <a:srgbClr val="0000FF"/>
                </a:solidFill>
                <a:latin typeface="+mn-lt"/>
                <a:ea typeface="黑体" panose="02010609060101010101" pitchFamily="2" charset="-122"/>
              </a:rPr>
              <a:t>300s</a:t>
            </a:r>
            <a:r>
              <a:rPr lang="zh-CN" altLang="en-US" sz="2400" b="1" dirty="0" smtClean="0">
                <a:solidFill>
                  <a:srgbClr val="0000FF"/>
                </a:solidFill>
                <a:latin typeface="+mn-lt"/>
                <a:ea typeface="黑体" panose="02010609060101010101" pitchFamily="2" charset="-122"/>
              </a:rPr>
              <a:t>）</a:t>
            </a:r>
            <a:endParaRPr lang="zh-CN" altLang="en-US" sz="2400" b="1" dirty="0">
              <a:solidFill>
                <a:srgbClr val="0000FF"/>
              </a:solidFill>
              <a:latin typeface="+mn-lt"/>
              <a:ea typeface="黑体" panose="02010609060101010101" pitchFamily="2" charset="-122"/>
            </a:endParaRPr>
          </a:p>
        </p:txBody>
      </p:sp>
      <p:cxnSp>
        <p:nvCxnSpPr>
          <p:cNvPr id="48" name="直接箭头连接符 47"/>
          <p:cNvCxnSpPr/>
          <p:nvPr/>
        </p:nvCxnSpPr>
        <p:spPr bwMode="auto">
          <a:xfrm flipH="1" flipV="1">
            <a:off x="5166821" y="3043900"/>
            <a:ext cx="792160" cy="339431"/>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矩形 48"/>
          <p:cNvSpPr/>
          <p:nvPr/>
        </p:nvSpPr>
        <p:spPr>
          <a:xfrm>
            <a:off x="848544" y="5871322"/>
            <a:ext cx="8640960" cy="870046"/>
          </a:xfrm>
          <a:prstGeom prst="rect">
            <a:avLst/>
          </a:prstGeom>
          <a:solidFill>
            <a:srgbClr val="FFFF66"/>
          </a:solidFill>
          <a:ln>
            <a:solidFill>
              <a:schemeClr val="tx1"/>
            </a:solidFill>
          </a:ln>
        </p:spPr>
        <p:txBody>
          <a:bodyPr wrap="square">
            <a:spAutoFit/>
          </a:bodyPr>
          <a:lstStyle/>
          <a:p>
            <a:pPr>
              <a:lnSpc>
                <a:spcPct val="110000"/>
              </a:lnSpc>
              <a:buSzPct val="80000"/>
            </a:pPr>
            <a:r>
              <a:rPr lang="zh-CN" altLang="zh-CN" sz="2400" b="1" dirty="0">
                <a:solidFill>
                  <a:srgbClr val="000066"/>
                </a:solidFill>
                <a:latin typeface="+mn-lt"/>
                <a:ea typeface="黑体" panose="02010609060101010101" pitchFamily="2" charset="-122"/>
              </a:rPr>
              <a:t>以太网交换机的这种自学习方法使得以太网交换机能够即插即用，不必人工进行配置，因此非常方便。</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ChangeArrowheads="1"/>
          </p:cNvSpPr>
          <p:nvPr>
            <p:ph type="title"/>
          </p:nvPr>
        </p:nvSpPr>
        <p:spPr/>
        <p:txBody>
          <a:bodyPr/>
          <a:lstStyle/>
          <a:p>
            <a:pPr algn="ctr"/>
            <a:r>
              <a:rPr lang="zh-CN" altLang="en-US" sz="4000" dirty="0"/>
              <a:t>交换机</a:t>
            </a:r>
            <a:r>
              <a:rPr lang="zh-CN" altLang="en-US" sz="4000" dirty="0" smtClean="0"/>
              <a:t>自学习</a:t>
            </a:r>
            <a:r>
              <a:rPr lang="zh-CN" altLang="en-US" sz="4000" dirty="0"/>
              <a:t>和转发</a:t>
            </a:r>
            <a:r>
              <a:rPr lang="zh-CN" altLang="en-US" sz="4000" dirty="0" smtClean="0"/>
              <a:t>帧的</a:t>
            </a:r>
            <a:r>
              <a:rPr lang="zh-CN" altLang="en-US" sz="4000" dirty="0"/>
              <a:t>步骤归纳 </a:t>
            </a:r>
          </a:p>
        </p:txBody>
      </p:sp>
      <p:sp>
        <p:nvSpPr>
          <p:cNvPr id="650243" name="Rectangle 3"/>
          <p:cNvSpPr>
            <a:spLocks noGrp="1" noChangeArrowheads="1"/>
          </p:cNvSpPr>
          <p:nvPr>
            <p:ph idx="1"/>
          </p:nvPr>
        </p:nvSpPr>
        <p:spPr/>
        <p:txBody>
          <a:bodyPr/>
          <a:lstStyle/>
          <a:p>
            <a:r>
              <a:rPr lang="zh-CN" altLang="en-US" sz="2800" dirty="0"/>
              <a:t>交换机</a:t>
            </a:r>
            <a:r>
              <a:rPr lang="zh-CN" altLang="en-US" sz="2800" dirty="0" smtClean="0"/>
              <a:t>收到</a:t>
            </a:r>
            <a:r>
              <a:rPr lang="zh-CN" altLang="en-US" sz="2800" dirty="0"/>
              <a:t>一帧后先进行</a:t>
            </a:r>
            <a:r>
              <a:rPr lang="zh-CN" altLang="en-US" sz="2800" dirty="0">
                <a:solidFill>
                  <a:srgbClr val="FF0000"/>
                </a:solidFill>
              </a:rPr>
              <a:t>自学习。</a:t>
            </a:r>
            <a:r>
              <a:rPr lang="zh-CN" altLang="en-US" sz="2800" dirty="0" smtClean="0"/>
              <a:t>查找交换表</a:t>
            </a:r>
            <a:r>
              <a:rPr lang="zh-CN" altLang="en-US" sz="2800" dirty="0"/>
              <a:t>中与收到帧的</a:t>
            </a:r>
            <a:r>
              <a:rPr lang="zh-CN" altLang="en-US" sz="2800" dirty="0">
                <a:solidFill>
                  <a:srgbClr val="FF0000"/>
                </a:solidFill>
              </a:rPr>
              <a:t>源地址有无相匹配</a:t>
            </a:r>
            <a:r>
              <a:rPr lang="zh-CN" altLang="en-US" sz="2800" dirty="0"/>
              <a:t>的项目</a:t>
            </a:r>
            <a:r>
              <a:rPr lang="zh-CN" altLang="en-US" sz="2800" dirty="0" smtClean="0"/>
              <a:t>。</a:t>
            </a:r>
            <a:endParaRPr lang="en-US" altLang="zh-CN" sz="2800" dirty="0" smtClean="0"/>
          </a:p>
          <a:p>
            <a:pPr lvl="1"/>
            <a:r>
              <a:rPr lang="zh-CN" altLang="en-US" sz="2400" dirty="0" smtClean="0"/>
              <a:t>如</a:t>
            </a:r>
            <a:r>
              <a:rPr lang="zh-CN" altLang="en-US" sz="2400" dirty="0"/>
              <a:t>没有，就</a:t>
            </a:r>
            <a:r>
              <a:rPr lang="zh-CN" altLang="en-US" sz="2400" dirty="0" smtClean="0"/>
              <a:t>在交换表</a:t>
            </a:r>
            <a:r>
              <a:rPr lang="zh-CN" altLang="en-US" sz="2400" dirty="0"/>
              <a:t>中增加一个项目（源地址、进入的接口</a:t>
            </a:r>
            <a:r>
              <a:rPr lang="zh-CN" altLang="en-US" sz="2400" dirty="0" smtClean="0"/>
              <a:t>和有效时间</a:t>
            </a:r>
            <a:r>
              <a:rPr lang="zh-CN" altLang="en-US" sz="2400" dirty="0"/>
              <a:t>）</a:t>
            </a:r>
            <a:r>
              <a:rPr lang="zh-CN" altLang="en-US" sz="2400" dirty="0" smtClean="0"/>
              <a:t>。</a:t>
            </a:r>
            <a:endParaRPr lang="en-US" altLang="zh-CN" sz="2400" dirty="0" smtClean="0"/>
          </a:p>
          <a:p>
            <a:pPr lvl="1"/>
            <a:r>
              <a:rPr lang="zh-CN" altLang="en-US" sz="2400" dirty="0" smtClean="0"/>
              <a:t>如</a:t>
            </a:r>
            <a:r>
              <a:rPr lang="zh-CN" altLang="en-US" sz="2400" dirty="0"/>
              <a:t>有，则把原有的项目进行</a:t>
            </a:r>
            <a:r>
              <a:rPr lang="zh-CN" altLang="en-US" sz="2400" dirty="0" smtClean="0"/>
              <a:t>更新（</a:t>
            </a:r>
            <a:r>
              <a:rPr lang="zh-CN" altLang="en-US" sz="2400" dirty="0"/>
              <a:t>进入的</a:t>
            </a:r>
            <a:r>
              <a:rPr lang="zh-CN" altLang="en-US" sz="2400" dirty="0" smtClean="0"/>
              <a:t>接口或有效时间）。</a:t>
            </a:r>
            <a:endParaRPr lang="zh-CN" altLang="en-US" sz="2400" dirty="0"/>
          </a:p>
          <a:p>
            <a:r>
              <a:rPr lang="zh-CN" altLang="en-US" sz="2800" dirty="0">
                <a:solidFill>
                  <a:srgbClr val="FF0000"/>
                </a:solidFill>
              </a:rPr>
              <a:t>转发帧。</a:t>
            </a:r>
            <a:r>
              <a:rPr lang="zh-CN" altLang="en-US" sz="2800" dirty="0" smtClean="0"/>
              <a:t>查找交换表</a:t>
            </a:r>
            <a:r>
              <a:rPr lang="zh-CN" altLang="en-US" sz="2800" dirty="0"/>
              <a:t>中与收到帧的</a:t>
            </a:r>
            <a:r>
              <a:rPr lang="zh-CN" altLang="en-US" sz="2800" dirty="0">
                <a:solidFill>
                  <a:srgbClr val="FF0000"/>
                </a:solidFill>
              </a:rPr>
              <a:t>目的地址有无相匹配</a:t>
            </a:r>
            <a:r>
              <a:rPr lang="zh-CN" altLang="en-US" sz="2800" dirty="0"/>
              <a:t>的项目。</a:t>
            </a:r>
          </a:p>
          <a:p>
            <a:pPr lvl="1"/>
            <a:r>
              <a:rPr lang="zh-CN" altLang="en-US" sz="2400" dirty="0">
                <a:ea typeface="黑体" panose="02010609060101010101" pitchFamily="2" charset="-122"/>
              </a:rPr>
              <a:t>如没有，</a:t>
            </a:r>
            <a:r>
              <a:rPr lang="zh-CN" altLang="en-US" sz="2400" dirty="0" smtClean="0">
                <a:ea typeface="黑体" panose="02010609060101010101" pitchFamily="2" charset="-122"/>
              </a:rPr>
              <a:t>则向所有</a:t>
            </a:r>
            <a:r>
              <a:rPr lang="zh-CN" altLang="en-US" sz="2400" dirty="0">
                <a:ea typeface="黑体" panose="02010609060101010101" pitchFamily="2" charset="-122"/>
              </a:rPr>
              <a:t>其他接口</a:t>
            </a:r>
            <a:r>
              <a:rPr lang="zh-CN" altLang="en-US" sz="2400" dirty="0" smtClean="0">
                <a:ea typeface="黑体" panose="02010609060101010101" pitchFamily="2" charset="-122"/>
              </a:rPr>
              <a:t>（进入的</a:t>
            </a:r>
            <a:r>
              <a:rPr lang="zh-CN" altLang="en-US" sz="2400" dirty="0">
                <a:ea typeface="黑体" panose="02010609060101010101" pitchFamily="2" charset="-122"/>
              </a:rPr>
              <a:t>接口除外</a:t>
            </a:r>
            <a:r>
              <a:rPr lang="zh-CN" altLang="en-US" sz="2400" dirty="0" smtClean="0">
                <a:ea typeface="黑体" panose="02010609060101010101" pitchFamily="2" charset="-122"/>
              </a:rPr>
              <a:t>）转发</a:t>
            </a:r>
            <a:r>
              <a:rPr lang="zh-CN" altLang="en-US" sz="2400" dirty="0">
                <a:ea typeface="黑体" panose="02010609060101010101" pitchFamily="2" charset="-122"/>
              </a:rPr>
              <a:t>。</a:t>
            </a:r>
          </a:p>
          <a:p>
            <a:pPr lvl="1"/>
            <a:r>
              <a:rPr lang="zh-CN" altLang="en-US" sz="2400" dirty="0">
                <a:ea typeface="黑体" panose="02010609060101010101" pitchFamily="2" charset="-122"/>
              </a:rPr>
              <a:t>如有，则</a:t>
            </a:r>
            <a:r>
              <a:rPr lang="zh-CN" altLang="en-US" sz="2400" dirty="0" smtClean="0">
                <a:ea typeface="黑体" panose="02010609060101010101" pitchFamily="2" charset="-122"/>
              </a:rPr>
              <a:t>按</a:t>
            </a:r>
            <a:r>
              <a:rPr lang="zh-CN" altLang="en-US" sz="2400" dirty="0"/>
              <a:t>交换</a:t>
            </a:r>
            <a:r>
              <a:rPr lang="zh-CN" altLang="en-US" sz="2400" dirty="0" smtClean="0">
                <a:ea typeface="黑体" panose="02010609060101010101" pitchFamily="2" charset="-122"/>
              </a:rPr>
              <a:t>表</a:t>
            </a:r>
            <a:r>
              <a:rPr lang="zh-CN" altLang="en-US" sz="2400" dirty="0">
                <a:ea typeface="黑体" panose="02010609060101010101" pitchFamily="2" charset="-122"/>
              </a:rPr>
              <a:t>中给出的接口进行转发。</a:t>
            </a:r>
          </a:p>
          <a:p>
            <a:pPr lvl="1"/>
            <a:r>
              <a:rPr lang="zh-CN" altLang="en-US" sz="2400" dirty="0" smtClean="0">
                <a:ea typeface="黑体" panose="02010609060101010101" pitchFamily="2" charset="-122"/>
              </a:rPr>
              <a:t>若交换表</a:t>
            </a:r>
            <a:r>
              <a:rPr lang="zh-CN" altLang="en-US" sz="2400" dirty="0">
                <a:ea typeface="黑体" panose="02010609060101010101" pitchFamily="2" charset="-122"/>
              </a:rPr>
              <a:t>中给出的接口就是该帧</a:t>
            </a:r>
            <a:r>
              <a:rPr lang="zh-CN" altLang="en-US" sz="2400" dirty="0" smtClean="0">
                <a:ea typeface="黑体" panose="02010609060101010101" pitchFamily="2" charset="-122"/>
              </a:rPr>
              <a:t>进入交换机的</a:t>
            </a:r>
            <a:r>
              <a:rPr lang="zh-CN" altLang="en-US" sz="2400" dirty="0">
                <a:ea typeface="黑体" panose="02010609060101010101" pitchFamily="2" charset="-122"/>
              </a:rPr>
              <a:t>接口，则应丢弃这个帧（因为这时不需要</a:t>
            </a:r>
            <a:r>
              <a:rPr lang="zh-CN" altLang="en-US" sz="2400" dirty="0" smtClean="0">
                <a:ea typeface="黑体" panose="02010609060101010101" pitchFamily="2" charset="-122"/>
              </a:rPr>
              <a:t>经过交换机进行</a:t>
            </a:r>
            <a:r>
              <a:rPr lang="zh-CN" altLang="en-US" sz="2400" dirty="0">
                <a:ea typeface="黑体" panose="02010609060101010101" pitchFamily="2" charset="-122"/>
              </a:rPr>
              <a:t>转发）。</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3.4.3  </a:t>
            </a:r>
            <a:r>
              <a:rPr lang="zh-CN" altLang="zh-CN" dirty="0"/>
              <a:t>虚拟局域网</a:t>
            </a:r>
            <a:endParaRPr lang="zh-CN" altLang="en-US" dirty="0"/>
          </a:p>
        </p:txBody>
      </p:sp>
      <p:sp>
        <p:nvSpPr>
          <p:cNvPr id="3" name="内容占位符 2"/>
          <p:cNvSpPr>
            <a:spLocks noGrp="1"/>
          </p:cNvSpPr>
          <p:nvPr>
            <p:ph idx="1"/>
          </p:nvPr>
        </p:nvSpPr>
        <p:spPr/>
        <p:txBody>
          <a:bodyPr/>
          <a:lstStyle/>
          <a:p>
            <a:pPr>
              <a:lnSpc>
                <a:spcPct val="100000"/>
              </a:lnSpc>
            </a:pPr>
            <a:r>
              <a:rPr lang="zh-CN" altLang="zh-CN" sz="2800" dirty="0"/>
              <a:t>利用以太网交换机</a:t>
            </a:r>
            <a:r>
              <a:rPr lang="zh-CN" altLang="zh-CN" sz="2800" dirty="0" smtClean="0"/>
              <a:t>可以很方便</a:t>
            </a:r>
            <a:r>
              <a:rPr lang="zh-CN" altLang="zh-CN" sz="2800" dirty="0"/>
              <a:t>地实现虚拟</a:t>
            </a:r>
            <a:r>
              <a:rPr lang="zh-CN" altLang="zh-CN" sz="2800" dirty="0" smtClean="0"/>
              <a:t>局域网</a:t>
            </a:r>
            <a:r>
              <a:rPr lang="en-US" altLang="zh-CN" sz="2800" dirty="0" smtClean="0"/>
              <a:t> VLAN </a:t>
            </a:r>
            <a:r>
              <a:rPr lang="en-US" altLang="zh-CN" sz="2800" dirty="0"/>
              <a:t>(Virtual LAN)</a:t>
            </a:r>
            <a:r>
              <a:rPr lang="zh-CN" altLang="zh-CN" sz="2800" dirty="0" smtClean="0"/>
              <a:t>。</a:t>
            </a:r>
            <a:endParaRPr lang="en-US" altLang="zh-CN" sz="2800" dirty="0" smtClean="0"/>
          </a:p>
          <a:p>
            <a:pPr>
              <a:lnSpc>
                <a:spcPct val="100000"/>
              </a:lnSpc>
            </a:pPr>
            <a:r>
              <a:rPr lang="zh-CN" altLang="zh-CN" sz="2800" dirty="0" smtClean="0">
                <a:solidFill>
                  <a:srgbClr val="FF0000"/>
                </a:solidFill>
              </a:rPr>
              <a:t>虚拟局域网</a:t>
            </a:r>
            <a:r>
              <a:rPr lang="en-US" altLang="zh-CN" sz="2800" dirty="0" smtClean="0">
                <a:solidFill>
                  <a:srgbClr val="FF0000"/>
                </a:solidFill>
              </a:rPr>
              <a:t> VLAN </a:t>
            </a:r>
            <a:r>
              <a:rPr lang="zh-CN" altLang="zh-CN" sz="2800" dirty="0" smtClean="0"/>
              <a:t>是</a:t>
            </a:r>
            <a:r>
              <a:rPr lang="zh-CN" altLang="zh-CN" sz="2800" dirty="0"/>
              <a:t>由一些局域网网段构成的</a:t>
            </a:r>
            <a:r>
              <a:rPr lang="zh-CN" altLang="zh-CN" sz="2800" dirty="0">
                <a:solidFill>
                  <a:srgbClr val="0000FF"/>
                </a:solidFill>
              </a:rPr>
              <a:t>与物理位置无关的逻辑组，</a:t>
            </a:r>
            <a:r>
              <a:rPr lang="zh-CN" altLang="zh-CN" sz="2800" dirty="0"/>
              <a:t>而这些网段具有某些共同的需求。每一</a:t>
            </a:r>
            <a:r>
              <a:rPr lang="zh-CN" altLang="zh-CN" sz="2800" dirty="0" smtClean="0"/>
              <a:t>个</a:t>
            </a:r>
            <a:r>
              <a:rPr lang="en-US" altLang="zh-CN" sz="2800" dirty="0" smtClean="0"/>
              <a:t> VLAN </a:t>
            </a:r>
            <a:r>
              <a:rPr lang="zh-CN" altLang="zh-CN" sz="2800" dirty="0" smtClean="0"/>
              <a:t>的</a:t>
            </a:r>
            <a:r>
              <a:rPr lang="zh-CN" altLang="zh-CN" sz="2800" dirty="0"/>
              <a:t>帧都有一个明确的标识符，指明发送这个帧的计算机是属于哪一</a:t>
            </a:r>
            <a:r>
              <a:rPr lang="zh-CN" altLang="zh-CN" sz="2800" dirty="0" smtClean="0"/>
              <a:t>个</a:t>
            </a:r>
            <a:r>
              <a:rPr lang="en-US" altLang="zh-CN" sz="2800" dirty="0" smtClean="0"/>
              <a:t> VLAN</a:t>
            </a:r>
            <a:r>
              <a:rPr lang="zh-CN" altLang="zh-CN" sz="2800" dirty="0"/>
              <a:t>。</a:t>
            </a:r>
          </a:p>
          <a:p>
            <a:pPr>
              <a:lnSpc>
                <a:spcPct val="100000"/>
              </a:lnSpc>
            </a:pPr>
            <a:r>
              <a:rPr lang="zh-CN" altLang="zh-CN" sz="2800" dirty="0" smtClean="0">
                <a:solidFill>
                  <a:srgbClr val="FF0000"/>
                </a:solidFill>
              </a:rPr>
              <a:t>虚拟</a:t>
            </a:r>
            <a:r>
              <a:rPr lang="zh-CN" altLang="zh-CN" sz="2800" dirty="0">
                <a:solidFill>
                  <a:srgbClr val="FF0000"/>
                </a:solidFill>
              </a:rPr>
              <a:t>局域网其实只是局域网给用户提供的一种服务，而并不是一种新型局域网</a:t>
            </a:r>
            <a:r>
              <a:rPr lang="zh-CN" altLang="zh-CN" sz="2800" dirty="0" smtClean="0">
                <a:solidFill>
                  <a:srgbClr val="FF0000"/>
                </a:solidFill>
              </a:rPr>
              <a:t>。</a:t>
            </a:r>
            <a:endParaRPr lang="en-US" altLang="zh-CN" sz="2800" dirty="0" smtClean="0">
              <a:solidFill>
                <a:srgbClr val="FF0000"/>
              </a:solidFill>
            </a:endParaRPr>
          </a:p>
          <a:p>
            <a:pPr>
              <a:lnSpc>
                <a:spcPct val="100000"/>
              </a:lnSpc>
            </a:pPr>
            <a:r>
              <a:rPr lang="zh-CN" altLang="zh-CN" sz="2800" dirty="0"/>
              <a:t>由于虚拟局域网是用户和网络资源的逻辑组合，因此可按照需要将有关设备和资源非常方便地重新组合，使用户从不同的服务器或数据库中存取所需的资源。</a:t>
            </a:r>
            <a:endParaRPr lang="zh-CN" altLang="zh-CN" sz="2800" dirty="0">
              <a:solidFill>
                <a:srgbClr val="FF0000"/>
              </a:solidFill>
            </a:endParaRPr>
          </a:p>
          <a:p>
            <a:pPr>
              <a:lnSpc>
                <a:spcPct val="100000"/>
              </a:lnSpc>
            </a:pPr>
            <a:endParaRPr lang="en-US" altLang="zh-CN" sz="2800" dirty="0" smtClean="0"/>
          </a:p>
          <a:p>
            <a:pPr>
              <a:lnSpc>
                <a:spcPct val="100000"/>
              </a:lnSpc>
            </a:pPr>
            <a:endParaRPr lang="zh-CN" altLang="en-US" sz="28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896012" y="304800"/>
            <a:ext cx="8191367" cy="6292850"/>
            <a:chOff x="896012" y="304800"/>
            <a:chExt cx="8191367" cy="6292850"/>
          </a:xfrm>
        </p:grpSpPr>
        <p:sp>
          <p:nvSpPr>
            <p:cNvPr id="475138" name="AutoShape 2"/>
            <p:cNvSpPr>
              <a:spLocks noChangeArrowheads="1"/>
            </p:cNvSpPr>
            <p:nvPr/>
          </p:nvSpPr>
          <p:spPr bwMode="auto">
            <a:xfrm flipH="1">
              <a:off x="896012" y="4111625"/>
              <a:ext cx="8191367"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39" name="Line 3"/>
            <p:cNvSpPr>
              <a:spLocks noChangeShapeType="1"/>
            </p:cNvSpPr>
            <p:nvPr/>
          </p:nvSpPr>
          <p:spPr bwMode="auto">
            <a:xfrm>
              <a:off x="2435225" y="6208713"/>
              <a:ext cx="789385" cy="0"/>
            </a:xfrm>
            <a:prstGeom prst="line">
              <a:avLst/>
            </a:prstGeom>
            <a:noFill/>
            <a:ln w="762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0" name="AutoShape 4"/>
            <p:cNvSpPr>
              <a:spLocks noChangeArrowheads="1"/>
            </p:cNvSpPr>
            <p:nvPr/>
          </p:nvSpPr>
          <p:spPr bwMode="auto">
            <a:xfrm flipH="1">
              <a:off x="896012" y="2170113"/>
              <a:ext cx="8191367" cy="1397000"/>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1" name="AutoShape 5"/>
            <p:cNvSpPr>
              <a:spLocks noChangeArrowheads="1"/>
            </p:cNvSpPr>
            <p:nvPr/>
          </p:nvSpPr>
          <p:spPr bwMode="auto">
            <a:xfrm flipH="1">
              <a:off x="976842" y="304800"/>
              <a:ext cx="8029708"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2" name="Line 6"/>
            <p:cNvSpPr>
              <a:spLocks noChangeShapeType="1"/>
            </p:cNvSpPr>
            <p:nvPr/>
          </p:nvSpPr>
          <p:spPr bwMode="auto">
            <a:xfrm>
              <a:off x="2903008" y="693738"/>
              <a:ext cx="4244446"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3" name="Line 7"/>
            <p:cNvSpPr>
              <a:spLocks noChangeShapeType="1"/>
            </p:cNvSpPr>
            <p:nvPr/>
          </p:nvSpPr>
          <p:spPr bwMode="auto">
            <a:xfrm>
              <a:off x="3064669" y="849313"/>
              <a:ext cx="255905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4" name="Line 8"/>
            <p:cNvSpPr>
              <a:spLocks noChangeShapeType="1"/>
            </p:cNvSpPr>
            <p:nvPr/>
          </p:nvSpPr>
          <p:spPr bwMode="auto">
            <a:xfrm>
              <a:off x="3224610" y="10033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5" name="Line 9"/>
            <p:cNvSpPr>
              <a:spLocks noChangeShapeType="1"/>
            </p:cNvSpPr>
            <p:nvPr/>
          </p:nvSpPr>
          <p:spPr bwMode="auto">
            <a:xfrm>
              <a:off x="3224610" y="29464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6" name="Line 10"/>
            <p:cNvSpPr>
              <a:spLocks noChangeShapeType="1"/>
            </p:cNvSpPr>
            <p:nvPr/>
          </p:nvSpPr>
          <p:spPr bwMode="auto">
            <a:xfrm>
              <a:off x="3064669" y="2713038"/>
              <a:ext cx="2834217"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7" name="Line 11"/>
            <p:cNvSpPr>
              <a:spLocks noChangeShapeType="1"/>
            </p:cNvSpPr>
            <p:nvPr/>
          </p:nvSpPr>
          <p:spPr bwMode="auto">
            <a:xfrm>
              <a:off x="2823898" y="2479675"/>
              <a:ext cx="4309798"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8" name="Line 12"/>
            <p:cNvSpPr>
              <a:spLocks noChangeShapeType="1"/>
            </p:cNvSpPr>
            <p:nvPr/>
          </p:nvSpPr>
          <p:spPr bwMode="auto">
            <a:xfrm>
              <a:off x="2983839" y="4732338"/>
              <a:ext cx="1525455"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49" name="Line 13"/>
            <p:cNvSpPr>
              <a:spLocks noChangeShapeType="1"/>
            </p:cNvSpPr>
            <p:nvPr/>
          </p:nvSpPr>
          <p:spPr bwMode="auto">
            <a:xfrm>
              <a:off x="2983840" y="4887913"/>
              <a:ext cx="80830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50" name="Line 14"/>
            <p:cNvSpPr>
              <a:spLocks noChangeShapeType="1"/>
            </p:cNvSpPr>
            <p:nvPr/>
          </p:nvSpPr>
          <p:spPr bwMode="auto">
            <a:xfrm>
              <a:off x="2605485" y="4422775"/>
              <a:ext cx="4595283"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51" name="Line 15"/>
            <p:cNvSpPr>
              <a:spLocks noChangeShapeType="1"/>
            </p:cNvSpPr>
            <p:nvPr/>
          </p:nvSpPr>
          <p:spPr bwMode="auto">
            <a:xfrm>
              <a:off x="2823898" y="4578350"/>
              <a:ext cx="2863454"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52" name="AutoShape 16"/>
            <p:cNvSpPr>
              <a:spLocks noChangeArrowheads="1"/>
            </p:cNvSpPr>
            <p:nvPr/>
          </p:nvSpPr>
          <p:spPr bwMode="auto">
            <a:xfrm flipH="1">
              <a:off x="1939926" y="4189413"/>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475153" name="AutoShape 17"/>
            <p:cNvSpPr>
              <a:spLocks noChangeArrowheads="1"/>
            </p:cNvSpPr>
            <p:nvPr/>
          </p:nvSpPr>
          <p:spPr bwMode="auto">
            <a:xfrm>
              <a:off x="5393267" y="538163"/>
              <a:ext cx="1203854" cy="4583112"/>
            </a:xfrm>
            <a:prstGeom prst="roundRect">
              <a:avLst>
                <a:gd name="adj" fmla="val 50000"/>
              </a:avLst>
            </a:prstGeom>
            <a:solidFill>
              <a:srgbClr val="FFFF00">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75154" name="AutoShape 18"/>
            <p:cNvSpPr>
              <a:spLocks noChangeArrowheads="1"/>
            </p:cNvSpPr>
            <p:nvPr/>
          </p:nvSpPr>
          <p:spPr bwMode="auto">
            <a:xfrm>
              <a:off x="3546211" y="538164"/>
              <a:ext cx="1687116" cy="5127625"/>
            </a:xfrm>
            <a:prstGeom prst="roundRect">
              <a:avLst>
                <a:gd name="adj" fmla="val 50000"/>
              </a:avLst>
            </a:prstGeom>
            <a:solidFill>
              <a:srgbClr val="66FF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75155" name="Text Box 19"/>
            <p:cNvSpPr txBox="1">
              <a:spLocks noChangeArrowheads="1"/>
            </p:cNvSpPr>
            <p:nvPr/>
          </p:nvSpPr>
          <p:spPr bwMode="auto">
            <a:xfrm>
              <a:off x="4158456" y="858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4</a:t>
              </a:r>
              <a:endParaRPr kumimoji="1" lang="en-US" altLang="zh-CN" b="1">
                <a:solidFill>
                  <a:srgbClr val="000099"/>
                </a:solidFill>
                <a:latin typeface="+mn-lt"/>
                <a:ea typeface="黑体" panose="02010609060101010101" pitchFamily="2" charset="-122"/>
              </a:endParaRPr>
            </a:p>
          </p:txBody>
        </p:sp>
        <p:sp>
          <p:nvSpPr>
            <p:cNvPr id="475156" name="Text Box 20"/>
            <p:cNvSpPr txBox="1">
              <a:spLocks noChangeArrowheads="1"/>
            </p:cNvSpPr>
            <p:nvPr/>
          </p:nvSpPr>
          <p:spPr bwMode="auto">
            <a:xfrm>
              <a:off x="6117300" y="4457701"/>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475157" name="AutoShape 21"/>
            <p:cNvSpPr>
              <a:spLocks noChangeArrowheads="1"/>
            </p:cNvSpPr>
            <p:nvPr/>
          </p:nvSpPr>
          <p:spPr bwMode="auto">
            <a:xfrm>
              <a:off x="6839613" y="382588"/>
              <a:ext cx="1123023" cy="4583112"/>
            </a:xfrm>
            <a:prstGeom prst="roundRect">
              <a:avLst>
                <a:gd name="adj" fmla="val 50000"/>
              </a:avLst>
            </a:prstGeom>
            <a:solidFill>
              <a:srgbClr val="FF66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475158" name="AutoShape 22"/>
            <p:cNvSpPr>
              <a:spLocks noChangeArrowheads="1"/>
            </p:cNvSpPr>
            <p:nvPr/>
          </p:nvSpPr>
          <p:spPr bwMode="auto">
            <a:xfrm flipH="1">
              <a:off x="1939926" y="382588"/>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475159" name="Line 23"/>
            <p:cNvSpPr>
              <a:spLocks noChangeShapeType="1"/>
            </p:cNvSpPr>
            <p:nvPr/>
          </p:nvSpPr>
          <p:spPr bwMode="auto">
            <a:xfrm>
              <a:off x="1699154" y="938214"/>
              <a:ext cx="0" cy="5037137"/>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60" name="Line 24"/>
            <p:cNvSpPr>
              <a:spLocks noChangeShapeType="1"/>
            </p:cNvSpPr>
            <p:nvPr/>
          </p:nvSpPr>
          <p:spPr bwMode="auto">
            <a:xfrm>
              <a:off x="1683677" y="927100"/>
              <a:ext cx="497019"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61" name="Text Box 25"/>
            <p:cNvSpPr txBox="1">
              <a:spLocks noChangeArrowheads="1"/>
            </p:cNvSpPr>
            <p:nvPr/>
          </p:nvSpPr>
          <p:spPr bwMode="auto">
            <a:xfrm>
              <a:off x="6875727" y="1735139"/>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475162" name="Text Box 26"/>
            <p:cNvSpPr txBox="1">
              <a:spLocks noChangeArrowheads="1"/>
            </p:cNvSpPr>
            <p:nvPr/>
          </p:nvSpPr>
          <p:spPr bwMode="auto">
            <a:xfrm>
              <a:off x="7438100" y="4556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475163" name="Text Box 27"/>
            <p:cNvSpPr txBox="1">
              <a:spLocks noChangeArrowheads="1"/>
            </p:cNvSpPr>
            <p:nvPr/>
          </p:nvSpPr>
          <p:spPr bwMode="auto">
            <a:xfrm>
              <a:off x="5914365" y="7350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475164" name="Text Box 28"/>
            <p:cNvSpPr txBox="1">
              <a:spLocks noChangeArrowheads="1"/>
            </p:cNvSpPr>
            <p:nvPr/>
          </p:nvSpPr>
          <p:spPr bwMode="auto">
            <a:xfrm>
              <a:off x="3786981"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VLAN</a:t>
              </a:r>
              <a:r>
                <a:rPr kumimoji="1" lang="en-US" altLang="zh-CN" b="1" baseline="-25000" dirty="0">
                  <a:solidFill>
                    <a:srgbClr val="000099"/>
                  </a:solidFill>
                  <a:latin typeface="+mn-lt"/>
                  <a:ea typeface="黑体" panose="02010609060101010101" pitchFamily="2" charset="-122"/>
                </a:rPr>
                <a:t>1</a:t>
              </a:r>
              <a:endParaRPr kumimoji="1" lang="en-US" altLang="zh-CN" b="1" dirty="0">
                <a:solidFill>
                  <a:srgbClr val="000099"/>
                </a:solidFill>
                <a:latin typeface="+mn-lt"/>
                <a:ea typeface="黑体" panose="02010609060101010101" pitchFamily="2" charset="-122"/>
              </a:endParaRPr>
            </a:p>
          </p:txBody>
        </p:sp>
        <p:sp>
          <p:nvSpPr>
            <p:cNvPr id="475165" name="Text Box 29"/>
            <p:cNvSpPr txBox="1">
              <a:spLocks noChangeArrowheads="1"/>
            </p:cNvSpPr>
            <p:nvPr/>
          </p:nvSpPr>
          <p:spPr bwMode="auto">
            <a:xfrm>
              <a:off x="5439702"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475166" name="Text Box 30"/>
            <p:cNvSpPr txBox="1">
              <a:spLocks noChangeArrowheads="1"/>
            </p:cNvSpPr>
            <p:nvPr/>
          </p:nvSpPr>
          <p:spPr bwMode="auto">
            <a:xfrm>
              <a:off x="7482814" y="4160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475167" name="Text Box 31"/>
            <p:cNvSpPr txBox="1">
              <a:spLocks noChangeArrowheads="1"/>
            </p:cNvSpPr>
            <p:nvPr/>
          </p:nvSpPr>
          <p:spPr bwMode="auto">
            <a:xfrm>
              <a:off x="4803379" y="45735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475168" name="Text Box 32"/>
            <p:cNvSpPr txBox="1">
              <a:spLocks noChangeArrowheads="1"/>
            </p:cNvSpPr>
            <p:nvPr/>
          </p:nvSpPr>
          <p:spPr bwMode="auto">
            <a:xfrm>
              <a:off x="4108583" y="50180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475169" name="Text Box 33"/>
            <p:cNvSpPr txBox="1">
              <a:spLocks noChangeArrowheads="1"/>
            </p:cNvSpPr>
            <p:nvPr/>
          </p:nvSpPr>
          <p:spPr bwMode="auto">
            <a:xfrm>
              <a:off x="4141258" y="281622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475170" name="Text Box 34"/>
            <p:cNvSpPr txBox="1">
              <a:spLocks noChangeArrowheads="1"/>
            </p:cNvSpPr>
            <p:nvPr/>
          </p:nvSpPr>
          <p:spPr bwMode="auto">
            <a:xfrm>
              <a:off x="7510331" y="23018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475171" name="Text Box 35"/>
            <p:cNvSpPr txBox="1">
              <a:spLocks noChangeArrowheads="1"/>
            </p:cNvSpPr>
            <p:nvPr/>
          </p:nvSpPr>
          <p:spPr bwMode="auto">
            <a:xfrm>
              <a:off x="6162015" y="24542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pic>
          <p:nvPicPr>
            <p:cNvPr id="475172" name="Picture 3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92710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538164"/>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4"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4098" y="77152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5"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9871" y="2324101"/>
              <a:ext cx="552054"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6" name="Picture 4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187" y="2557463"/>
              <a:ext cx="552053"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7" name="Picture 4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2790826"/>
              <a:ext cx="55205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8"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47402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79" name="Picture 4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9354" y="457835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80" name="Picture 4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3208" y="44227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5181" name="Picture 4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4267201"/>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5182" name="AutoShape 46"/>
            <p:cNvSpPr>
              <a:spLocks noChangeArrowheads="1"/>
            </p:cNvSpPr>
            <p:nvPr/>
          </p:nvSpPr>
          <p:spPr bwMode="auto">
            <a:xfrm flipH="1">
              <a:off x="1939926" y="2246313"/>
              <a:ext cx="1284685" cy="933450"/>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475183" name="Line 47"/>
            <p:cNvSpPr>
              <a:spLocks noChangeShapeType="1"/>
            </p:cNvSpPr>
            <p:nvPr/>
          </p:nvSpPr>
          <p:spPr bwMode="auto">
            <a:xfrm>
              <a:off x="1859095" y="2784475"/>
              <a:ext cx="0" cy="334645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84" name="Line 48"/>
            <p:cNvSpPr>
              <a:spLocks noChangeShapeType="1"/>
            </p:cNvSpPr>
            <p:nvPr/>
          </p:nvSpPr>
          <p:spPr bwMode="auto">
            <a:xfrm>
              <a:off x="1845337" y="2790825"/>
              <a:ext cx="299244"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85" name="Line 49"/>
            <p:cNvSpPr>
              <a:spLocks noChangeShapeType="1"/>
            </p:cNvSpPr>
            <p:nvPr/>
          </p:nvSpPr>
          <p:spPr bwMode="auto">
            <a:xfrm>
              <a:off x="2020756" y="4772026"/>
              <a:ext cx="0" cy="1514475"/>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86" name="Line 50"/>
            <p:cNvSpPr>
              <a:spLocks noChangeShapeType="1"/>
            </p:cNvSpPr>
            <p:nvPr/>
          </p:nvSpPr>
          <p:spPr bwMode="auto">
            <a:xfrm>
              <a:off x="2005277" y="4772025"/>
              <a:ext cx="165100"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75187" name="AutoShape 51"/>
            <p:cNvSpPr>
              <a:spLocks noChangeArrowheads="1"/>
            </p:cNvSpPr>
            <p:nvPr/>
          </p:nvSpPr>
          <p:spPr bwMode="auto">
            <a:xfrm flipH="1">
              <a:off x="1296723" y="5665788"/>
              <a:ext cx="1286404"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grpSp>
      <p:sp>
        <p:nvSpPr>
          <p:cNvPr id="475188" name="Text Box 52"/>
          <p:cNvSpPr txBox="1">
            <a:spLocks noChangeArrowheads="1"/>
          </p:cNvSpPr>
          <p:nvPr/>
        </p:nvSpPr>
        <p:spPr bwMode="auto">
          <a:xfrm>
            <a:off x="4394369" y="5805489"/>
            <a:ext cx="5253362" cy="830997"/>
          </a:xfrm>
          <a:prstGeom prst="rect">
            <a:avLst/>
          </a:prstGeom>
          <a:solidFill>
            <a:srgbClr val="FFCC66"/>
          </a:solidFill>
          <a:ln>
            <a:solidFill>
              <a:srgbClr val="000099"/>
            </a:solidFill>
          </a:ln>
          <a:effectLst/>
        </p:spPr>
        <p:txBody>
          <a:bodyPr wrap="none">
            <a:spAutoFit/>
          </a:bodyPr>
          <a:lstStyle/>
          <a:p>
            <a:pPr algn="ctr"/>
            <a:r>
              <a:rPr lang="en-US" altLang="zh-CN" sz="2400" b="1" dirty="0" smtClean="0">
                <a:solidFill>
                  <a:srgbClr val="000099"/>
                </a:solidFill>
                <a:latin typeface="+mn-lt"/>
                <a:ea typeface="黑体" panose="02010609060101010101" pitchFamily="2" charset="-122"/>
              </a:rPr>
              <a:t>10 </a:t>
            </a:r>
            <a:r>
              <a:rPr lang="zh-CN" altLang="en-US" sz="2400" b="1" dirty="0" smtClean="0">
                <a:solidFill>
                  <a:srgbClr val="000099"/>
                </a:solidFill>
                <a:latin typeface="+mn-lt"/>
                <a:ea typeface="黑体" panose="02010609060101010101" pitchFamily="2" charset="-122"/>
              </a:rPr>
              <a:t>台计算机划分为三</a:t>
            </a:r>
            <a:r>
              <a:rPr lang="zh-CN" altLang="en-US" sz="2400" b="1" dirty="0">
                <a:solidFill>
                  <a:srgbClr val="000099"/>
                </a:solidFill>
                <a:latin typeface="+mn-lt"/>
                <a:ea typeface="黑体" panose="02010609060101010101" pitchFamily="2" charset="-122"/>
              </a:rPr>
              <a:t>个虚拟</a:t>
            </a:r>
            <a:r>
              <a:rPr lang="zh-CN" altLang="en-US" sz="2400" b="1" dirty="0" smtClean="0">
                <a:solidFill>
                  <a:srgbClr val="000099"/>
                </a:solidFill>
                <a:latin typeface="+mn-lt"/>
                <a:ea typeface="黑体" panose="02010609060101010101" pitchFamily="2" charset="-122"/>
              </a:rPr>
              <a:t>局域网：</a:t>
            </a:r>
            <a:endParaRPr lang="en-US" altLang="zh-CN" sz="2400" b="1" dirty="0">
              <a:solidFill>
                <a:srgbClr val="000099"/>
              </a:solidFill>
              <a:latin typeface="+mn-lt"/>
              <a:ea typeface="黑体" panose="02010609060101010101" pitchFamily="2" charset="-122"/>
            </a:endParaRPr>
          </a:p>
          <a:p>
            <a:pPr algn="ctr"/>
            <a:r>
              <a:rPr lang="en-US" altLang="zh-CN" sz="2400" b="1" dirty="0">
                <a:solidFill>
                  <a:srgbClr val="000099"/>
                </a:solidFill>
                <a:latin typeface="+mn-lt"/>
                <a:ea typeface="黑体" panose="02010609060101010101" pitchFamily="2" charset="-122"/>
              </a:rPr>
              <a:t> VLAN</a:t>
            </a:r>
            <a:r>
              <a:rPr lang="en-US" altLang="zh-CN" sz="2400" b="1" baseline="-25000" dirty="0">
                <a:solidFill>
                  <a:srgbClr val="000099"/>
                </a:solidFill>
                <a:latin typeface="+mn-lt"/>
                <a:ea typeface="黑体" panose="02010609060101010101" pitchFamily="2" charset="-122"/>
              </a:rPr>
              <a:t>1</a:t>
            </a:r>
            <a:r>
              <a:rPr lang="en-US" altLang="zh-CN" sz="2400" b="1" dirty="0">
                <a:solidFill>
                  <a:srgbClr val="000099"/>
                </a:solidFill>
                <a:latin typeface="+mn-lt"/>
                <a:ea typeface="黑体" panose="02010609060101010101" pitchFamily="2" charset="-122"/>
              </a:rPr>
              <a:t>, VLAN</a:t>
            </a:r>
            <a:r>
              <a:rPr lang="en-US" altLang="zh-CN" sz="2400" b="1" baseline="-25000" dirty="0">
                <a:solidFill>
                  <a:srgbClr val="000099"/>
                </a:solidFill>
                <a:latin typeface="+mn-lt"/>
                <a:ea typeface="黑体" panose="02010609060101010101" pitchFamily="2" charset="-122"/>
              </a:rPr>
              <a:t>2 </a:t>
            </a:r>
            <a:r>
              <a:rPr lang="zh-CN" altLang="en-US" sz="2400" b="1" dirty="0">
                <a:solidFill>
                  <a:srgbClr val="000099"/>
                </a:solidFill>
                <a:latin typeface="+mn-lt"/>
                <a:ea typeface="黑体" panose="02010609060101010101" pitchFamily="2" charset="-122"/>
              </a:rPr>
              <a:t>和 </a:t>
            </a:r>
            <a:r>
              <a:rPr lang="en-US" altLang="zh-CN" sz="2400" b="1" dirty="0">
                <a:solidFill>
                  <a:srgbClr val="000099"/>
                </a:solidFill>
                <a:latin typeface="+mn-lt"/>
                <a:ea typeface="黑体" panose="02010609060101010101" pitchFamily="2" charset="-122"/>
              </a:rPr>
              <a:t>VLAN</a:t>
            </a:r>
            <a:r>
              <a:rPr lang="en-US" altLang="zh-CN" sz="2400" b="1" baseline="-25000" dirty="0">
                <a:solidFill>
                  <a:srgbClr val="000099"/>
                </a:solidFill>
                <a:latin typeface="+mn-lt"/>
                <a:ea typeface="黑体" panose="02010609060101010101" pitchFamily="2" charset="-122"/>
              </a:rPr>
              <a:t>3</a:t>
            </a:r>
            <a:endParaRPr lang="en-US" altLang="zh-CN" sz="24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213" name="Text Box 53"/>
          <p:cNvSpPr txBox="1">
            <a:spLocks noChangeArrowheads="1"/>
          </p:cNvSpPr>
          <p:nvPr/>
        </p:nvSpPr>
        <p:spPr bwMode="auto">
          <a:xfrm>
            <a:off x="3546210" y="5766355"/>
            <a:ext cx="6245587" cy="830997"/>
          </a:xfrm>
          <a:prstGeom prst="rect">
            <a:avLst/>
          </a:prstGeom>
          <a:solidFill>
            <a:srgbClr val="FFCC66"/>
          </a:solidFill>
          <a:ln>
            <a:solidFill>
              <a:srgbClr val="000099"/>
            </a:solidFill>
          </a:ln>
          <a:effectLst/>
        </p:spPr>
        <p:txBody>
          <a:bodyPr wrap="square">
            <a:spAutoFit/>
          </a:bodyPr>
          <a:lstStyle>
            <a:defPPr>
              <a:defRPr lang="en-US"/>
            </a:defPPr>
            <a:lvl1pPr algn="ctr">
              <a:defRPr sz="2400" b="1">
                <a:solidFill>
                  <a:srgbClr val="000099"/>
                </a:solidFill>
                <a:latin typeface="+mn-lt"/>
                <a:ea typeface="黑体" panose="02010609060101010101" pitchFamily="2" charset="-122"/>
              </a:defRPr>
            </a:lvl1pPr>
          </a:lstStyle>
          <a:p>
            <a:pPr algn="l"/>
            <a:r>
              <a:rPr lang="zh-CN" altLang="en-US" dirty="0"/>
              <a:t>当 </a:t>
            </a:r>
            <a:r>
              <a:rPr lang="en-US" altLang="zh-CN" dirty="0"/>
              <a:t>B</a:t>
            </a:r>
            <a:r>
              <a:rPr lang="en-US" altLang="zh-CN" baseline="-25000" dirty="0"/>
              <a:t>1</a:t>
            </a:r>
            <a:r>
              <a:rPr lang="en-US" altLang="zh-CN" dirty="0"/>
              <a:t> </a:t>
            </a:r>
            <a:r>
              <a:rPr lang="zh-CN" altLang="en-US" dirty="0"/>
              <a:t>向 </a:t>
            </a:r>
            <a:r>
              <a:rPr lang="en-US" altLang="zh-CN" dirty="0"/>
              <a:t>VLAN</a:t>
            </a:r>
            <a:r>
              <a:rPr lang="en-US" altLang="zh-CN" baseline="-25000" dirty="0"/>
              <a:t>2</a:t>
            </a:r>
            <a:r>
              <a:rPr lang="en-US" altLang="zh-CN" dirty="0"/>
              <a:t> </a:t>
            </a:r>
            <a:r>
              <a:rPr lang="zh-CN" altLang="en-US" dirty="0"/>
              <a:t>工作组内成员发送数据时，</a:t>
            </a:r>
          </a:p>
          <a:p>
            <a:pPr algn="l"/>
            <a:r>
              <a:rPr lang="zh-CN" altLang="en-US" dirty="0">
                <a:solidFill>
                  <a:srgbClr val="0000FF"/>
                </a:solidFill>
              </a:rPr>
              <a:t>工作站 </a:t>
            </a:r>
            <a:r>
              <a:rPr lang="en-US" altLang="zh-CN" dirty="0">
                <a:solidFill>
                  <a:srgbClr val="0000FF"/>
                </a:solidFill>
              </a:rPr>
              <a:t>B</a:t>
            </a:r>
            <a:r>
              <a:rPr lang="en-US" altLang="zh-CN" baseline="-25000" dirty="0">
                <a:solidFill>
                  <a:srgbClr val="0000FF"/>
                </a:solidFill>
              </a:rPr>
              <a:t>2</a:t>
            </a:r>
            <a:r>
              <a:rPr lang="en-US" altLang="zh-CN" dirty="0">
                <a:solidFill>
                  <a:srgbClr val="0000FF"/>
                </a:solidFill>
              </a:rPr>
              <a:t> </a:t>
            </a:r>
            <a:r>
              <a:rPr lang="zh-CN" altLang="en-US" dirty="0">
                <a:solidFill>
                  <a:srgbClr val="0000FF"/>
                </a:solidFill>
              </a:rPr>
              <a:t>和 </a:t>
            </a:r>
            <a:r>
              <a:rPr lang="en-US" altLang="zh-CN" dirty="0">
                <a:solidFill>
                  <a:srgbClr val="0000FF"/>
                </a:solidFill>
              </a:rPr>
              <a:t>B</a:t>
            </a:r>
            <a:r>
              <a:rPr lang="en-US" altLang="zh-CN" baseline="-25000" dirty="0">
                <a:solidFill>
                  <a:srgbClr val="0000FF"/>
                </a:solidFill>
              </a:rPr>
              <a:t>3</a:t>
            </a:r>
            <a:r>
              <a:rPr lang="en-US" altLang="zh-CN" dirty="0">
                <a:solidFill>
                  <a:srgbClr val="0000FF"/>
                </a:solidFill>
              </a:rPr>
              <a:t> </a:t>
            </a:r>
            <a:r>
              <a:rPr lang="zh-CN" altLang="en-US" dirty="0">
                <a:solidFill>
                  <a:srgbClr val="0000FF"/>
                </a:solidFill>
              </a:rPr>
              <a:t>将会收到广播的信息。</a:t>
            </a:r>
          </a:p>
        </p:txBody>
      </p:sp>
      <p:grpSp>
        <p:nvGrpSpPr>
          <p:cNvPr id="157" name="组合 156"/>
          <p:cNvGrpSpPr/>
          <p:nvPr/>
        </p:nvGrpSpPr>
        <p:grpSpPr>
          <a:xfrm>
            <a:off x="896012" y="304800"/>
            <a:ext cx="8191367" cy="6292850"/>
            <a:chOff x="896012" y="304800"/>
            <a:chExt cx="8191367" cy="6292850"/>
          </a:xfrm>
        </p:grpSpPr>
        <p:sp>
          <p:nvSpPr>
            <p:cNvPr id="158" name="AutoShape 2"/>
            <p:cNvSpPr>
              <a:spLocks noChangeArrowheads="1"/>
            </p:cNvSpPr>
            <p:nvPr/>
          </p:nvSpPr>
          <p:spPr bwMode="auto">
            <a:xfrm flipH="1">
              <a:off x="896012" y="4111625"/>
              <a:ext cx="8191367"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9" name="Line 3"/>
            <p:cNvSpPr>
              <a:spLocks noChangeShapeType="1"/>
            </p:cNvSpPr>
            <p:nvPr/>
          </p:nvSpPr>
          <p:spPr bwMode="auto">
            <a:xfrm>
              <a:off x="2435225" y="6208713"/>
              <a:ext cx="789385" cy="0"/>
            </a:xfrm>
            <a:prstGeom prst="line">
              <a:avLst/>
            </a:prstGeom>
            <a:noFill/>
            <a:ln w="762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0" name="AutoShape 4"/>
            <p:cNvSpPr>
              <a:spLocks noChangeArrowheads="1"/>
            </p:cNvSpPr>
            <p:nvPr/>
          </p:nvSpPr>
          <p:spPr bwMode="auto">
            <a:xfrm flipH="1">
              <a:off x="896012" y="2170113"/>
              <a:ext cx="8191367" cy="1397000"/>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1" name="AutoShape 5"/>
            <p:cNvSpPr>
              <a:spLocks noChangeArrowheads="1"/>
            </p:cNvSpPr>
            <p:nvPr/>
          </p:nvSpPr>
          <p:spPr bwMode="auto">
            <a:xfrm flipH="1">
              <a:off x="976842" y="304800"/>
              <a:ext cx="8029708"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2" name="Line 6"/>
            <p:cNvSpPr>
              <a:spLocks noChangeShapeType="1"/>
            </p:cNvSpPr>
            <p:nvPr/>
          </p:nvSpPr>
          <p:spPr bwMode="auto">
            <a:xfrm>
              <a:off x="2903008" y="693738"/>
              <a:ext cx="4244446"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3" name="Line 7"/>
            <p:cNvSpPr>
              <a:spLocks noChangeShapeType="1"/>
            </p:cNvSpPr>
            <p:nvPr/>
          </p:nvSpPr>
          <p:spPr bwMode="auto">
            <a:xfrm>
              <a:off x="3064669" y="849313"/>
              <a:ext cx="255905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4" name="Line 8"/>
            <p:cNvSpPr>
              <a:spLocks noChangeShapeType="1"/>
            </p:cNvSpPr>
            <p:nvPr/>
          </p:nvSpPr>
          <p:spPr bwMode="auto">
            <a:xfrm>
              <a:off x="3224610" y="10033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5" name="Line 9"/>
            <p:cNvSpPr>
              <a:spLocks noChangeShapeType="1"/>
            </p:cNvSpPr>
            <p:nvPr/>
          </p:nvSpPr>
          <p:spPr bwMode="auto">
            <a:xfrm>
              <a:off x="3224610" y="29464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6" name="Line 10"/>
            <p:cNvSpPr>
              <a:spLocks noChangeShapeType="1"/>
            </p:cNvSpPr>
            <p:nvPr/>
          </p:nvSpPr>
          <p:spPr bwMode="auto">
            <a:xfrm>
              <a:off x="3064669" y="2713038"/>
              <a:ext cx="2834217"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7" name="Line 11"/>
            <p:cNvSpPr>
              <a:spLocks noChangeShapeType="1"/>
            </p:cNvSpPr>
            <p:nvPr/>
          </p:nvSpPr>
          <p:spPr bwMode="auto">
            <a:xfrm>
              <a:off x="2823898" y="2479675"/>
              <a:ext cx="4309798"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8" name="Line 12"/>
            <p:cNvSpPr>
              <a:spLocks noChangeShapeType="1"/>
            </p:cNvSpPr>
            <p:nvPr/>
          </p:nvSpPr>
          <p:spPr bwMode="auto">
            <a:xfrm>
              <a:off x="2983839" y="4732338"/>
              <a:ext cx="1525455"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69" name="Line 13"/>
            <p:cNvSpPr>
              <a:spLocks noChangeShapeType="1"/>
            </p:cNvSpPr>
            <p:nvPr/>
          </p:nvSpPr>
          <p:spPr bwMode="auto">
            <a:xfrm>
              <a:off x="2983840" y="4887913"/>
              <a:ext cx="80830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70" name="Line 14"/>
            <p:cNvSpPr>
              <a:spLocks noChangeShapeType="1"/>
            </p:cNvSpPr>
            <p:nvPr/>
          </p:nvSpPr>
          <p:spPr bwMode="auto">
            <a:xfrm>
              <a:off x="2605485" y="4422775"/>
              <a:ext cx="4595283"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71" name="Line 15"/>
            <p:cNvSpPr>
              <a:spLocks noChangeShapeType="1"/>
            </p:cNvSpPr>
            <p:nvPr/>
          </p:nvSpPr>
          <p:spPr bwMode="auto">
            <a:xfrm>
              <a:off x="2823898" y="4578350"/>
              <a:ext cx="2863454"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72" name="AutoShape 16"/>
            <p:cNvSpPr>
              <a:spLocks noChangeArrowheads="1"/>
            </p:cNvSpPr>
            <p:nvPr/>
          </p:nvSpPr>
          <p:spPr bwMode="auto">
            <a:xfrm flipH="1">
              <a:off x="1939926" y="4189413"/>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173" name="AutoShape 17"/>
            <p:cNvSpPr>
              <a:spLocks noChangeArrowheads="1"/>
            </p:cNvSpPr>
            <p:nvPr/>
          </p:nvSpPr>
          <p:spPr bwMode="auto">
            <a:xfrm>
              <a:off x="5393267" y="538163"/>
              <a:ext cx="1203854" cy="4583112"/>
            </a:xfrm>
            <a:prstGeom prst="roundRect">
              <a:avLst>
                <a:gd name="adj" fmla="val 50000"/>
              </a:avLst>
            </a:prstGeom>
            <a:solidFill>
              <a:srgbClr val="FFFF00">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74" name="AutoShape 18"/>
            <p:cNvSpPr>
              <a:spLocks noChangeArrowheads="1"/>
            </p:cNvSpPr>
            <p:nvPr/>
          </p:nvSpPr>
          <p:spPr bwMode="auto">
            <a:xfrm>
              <a:off x="3546211" y="538164"/>
              <a:ext cx="1687116" cy="5127625"/>
            </a:xfrm>
            <a:prstGeom prst="roundRect">
              <a:avLst>
                <a:gd name="adj" fmla="val 50000"/>
              </a:avLst>
            </a:prstGeom>
            <a:solidFill>
              <a:srgbClr val="66FF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75" name="Text Box 19"/>
            <p:cNvSpPr txBox="1">
              <a:spLocks noChangeArrowheads="1"/>
            </p:cNvSpPr>
            <p:nvPr/>
          </p:nvSpPr>
          <p:spPr bwMode="auto">
            <a:xfrm>
              <a:off x="4158456" y="858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4</a:t>
              </a:r>
              <a:endParaRPr kumimoji="1" lang="en-US" altLang="zh-CN" b="1">
                <a:solidFill>
                  <a:srgbClr val="000099"/>
                </a:solidFill>
                <a:latin typeface="+mn-lt"/>
                <a:ea typeface="黑体" panose="02010609060101010101" pitchFamily="2" charset="-122"/>
              </a:endParaRPr>
            </a:p>
          </p:txBody>
        </p:sp>
        <p:sp>
          <p:nvSpPr>
            <p:cNvPr id="176" name="Text Box 20"/>
            <p:cNvSpPr txBox="1">
              <a:spLocks noChangeArrowheads="1"/>
            </p:cNvSpPr>
            <p:nvPr/>
          </p:nvSpPr>
          <p:spPr bwMode="auto">
            <a:xfrm>
              <a:off x="6117300" y="4457701"/>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177" name="AutoShape 21"/>
            <p:cNvSpPr>
              <a:spLocks noChangeArrowheads="1"/>
            </p:cNvSpPr>
            <p:nvPr/>
          </p:nvSpPr>
          <p:spPr bwMode="auto">
            <a:xfrm>
              <a:off x="6839613" y="382588"/>
              <a:ext cx="1123023" cy="4583112"/>
            </a:xfrm>
            <a:prstGeom prst="roundRect">
              <a:avLst>
                <a:gd name="adj" fmla="val 50000"/>
              </a:avLst>
            </a:prstGeom>
            <a:solidFill>
              <a:srgbClr val="FF66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78" name="AutoShape 22"/>
            <p:cNvSpPr>
              <a:spLocks noChangeArrowheads="1"/>
            </p:cNvSpPr>
            <p:nvPr/>
          </p:nvSpPr>
          <p:spPr bwMode="auto">
            <a:xfrm flipH="1">
              <a:off x="1939926" y="382588"/>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179" name="Line 23"/>
            <p:cNvSpPr>
              <a:spLocks noChangeShapeType="1"/>
            </p:cNvSpPr>
            <p:nvPr/>
          </p:nvSpPr>
          <p:spPr bwMode="auto">
            <a:xfrm>
              <a:off x="1699154" y="938214"/>
              <a:ext cx="0" cy="5037137"/>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80" name="Line 24"/>
            <p:cNvSpPr>
              <a:spLocks noChangeShapeType="1"/>
            </p:cNvSpPr>
            <p:nvPr/>
          </p:nvSpPr>
          <p:spPr bwMode="auto">
            <a:xfrm>
              <a:off x="1683677" y="927100"/>
              <a:ext cx="497019"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81" name="Text Box 25"/>
            <p:cNvSpPr txBox="1">
              <a:spLocks noChangeArrowheads="1"/>
            </p:cNvSpPr>
            <p:nvPr/>
          </p:nvSpPr>
          <p:spPr bwMode="auto">
            <a:xfrm>
              <a:off x="6875727" y="1735139"/>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182" name="Text Box 26"/>
            <p:cNvSpPr txBox="1">
              <a:spLocks noChangeArrowheads="1"/>
            </p:cNvSpPr>
            <p:nvPr/>
          </p:nvSpPr>
          <p:spPr bwMode="auto">
            <a:xfrm>
              <a:off x="7438100" y="4556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183" name="Text Box 27"/>
            <p:cNvSpPr txBox="1">
              <a:spLocks noChangeArrowheads="1"/>
            </p:cNvSpPr>
            <p:nvPr/>
          </p:nvSpPr>
          <p:spPr bwMode="auto">
            <a:xfrm>
              <a:off x="5914365" y="7350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184" name="Text Box 28"/>
            <p:cNvSpPr txBox="1">
              <a:spLocks noChangeArrowheads="1"/>
            </p:cNvSpPr>
            <p:nvPr/>
          </p:nvSpPr>
          <p:spPr bwMode="auto">
            <a:xfrm>
              <a:off x="3786981"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VLAN</a:t>
              </a:r>
              <a:r>
                <a:rPr kumimoji="1" lang="en-US" altLang="zh-CN" b="1" baseline="-25000" dirty="0">
                  <a:solidFill>
                    <a:srgbClr val="000099"/>
                  </a:solidFill>
                  <a:latin typeface="+mn-lt"/>
                  <a:ea typeface="黑体" panose="02010609060101010101" pitchFamily="2" charset="-122"/>
                </a:rPr>
                <a:t>1</a:t>
              </a:r>
              <a:endParaRPr kumimoji="1" lang="en-US" altLang="zh-CN" b="1" dirty="0">
                <a:solidFill>
                  <a:srgbClr val="000099"/>
                </a:solidFill>
                <a:latin typeface="+mn-lt"/>
                <a:ea typeface="黑体" panose="02010609060101010101" pitchFamily="2" charset="-122"/>
              </a:endParaRPr>
            </a:p>
          </p:txBody>
        </p:sp>
        <p:sp>
          <p:nvSpPr>
            <p:cNvPr id="185" name="Text Box 29"/>
            <p:cNvSpPr txBox="1">
              <a:spLocks noChangeArrowheads="1"/>
            </p:cNvSpPr>
            <p:nvPr/>
          </p:nvSpPr>
          <p:spPr bwMode="auto">
            <a:xfrm>
              <a:off x="5439702"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186" name="Text Box 30"/>
            <p:cNvSpPr txBox="1">
              <a:spLocks noChangeArrowheads="1"/>
            </p:cNvSpPr>
            <p:nvPr/>
          </p:nvSpPr>
          <p:spPr bwMode="auto">
            <a:xfrm>
              <a:off x="7482814" y="4160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187" name="Text Box 31"/>
            <p:cNvSpPr txBox="1">
              <a:spLocks noChangeArrowheads="1"/>
            </p:cNvSpPr>
            <p:nvPr/>
          </p:nvSpPr>
          <p:spPr bwMode="auto">
            <a:xfrm>
              <a:off x="4803379" y="45735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188" name="Text Box 32"/>
            <p:cNvSpPr txBox="1">
              <a:spLocks noChangeArrowheads="1"/>
            </p:cNvSpPr>
            <p:nvPr/>
          </p:nvSpPr>
          <p:spPr bwMode="auto">
            <a:xfrm>
              <a:off x="4108583" y="50180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189" name="Text Box 33"/>
            <p:cNvSpPr txBox="1">
              <a:spLocks noChangeArrowheads="1"/>
            </p:cNvSpPr>
            <p:nvPr/>
          </p:nvSpPr>
          <p:spPr bwMode="auto">
            <a:xfrm>
              <a:off x="4141258" y="281622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190" name="Text Box 34"/>
            <p:cNvSpPr txBox="1">
              <a:spLocks noChangeArrowheads="1"/>
            </p:cNvSpPr>
            <p:nvPr/>
          </p:nvSpPr>
          <p:spPr bwMode="auto">
            <a:xfrm>
              <a:off x="7510331" y="23018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191" name="Text Box 35"/>
            <p:cNvSpPr txBox="1">
              <a:spLocks noChangeArrowheads="1"/>
            </p:cNvSpPr>
            <p:nvPr/>
          </p:nvSpPr>
          <p:spPr bwMode="auto">
            <a:xfrm>
              <a:off x="6162015" y="24542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pic>
          <p:nvPicPr>
            <p:cNvPr id="192" name="Picture 3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92710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538164"/>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4098" y="77152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5"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9871" y="2324101"/>
              <a:ext cx="552054"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6" name="Picture 4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187" y="2557463"/>
              <a:ext cx="552053"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7" name="Picture 4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2790826"/>
              <a:ext cx="55205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8"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47402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9" name="Picture 4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9354" y="457835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0" name="Picture 4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3208" y="44227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1" name="Picture 4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4267201"/>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2" name="AutoShape 46"/>
            <p:cNvSpPr>
              <a:spLocks noChangeArrowheads="1"/>
            </p:cNvSpPr>
            <p:nvPr/>
          </p:nvSpPr>
          <p:spPr bwMode="auto">
            <a:xfrm flipH="1">
              <a:off x="1939926" y="2246313"/>
              <a:ext cx="1284685" cy="933450"/>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203" name="Line 47"/>
            <p:cNvSpPr>
              <a:spLocks noChangeShapeType="1"/>
            </p:cNvSpPr>
            <p:nvPr/>
          </p:nvSpPr>
          <p:spPr bwMode="auto">
            <a:xfrm>
              <a:off x="1859095" y="2784475"/>
              <a:ext cx="0" cy="334645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04" name="Line 48"/>
            <p:cNvSpPr>
              <a:spLocks noChangeShapeType="1"/>
            </p:cNvSpPr>
            <p:nvPr/>
          </p:nvSpPr>
          <p:spPr bwMode="auto">
            <a:xfrm>
              <a:off x="1845337" y="2790825"/>
              <a:ext cx="299244"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05" name="Line 49"/>
            <p:cNvSpPr>
              <a:spLocks noChangeShapeType="1"/>
            </p:cNvSpPr>
            <p:nvPr/>
          </p:nvSpPr>
          <p:spPr bwMode="auto">
            <a:xfrm>
              <a:off x="2020756" y="4772026"/>
              <a:ext cx="0" cy="1514475"/>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06" name="Line 50"/>
            <p:cNvSpPr>
              <a:spLocks noChangeShapeType="1"/>
            </p:cNvSpPr>
            <p:nvPr/>
          </p:nvSpPr>
          <p:spPr bwMode="auto">
            <a:xfrm>
              <a:off x="2005277" y="4772025"/>
              <a:ext cx="165100"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07" name="AutoShape 51"/>
            <p:cNvSpPr>
              <a:spLocks noChangeArrowheads="1"/>
            </p:cNvSpPr>
            <p:nvPr/>
          </p:nvSpPr>
          <p:spPr bwMode="auto">
            <a:xfrm flipH="1">
              <a:off x="1296723" y="5665788"/>
              <a:ext cx="1286404"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76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2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ltLang="zh-CN" dirty="0" smtClean="0"/>
              <a:t>3.1.1  </a:t>
            </a:r>
            <a:r>
              <a:rPr lang="zh-CN" altLang="en-US" dirty="0"/>
              <a:t>数据链路  </a:t>
            </a:r>
          </a:p>
        </p:txBody>
      </p:sp>
      <p:sp>
        <p:nvSpPr>
          <p:cNvPr id="123907"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smtClean="0">
                <a:solidFill>
                  <a:srgbClr val="FF0000"/>
                </a:solidFill>
              </a:rPr>
              <a:t>物理链路 </a:t>
            </a:r>
            <a:r>
              <a:rPr lang="en-US" altLang="zh-CN" sz="2800" dirty="0" smtClean="0"/>
              <a:t>(</a:t>
            </a:r>
            <a:r>
              <a:rPr lang="en-US" altLang="zh-CN" sz="2800" dirty="0"/>
              <a:t>link</a:t>
            </a:r>
            <a:r>
              <a:rPr lang="en-US" altLang="zh-CN" sz="2800" dirty="0" smtClean="0"/>
              <a:t>) </a:t>
            </a:r>
            <a:r>
              <a:rPr lang="zh-CN" altLang="en-US" sz="2800" dirty="0" smtClean="0"/>
              <a:t>是</a:t>
            </a:r>
            <a:r>
              <a:rPr lang="zh-CN" altLang="en-US" sz="2800" dirty="0"/>
              <a:t>一条点到点的物理线路段，中间没有任何其他的交换结点。</a:t>
            </a:r>
          </a:p>
          <a:p>
            <a:pPr lvl="1"/>
            <a:r>
              <a:rPr lang="zh-CN" altLang="en-US" sz="2400" dirty="0">
                <a:solidFill>
                  <a:srgbClr val="0000CC"/>
                </a:solidFill>
              </a:rPr>
              <a:t>物理链路（媒介）是长期存在的，数据链路通常有时效性。</a:t>
            </a:r>
          </a:p>
          <a:p>
            <a:r>
              <a:rPr lang="zh-CN" altLang="en-US" sz="2800" dirty="0" smtClean="0">
                <a:solidFill>
                  <a:srgbClr val="FF0000"/>
                </a:solidFill>
              </a:rPr>
              <a:t>数据链路 </a:t>
            </a:r>
            <a:r>
              <a:rPr lang="en-US" altLang="zh-CN" sz="2800" dirty="0" smtClean="0"/>
              <a:t>(</a:t>
            </a:r>
            <a:r>
              <a:rPr lang="en-US" altLang="zh-CN" sz="2800" dirty="0"/>
              <a:t>data link) </a:t>
            </a:r>
            <a:r>
              <a:rPr lang="zh-CN" altLang="en-US" sz="2800" dirty="0"/>
              <a:t>除了物理线路外，还必须有通信协议来控制这些数据的传输。若把实现这些协议的硬件和软件加到链路上，就构成了数据链路。</a:t>
            </a:r>
          </a:p>
          <a:p>
            <a:pPr lvl="1"/>
            <a:r>
              <a:rPr lang="zh-CN" altLang="en-US" sz="2400" dirty="0"/>
              <a:t>现在最常用的方法是使用适配器（即网卡）来实现这些协议的硬件和软件。</a:t>
            </a:r>
          </a:p>
          <a:p>
            <a:pPr lvl="1"/>
            <a:r>
              <a:rPr lang="zh-CN" altLang="en-US" sz="2400" dirty="0"/>
              <a:t>一般的适配器都包括了数据链路层和物理层这两层的功能。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907">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39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237" name="Text Box 53"/>
          <p:cNvSpPr txBox="1">
            <a:spLocks noChangeArrowheads="1"/>
          </p:cNvSpPr>
          <p:nvPr/>
        </p:nvSpPr>
        <p:spPr bwMode="auto">
          <a:xfrm>
            <a:off x="3546210" y="5765502"/>
            <a:ext cx="6159317" cy="831850"/>
          </a:xfrm>
          <a:prstGeom prst="rect">
            <a:avLst/>
          </a:prstGeom>
          <a:solidFill>
            <a:srgbClr val="FFCC66"/>
          </a:solidFill>
          <a:ln>
            <a:solidFill>
              <a:srgbClr val="000099"/>
            </a:solidFill>
          </a:ln>
          <a:effectLst/>
        </p:spPr>
        <p:txBody>
          <a:bodyPr wrap="square">
            <a:spAutoFit/>
          </a:bodyPr>
          <a:lstStyle>
            <a:defPPr>
              <a:defRPr lang="en-US"/>
            </a:defPPr>
            <a:lvl1pPr>
              <a:defRPr sz="2400" b="1">
                <a:solidFill>
                  <a:srgbClr val="000099"/>
                </a:solidFill>
                <a:latin typeface="+mn-lt"/>
                <a:ea typeface="黑体" panose="02010609060101010101" pitchFamily="2" charset="-122"/>
              </a:defRPr>
            </a:lvl1pPr>
          </a:lstStyle>
          <a:p>
            <a:r>
              <a:rPr lang="en-US" altLang="zh-CN" dirty="0"/>
              <a:t>B</a:t>
            </a:r>
            <a:r>
              <a:rPr lang="en-US" altLang="zh-CN" baseline="-25000" dirty="0"/>
              <a:t>1</a:t>
            </a:r>
            <a:r>
              <a:rPr lang="en-US" altLang="zh-CN" dirty="0"/>
              <a:t> </a:t>
            </a:r>
            <a:r>
              <a:rPr lang="zh-CN" altLang="en-US" dirty="0"/>
              <a:t>发送数据时，</a:t>
            </a:r>
            <a:r>
              <a:rPr lang="zh-CN" altLang="en-US" dirty="0">
                <a:solidFill>
                  <a:srgbClr val="0000FF"/>
                </a:solidFill>
              </a:rPr>
              <a:t>工作站 </a:t>
            </a:r>
            <a:r>
              <a:rPr lang="en-US" altLang="zh-CN" dirty="0" smtClean="0">
                <a:solidFill>
                  <a:srgbClr val="0000FF"/>
                </a:solidFill>
              </a:rPr>
              <a:t>A</a:t>
            </a:r>
            <a:r>
              <a:rPr lang="en-US" altLang="zh-CN" baseline="-25000" dirty="0" smtClean="0">
                <a:solidFill>
                  <a:srgbClr val="0000FF"/>
                </a:solidFill>
              </a:rPr>
              <a:t>1</a:t>
            </a:r>
            <a:r>
              <a:rPr lang="zh-CN" altLang="en-US" dirty="0" smtClean="0">
                <a:solidFill>
                  <a:srgbClr val="0000FF"/>
                </a:solidFill>
              </a:rPr>
              <a:t>，</a:t>
            </a:r>
            <a:r>
              <a:rPr lang="en-US" altLang="zh-CN" dirty="0" smtClean="0">
                <a:solidFill>
                  <a:srgbClr val="0000FF"/>
                </a:solidFill>
              </a:rPr>
              <a:t>A</a:t>
            </a:r>
            <a:r>
              <a:rPr lang="en-US" altLang="zh-CN" baseline="-25000" dirty="0" smtClean="0">
                <a:solidFill>
                  <a:srgbClr val="0000FF"/>
                </a:solidFill>
              </a:rPr>
              <a:t>2</a:t>
            </a:r>
            <a:r>
              <a:rPr lang="en-US" altLang="zh-CN" dirty="0" smtClean="0">
                <a:solidFill>
                  <a:srgbClr val="0000FF"/>
                </a:solidFill>
              </a:rPr>
              <a:t> </a:t>
            </a:r>
            <a:r>
              <a:rPr lang="zh-CN" altLang="en-US" dirty="0">
                <a:solidFill>
                  <a:srgbClr val="0000FF"/>
                </a:solidFill>
              </a:rPr>
              <a:t>和 </a:t>
            </a:r>
            <a:r>
              <a:rPr lang="en-US" altLang="zh-CN" dirty="0">
                <a:solidFill>
                  <a:srgbClr val="0000FF"/>
                </a:solidFill>
              </a:rPr>
              <a:t>C</a:t>
            </a:r>
            <a:r>
              <a:rPr lang="en-US" altLang="zh-CN" baseline="-25000" dirty="0">
                <a:solidFill>
                  <a:srgbClr val="0000FF"/>
                </a:solidFill>
              </a:rPr>
              <a:t>1</a:t>
            </a:r>
          </a:p>
          <a:p>
            <a:r>
              <a:rPr lang="zh-CN" altLang="en-US" dirty="0">
                <a:solidFill>
                  <a:srgbClr val="0000FF"/>
                </a:solidFill>
              </a:rPr>
              <a:t>都不会收到 </a:t>
            </a:r>
            <a:r>
              <a:rPr lang="en-US" altLang="zh-CN" dirty="0">
                <a:solidFill>
                  <a:srgbClr val="0000FF"/>
                </a:solidFill>
              </a:rPr>
              <a:t>B</a:t>
            </a:r>
            <a:r>
              <a:rPr lang="en-US" altLang="zh-CN" baseline="-25000" dirty="0">
                <a:solidFill>
                  <a:srgbClr val="0000FF"/>
                </a:solidFill>
              </a:rPr>
              <a:t>1</a:t>
            </a:r>
            <a:r>
              <a:rPr lang="en-US" altLang="zh-CN" dirty="0">
                <a:solidFill>
                  <a:srgbClr val="0000FF"/>
                </a:solidFill>
              </a:rPr>
              <a:t> </a:t>
            </a:r>
            <a:r>
              <a:rPr lang="zh-CN" altLang="en-US" dirty="0">
                <a:solidFill>
                  <a:srgbClr val="0000FF"/>
                </a:solidFill>
              </a:rPr>
              <a:t>发出的广播信息。 </a:t>
            </a:r>
          </a:p>
        </p:txBody>
      </p:sp>
      <p:grpSp>
        <p:nvGrpSpPr>
          <p:cNvPr id="54" name="组合 53"/>
          <p:cNvGrpSpPr/>
          <p:nvPr/>
        </p:nvGrpSpPr>
        <p:grpSpPr>
          <a:xfrm>
            <a:off x="896012" y="304800"/>
            <a:ext cx="8191367" cy="6292850"/>
            <a:chOff x="896012" y="304800"/>
            <a:chExt cx="8191367" cy="6292850"/>
          </a:xfrm>
        </p:grpSpPr>
        <p:sp>
          <p:nvSpPr>
            <p:cNvPr id="55" name="AutoShape 2"/>
            <p:cNvSpPr>
              <a:spLocks noChangeArrowheads="1"/>
            </p:cNvSpPr>
            <p:nvPr/>
          </p:nvSpPr>
          <p:spPr bwMode="auto">
            <a:xfrm flipH="1">
              <a:off x="896012" y="4111625"/>
              <a:ext cx="8191367"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6" name="Line 3"/>
            <p:cNvSpPr>
              <a:spLocks noChangeShapeType="1"/>
            </p:cNvSpPr>
            <p:nvPr/>
          </p:nvSpPr>
          <p:spPr bwMode="auto">
            <a:xfrm>
              <a:off x="2435225" y="6208713"/>
              <a:ext cx="789385" cy="0"/>
            </a:xfrm>
            <a:prstGeom prst="line">
              <a:avLst/>
            </a:prstGeom>
            <a:noFill/>
            <a:ln w="762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AutoShape 4"/>
            <p:cNvSpPr>
              <a:spLocks noChangeArrowheads="1"/>
            </p:cNvSpPr>
            <p:nvPr/>
          </p:nvSpPr>
          <p:spPr bwMode="auto">
            <a:xfrm flipH="1">
              <a:off x="896012" y="2170113"/>
              <a:ext cx="8191367" cy="1397000"/>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AutoShape 5"/>
            <p:cNvSpPr>
              <a:spLocks noChangeArrowheads="1"/>
            </p:cNvSpPr>
            <p:nvPr/>
          </p:nvSpPr>
          <p:spPr bwMode="auto">
            <a:xfrm flipH="1">
              <a:off x="976842" y="304800"/>
              <a:ext cx="8029708"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Line 6"/>
            <p:cNvSpPr>
              <a:spLocks noChangeShapeType="1"/>
            </p:cNvSpPr>
            <p:nvPr/>
          </p:nvSpPr>
          <p:spPr bwMode="auto">
            <a:xfrm>
              <a:off x="2903008" y="693738"/>
              <a:ext cx="4244446"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Line 7"/>
            <p:cNvSpPr>
              <a:spLocks noChangeShapeType="1"/>
            </p:cNvSpPr>
            <p:nvPr/>
          </p:nvSpPr>
          <p:spPr bwMode="auto">
            <a:xfrm>
              <a:off x="3064669" y="849313"/>
              <a:ext cx="255905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Line 8"/>
            <p:cNvSpPr>
              <a:spLocks noChangeShapeType="1"/>
            </p:cNvSpPr>
            <p:nvPr/>
          </p:nvSpPr>
          <p:spPr bwMode="auto">
            <a:xfrm>
              <a:off x="3224610" y="10033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 name="Line 9"/>
            <p:cNvSpPr>
              <a:spLocks noChangeShapeType="1"/>
            </p:cNvSpPr>
            <p:nvPr/>
          </p:nvSpPr>
          <p:spPr bwMode="auto">
            <a:xfrm>
              <a:off x="3224610" y="29464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3" name="Line 10"/>
            <p:cNvSpPr>
              <a:spLocks noChangeShapeType="1"/>
            </p:cNvSpPr>
            <p:nvPr/>
          </p:nvSpPr>
          <p:spPr bwMode="auto">
            <a:xfrm>
              <a:off x="3064669" y="2713038"/>
              <a:ext cx="2834217"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4" name="Line 11"/>
            <p:cNvSpPr>
              <a:spLocks noChangeShapeType="1"/>
            </p:cNvSpPr>
            <p:nvPr/>
          </p:nvSpPr>
          <p:spPr bwMode="auto">
            <a:xfrm>
              <a:off x="2823898" y="2479675"/>
              <a:ext cx="4309798"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5" name="Line 12"/>
            <p:cNvSpPr>
              <a:spLocks noChangeShapeType="1"/>
            </p:cNvSpPr>
            <p:nvPr/>
          </p:nvSpPr>
          <p:spPr bwMode="auto">
            <a:xfrm>
              <a:off x="2983839" y="4732338"/>
              <a:ext cx="1525455"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6" name="Line 13"/>
            <p:cNvSpPr>
              <a:spLocks noChangeShapeType="1"/>
            </p:cNvSpPr>
            <p:nvPr/>
          </p:nvSpPr>
          <p:spPr bwMode="auto">
            <a:xfrm>
              <a:off x="2983840" y="4887913"/>
              <a:ext cx="80830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7" name="Line 14"/>
            <p:cNvSpPr>
              <a:spLocks noChangeShapeType="1"/>
            </p:cNvSpPr>
            <p:nvPr/>
          </p:nvSpPr>
          <p:spPr bwMode="auto">
            <a:xfrm>
              <a:off x="2605485" y="4422775"/>
              <a:ext cx="4595283"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8" name="Line 15"/>
            <p:cNvSpPr>
              <a:spLocks noChangeShapeType="1"/>
            </p:cNvSpPr>
            <p:nvPr/>
          </p:nvSpPr>
          <p:spPr bwMode="auto">
            <a:xfrm>
              <a:off x="2823898" y="4578350"/>
              <a:ext cx="2863454"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9" name="AutoShape 16"/>
            <p:cNvSpPr>
              <a:spLocks noChangeArrowheads="1"/>
            </p:cNvSpPr>
            <p:nvPr/>
          </p:nvSpPr>
          <p:spPr bwMode="auto">
            <a:xfrm flipH="1">
              <a:off x="1939926" y="4189413"/>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70" name="AutoShape 17"/>
            <p:cNvSpPr>
              <a:spLocks noChangeArrowheads="1"/>
            </p:cNvSpPr>
            <p:nvPr/>
          </p:nvSpPr>
          <p:spPr bwMode="auto">
            <a:xfrm>
              <a:off x="5393267" y="538163"/>
              <a:ext cx="1203854" cy="4583112"/>
            </a:xfrm>
            <a:prstGeom prst="roundRect">
              <a:avLst>
                <a:gd name="adj" fmla="val 50000"/>
              </a:avLst>
            </a:prstGeom>
            <a:solidFill>
              <a:srgbClr val="FFFF00">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1" name="AutoShape 18"/>
            <p:cNvSpPr>
              <a:spLocks noChangeArrowheads="1"/>
            </p:cNvSpPr>
            <p:nvPr/>
          </p:nvSpPr>
          <p:spPr bwMode="auto">
            <a:xfrm>
              <a:off x="3546211" y="538164"/>
              <a:ext cx="1687116" cy="5127625"/>
            </a:xfrm>
            <a:prstGeom prst="roundRect">
              <a:avLst>
                <a:gd name="adj" fmla="val 50000"/>
              </a:avLst>
            </a:prstGeom>
            <a:solidFill>
              <a:srgbClr val="66FF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2" name="Text Box 19"/>
            <p:cNvSpPr txBox="1">
              <a:spLocks noChangeArrowheads="1"/>
            </p:cNvSpPr>
            <p:nvPr/>
          </p:nvSpPr>
          <p:spPr bwMode="auto">
            <a:xfrm>
              <a:off x="4158456" y="858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4</a:t>
              </a:r>
              <a:endParaRPr kumimoji="1" lang="en-US" altLang="zh-CN" b="1">
                <a:solidFill>
                  <a:srgbClr val="000099"/>
                </a:solidFill>
                <a:latin typeface="+mn-lt"/>
                <a:ea typeface="黑体" panose="02010609060101010101" pitchFamily="2" charset="-122"/>
              </a:endParaRPr>
            </a:p>
          </p:txBody>
        </p:sp>
        <p:sp>
          <p:nvSpPr>
            <p:cNvPr id="73" name="Text Box 20"/>
            <p:cNvSpPr txBox="1">
              <a:spLocks noChangeArrowheads="1"/>
            </p:cNvSpPr>
            <p:nvPr/>
          </p:nvSpPr>
          <p:spPr bwMode="auto">
            <a:xfrm>
              <a:off x="6117300" y="4457701"/>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74" name="AutoShape 21"/>
            <p:cNvSpPr>
              <a:spLocks noChangeArrowheads="1"/>
            </p:cNvSpPr>
            <p:nvPr/>
          </p:nvSpPr>
          <p:spPr bwMode="auto">
            <a:xfrm>
              <a:off x="6839613" y="382588"/>
              <a:ext cx="1123023" cy="4583112"/>
            </a:xfrm>
            <a:prstGeom prst="roundRect">
              <a:avLst>
                <a:gd name="adj" fmla="val 50000"/>
              </a:avLst>
            </a:prstGeom>
            <a:solidFill>
              <a:srgbClr val="FF66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5" name="AutoShape 22"/>
            <p:cNvSpPr>
              <a:spLocks noChangeArrowheads="1"/>
            </p:cNvSpPr>
            <p:nvPr/>
          </p:nvSpPr>
          <p:spPr bwMode="auto">
            <a:xfrm flipH="1">
              <a:off x="1939926" y="382588"/>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76" name="Line 23"/>
            <p:cNvSpPr>
              <a:spLocks noChangeShapeType="1"/>
            </p:cNvSpPr>
            <p:nvPr/>
          </p:nvSpPr>
          <p:spPr bwMode="auto">
            <a:xfrm>
              <a:off x="1699154" y="938214"/>
              <a:ext cx="0" cy="5037137"/>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7" name="Line 24"/>
            <p:cNvSpPr>
              <a:spLocks noChangeShapeType="1"/>
            </p:cNvSpPr>
            <p:nvPr/>
          </p:nvSpPr>
          <p:spPr bwMode="auto">
            <a:xfrm>
              <a:off x="1683677" y="927100"/>
              <a:ext cx="497019"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8" name="Text Box 25"/>
            <p:cNvSpPr txBox="1">
              <a:spLocks noChangeArrowheads="1"/>
            </p:cNvSpPr>
            <p:nvPr/>
          </p:nvSpPr>
          <p:spPr bwMode="auto">
            <a:xfrm>
              <a:off x="6875727" y="1735139"/>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79" name="Text Box 26"/>
            <p:cNvSpPr txBox="1">
              <a:spLocks noChangeArrowheads="1"/>
            </p:cNvSpPr>
            <p:nvPr/>
          </p:nvSpPr>
          <p:spPr bwMode="auto">
            <a:xfrm>
              <a:off x="7438100" y="4556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0" name="Text Box 27"/>
            <p:cNvSpPr txBox="1">
              <a:spLocks noChangeArrowheads="1"/>
            </p:cNvSpPr>
            <p:nvPr/>
          </p:nvSpPr>
          <p:spPr bwMode="auto">
            <a:xfrm>
              <a:off x="5914365" y="7350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1" name="Text Box 28"/>
            <p:cNvSpPr txBox="1">
              <a:spLocks noChangeArrowheads="1"/>
            </p:cNvSpPr>
            <p:nvPr/>
          </p:nvSpPr>
          <p:spPr bwMode="auto">
            <a:xfrm>
              <a:off x="3786981"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VLAN</a:t>
              </a:r>
              <a:r>
                <a:rPr kumimoji="1" lang="en-US" altLang="zh-CN" b="1" baseline="-25000" dirty="0">
                  <a:solidFill>
                    <a:srgbClr val="000099"/>
                  </a:solidFill>
                  <a:latin typeface="+mn-lt"/>
                  <a:ea typeface="黑体" panose="02010609060101010101" pitchFamily="2" charset="-122"/>
                </a:rPr>
                <a:t>1</a:t>
              </a:r>
              <a:endParaRPr kumimoji="1" lang="en-US" altLang="zh-CN" b="1" dirty="0">
                <a:solidFill>
                  <a:srgbClr val="000099"/>
                </a:solidFill>
                <a:latin typeface="+mn-lt"/>
                <a:ea typeface="黑体" panose="02010609060101010101" pitchFamily="2" charset="-122"/>
              </a:endParaRPr>
            </a:p>
          </p:txBody>
        </p:sp>
        <p:sp>
          <p:nvSpPr>
            <p:cNvPr id="82" name="Text Box 29"/>
            <p:cNvSpPr txBox="1">
              <a:spLocks noChangeArrowheads="1"/>
            </p:cNvSpPr>
            <p:nvPr/>
          </p:nvSpPr>
          <p:spPr bwMode="auto">
            <a:xfrm>
              <a:off x="5439702"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3" name="Text Box 30"/>
            <p:cNvSpPr txBox="1">
              <a:spLocks noChangeArrowheads="1"/>
            </p:cNvSpPr>
            <p:nvPr/>
          </p:nvSpPr>
          <p:spPr bwMode="auto">
            <a:xfrm>
              <a:off x="7482814" y="4160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84" name="Text Box 31"/>
            <p:cNvSpPr txBox="1">
              <a:spLocks noChangeArrowheads="1"/>
            </p:cNvSpPr>
            <p:nvPr/>
          </p:nvSpPr>
          <p:spPr bwMode="auto">
            <a:xfrm>
              <a:off x="4803379" y="45735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5" name="Text Box 32"/>
            <p:cNvSpPr txBox="1">
              <a:spLocks noChangeArrowheads="1"/>
            </p:cNvSpPr>
            <p:nvPr/>
          </p:nvSpPr>
          <p:spPr bwMode="auto">
            <a:xfrm>
              <a:off x="4108583" y="50180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86" name="Text Box 33"/>
            <p:cNvSpPr txBox="1">
              <a:spLocks noChangeArrowheads="1"/>
            </p:cNvSpPr>
            <p:nvPr/>
          </p:nvSpPr>
          <p:spPr bwMode="auto">
            <a:xfrm>
              <a:off x="4141258" y="281622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7" name="Text Box 34"/>
            <p:cNvSpPr txBox="1">
              <a:spLocks noChangeArrowheads="1"/>
            </p:cNvSpPr>
            <p:nvPr/>
          </p:nvSpPr>
          <p:spPr bwMode="auto">
            <a:xfrm>
              <a:off x="7510331" y="23018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8" name="Text Box 35"/>
            <p:cNvSpPr txBox="1">
              <a:spLocks noChangeArrowheads="1"/>
            </p:cNvSpPr>
            <p:nvPr/>
          </p:nvSpPr>
          <p:spPr bwMode="auto">
            <a:xfrm>
              <a:off x="6162015" y="24542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pic>
          <p:nvPicPr>
            <p:cNvPr id="89" name="Picture 3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92710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538164"/>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1"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4098" y="77152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9871" y="2324101"/>
              <a:ext cx="552054"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3" name="Picture 4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187" y="2557463"/>
              <a:ext cx="552053"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4" name="Picture 4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2790826"/>
              <a:ext cx="55205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47402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 name="Picture 4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9354" y="457835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4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3208" y="44227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4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4267201"/>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 name="AutoShape 46"/>
            <p:cNvSpPr>
              <a:spLocks noChangeArrowheads="1"/>
            </p:cNvSpPr>
            <p:nvPr/>
          </p:nvSpPr>
          <p:spPr bwMode="auto">
            <a:xfrm flipH="1">
              <a:off x="1939926" y="2246313"/>
              <a:ext cx="1284685" cy="933450"/>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100" name="Line 47"/>
            <p:cNvSpPr>
              <a:spLocks noChangeShapeType="1"/>
            </p:cNvSpPr>
            <p:nvPr/>
          </p:nvSpPr>
          <p:spPr bwMode="auto">
            <a:xfrm>
              <a:off x="1859095" y="2784475"/>
              <a:ext cx="0" cy="334645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1" name="Line 48"/>
            <p:cNvSpPr>
              <a:spLocks noChangeShapeType="1"/>
            </p:cNvSpPr>
            <p:nvPr/>
          </p:nvSpPr>
          <p:spPr bwMode="auto">
            <a:xfrm>
              <a:off x="1845337" y="2790825"/>
              <a:ext cx="299244"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2" name="Line 49"/>
            <p:cNvSpPr>
              <a:spLocks noChangeShapeType="1"/>
            </p:cNvSpPr>
            <p:nvPr/>
          </p:nvSpPr>
          <p:spPr bwMode="auto">
            <a:xfrm>
              <a:off x="2020756" y="4772026"/>
              <a:ext cx="0" cy="1514475"/>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Line 50"/>
            <p:cNvSpPr>
              <a:spLocks noChangeShapeType="1"/>
            </p:cNvSpPr>
            <p:nvPr/>
          </p:nvSpPr>
          <p:spPr bwMode="auto">
            <a:xfrm>
              <a:off x="2005277" y="4772025"/>
              <a:ext cx="165100"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4" name="AutoShape 51"/>
            <p:cNvSpPr>
              <a:spLocks noChangeArrowheads="1"/>
            </p:cNvSpPr>
            <p:nvPr/>
          </p:nvSpPr>
          <p:spPr bwMode="auto">
            <a:xfrm flipH="1">
              <a:off x="1296723" y="5665788"/>
              <a:ext cx="1286404"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772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237"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61" name="Text Box 53"/>
          <p:cNvSpPr txBox="1">
            <a:spLocks noChangeArrowheads="1"/>
          </p:cNvSpPr>
          <p:nvPr/>
        </p:nvSpPr>
        <p:spPr bwMode="auto">
          <a:xfrm>
            <a:off x="3546211" y="5692775"/>
            <a:ext cx="6231324" cy="1015663"/>
          </a:xfrm>
          <a:prstGeom prst="rect">
            <a:avLst/>
          </a:prstGeom>
          <a:solidFill>
            <a:srgbClr val="FFCC66"/>
          </a:solidFill>
          <a:ln>
            <a:solidFill>
              <a:srgbClr val="000099"/>
            </a:solidFill>
          </a:ln>
          <a:effectLst/>
        </p:spPr>
        <p:txBody>
          <a:bodyPr wrap="square">
            <a:spAutoFit/>
          </a:bodyPr>
          <a:lstStyle>
            <a:defPPr>
              <a:defRPr lang="en-US"/>
            </a:defPPr>
            <a:lvl1pPr>
              <a:defRPr sz="2400" b="1">
                <a:solidFill>
                  <a:srgbClr val="000099"/>
                </a:solidFill>
                <a:latin typeface="+mn-lt"/>
                <a:ea typeface="黑体" panose="02010609060101010101" pitchFamily="2" charset="-122"/>
              </a:defRPr>
            </a:lvl1pPr>
          </a:lstStyle>
          <a:p>
            <a:r>
              <a:rPr lang="zh-CN" altLang="en-US" sz="2000" dirty="0"/>
              <a:t>虚拟局域网限制了接收广播信息的工作站数，使得</a:t>
            </a:r>
            <a:r>
              <a:rPr lang="zh-CN" altLang="en-US" sz="2000" dirty="0" smtClean="0"/>
              <a:t>网络</a:t>
            </a:r>
            <a:r>
              <a:rPr lang="zh-CN" altLang="en-US" sz="2000" dirty="0" smtClean="0">
                <a:solidFill>
                  <a:srgbClr val="0000FF"/>
                </a:solidFill>
              </a:rPr>
              <a:t>不会</a:t>
            </a:r>
            <a:r>
              <a:rPr lang="zh-CN" altLang="en-US" sz="2000" dirty="0">
                <a:solidFill>
                  <a:srgbClr val="0000FF"/>
                </a:solidFill>
              </a:rPr>
              <a:t>因传播过多的广播信息</a:t>
            </a:r>
            <a:r>
              <a:rPr lang="en-US" altLang="zh-CN" sz="2000" dirty="0">
                <a:solidFill>
                  <a:srgbClr val="0000FF"/>
                </a:solidFill>
              </a:rPr>
              <a:t>(</a:t>
            </a:r>
            <a:r>
              <a:rPr lang="zh-CN" altLang="en-US" sz="2000" dirty="0">
                <a:solidFill>
                  <a:srgbClr val="0000FF"/>
                </a:solidFill>
              </a:rPr>
              <a:t>即“广播风暴”</a:t>
            </a:r>
            <a:r>
              <a:rPr lang="en-US" altLang="zh-CN" sz="2000" dirty="0">
                <a:solidFill>
                  <a:srgbClr val="0000FF"/>
                </a:solidFill>
              </a:rPr>
              <a:t>)</a:t>
            </a:r>
            <a:r>
              <a:rPr lang="zh-CN" altLang="en-US" sz="2000" dirty="0"/>
              <a:t>而引起性能恶化。 </a:t>
            </a:r>
          </a:p>
        </p:txBody>
      </p:sp>
      <p:grpSp>
        <p:nvGrpSpPr>
          <p:cNvPr id="54" name="组合 53"/>
          <p:cNvGrpSpPr/>
          <p:nvPr/>
        </p:nvGrpSpPr>
        <p:grpSpPr>
          <a:xfrm>
            <a:off x="896012" y="304800"/>
            <a:ext cx="8191367" cy="6292850"/>
            <a:chOff x="896012" y="304800"/>
            <a:chExt cx="8191367" cy="6292850"/>
          </a:xfrm>
        </p:grpSpPr>
        <p:sp>
          <p:nvSpPr>
            <p:cNvPr id="55" name="AutoShape 2"/>
            <p:cNvSpPr>
              <a:spLocks noChangeArrowheads="1"/>
            </p:cNvSpPr>
            <p:nvPr/>
          </p:nvSpPr>
          <p:spPr bwMode="auto">
            <a:xfrm flipH="1">
              <a:off x="896012" y="4111625"/>
              <a:ext cx="8191367"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6" name="Line 3"/>
            <p:cNvSpPr>
              <a:spLocks noChangeShapeType="1"/>
            </p:cNvSpPr>
            <p:nvPr/>
          </p:nvSpPr>
          <p:spPr bwMode="auto">
            <a:xfrm>
              <a:off x="2435225" y="6208713"/>
              <a:ext cx="789385" cy="0"/>
            </a:xfrm>
            <a:prstGeom prst="line">
              <a:avLst/>
            </a:prstGeom>
            <a:noFill/>
            <a:ln w="762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AutoShape 4"/>
            <p:cNvSpPr>
              <a:spLocks noChangeArrowheads="1"/>
            </p:cNvSpPr>
            <p:nvPr/>
          </p:nvSpPr>
          <p:spPr bwMode="auto">
            <a:xfrm flipH="1">
              <a:off x="896012" y="2170113"/>
              <a:ext cx="8191367" cy="1397000"/>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AutoShape 5"/>
            <p:cNvSpPr>
              <a:spLocks noChangeArrowheads="1"/>
            </p:cNvSpPr>
            <p:nvPr/>
          </p:nvSpPr>
          <p:spPr bwMode="auto">
            <a:xfrm flipH="1">
              <a:off x="976842" y="304800"/>
              <a:ext cx="8029708" cy="1398588"/>
            </a:xfrm>
            <a:prstGeom prst="cube">
              <a:avLst>
                <a:gd name="adj" fmla="val 93745"/>
              </a:avLst>
            </a:prstGeom>
            <a:solidFill>
              <a:schemeClr val="bg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Line 6"/>
            <p:cNvSpPr>
              <a:spLocks noChangeShapeType="1"/>
            </p:cNvSpPr>
            <p:nvPr/>
          </p:nvSpPr>
          <p:spPr bwMode="auto">
            <a:xfrm>
              <a:off x="2903008" y="693738"/>
              <a:ext cx="4244446"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Line 7"/>
            <p:cNvSpPr>
              <a:spLocks noChangeShapeType="1"/>
            </p:cNvSpPr>
            <p:nvPr/>
          </p:nvSpPr>
          <p:spPr bwMode="auto">
            <a:xfrm>
              <a:off x="3064669" y="849313"/>
              <a:ext cx="255905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Line 8"/>
            <p:cNvSpPr>
              <a:spLocks noChangeShapeType="1"/>
            </p:cNvSpPr>
            <p:nvPr/>
          </p:nvSpPr>
          <p:spPr bwMode="auto">
            <a:xfrm>
              <a:off x="3224610" y="10033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 name="Line 9"/>
            <p:cNvSpPr>
              <a:spLocks noChangeShapeType="1"/>
            </p:cNvSpPr>
            <p:nvPr/>
          </p:nvSpPr>
          <p:spPr bwMode="auto">
            <a:xfrm>
              <a:off x="3224610" y="2946400"/>
              <a:ext cx="562371"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3" name="Line 10"/>
            <p:cNvSpPr>
              <a:spLocks noChangeShapeType="1"/>
            </p:cNvSpPr>
            <p:nvPr/>
          </p:nvSpPr>
          <p:spPr bwMode="auto">
            <a:xfrm>
              <a:off x="3064669" y="2713038"/>
              <a:ext cx="2834217"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4" name="Line 11"/>
            <p:cNvSpPr>
              <a:spLocks noChangeShapeType="1"/>
            </p:cNvSpPr>
            <p:nvPr/>
          </p:nvSpPr>
          <p:spPr bwMode="auto">
            <a:xfrm>
              <a:off x="2823898" y="2479675"/>
              <a:ext cx="4309798"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5" name="Line 12"/>
            <p:cNvSpPr>
              <a:spLocks noChangeShapeType="1"/>
            </p:cNvSpPr>
            <p:nvPr/>
          </p:nvSpPr>
          <p:spPr bwMode="auto">
            <a:xfrm>
              <a:off x="2983839" y="4732338"/>
              <a:ext cx="1525455"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6" name="Line 13"/>
            <p:cNvSpPr>
              <a:spLocks noChangeShapeType="1"/>
            </p:cNvSpPr>
            <p:nvPr/>
          </p:nvSpPr>
          <p:spPr bwMode="auto">
            <a:xfrm>
              <a:off x="2983840" y="4887913"/>
              <a:ext cx="80830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7" name="Line 14"/>
            <p:cNvSpPr>
              <a:spLocks noChangeShapeType="1"/>
            </p:cNvSpPr>
            <p:nvPr/>
          </p:nvSpPr>
          <p:spPr bwMode="auto">
            <a:xfrm>
              <a:off x="2605485" y="4422775"/>
              <a:ext cx="4595283"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8" name="Line 15"/>
            <p:cNvSpPr>
              <a:spLocks noChangeShapeType="1"/>
            </p:cNvSpPr>
            <p:nvPr/>
          </p:nvSpPr>
          <p:spPr bwMode="auto">
            <a:xfrm>
              <a:off x="2823898" y="4578350"/>
              <a:ext cx="2863454"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9" name="AutoShape 16"/>
            <p:cNvSpPr>
              <a:spLocks noChangeArrowheads="1"/>
            </p:cNvSpPr>
            <p:nvPr/>
          </p:nvSpPr>
          <p:spPr bwMode="auto">
            <a:xfrm flipH="1">
              <a:off x="1939926" y="4189413"/>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70" name="AutoShape 17"/>
            <p:cNvSpPr>
              <a:spLocks noChangeArrowheads="1"/>
            </p:cNvSpPr>
            <p:nvPr/>
          </p:nvSpPr>
          <p:spPr bwMode="auto">
            <a:xfrm>
              <a:off x="5393267" y="538163"/>
              <a:ext cx="1203854" cy="4583112"/>
            </a:xfrm>
            <a:prstGeom prst="roundRect">
              <a:avLst>
                <a:gd name="adj" fmla="val 50000"/>
              </a:avLst>
            </a:prstGeom>
            <a:solidFill>
              <a:srgbClr val="FFFF00">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1" name="AutoShape 18"/>
            <p:cNvSpPr>
              <a:spLocks noChangeArrowheads="1"/>
            </p:cNvSpPr>
            <p:nvPr/>
          </p:nvSpPr>
          <p:spPr bwMode="auto">
            <a:xfrm>
              <a:off x="3546211" y="538164"/>
              <a:ext cx="1687116" cy="5127625"/>
            </a:xfrm>
            <a:prstGeom prst="roundRect">
              <a:avLst>
                <a:gd name="adj" fmla="val 50000"/>
              </a:avLst>
            </a:prstGeom>
            <a:solidFill>
              <a:srgbClr val="66FF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2" name="Text Box 19"/>
            <p:cNvSpPr txBox="1">
              <a:spLocks noChangeArrowheads="1"/>
            </p:cNvSpPr>
            <p:nvPr/>
          </p:nvSpPr>
          <p:spPr bwMode="auto">
            <a:xfrm>
              <a:off x="4158456" y="858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4</a:t>
              </a:r>
              <a:endParaRPr kumimoji="1" lang="en-US" altLang="zh-CN" b="1">
                <a:solidFill>
                  <a:srgbClr val="000099"/>
                </a:solidFill>
                <a:latin typeface="+mn-lt"/>
                <a:ea typeface="黑体" panose="02010609060101010101" pitchFamily="2" charset="-122"/>
              </a:endParaRPr>
            </a:p>
          </p:txBody>
        </p:sp>
        <p:sp>
          <p:nvSpPr>
            <p:cNvPr id="73" name="Text Box 20"/>
            <p:cNvSpPr txBox="1">
              <a:spLocks noChangeArrowheads="1"/>
            </p:cNvSpPr>
            <p:nvPr/>
          </p:nvSpPr>
          <p:spPr bwMode="auto">
            <a:xfrm>
              <a:off x="6117300" y="4457701"/>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74" name="AutoShape 21"/>
            <p:cNvSpPr>
              <a:spLocks noChangeArrowheads="1"/>
            </p:cNvSpPr>
            <p:nvPr/>
          </p:nvSpPr>
          <p:spPr bwMode="auto">
            <a:xfrm>
              <a:off x="6839613" y="382588"/>
              <a:ext cx="1123023" cy="4583112"/>
            </a:xfrm>
            <a:prstGeom prst="roundRect">
              <a:avLst>
                <a:gd name="adj" fmla="val 50000"/>
              </a:avLst>
            </a:prstGeom>
            <a:solidFill>
              <a:srgbClr val="FF66FF">
                <a:alpha val="49804"/>
              </a:srgbClr>
            </a:solidFill>
            <a:ln w="19050">
              <a:solidFill>
                <a:schemeClr val="tx1"/>
              </a:solidFill>
              <a:prstDash val="dash"/>
              <a:round/>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5" name="AutoShape 22"/>
            <p:cNvSpPr>
              <a:spLocks noChangeArrowheads="1"/>
            </p:cNvSpPr>
            <p:nvPr/>
          </p:nvSpPr>
          <p:spPr bwMode="auto">
            <a:xfrm flipH="1">
              <a:off x="1939926" y="382588"/>
              <a:ext cx="1284685"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76" name="Line 23"/>
            <p:cNvSpPr>
              <a:spLocks noChangeShapeType="1"/>
            </p:cNvSpPr>
            <p:nvPr/>
          </p:nvSpPr>
          <p:spPr bwMode="auto">
            <a:xfrm>
              <a:off x="1699154" y="938214"/>
              <a:ext cx="0" cy="5037137"/>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7" name="Line 24"/>
            <p:cNvSpPr>
              <a:spLocks noChangeShapeType="1"/>
            </p:cNvSpPr>
            <p:nvPr/>
          </p:nvSpPr>
          <p:spPr bwMode="auto">
            <a:xfrm>
              <a:off x="1683677" y="927100"/>
              <a:ext cx="497019"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8" name="Text Box 25"/>
            <p:cNvSpPr txBox="1">
              <a:spLocks noChangeArrowheads="1"/>
            </p:cNvSpPr>
            <p:nvPr/>
          </p:nvSpPr>
          <p:spPr bwMode="auto">
            <a:xfrm>
              <a:off x="6875727" y="1735139"/>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79" name="Text Box 26"/>
            <p:cNvSpPr txBox="1">
              <a:spLocks noChangeArrowheads="1"/>
            </p:cNvSpPr>
            <p:nvPr/>
          </p:nvSpPr>
          <p:spPr bwMode="auto">
            <a:xfrm>
              <a:off x="7438100" y="4556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0" name="Text Box 27"/>
            <p:cNvSpPr txBox="1">
              <a:spLocks noChangeArrowheads="1"/>
            </p:cNvSpPr>
            <p:nvPr/>
          </p:nvSpPr>
          <p:spPr bwMode="auto">
            <a:xfrm>
              <a:off x="5914365" y="735014"/>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1" name="Text Box 28"/>
            <p:cNvSpPr txBox="1">
              <a:spLocks noChangeArrowheads="1"/>
            </p:cNvSpPr>
            <p:nvPr/>
          </p:nvSpPr>
          <p:spPr bwMode="auto">
            <a:xfrm>
              <a:off x="3786981"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dirty="0">
                  <a:solidFill>
                    <a:srgbClr val="000099"/>
                  </a:solidFill>
                  <a:latin typeface="+mn-lt"/>
                  <a:ea typeface="黑体" panose="02010609060101010101" pitchFamily="2" charset="-122"/>
                </a:rPr>
                <a:t>VLAN</a:t>
              </a:r>
              <a:r>
                <a:rPr kumimoji="1" lang="en-US" altLang="zh-CN" b="1" baseline="-25000" dirty="0">
                  <a:solidFill>
                    <a:srgbClr val="000099"/>
                  </a:solidFill>
                  <a:latin typeface="+mn-lt"/>
                  <a:ea typeface="黑体" panose="02010609060101010101" pitchFamily="2" charset="-122"/>
                </a:rPr>
                <a:t>1</a:t>
              </a:r>
              <a:endParaRPr kumimoji="1" lang="en-US" altLang="zh-CN" b="1" dirty="0">
                <a:solidFill>
                  <a:srgbClr val="000099"/>
                </a:solidFill>
                <a:latin typeface="+mn-lt"/>
                <a:ea typeface="黑体" panose="02010609060101010101" pitchFamily="2" charset="-122"/>
              </a:endParaRPr>
            </a:p>
          </p:txBody>
        </p:sp>
        <p:sp>
          <p:nvSpPr>
            <p:cNvPr id="82" name="Text Box 29"/>
            <p:cNvSpPr txBox="1">
              <a:spLocks noChangeArrowheads="1"/>
            </p:cNvSpPr>
            <p:nvPr/>
          </p:nvSpPr>
          <p:spPr bwMode="auto">
            <a:xfrm>
              <a:off x="5439702" y="1738314"/>
              <a:ext cx="8980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VLAN</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3" name="Text Box 30"/>
            <p:cNvSpPr txBox="1">
              <a:spLocks noChangeArrowheads="1"/>
            </p:cNvSpPr>
            <p:nvPr/>
          </p:nvSpPr>
          <p:spPr bwMode="auto">
            <a:xfrm>
              <a:off x="7482814" y="416083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84" name="Text Box 31"/>
            <p:cNvSpPr txBox="1">
              <a:spLocks noChangeArrowheads="1"/>
            </p:cNvSpPr>
            <p:nvPr/>
          </p:nvSpPr>
          <p:spPr bwMode="auto">
            <a:xfrm>
              <a:off x="4803379" y="45735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5" name="Text Box 32"/>
            <p:cNvSpPr txBox="1">
              <a:spLocks noChangeArrowheads="1"/>
            </p:cNvSpPr>
            <p:nvPr/>
          </p:nvSpPr>
          <p:spPr bwMode="auto">
            <a:xfrm>
              <a:off x="4108583" y="5018089"/>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1</a:t>
              </a:r>
              <a:endParaRPr kumimoji="1" lang="en-US" altLang="zh-CN" b="1">
                <a:solidFill>
                  <a:srgbClr val="000099"/>
                </a:solidFill>
                <a:latin typeface="+mn-lt"/>
                <a:ea typeface="黑体" panose="02010609060101010101" pitchFamily="2" charset="-122"/>
              </a:endParaRPr>
            </a:p>
          </p:txBody>
        </p:sp>
        <p:sp>
          <p:nvSpPr>
            <p:cNvPr id="86" name="Text Box 33"/>
            <p:cNvSpPr txBox="1">
              <a:spLocks noChangeArrowheads="1"/>
            </p:cNvSpPr>
            <p:nvPr/>
          </p:nvSpPr>
          <p:spPr bwMode="auto">
            <a:xfrm>
              <a:off x="4141258" y="281622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A</a:t>
              </a:r>
              <a:r>
                <a:rPr kumimoji="1" lang="en-US" altLang="zh-CN" b="1" baseline="-25000">
                  <a:solidFill>
                    <a:srgbClr val="000099"/>
                  </a:solidFill>
                  <a:latin typeface="+mn-lt"/>
                  <a:ea typeface="黑体" panose="02010609060101010101" pitchFamily="2" charset="-122"/>
                </a:rPr>
                <a:t>3</a:t>
              </a:r>
              <a:endParaRPr kumimoji="1" lang="en-US" altLang="zh-CN" b="1">
                <a:solidFill>
                  <a:srgbClr val="000099"/>
                </a:solidFill>
                <a:latin typeface="+mn-lt"/>
                <a:ea typeface="黑体" panose="02010609060101010101" pitchFamily="2" charset="-122"/>
              </a:endParaRPr>
            </a:p>
          </p:txBody>
        </p:sp>
        <p:sp>
          <p:nvSpPr>
            <p:cNvPr id="87" name="Text Box 34"/>
            <p:cNvSpPr txBox="1">
              <a:spLocks noChangeArrowheads="1"/>
            </p:cNvSpPr>
            <p:nvPr/>
          </p:nvSpPr>
          <p:spPr bwMode="auto">
            <a:xfrm>
              <a:off x="7510331" y="23018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C</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sp>
          <p:nvSpPr>
            <p:cNvPr id="88" name="Text Box 35"/>
            <p:cNvSpPr txBox="1">
              <a:spLocks noChangeArrowheads="1"/>
            </p:cNvSpPr>
            <p:nvPr/>
          </p:nvSpPr>
          <p:spPr bwMode="auto">
            <a:xfrm>
              <a:off x="6162015" y="2454276"/>
              <a:ext cx="4363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b="1">
                  <a:solidFill>
                    <a:srgbClr val="000099"/>
                  </a:solidFill>
                  <a:latin typeface="+mn-lt"/>
                  <a:ea typeface="黑体" panose="02010609060101010101" pitchFamily="2" charset="-122"/>
                </a:rPr>
                <a:t>B</a:t>
              </a:r>
              <a:r>
                <a:rPr kumimoji="1" lang="en-US" altLang="zh-CN" b="1" baseline="-25000">
                  <a:solidFill>
                    <a:srgbClr val="000099"/>
                  </a:solidFill>
                  <a:latin typeface="+mn-lt"/>
                  <a:ea typeface="黑体" panose="02010609060101010101" pitchFamily="2" charset="-122"/>
                </a:rPr>
                <a:t>2</a:t>
              </a:r>
              <a:endParaRPr kumimoji="1" lang="en-US" altLang="zh-CN" b="1">
                <a:solidFill>
                  <a:srgbClr val="000099"/>
                </a:solidFill>
                <a:latin typeface="+mn-lt"/>
                <a:ea typeface="黑体" panose="02010609060101010101" pitchFamily="2" charset="-122"/>
              </a:endParaRPr>
            </a:p>
          </p:txBody>
        </p:sp>
        <p:pic>
          <p:nvPicPr>
            <p:cNvPr id="89" name="Picture 3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92710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538164"/>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1"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4098" y="77152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9871" y="2324101"/>
              <a:ext cx="552054"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3" name="Picture 4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5187" y="2557463"/>
              <a:ext cx="552053"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4" name="Picture 4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2790826"/>
              <a:ext cx="55205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5" name="Picture 4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7042" y="47402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 name="Picture 4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9354" y="4578351"/>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4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3208" y="4422776"/>
              <a:ext cx="552053"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4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9552" y="4267201"/>
              <a:ext cx="552054"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 name="AutoShape 46"/>
            <p:cNvSpPr>
              <a:spLocks noChangeArrowheads="1"/>
            </p:cNvSpPr>
            <p:nvPr/>
          </p:nvSpPr>
          <p:spPr bwMode="auto">
            <a:xfrm flipH="1">
              <a:off x="1939926" y="2246313"/>
              <a:ext cx="1284685" cy="933450"/>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sp>
          <p:nvSpPr>
            <p:cNvPr id="100" name="Line 47"/>
            <p:cNvSpPr>
              <a:spLocks noChangeShapeType="1"/>
            </p:cNvSpPr>
            <p:nvPr/>
          </p:nvSpPr>
          <p:spPr bwMode="auto">
            <a:xfrm>
              <a:off x="1859095" y="2784475"/>
              <a:ext cx="0" cy="334645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1" name="Line 48"/>
            <p:cNvSpPr>
              <a:spLocks noChangeShapeType="1"/>
            </p:cNvSpPr>
            <p:nvPr/>
          </p:nvSpPr>
          <p:spPr bwMode="auto">
            <a:xfrm>
              <a:off x="1845337" y="2790825"/>
              <a:ext cx="299244"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2" name="Line 49"/>
            <p:cNvSpPr>
              <a:spLocks noChangeShapeType="1"/>
            </p:cNvSpPr>
            <p:nvPr/>
          </p:nvSpPr>
          <p:spPr bwMode="auto">
            <a:xfrm>
              <a:off x="2020756" y="4772026"/>
              <a:ext cx="0" cy="1514475"/>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Line 50"/>
            <p:cNvSpPr>
              <a:spLocks noChangeShapeType="1"/>
            </p:cNvSpPr>
            <p:nvPr/>
          </p:nvSpPr>
          <p:spPr bwMode="auto">
            <a:xfrm>
              <a:off x="2005277" y="4772025"/>
              <a:ext cx="165100"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4" name="AutoShape 51"/>
            <p:cNvSpPr>
              <a:spLocks noChangeArrowheads="1"/>
            </p:cNvSpPr>
            <p:nvPr/>
          </p:nvSpPr>
          <p:spPr bwMode="auto">
            <a:xfrm flipH="1">
              <a:off x="1296723" y="5665788"/>
              <a:ext cx="1286404" cy="931862"/>
            </a:xfrm>
            <a:prstGeom prst="cube">
              <a:avLst>
                <a:gd name="adj" fmla="val 28329"/>
              </a:avLst>
            </a:prstGeom>
            <a:solidFill>
              <a:srgbClr val="66FF66"/>
            </a:solidFill>
            <a:ln w="9525">
              <a:solidFill>
                <a:schemeClr val="tx1"/>
              </a:solidFill>
              <a:miter lim="800000"/>
            </a:ln>
            <a:effectLst/>
          </p:spPr>
          <p:txBody>
            <a:bodyPr wrap="none" anchor="ctr"/>
            <a:lstStyle/>
            <a:p>
              <a:pPr algn="ctr"/>
              <a:r>
                <a:rPr kumimoji="1" lang="zh-CN" altLang="en-US" b="1">
                  <a:solidFill>
                    <a:srgbClr val="000099"/>
                  </a:solidFill>
                  <a:latin typeface="+mn-lt"/>
                  <a:ea typeface="黑体" panose="02010609060101010101" pitchFamily="2" charset="-122"/>
                </a:rPr>
                <a:t>以太网</a:t>
              </a:r>
            </a:p>
            <a:p>
              <a:pPr algn="ctr"/>
              <a:r>
                <a:rPr kumimoji="1" lang="zh-CN" altLang="en-US" b="1">
                  <a:solidFill>
                    <a:srgbClr val="000099"/>
                  </a:solidFill>
                  <a:latin typeface="+mn-lt"/>
                  <a:ea typeface="黑体" panose="02010609060101010101" pitchFamily="2" charset="-122"/>
                </a:rPr>
                <a:t>交换机</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782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61"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4000" dirty="0"/>
              <a:t>虚拟局域网使用的以太网帧格式</a:t>
            </a:r>
          </a:p>
        </p:txBody>
      </p:sp>
      <p:sp>
        <p:nvSpPr>
          <p:cNvPr id="3" name="内容占位符 2"/>
          <p:cNvSpPr>
            <a:spLocks noGrp="1"/>
          </p:cNvSpPr>
          <p:nvPr>
            <p:ph idx="1"/>
          </p:nvPr>
        </p:nvSpPr>
        <p:spPr/>
        <p:txBody>
          <a:bodyPr/>
          <a:lstStyle/>
          <a:p>
            <a:endParaRPr lang="en-US" altLang="zh-CN" dirty="0" smtClean="0"/>
          </a:p>
          <a:p>
            <a:r>
              <a:rPr lang="zh-CN" altLang="zh-CN" dirty="0"/>
              <a:t>虚拟局域网协议允许在以太网的帧格式中插入一个</a:t>
            </a:r>
            <a:r>
              <a:rPr lang="en-US" altLang="zh-CN" dirty="0"/>
              <a:t>4</a:t>
            </a:r>
            <a:r>
              <a:rPr lang="zh-CN" altLang="zh-CN" dirty="0"/>
              <a:t>字节的</a:t>
            </a:r>
            <a:r>
              <a:rPr lang="zh-CN" altLang="zh-CN" dirty="0" smtClean="0"/>
              <a:t>标识符，称为</a:t>
            </a:r>
            <a:r>
              <a:rPr lang="en-US" altLang="zh-CN" dirty="0" smtClean="0"/>
              <a:t> </a:t>
            </a:r>
            <a:r>
              <a:rPr lang="en-US" altLang="zh-CN" dirty="0" smtClean="0">
                <a:solidFill>
                  <a:srgbClr val="FF0000"/>
                </a:solidFill>
              </a:rPr>
              <a:t>VLAN </a:t>
            </a:r>
            <a:r>
              <a:rPr lang="zh-CN" altLang="zh-CN" dirty="0" smtClean="0">
                <a:solidFill>
                  <a:srgbClr val="FF0000"/>
                </a:solidFill>
              </a:rPr>
              <a:t>标记</a:t>
            </a:r>
            <a:r>
              <a:rPr lang="en-US" altLang="zh-CN" dirty="0" smtClean="0">
                <a:solidFill>
                  <a:srgbClr val="FF0000"/>
                </a:solidFill>
              </a:rPr>
              <a:t> </a:t>
            </a:r>
            <a:r>
              <a:rPr lang="en-US" altLang="zh-CN" dirty="0" smtClean="0"/>
              <a:t>(</a:t>
            </a:r>
            <a:r>
              <a:rPr lang="en-US" altLang="zh-CN" dirty="0"/>
              <a:t>tag)</a:t>
            </a:r>
            <a:r>
              <a:rPr lang="zh-CN" altLang="zh-CN" dirty="0"/>
              <a:t>，用来指明发送该帧的计算机属于哪一个虚拟局域网</a:t>
            </a:r>
            <a:r>
              <a:rPr lang="zh-CN" altLang="zh-CN" dirty="0" smtClean="0"/>
              <a:t>。</a:t>
            </a:r>
            <a:endParaRPr lang="en-US" altLang="zh-CN" dirty="0" smtClean="0"/>
          </a:p>
          <a:p>
            <a:endParaRPr lang="zh-CN" altLang="zh-CN" dirty="0" smtClean="0"/>
          </a:p>
          <a:p>
            <a:r>
              <a:rPr lang="zh-CN" altLang="zh-CN" dirty="0" smtClean="0"/>
              <a:t>插入</a:t>
            </a:r>
            <a:r>
              <a:rPr lang="en-US" altLang="zh-CN" dirty="0" smtClean="0"/>
              <a:t> VLAN </a:t>
            </a:r>
            <a:r>
              <a:rPr lang="zh-CN" altLang="zh-CN" dirty="0" smtClean="0"/>
              <a:t>标记</a:t>
            </a:r>
            <a:r>
              <a:rPr lang="zh-CN" altLang="zh-CN" dirty="0"/>
              <a:t>得出的帧</a:t>
            </a:r>
            <a:r>
              <a:rPr lang="zh-CN" altLang="zh-CN" dirty="0" smtClean="0"/>
              <a:t>称为</a:t>
            </a:r>
            <a:r>
              <a:rPr lang="en-US" altLang="zh-CN" dirty="0" smtClean="0"/>
              <a:t> </a:t>
            </a:r>
            <a:r>
              <a:rPr lang="en-US" altLang="zh-CN" dirty="0" smtClean="0">
                <a:solidFill>
                  <a:srgbClr val="FF0000"/>
                </a:solidFill>
              </a:rPr>
              <a:t>802.1Q </a:t>
            </a:r>
            <a:r>
              <a:rPr lang="zh-CN" altLang="zh-CN" dirty="0" smtClean="0">
                <a:solidFill>
                  <a:srgbClr val="FF0000"/>
                </a:solidFill>
              </a:rPr>
              <a:t>帧</a:t>
            </a:r>
            <a:r>
              <a:rPr lang="en-US" altLang="zh-CN" dirty="0" smtClean="0"/>
              <a:t> </a:t>
            </a:r>
            <a:r>
              <a:rPr lang="zh-CN" altLang="en-US" dirty="0" smtClean="0"/>
              <a:t>或 </a:t>
            </a:r>
            <a:r>
              <a:rPr lang="zh-CN" altLang="en-US" dirty="0" smtClean="0">
                <a:solidFill>
                  <a:srgbClr val="FF0000"/>
                </a:solidFill>
              </a:rPr>
              <a:t>带标记的以太网</a:t>
            </a:r>
            <a:r>
              <a:rPr lang="zh-CN" altLang="en-US" dirty="0">
                <a:solidFill>
                  <a:srgbClr val="FF0000"/>
                </a:solidFill>
              </a:rPr>
              <a:t>帧</a:t>
            </a:r>
            <a:r>
              <a:rPr lang="zh-CN" altLang="zh-CN" dirty="0">
                <a:solidFill>
                  <a:srgbClr val="FF0000"/>
                </a:solidFill>
              </a:rPr>
              <a:t>。</a:t>
            </a:r>
            <a:endParaRPr lang="en-US" altLang="zh-CN" dirty="0">
              <a:solidFill>
                <a:srgbClr val="FF0000"/>
              </a:solidFill>
            </a:endParaRP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一些有趣的课外知识</a:t>
            </a:r>
          </a:p>
        </p:txBody>
      </p:sp>
      <p:sp>
        <p:nvSpPr>
          <p:cNvPr id="3" name="内容占位符 2"/>
          <p:cNvSpPr>
            <a:spLocks noGrp="1"/>
          </p:cNvSpPr>
          <p:nvPr>
            <p:ph idx="1"/>
          </p:nvPr>
        </p:nvSpPr>
        <p:spPr/>
        <p:txBody>
          <a:bodyPr/>
          <a:lstStyle/>
          <a:p>
            <a:r>
              <a:rPr lang="zh-CN" altLang="en-US"/>
              <a:t>现在以太网达到什么传输速度？</a:t>
            </a:r>
            <a:r>
              <a:rPr lang="en-US" altLang="zh-CN"/>
              <a:t>100Gb/s</a:t>
            </a:r>
          </a:p>
          <a:p>
            <a:endParaRPr lang="en-US" altLang="zh-CN"/>
          </a:p>
          <a:p>
            <a:r>
              <a:rPr lang="en-US" altLang="zh-CN"/>
              <a:t>PPPoE</a:t>
            </a:r>
            <a:r>
              <a:rPr lang="zh-CN" altLang="en-US"/>
              <a:t>：</a:t>
            </a:r>
            <a:r>
              <a:rPr lang="zh-CN" altLang="en-US" dirty="0" smtClean="0">
                <a:sym typeface="+mn-ea"/>
              </a:rPr>
              <a:t>将 </a:t>
            </a:r>
            <a:r>
              <a:rPr lang="en-US" altLang="zh-CN" dirty="0" smtClean="0">
                <a:sym typeface="+mn-ea"/>
              </a:rPr>
              <a:t>PPP </a:t>
            </a:r>
            <a:r>
              <a:rPr lang="zh-CN" altLang="zh-CN" dirty="0" smtClean="0">
                <a:sym typeface="+mn-ea"/>
              </a:rPr>
              <a:t>帧</a:t>
            </a:r>
            <a:r>
              <a:rPr lang="zh-CN" altLang="zh-CN" dirty="0">
                <a:sym typeface="+mn-ea"/>
              </a:rPr>
              <a:t>再封装到以太网中来</a:t>
            </a:r>
            <a:r>
              <a:rPr lang="zh-CN" altLang="zh-CN" dirty="0" smtClean="0">
                <a:sym typeface="+mn-ea"/>
              </a:rPr>
              <a:t>传输</a:t>
            </a:r>
            <a:r>
              <a:rPr lang="zh-CN" altLang="en-US" dirty="0" smtClean="0">
                <a:sym typeface="+mn-ea"/>
              </a:rPr>
              <a:t>。</a:t>
            </a:r>
          </a:p>
          <a:p>
            <a:pPr lvl="1"/>
            <a:r>
              <a:rPr lang="zh-CN" altLang="en-US"/>
              <a:t>现在的光纤宽带接入 FTTx 和 ADSL 都使用 PPPoE 进行连接的。</a:t>
            </a:r>
          </a:p>
          <a:p>
            <a:pPr lvl="0"/>
            <a:endParaRPr lang="zh-CN" altLang="en-US"/>
          </a:p>
          <a:p>
            <a:pPr lvl="0"/>
            <a:r>
              <a:rPr lang="zh-CN" altLang="en-US"/>
              <a:t>无线网络的</a:t>
            </a:r>
            <a:r>
              <a:rPr lang="en-US" altLang="zh-CN"/>
              <a:t>CSMA/CA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ltLang="zh-CN" dirty="0"/>
              <a:t>3.1.2  </a:t>
            </a:r>
            <a:r>
              <a:rPr lang="zh-CN" altLang="en-US" dirty="0"/>
              <a:t>三个基本问题 </a:t>
            </a:r>
          </a:p>
        </p:txBody>
      </p:sp>
      <p:sp>
        <p:nvSpPr>
          <p:cNvPr id="130051" name="Rectangle 3"/>
          <p:cNvSpPr>
            <a:spLocks noGrp="1" noChangeArrowheads="1"/>
          </p:cNvSpPr>
          <p:nvPr>
            <p:ph idx="1"/>
          </p:nvPr>
        </p:nvSpPr>
        <p:spPr/>
        <p:txBody>
          <a:bodyPr/>
          <a:lstStyle/>
          <a:p>
            <a:r>
              <a:rPr lang="zh-CN" altLang="zh-CN" dirty="0"/>
              <a:t>数据链路层协议有许多种，但有三个基本问题则是共同的。这三个基本问题</a:t>
            </a:r>
            <a:r>
              <a:rPr lang="zh-CN" altLang="zh-CN" dirty="0" smtClean="0"/>
              <a:t>是</a:t>
            </a:r>
            <a:r>
              <a:rPr lang="zh-CN" altLang="en-US" dirty="0" smtClean="0"/>
              <a:t>：</a:t>
            </a:r>
            <a:endParaRPr lang="en-US" altLang="zh-CN" dirty="0" smtClean="0"/>
          </a:p>
          <a:p>
            <a:pPr>
              <a:buFont typeface="Wingdings" panose="05000000000000000000" pitchFamily="2" charset="2"/>
              <a:buNone/>
            </a:pPr>
            <a:r>
              <a:rPr lang="en-US" altLang="zh-CN" dirty="0" smtClean="0"/>
              <a:t>(</a:t>
            </a:r>
            <a:r>
              <a:rPr lang="en-US" altLang="zh-CN" dirty="0"/>
              <a:t>1) </a:t>
            </a:r>
            <a:r>
              <a:rPr lang="zh-CN" altLang="en-US" dirty="0"/>
              <a:t>封装成帧</a:t>
            </a:r>
          </a:p>
          <a:p>
            <a:pPr>
              <a:buFont typeface="Wingdings" panose="05000000000000000000" pitchFamily="2" charset="2"/>
              <a:buNone/>
            </a:pPr>
            <a:r>
              <a:rPr lang="en-US" altLang="zh-CN" dirty="0"/>
              <a:t>(2) </a:t>
            </a:r>
            <a:r>
              <a:rPr lang="zh-CN" altLang="en-US" dirty="0"/>
              <a:t>透明传输</a:t>
            </a:r>
          </a:p>
          <a:p>
            <a:pPr>
              <a:buFont typeface="Wingdings" panose="05000000000000000000" pitchFamily="2" charset="2"/>
              <a:buNone/>
            </a:pPr>
            <a:r>
              <a:rPr lang="en-US" altLang="zh-CN" dirty="0"/>
              <a:t>(3) </a:t>
            </a:r>
            <a:r>
              <a:rPr lang="zh-CN" altLang="en-US" dirty="0"/>
              <a:t>差错控制 </a:t>
            </a:r>
          </a:p>
          <a:p>
            <a:pPr>
              <a:buFont typeface="Wingdings" panose="05000000000000000000" pitchFamily="2" charset="2"/>
              <a:buNone/>
            </a:pP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ltLang="zh-CN" dirty="0"/>
              <a:t>1.  </a:t>
            </a:r>
            <a:r>
              <a:rPr lang="zh-CN" altLang="en-US" dirty="0"/>
              <a:t>封装成帧</a:t>
            </a:r>
          </a:p>
        </p:txBody>
      </p:sp>
      <p:sp>
        <p:nvSpPr>
          <p:cNvPr id="352259" name="Rectangle 3"/>
          <p:cNvSpPr>
            <a:spLocks noGrp="1" noChangeArrowheads="1"/>
          </p:cNvSpPr>
          <p:nvPr>
            <p:ph idx="1"/>
          </p:nvPr>
        </p:nvSpPr>
        <p:spPr/>
        <p:txBody>
          <a:bodyPr/>
          <a:lstStyle/>
          <a:p>
            <a:r>
              <a:rPr lang="zh-CN" altLang="en-US" sz="2800" dirty="0">
                <a:solidFill>
                  <a:srgbClr val="FF0000"/>
                </a:solidFill>
              </a:rPr>
              <a:t>封装成</a:t>
            </a:r>
            <a:r>
              <a:rPr lang="zh-CN" altLang="en-US" sz="2800" dirty="0" smtClean="0">
                <a:solidFill>
                  <a:srgbClr val="FF0000"/>
                </a:solidFill>
              </a:rPr>
              <a:t>帧 </a:t>
            </a:r>
            <a:r>
              <a:rPr lang="en-US" altLang="zh-CN" sz="2800" dirty="0" smtClean="0"/>
              <a:t>(</a:t>
            </a:r>
            <a:r>
              <a:rPr lang="en-US" altLang="zh-CN" sz="2800" dirty="0"/>
              <a:t>framing</a:t>
            </a:r>
            <a:r>
              <a:rPr lang="en-US" altLang="zh-CN" sz="2800" dirty="0" smtClean="0"/>
              <a:t>) </a:t>
            </a:r>
            <a:r>
              <a:rPr lang="zh-CN" altLang="en-US" sz="2800" dirty="0" smtClean="0"/>
              <a:t>就是</a:t>
            </a:r>
            <a:r>
              <a:rPr lang="zh-CN" altLang="en-US" sz="2800" dirty="0"/>
              <a:t>在一段数据的前后分别添加首部和尾部，然后就构成了一个帧。确定帧的界限。</a:t>
            </a:r>
          </a:p>
          <a:p>
            <a:r>
              <a:rPr lang="zh-CN" altLang="en-US" sz="2800" dirty="0"/>
              <a:t>首部和尾部的一个重要作用就是进行</a:t>
            </a:r>
            <a:r>
              <a:rPr lang="zh-CN" altLang="en-US" sz="2800" dirty="0">
                <a:solidFill>
                  <a:srgbClr val="FF0000"/>
                </a:solidFill>
              </a:rPr>
              <a:t>帧定界</a:t>
            </a:r>
            <a:r>
              <a:rPr lang="zh-CN" altLang="en-US" sz="2800" dirty="0"/>
              <a:t>。</a:t>
            </a:r>
            <a:r>
              <a:rPr lang="zh-CN" altLang="en-US" dirty="0"/>
              <a:t>  </a:t>
            </a:r>
          </a:p>
        </p:txBody>
      </p:sp>
      <p:sp>
        <p:nvSpPr>
          <p:cNvPr id="23" name="页脚占位符 4"/>
          <p:cNvSpPr>
            <a:spLocks noGrp="1"/>
          </p:cNvSpPr>
          <p:nvPr>
            <p:ph type="ftr" sz="quarter" idx="11"/>
          </p:nvPr>
        </p:nvSpPr>
        <p:spPr>
          <a:xfrm>
            <a:off x="3620901" y="5448964"/>
            <a:ext cx="3136900" cy="457200"/>
          </a:xfrm>
        </p:spPr>
        <p:txBody>
          <a:bodyPr/>
          <a:lstStyle/>
          <a:p>
            <a:r>
              <a:rPr lang="zh-CN" altLang="en-US" b="1">
                <a:solidFill>
                  <a:srgbClr val="000099"/>
                </a:solidFill>
                <a:latin typeface="+mn-lt"/>
                <a:ea typeface="黑体" panose="02010609060101010101" pitchFamily="2" charset="-122"/>
              </a:rPr>
              <a:t>课件制作人：谢希仁</a:t>
            </a:r>
          </a:p>
        </p:txBody>
      </p:sp>
      <p:sp>
        <p:nvSpPr>
          <p:cNvPr id="352260" name="Text Box 4"/>
          <p:cNvSpPr txBox="1">
            <a:spLocks noChangeArrowheads="1"/>
          </p:cNvSpPr>
          <p:nvPr/>
        </p:nvSpPr>
        <p:spPr bwMode="auto">
          <a:xfrm>
            <a:off x="8453516" y="3104401"/>
            <a:ext cx="1107996"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帧结束</a:t>
            </a:r>
          </a:p>
        </p:txBody>
      </p:sp>
      <p:sp>
        <p:nvSpPr>
          <p:cNvPr id="352261" name="Rectangle 5"/>
          <p:cNvSpPr>
            <a:spLocks noChangeArrowheads="1"/>
          </p:cNvSpPr>
          <p:nvPr/>
        </p:nvSpPr>
        <p:spPr bwMode="auto">
          <a:xfrm>
            <a:off x="1821999" y="4053726"/>
            <a:ext cx="1293283" cy="5969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anose="02010609060101010101" pitchFamily="2" charset="-122"/>
              </a:rPr>
              <a:t>帧首部</a:t>
            </a:r>
          </a:p>
        </p:txBody>
      </p:sp>
      <p:sp>
        <p:nvSpPr>
          <p:cNvPr id="352262" name="Rectangle 6"/>
          <p:cNvSpPr>
            <a:spLocks noChangeArrowheads="1"/>
          </p:cNvSpPr>
          <p:nvPr/>
        </p:nvSpPr>
        <p:spPr bwMode="auto">
          <a:xfrm>
            <a:off x="3115283" y="2980576"/>
            <a:ext cx="4634839" cy="596900"/>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pPr algn="ctr"/>
            <a:r>
              <a:rPr kumimoji="1" lang="en-US" altLang="zh-CN" sz="2400" b="1">
                <a:solidFill>
                  <a:srgbClr val="000099"/>
                </a:solidFill>
                <a:latin typeface="+mn-lt"/>
                <a:ea typeface="黑体" panose="02010609060101010101" pitchFamily="2" charset="-122"/>
              </a:rPr>
              <a:t>IP </a:t>
            </a:r>
            <a:r>
              <a:rPr kumimoji="1" lang="zh-CN" altLang="en-US" sz="2400" b="1">
                <a:solidFill>
                  <a:srgbClr val="000099"/>
                </a:solidFill>
                <a:latin typeface="+mn-lt"/>
                <a:ea typeface="黑体" panose="02010609060101010101" pitchFamily="2" charset="-122"/>
              </a:rPr>
              <a:t>数据报</a:t>
            </a:r>
          </a:p>
        </p:txBody>
      </p:sp>
      <p:sp>
        <p:nvSpPr>
          <p:cNvPr id="352263" name="Rectangle 7"/>
          <p:cNvSpPr>
            <a:spLocks noChangeArrowheads="1"/>
          </p:cNvSpPr>
          <p:nvPr/>
        </p:nvSpPr>
        <p:spPr bwMode="auto">
          <a:xfrm>
            <a:off x="3115283" y="4053726"/>
            <a:ext cx="4634839" cy="596900"/>
          </a:xfrm>
          <a:prstGeom prst="rect">
            <a:avLst/>
          </a:prstGeom>
          <a:solidFill>
            <a:srgbClr val="CCFFFF"/>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anose="02010609060101010101" pitchFamily="2" charset="-122"/>
              </a:rPr>
              <a:t>帧的数据部分</a:t>
            </a:r>
          </a:p>
        </p:txBody>
      </p:sp>
      <p:sp>
        <p:nvSpPr>
          <p:cNvPr id="352264" name="Rectangle 8"/>
          <p:cNvSpPr>
            <a:spLocks noChangeArrowheads="1"/>
          </p:cNvSpPr>
          <p:nvPr/>
        </p:nvSpPr>
        <p:spPr bwMode="auto">
          <a:xfrm>
            <a:off x="7750122" y="4053726"/>
            <a:ext cx="1293283" cy="596900"/>
          </a:xfrm>
          <a:prstGeom prst="rect">
            <a:avLst/>
          </a:prstGeom>
          <a:solidFill>
            <a:srgbClr val="FFFF99"/>
          </a:solidFill>
          <a:ln w="9525">
            <a:solidFill>
              <a:schemeClr val="tx1"/>
            </a:solidFill>
            <a:miter lim="800000"/>
          </a:ln>
          <a:effectLst>
            <a:outerShdw dist="35921" dir="2700000" algn="ctr" rotWithShape="0">
              <a:schemeClr val="bg2"/>
            </a:outerShdw>
          </a:effectLst>
        </p:spPr>
        <p:txBody>
          <a:bodyPr wrap="none" anchor="ctr"/>
          <a:lstStyle/>
          <a:p>
            <a:pPr algn="ctr"/>
            <a:r>
              <a:rPr kumimoji="1" lang="zh-CN" altLang="en-US" sz="2400" b="1">
                <a:solidFill>
                  <a:srgbClr val="000099"/>
                </a:solidFill>
                <a:latin typeface="+mn-lt"/>
                <a:ea typeface="黑体" panose="02010609060101010101" pitchFamily="2" charset="-122"/>
              </a:rPr>
              <a:t>帧尾部</a:t>
            </a:r>
          </a:p>
        </p:txBody>
      </p:sp>
      <p:sp>
        <p:nvSpPr>
          <p:cNvPr id="352265" name="Line 9"/>
          <p:cNvSpPr>
            <a:spLocks noChangeShapeType="1"/>
          </p:cNvSpPr>
          <p:nvPr/>
        </p:nvSpPr>
        <p:spPr bwMode="auto">
          <a:xfrm>
            <a:off x="3115283" y="5007813"/>
            <a:ext cx="4634839"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66" name="Line 10"/>
          <p:cNvSpPr>
            <a:spLocks noChangeShapeType="1"/>
          </p:cNvSpPr>
          <p:nvPr/>
        </p:nvSpPr>
        <p:spPr bwMode="auto">
          <a:xfrm>
            <a:off x="1821999" y="5485651"/>
            <a:ext cx="7221406" cy="0"/>
          </a:xfrm>
          <a:prstGeom prst="line">
            <a:avLst/>
          </a:prstGeom>
          <a:noFill/>
          <a:ln w="9525">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67" name="Line 11"/>
          <p:cNvSpPr>
            <a:spLocks noChangeShapeType="1"/>
          </p:cNvSpPr>
          <p:nvPr/>
        </p:nvSpPr>
        <p:spPr bwMode="auto">
          <a:xfrm>
            <a:off x="1821999" y="4725144"/>
            <a:ext cx="0" cy="1073150"/>
          </a:xfrm>
          <a:prstGeom prst="line">
            <a:avLst/>
          </a:prstGeom>
          <a:noFill/>
          <a:ln w="5715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68" name="Line 12"/>
          <p:cNvSpPr>
            <a:spLocks noChangeShapeType="1"/>
          </p:cNvSpPr>
          <p:nvPr/>
        </p:nvSpPr>
        <p:spPr bwMode="auto">
          <a:xfrm>
            <a:off x="9043405" y="4769688"/>
            <a:ext cx="0" cy="107315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69" name="Line 13"/>
          <p:cNvSpPr>
            <a:spLocks noChangeShapeType="1"/>
          </p:cNvSpPr>
          <p:nvPr/>
        </p:nvSpPr>
        <p:spPr bwMode="auto">
          <a:xfrm>
            <a:off x="3115282" y="4769688"/>
            <a:ext cx="0" cy="4778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70" name="Line 14"/>
          <p:cNvSpPr>
            <a:spLocks noChangeShapeType="1"/>
          </p:cNvSpPr>
          <p:nvPr/>
        </p:nvSpPr>
        <p:spPr bwMode="auto">
          <a:xfrm>
            <a:off x="7750121" y="4769688"/>
            <a:ext cx="0" cy="4778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71" name="Text Box 15"/>
          <p:cNvSpPr txBox="1">
            <a:spLocks noChangeArrowheads="1"/>
          </p:cNvSpPr>
          <p:nvPr/>
        </p:nvSpPr>
        <p:spPr bwMode="auto">
          <a:xfrm>
            <a:off x="4840234" y="4761751"/>
            <a:ext cx="1104790"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99"/>
                </a:solidFill>
                <a:latin typeface="+mn-lt"/>
                <a:ea typeface="黑体" panose="02010609060101010101" pitchFamily="2" charset="-122"/>
                <a:sym typeface="Symbol" panose="05050102010706020507" pitchFamily="18" charset="2"/>
              </a:rPr>
              <a:t> </a:t>
            </a:r>
            <a:r>
              <a:rPr kumimoji="1" lang="en-US" altLang="zh-CN" sz="2400" b="1">
                <a:solidFill>
                  <a:srgbClr val="000099"/>
                </a:solidFill>
                <a:latin typeface="+mn-lt"/>
                <a:ea typeface="黑体" panose="02010609060101010101" pitchFamily="2" charset="-122"/>
              </a:rPr>
              <a:t>MTU</a:t>
            </a:r>
          </a:p>
        </p:txBody>
      </p:sp>
      <p:sp>
        <p:nvSpPr>
          <p:cNvPr id="352272" name="Text Box 16"/>
          <p:cNvSpPr txBox="1">
            <a:spLocks noChangeArrowheads="1"/>
          </p:cNvSpPr>
          <p:nvPr/>
        </p:nvSpPr>
        <p:spPr bwMode="auto">
          <a:xfrm>
            <a:off x="4152317" y="5264988"/>
            <a:ext cx="2646878"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数据链路层的帧长</a:t>
            </a:r>
          </a:p>
        </p:txBody>
      </p:sp>
      <p:sp>
        <p:nvSpPr>
          <p:cNvPr id="352273" name="AutoShape 17"/>
          <p:cNvSpPr>
            <a:spLocks noChangeArrowheads="1"/>
          </p:cNvSpPr>
          <p:nvPr/>
        </p:nvSpPr>
        <p:spPr bwMode="auto">
          <a:xfrm>
            <a:off x="5055208" y="3577476"/>
            <a:ext cx="754989" cy="595312"/>
          </a:xfrm>
          <a:prstGeom prst="downArrow">
            <a:avLst>
              <a:gd name="adj1" fmla="val 50000"/>
              <a:gd name="adj2" fmla="val 25000"/>
            </a:avLst>
          </a:prstGeom>
          <a:solidFill>
            <a:srgbClr val="66FF33"/>
          </a:solidFill>
          <a:ln w="9525">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anose="02010609060101010101" pitchFamily="2" charset="-122"/>
            </a:endParaRPr>
          </a:p>
        </p:txBody>
      </p:sp>
      <p:sp>
        <p:nvSpPr>
          <p:cNvPr id="352274" name="Text Box 18"/>
          <p:cNvSpPr txBox="1">
            <a:spLocks noChangeArrowheads="1"/>
          </p:cNvSpPr>
          <p:nvPr/>
        </p:nvSpPr>
        <p:spPr bwMode="auto">
          <a:xfrm>
            <a:off x="537786" y="5733256"/>
            <a:ext cx="2592288"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zh-CN" altLang="en-US" sz="2400" b="1" dirty="0" smtClean="0">
                <a:solidFill>
                  <a:srgbClr val="000099"/>
                </a:solidFill>
                <a:latin typeface="+mn-lt"/>
                <a:ea typeface="黑体" panose="02010609060101010101" pitchFamily="2" charset="-122"/>
              </a:rPr>
              <a:t>从这里开始发送</a:t>
            </a:r>
            <a:endParaRPr kumimoji="1" lang="zh-CN" altLang="en-US" sz="2400" b="1" dirty="0">
              <a:solidFill>
                <a:srgbClr val="000099"/>
              </a:solidFill>
              <a:latin typeface="+mn-lt"/>
              <a:ea typeface="黑体" panose="02010609060101010101" pitchFamily="2" charset="-122"/>
            </a:endParaRPr>
          </a:p>
        </p:txBody>
      </p:sp>
      <p:sp>
        <p:nvSpPr>
          <p:cNvPr id="352275" name="Line 19"/>
          <p:cNvSpPr>
            <a:spLocks noChangeShapeType="1"/>
          </p:cNvSpPr>
          <p:nvPr/>
        </p:nvSpPr>
        <p:spPr bwMode="auto">
          <a:xfrm flipV="1">
            <a:off x="1830598" y="3596527"/>
            <a:ext cx="0" cy="396875"/>
          </a:xfrm>
          <a:prstGeom prst="line">
            <a:avLst/>
          </a:prstGeom>
          <a:noFill/>
          <a:ln w="3810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76" name="Line 20"/>
          <p:cNvSpPr>
            <a:spLocks noChangeShapeType="1"/>
          </p:cNvSpPr>
          <p:nvPr/>
        </p:nvSpPr>
        <p:spPr bwMode="auto">
          <a:xfrm flipV="1">
            <a:off x="9036526" y="3596527"/>
            <a:ext cx="0" cy="396875"/>
          </a:xfrm>
          <a:prstGeom prst="line">
            <a:avLst/>
          </a:prstGeom>
          <a:noFill/>
          <a:ln w="38100">
            <a:solidFill>
              <a:srgbClr val="C00000"/>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2277" name="Text Box 21"/>
          <p:cNvSpPr txBox="1">
            <a:spLocks noChangeArrowheads="1"/>
          </p:cNvSpPr>
          <p:nvPr/>
        </p:nvSpPr>
        <p:spPr bwMode="auto">
          <a:xfrm>
            <a:off x="1304343" y="3104401"/>
            <a:ext cx="1107996"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99"/>
                </a:solidFill>
                <a:latin typeface="+mn-lt"/>
                <a:ea typeface="黑体" panose="02010609060101010101" pitchFamily="2" charset="-122"/>
              </a:rPr>
              <a:t>帧开始</a:t>
            </a:r>
          </a:p>
        </p:txBody>
      </p:sp>
      <p:sp>
        <p:nvSpPr>
          <p:cNvPr id="24" name="Line 11"/>
          <p:cNvSpPr>
            <a:spLocks noChangeShapeType="1"/>
          </p:cNvSpPr>
          <p:nvPr/>
        </p:nvSpPr>
        <p:spPr bwMode="auto">
          <a:xfrm rot="16200000">
            <a:off x="1316596" y="3897052"/>
            <a:ext cx="0" cy="936103"/>
          </a:xfrm>
          <a:prstGeom prst="line">
            <a:avLst/>
          </a:prstGeom>
          <a:noFill/>
          <a:ln w="57150">
            <a:solidFill>
              <a:srgbClr val="000099"/>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5" name="Text Box 18"/>
          <p:cNvSpPr txBox="1">
            <a:spLocks noChangeArrowheads="1"/>
          </p:cNvSpPr>
          <p:nvPr/>
        </p:nvSpPr>
        <p:spPr bwMode="auto">
          <a:xfrm>
            <a:off x="560512" y="3831431"/>
            <a:ext cx="971628" cy="461665"/>
          </a:xfrm>
          <a:prstGeom prst="rect">
            <a:avLst/>
          </a:prstGeom>
          <a:noFill/>
          <a:ln>
            <a:noFill/>
          </a:ln>
          <a:effectLst/>
        </p:spPr>
        <p:txBody>
          <a:bodyPr wrap="square">
            <a:spAutoFit/>
          </a:bodyPr>
          <a:lstStyle/>
          <a:p>
            <a:pPr algn="ctr"/>
            <a:r>
              <a:rPr kumimoji="1" lang="zh-CN" altLang="en-US" sz="2400" b="1" dirty="0" smtClean="0">
                <a:solidFill>
                  <a:srgbClr val="000099"/>
                </a:solidFill>
                <a:latin typeface="+mn-lt"/>
                <a:ea typeface="黑体" panose="02010609060101010101" pitchFamily="2" charset="-122"/>
              </a:rPr>
              <a:t>发送</a:t>
            </a:r>
            <a:endParaRPr kumimoji="1" lang="zh-CN" altLang="en-US" sz="2400" b="1" dirty="0">
              <a:solidFill>
                <a:srgbClr val="000099"/>
              </a:solidFill>
              <a:latin typeface="+mn-lt"/>
              <a:ea typeface="黑体" panose="02010609060101010101" pitchFamily="2" charset="-122"/>
            </a:endParaRPr>
          </a:p>
        </p:txBody>
      </p:sp>
      <p:sp>
        <p:nvSpPr>
          <p:cNvPr id="2" name="矩形 1"/>
          <p:cNvSpPr/>
          <p:nvPr/>
        </p:nvSpPr>
        <p:spPr>
          <a:xfrm>
            <a:off x="2468640" y="6135687"/>
            <a:ext cx="5724719"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用</a:t>
            </a:r>
            <a:r>
              <a:rPr lang="zh-CN" altLang="zh-CN" sz="2400" b="1" dirty="0">
                <a:latin typeface="+mn-lt"/>
                <a:ea typeface="黑体" panose="02010609060101010101" pitchFamily="2" charset="-122"/>
              </a:rPr>
              <a:t>帧首部和帧尾部封装成帧</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110</TotalTime>
  <Words>4869</Words>
  <Application>Microsoft Office PowerPoint</Application>
  <PresentationFormat>A4 纸张(210x297 毫米)</PresentationFormat>
  <Paragraphs>765</Paragraphs>
  <Slides>73</Slides>
  <Notes>47</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73</vt:i4>
      </vt:variant>
    </vt:vector>
  </HeadingPairs>
  <TitlesOfParts>
    <vt:vector size="82" baseType="lpstr">
      <vt:lpstr>黑体</vt:lpstr>
      <vt:lpstr>宋体</vt:lpstr>
      <vt:lpstr>Arial</vt:lpstr>
      <vt:lpstr>Courier New</vt:lpstr>
      <vt:lpstr>Symbol</vt:lpstr>
      <vt:lpstr>Times New Roman</vt:lpstr>
      <vt:lpstr>Wingdings</vt:lpstr>
      <vt:lpstr>CN(myzh)Icon</vt:lpstr>
      <vt:lpstr>公式</vt:lpstr>
      <vt:lpstr>第 3 章  数据链路层</vt:lpstr>
      <vt:lpstr>第 3 章  数据链路层</vt:lpstr>
      <vt:lpstr>数据链路层基本概念</vt:lpstr>
      <vt:lpstr>数据链路层的简单模型</vt:lpstr>
      <vt:lpstr>数据链路层使用的信道</vt:lpstr>
      <vt:lpstr>3.1  使用点对点信道的数据链路层</vt:lpstr>
      <vt:lpstr>3.1.1  数据链路  </vt:lpstr>
      <vt:lpstr>3.1.2  三个基本问题 </vt:lpstr>
      <vt:lpstr>1.  封装成帧</vt:lpstr>
      <vt:lpstr>用控制字符进行帧定界的方法举例 </vt:lpstr>
      <vt:lpstr>2.  透明传输</vt:lpstr>
      <vt:lpstr>用字节填充法解决透明传输的问题 </vt:lpstr>
      <vt:lpstr>3.  差错检测</vt:lpstr>
      <vt:lpstr>循环冗余检验的原理 </vt:lpstr>
      <vt:lpstr>冗余码的计算 </vt:lpstr>
      <vt:lpstr>循环冗余检验的原理说明 </vt:lpstr>
      <vt:lpstr>接收端对收到的每一帧进行 CRC 检验 </vt:lpstr>
      <vt:lpstr>3.2  点对点协议 PPP</vt:lpstr>
      <vt:lpstr>3.2.1  PPP 协议的特点 </vt:lpstr>
      <vt:lpstr>用户到 ISP 的链路使用 PPP 协议 </vt:lpstr>
      <vt:lpstr>  PPP 协议应满足的需求 </vt:lpstr>
      <vt:lpstr>  PPP 协议应满足的需求（续） </vt:lpstr>
      <vt:lpstr>3.2.2   PPP 协议的帧格式</vt:lpstr>
      <vt:lpstr>透明传输问题 </vt:lpstr>
      <vt:lpstr>零比特填充 </vt:lpstr>
      <vt:lpstr>字符填充 </vt:lpstr>
      <vt:lpstr>思考问题1：</vt:lpstr>
      <vt:lpstr>思考问题1：</vt:lpstr>
      <vt:lpstr>3.3  使用广播信道的数据链路层</vt:lpstr>
      <vt:lpstr>3.3.1  局域网的数据链路层 </vt:lpstr>
      <vt:lpstr>局域网拓扑结构</vt:lpstr>
      <vt:lpstr>3.3.2   CSMA/CD 协议 </vt:lpstr>
      <vt:lpstr>CSMA/CD协议 </vt:lpstr>
      <vt:lpstr>CSMA/CD协议的要点</vt:lpstr>
      <vt:lpstr>3.3.3  使用集线器的星形拓扑</vt:lpstr>
      <vt:lpstr>星形以太网 10BASE-T </vt:lpstr>
      <vt:lpstr>10BASE-T以太网的统治地位</vt:lpstr>
      <vt:lpstr>集线器的一些特点 </vt:lpstr>
      <vt:lpstr>3.3.4  以太网的信道利用率 </vt:lpstr>
      <vt:lpstr>以太网信道被占用的情况</vt:lpstr>
      <vt:lpstr>参数 α 与利用率</vt:lpstr>
      <vt:lpstr>3.3.5  以太网的 MAC 层</vt:lpstr>
      <vt:lpstr>1.  MAC 层的硬件地址 </vt:lpstr>
      <vt:lpstr>单站地址，组地址，广播地址</vt:lpstr>
      <vt:lpstr>适配器检查 MAC 地址 </vt:lpstr>
      <vt:lpstr>2. MAC 帧的格式 </vt:lpstr>
      <vt:lpstr>以太网 V2 的 MAC 帧格式</vt:lpstr>
      <vt:lpstr>以太网 V2 的 MAC 帧格式</vt:lpstr>
      <vt:lpstr>以太网 V2 的 MAC 帧格式</vt:lpstr>
      <vt:lpstr>以太网 V2 的 MAC 帧格式</vt:lpstr>
      <vt:lpstr>以太网 V2 的 MAC 帧格式</vt:lpstr>
      <vt:lpstr>思考问题2：</vt:lpstr>
      <vt:lpstr>无效的 MAC 帧 </vt:lpstr>
      <vt:lpstr>3.4  扩展的以太网</vt:lpstr>
      <vt:lpstr>3.4.1  在物理层扩展以太网</vt:lpstr>
      <vt:lpstr>PowerPoint 演示文稿</vt:lpstr>
      <vt:lpstr>用集线器扩展以太网 </vt:lpstr>
      <vt:lpstr>3.4.2  在数据链路层扩展以太网 </vt:lpstr>
      <vt:lpstr>1. 以太网交换机的特点</vt:lpstr>
      <vt:lpstr>1. 以太网交换机的特点</vt:lpstr>
      <vt:lpstr>以太网交换机的优点</vt:lpstr>
      <vt:lpstr>2. 以太网交换机的自学习功能</vt:lpstr>
      <vt:lpstr>按照以下自学习算法 处理收到的帧和建立交换表</vt:lpstr>
      <vt:lpstr>按照以下自学习算法 处理收到的帧和建立交换表</vt:lpstr>
      <vt:lpstr>按照以下自学习算法 处理收到的帧和建立交换表</vt:lpstr>
      <vt:lpstr>交换机自学习和转发帧的步骤归纳 </vt:lpstr>
      <vt:lpstr>3.4.3  虚拟局域网</vt:lpstr>
      <vt:lpstr>PowerPoint 演示文稿</vt:lpstr>
      <vt:lpstr>PowerPoint 演示文稿</vt:lpstr>
      <vt:lpstr>PowerPoint 演示文稿</vt:lpstr>
      <vt:lpstr>PowerPoint 演示文稿</vt:lpstr>
      <vt:lpstr>虚拟局域网使用的以太网帧格式</vt:lpstr>
      <vt:lpstr>一些有趣的课外知识</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孔令和</cp:lastModifiedBy>
  <cp:revision>62</cp:revision>
  <dcterms:created xsi:type="dcterms:W3CDTF">2016-10-04T02:36:00Z</dcterms:created>
  <dcterms:modified xsi:type="dcterms:W3CDTF">2018-09-26T13:24:58Z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2052-10.1.0.6748</vt:lpwstr>
  </property>
</Properties>
</file>