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7"/>
  </p:notesMasterIdLst>
  <p:sldIdLst>
    <p:sldId id="260" r:id="rId2"/>
    <p:sldId id="290" r:id="rId3"/>
    <p:sldId id="313" r:id="rId4"/>
    <p:sldId id="315" r:id="rId5"/>
    <p:sldId id="316" r:id="rId6"/>
    <p:sldId id="337" r:id="rId7"/>
    <p:sldId id="338" r:id="rId8"/>
    <p:sldId id="345" r:id="rId9"/>
    <p:sldId id="339" r:id="rId10"/>
    <p:sldId id="344" r:id="rId11"/>
    <p:sldId id="340" r:id="rId12"/>
    <p:sldId id="341" r:id="rId13"/>
    <p:sldId id="342" r:id="rId14"/>
    <p:sldId id="261" r:id="rId15"/>
    <p:sldId id="343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53A3"/>
    <a:srgbClr val="404040"/>
    <a:srgbClr val="ECECEC"/>
    <a:srgbClr val="FFFFFF"/>
    <a:srgbClr val="453D3A"/>
    <a:srgbClr val="1A92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57" autoAdjust="0"/>
    <p:restoredTop sz="95320" autoAdjust="0"/>
  </p:normalViewPr>
  <p:slideViewPr>
    <p:cSldViewPr snapToGrid="0" showGuides="1">
      <p:cViewPr varScale="1">
        <p:scale>
          <a:sx n="133" d="100"/>
          <a:sy n="133" d="100"/>
        </p:scale>
        <p:origin x="9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F98C7-9395-4E9A-96EC-DE4C39432AA7}" type="datetimeFigureOut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464DB0-CCE3-4363-801A-A01AADC63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4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64DB0-CCE3-4363-801A-A01AADC6398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6882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64DB0-CCE3-4363-801A-A01AADC6398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8850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64DB0-CCE3-4363-801A-A01AADC6398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0521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64DB0-CCE3-4363-801A-A01AADC6398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646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64DB0-CCE3-4363-801A-A01AADC6398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065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64DB0-CCE3-4363-801A-A01AADC6398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944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64DB0-CCE3-4363-801A-A01AADC6398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802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64DB0-CCE3-4363-801A-A01AADC6398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4172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64DB0-CCE3-4363-801A-A01AADC6398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896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64DB0-CCE3-4363-801A-A01AADC6398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9807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64DB0-CCE3-4363-801A-A01AADC6398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4751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64DB0-CCE3-4363-801A-A01AADC6398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989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64DB0-CCE3-4363-801A-A01AADC6398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675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C821-51AF-415E-BF5B-CDCDE3466362}" type="datetime1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49625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C821-51AF-415E-BF5B-CDCDE3466362}" type="datetime1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646298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C821-51AF-415E-BF5B-CDCDE3466362}" type="datetime1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897187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8355105" y="6318000"/>
            <a:ext cx="502023" cy="540000"/>
          </a:xfrm>
          <a:prstGeom prst="rect">
            <a:avLst/>
          </a:prstGeom>
          <a:solidFill>
            <a:srgbClr val="0053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/>
            <a:endParaRPr lang="zh-CN" altLang="en-US" kern="0">
              <a:solidFill>
                <a:prstClr val="white"/>
              </a:solidFill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101012" y="6405445"/>
            <a:ext cx="1042988" cy="365125"/>
          </a:xfrm>
        </p:spPr>
        <p:txBody>
          <a:bodyPr/>
          <a:lstStyle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fld id="{51D91E7F-84B6-4064-9D4E-CC7D244BCA0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434947" y="453923"/>
            <a:ext cx="324000" cy="324000"/>
          </a:xfrm>
          <a:prstGeom prst="rect">
            <a:avLst/>
          </a:prstGeom>
          <a:solidFill>
            <a:srgbClr val="0053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82947" y="201923"/>
            <a:ext cx="252000" cy="25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503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329">
          <p15:clr>
            <a:srgbClr val="FBAE40"/>
          </p15:clr>
        </p15:guide>
        <p15:guide id="4" pos="5432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66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C821-51AF-415E-BF5B-CDCDE3466362}" type="datetime1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27813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C821-51AF-415E-BF5B-CDCDE3466362}" type="datetime1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66870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C821-51AF-415E-BF5B-CDCDE3466362}" type="datetime1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694798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C821-51AF-415E-BF5B-CDCDE3466362}" type="datetime1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617118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C821-51AF-415E-BF5B-CDCDE3466362}" type="datetime1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672342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917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C821-51AF-415E-BF5B-CDCDE3466362}" type="datetime1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18210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C821-51AF-415E-BF5B-CDCDE3466362}" type="datetime1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432750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4C821-51AF-415E-BF5B-CDCDE3466362}" type="datetime1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91E7F-84B6-4064-9D4E-CC7D244BCA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760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50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sqlitebrowser.org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qlitebrowser.or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6" y="3231638"/>
            <a:ext cx="9144006" cy="518886"/>
          </a:xfrm>
          <a:prstGeom prst="rect">
            <a:avLst/>
          </a:prstGeom>
          <a:solidFill>
            <a:srgbClr val="453D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4" y="2128068"/>
            <a:ext cx="9144001" cy="1448019"/>
          </a:xfrm>
          <a:prstGeom prst="rect">
            <a:avLst/>
          </a:prstGeom>
          <a:solidFill>
            <a:srgbClr val="0053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66354" y="4524204"/>
            <a:ext cx="2714268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2800" b="1" dirty="0" smtClean="0">
                <a:solidFill>
                  <a:srgbClr val="0053A3"/>
                </a:solidFill>
                <a:latin typeface="微软雅黑" panose="020B0503020204020204" pitchFamily="34" charset="-122"/>
              </a:rPr>
              <a:t>Weiming BAO</a:t>
            </a:r>
          </a:p>
          <a:p>
            <a:pPr algn="ctr">
              <a:lnSpc>
                <a:spcPct val="200000"/>
              </a:lnSpc>
            </a:pPr>
            <a:r>
              <a:rPr lang="en-US" altLang="zh-CN" sz="2800" b="1" dirty="0" smtClean="0">
                <a:solidFill>
                  <a:srgbClr val="0053A3"/>
                </a:solidFill>
                <a:latin typeface="微软雅黑" panose="020B0503020204020204" pitchFamily="34" charset="-122"/>
              </a:rPr>
              <a:t>2017.5.9</a:t>
            </a:r>
            <a:endParaRPr lang="zh-CN" altLang="en-US" sz="2800" dirty="0">
              <a:solidFill>
                <a:srgbClr val="0053A3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4583" y="2432791"/>
            <a:ext cx="651781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Python+SQLite3</a:t>
            </a:r>
            <a:endParaRPr lang="en-US" altLang="zh-CN" sz="60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92829" y="1583476"/>
            <a:ext cx="324000" cy="324000"/>
          </a:xfrm>
          <a:prstGeom prst="rect">
            <a:avLst/>
          </a:prstGeom>
          <a:solidFill>
            <a:srgbClr val="0053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Verdana" panose="020B0604030504040204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40829" y="1331476"/>
            <a:ext cx="252000" cy="25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8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93950" y="124377"/>
            <a:ext cx="8511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微软雅黑" panose="020B0503020204020204" pitchFamily="34" charset="-122"/>
              </a:rPr>
              <a:t>Step-by-Step</a:t>
            </a:r>
            <a:endParaRPr lang="zh-CN" altLang="en-US" sz="4000" b="1" dirty="0">
              <a:latin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7" name="object 2"/>
          <p:cNvSpPr txBox="1">
            <a:spLocks/>
          </p:cNvSpPr>
          <p:nvPr/>
        </p:nvSpPr>
        <p:spPr>
          <a:xfrm>
            <a:off x="0" y="654882"/>
            <a:ext cx="9143999" cy="1113416"/>
          </a:xfrm>
          <a:prstGeom prst="rect">
            <a:avLst/>
          </a:prstGeom>
        </p:spPr>
        <p:txBody>
          <a:bodyPr vert="horz" wrap="square" lIns="0" tIns="371128" rIns="0" bIns="0" rtlCol="0">
            <a:spAutoFit/>
          </a:bodyPr>
          <a:lstStyle>
            <a:lvl1pPr>
              <a:defRPr sz="6800" b="0" i="0">
                <a:solidFill>
                  <a:srgbClr val="5E5E5E"/>
                </a:solidFill>
                <a:latin typeface="Book Antiqua"/>
                <a:ea typeface="+mj-ea"/>
                <a:cs typeface="Book Antiqua"/>
              </a:defRPr>
            </a:lvl1pPr>
          </a:lstStyle>
          <a:p>
            <a:pPr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474710" algn="l"/>
              </a:tabLst>
              <a:defRPr/>
            </a:pPr>
            <a:r>
              <a:rPr kumimoji="0" lang="en-US" sz="4800" b="0" i="0" u="none" strike="noStrike" kern="0" cap="none" spc="-5" normalizeH="0" baseline="0" noProof="0" dirty="0" smtClean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Book Antiqua"/>
                <a:ea typeface="+mj-ea"/>
              </a:rPr>
              <a:t>Insert</a:t>
            </a:r>
            <a:endParaRPr kumimoji="0" lang="en-US" sz="4800" b="0" i="0" u="none" strike="noStrike" kern="0" cap="none" spc="-125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Book Antiqu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1410" y="1903830"/>
            <a:ext cx="8307238" cy="31393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b="1" dirty="0" err="1" smtClean="0">
                <a:solidFill>
                  <a:srgbClr val="000000"/>
                </a:solidFill>
                <a:latin typeface="Courier New" panose="02070309020205020404" pitchFamily="49" charset="0"/>
              </a:rPr>
              <a:t>tmp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=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[(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2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'martin'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'cs'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20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),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       (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3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'Bern'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'cs'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28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),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       (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4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'Hone'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'cs'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23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),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       (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5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'Lihong'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'ee'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18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),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       (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6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'John'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'ee'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29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),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       (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7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'Flower'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'ee'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25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),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       (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8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'martin'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'ee'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20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),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       (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9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'smith'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'ma'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21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),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       (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10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'wang'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'ma'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FF0000"/>
                </a:solidFill>
                <a:latin typeface="Courier New" panose="02070309020205020404" pitchFamily="49" charset="0"/>
              </a:rPr>
              <a:t>19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)]</a:t>
            </a:r>
          </a:p>
          <a:p>
            <a:r>
              <a:rPr lang="en-US" altLang="zh-CN" b="1" dirty="0" err="1" smtClean="0">
                <a:solidFill>
                  <a:srgbClr val="000000"/>
                </a:solidFill>
                <a:latin typeface="Courier New" panose="02070309020205020404" pitchFamily="49" charset="0"/>
              </a:rPr>
              <a:t>cur</a:t>
            </a:r>
            <a:r>
              <a:rPr lang="en-US" altLang="zh-CN" b="1" dirty="0" err="1" smtClean="0">
                <a:solidFill>
                  <a:srgbClr val="00008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b="1" dirty="0" err="1" smtClean="0">
                <a:solidFill>
                  <a:srgbClr val="000000"/>
                </a:solidFill>
                <a:latin typeface="Courier New" panose="02070309020205020404" pitchFamily="49" charset="0"/>
              </a:rPr>
              <a:t>executemany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b="1" dirty="0" smtClean="0">
                <a:solidFill>
                  <a:srgbClr val="808080"/>
                </a:solidFill>
                <a:latin typeface="Courier New" panose="02070309020205020404" pitchFamily="49" charset="0"/>
              </a:rPr>
              <a:t>'INSERT INTO students VALUES(?,?,?,?)'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b="1" dirty="0" err="1" smtClean="0">
                <a:solidFill>
                  <a:srgbClr val="000000"/>
                </a:solidFill>
                <a:latin typeface="Courier New" panose="02070309020205020404" pitchFamily="49" charset="0"/>
              </a:rPr>
              <a:t>tmp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)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r>
              <a:rPr lang="en-US" altLang="zh-CN" b="1" dirty="0" err="1" smtClean="0">
                <a:solidFill>
                  <a:srgbClr val="000000"/>
                </a:solidFill>
                <a:latin typeface="Courier New" panose="02070309020205020404" pitchFamily="49" charset="0"/>
              </a:rPr>
              <a:t>conn</a:t>
            </a:r>
            <a:r>
              <a:rPr lang="en-US" altLang="zh-CN" b="1" dirty="0" err="1" smtClean="0">
                <a:solidFill>
                  <a:srgbClr val="00008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b="1" dirty="0" err="1" smtClean="0">
                <a:solidFill>
                  <a:srgbClr val="000000"/>
                </a:solidFill>
                <a:latin typeface="Courier New" panose="02070309020205020404" pitchFamily="49" charset="0"/>
              </a:rPr>
              <a:t>commit</a:t>
            </a:r>
            <a:r>
              <a:rPr lang="en-US" altLang="zh-CN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()</a:t>
            </a:r>
            <a:endParaRPr lang="en-US" altLang="zh-CN" sz="4000" b="1" dirty="0">
              <a:effectLst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8265" y="5124133"/>
            <a:ext cx="80135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Batch insert multiple rows, preparing the tuples of values in a list and call </a:t>
            </a:r>
            <a:r>
              <a:rPr lang="en-US" altLang="zh-CN" sz="24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cur</a:t>
            </a:r>
            <a:r>
              <a:rPr lang="en-US" altLang="zh-CN" sz="2400" b="1" dirty="0" err="1">
                <a:solidFill>
                  <a:srgbClr val="00008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24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executemany</a:t>
            </a:r>
            <a:r>
              <a:rPr lang="en-US" altLang="zh-CN" sz="2400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()</a:t>
            </a:r>
            <a:endParaRPr lang="en-US" altLang="zh-CN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39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93950" y="124377"/>
            <a:ext cx="8511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微软雅黑" panose="020B0503020204020204" pitchFamily="34" charset="-122"/>
              </a:rPr>
              <a:t>Step-by-Step</a:t>
            </a:r>
            <a:endParaRPr lang="zh-CN" altLang="en-US" sz="4000" b="1" dirty="0">
              <a:latin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7" name="object 2"/>
          <p:cNvSpPr txBox="1">
            <a:spLocks/>
          </p:cNvSpPr>
          <p:nvPr/>
        </p:nvSpPr>
        <p:spPr>
          <a:xfrm>
            <a:off x="0" y="654882"/>
            <a:ext cx="9143999" cy="1113416"/>
          </a:xfrm>
          <a:prstGeom prst="rect">
            <a:avLst/>
          </a:prstGeom>
        </p:spPr>
        <p:txBody>
          <a:bodyPr vert="horz" wrap="square" lIns="0" tIns="371128" rIns="0" bIns="0" rtlCol="0">
            <a:spAutoFit/>
          </a:bodyPr>
          <a:lstStyle>
            <a:lvl1pPr>
              <a:defRPr sz="6800" b="0" i="0">
                <a:solidFill>
                  <a:srgbClr val="5E5E5E"/>
                </a:solidFill>
                <a:latin typeface="Book Antiqua"/>
                <a:ea typeface="+mj-ea"/>
                <a:cs typeface="Book Antiqua"/>
              </a:defRPr>
            </a:lvl1pPr>
          </a:lstStyle>
          <a:p>
            <a:pPr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474710" algn="l"/>
              </a:tabLst>
              <a:defRPr/>
            </a:pPr>
            <a:r>
              <a:rPr lang="en-US" sz="4800" kern="0" spc="-5" dirty="0" smtClean="0"/>
              <a:t>Delete</a:t>
            </a:r>
            <a:endParaRPr kumimoji="0" lang="en-US" sz="4800" b="0" i="0" u="none" strike="noStrike" kern="0" cap="none" spc="-125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Book Antiqu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2935" y="3264911"/>
            <a:ext cx="7838125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cur</a:t>
            </a:r>
            <a:r>
              <a:rPr lang="en-US" altLang="zh-CN" sz="2000" b="1" dirty="0" err="1">
                <a:solidFill>
                  <a:srgbClr val="00008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execute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sz="2000" b="1" dirty="0">
                <a:solidFill>
                  <a:srgbClr val="808080"/>
                </a:solidFill>
                <a:latin typeface="Courier New" panose="02070309020205020404" pitchFamily="49" charset="0"/>
              </a:rPr>
              <a:t>'DELETE FROM students WHERE age &gt; 30'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)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endParaRPr lang="en-US" altLang="zh-CN" sz="2000" b="1" dirty="0" smtClean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altLang="zh-CN" sz="2000" b="1" dirty="0" err="1" smtClean="0">
                <a:solidFill>
                  <a:srgbClr val="000000"/>
                </a:solidFill>
                <a:latin typeface="Courier New" panose="02070309020205020404" pitchFamily="49" charset="0"/>
              </a:rPr>
              <a:t>conn</a:t>
            </a:r>
            <a:r>
              <a:rPr lang="en-US" altLang="zh-CN" sz="2000" b="1" dirty="0" err="1" smtClean="0">
                <a:solidFill>
                  <a:srgbClr val="00008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2000" b="1" dirty="0" err="1" smtClean="0">
                <a:solidFill>
                  <a:srgbClr val="000000"/>
                </a:solidFill>
                <a:latin typeface="Courier New" panose="02070309020205020404" pitchFamily="49" charset="0"/>
              </a:rPr>
              <a:t>commit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()</a:t>
            </a:r>
            <a:endParaRPr lang="en-US" altLang="zh-CN" sz="44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8199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93950" y="124377"/>
            <a:ext cx="8511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微软雅黑" panose="020B0503020204020204" pitchFamily="34" charset="-122"/>
              </a:rPr>
              <a:t>Step-by-Step</a:t>
            </a:r>
            <a:endParaRPr lang="zh-CN" altLang="en-US" sz="4000" b="1" dirty="0">
              <a:latin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7" name="object 2"/>
          <p:cNvSpPr txBox="1">
            <a:spLocks/>
          </p:cNvSpPr>
          <p:nvPr/>
        </p:nvSpPr>
        <p:spPr>
          <a:xfrm>
            <a:off x="0" y="654882"/>
            <a:ext cx="9143999" cy="1113416"/>
          </a:xfrm>
          <a:prstGeom prst="rect">
            <a:avLst/>
          </a:prstGeom>
        </p:spPr>
        <p:txBody>
          <a:bodyPr vert="horz" wrap="square" lIns="0" tIns="371128" rIns="0" bIns="0" rtlCol="0">
            <a:spAutoFit/>
          </a:bodyPr>
          <a:lstStyle>
            <a:lvl1pPr>
              <a:defRPr sz="6800" b="0" i="0">
                <a:solidFill>
                  <a:srgbClr val="5E5E5E"/>
                </a:solidFill>
                <a:latin typeface="Book Antiqua"/>
                <a:ea typeface="+mj-ea"/>
                <a:cs typeface="Book Antiqua"/>
              </a:defRPr>
            </a:lvl1pPr>
          </a:lstStyle>
          <a:p>
            <a:pPr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474710" algn="l"/>
              </a:tabLst>
              <a:defRPr/>
            </a:pPr>
            <a:r>
              <a:rPr lang="en-US" sz="4800" kern="0" spc="-5" dirty="0" smtClean="0"/>
              <a:t>Update</a:t>
            </a:r>
            <a:endParaRPr kumimoji="0" lang="en-US" sz="4800" b="0" i="0" u="none" strike="noStrike" kern="0" cap="none" spc="-125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Book Antiqu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9213" y="2902640"/>
            <a:ext cx="8142185" cy="16312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cur</a:t>
            </a:r>
            <a:r>
              <a:rPr lang="en-US" altLang="zh-CN" sz="2000" b="1" dirty="0" err="1">
                <a:solidFill>
                  <a:srgbClr val="00008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execute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'''UPDATE students </a:t>
            </a:r>
            <a:endParaRPr lang="en-US" altLang="zh-CN" sz="2000" b="1" dirty="0" smtClean="0">
              <a:solidFill>
                <a:srgbClr val="FF8000"/>
              </a:solidFill>
              <a:latin typeface="Courier New" panose="02070309020205020404" pitchFamily="49" charset="0"/>
            </a:endParaRPr>
          </a:p>
          <a:p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	</a:t>
            </a:r>
            <a:r>
              <a:rPr lang="en-US" altLang="zh-CN" sz="2000" b="1" dirty="0" smtClean="0">
                <a:solidFill>
                  <a:srgbClr val="FF8000"/>
                </a:solidFill>
                <a:latin typeface="Courier New" panose="02070309020205020404" pitchFamily="49" charset="0"/>
              </a:rPr>
              <a:t>	   SET </a:t>
            </a:r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age = 17 </a:t>
            </a:r>
            <a:endParaRPr lang="en-US" altLang="zh-CN" sz="2000" b="1" dirty="0" smtClean="0">
              <a:solidFill>
                <a:srgbClr val="FF8000"/>
              </a:solidFill>
              <a:latin typeface="Courier New" panose="02070309020205020404" pitchFamily="49" charset="0"/>
            </a:endParaRPr>
          </a:p>
          <a:p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	</a:t>
            </a:r>
            <a:r>
              <a:rPr lang="en-US" altLang="zh-CN" sz="2000" b="1" dirty="0" smtClean="0">
                <a:solidFill>
                  <a:srgbClr val="FF8000"/>
                </a:solidFill>
                <a:latin typeface="Courier New" panose="02070309020205020404" pitchFamily="49" charset="0"/>
              </a:rPr>
              <a:t>	   WHERE </a:t>
            </a:r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name = 'martin' AND </a:t>
            </a:r>
            <a:r>
              <a:rPr lang="en-US" altLang="zh-CN" sz="2000" b="1" dirty="0" err="1">
                <a:solidFill>
                  <a:srgbClr val="FF8000"/>
                </a:solidFill>
                <a:latin typeface="Courier New" panose="02070309020205020404" pitchFamily="49" charset="0"/>
              </a:rPr>
              <a:t>dept</a:t>
            </a:r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 = </a:t>
            </a:r>
            <a:r>
              <a:rPr lang="en-US" altLang="zh-CN" sz="2000" b="1" dirty="0" smtClean="0">
                <a:solidFill>
                  <a:srgbClr val="FF8000"/>
                </a:solidFill>
                <a:latin typeface="Courier New" panose="02070309020205020404" pitchFamily="49" charset="0"/>
              </a:rPr>
              <a:t>“</a:t>
            </a:r>
            <a:r>
              <a:rPr lang="en-US" altLang="zh-CN" sz="2000" b="1" dirty="0" err="1" smtClean="0">
                <a:solidFill>
                  <a:srgbClr val="FF8000"/>
                </a:solidFill>
                <a:latin typeface="Courier New" panose="02070309020205020404" pitchFamily="49" charset="0"/>
              </a:rPr>
              <a:t>cs</a:t>
            </a:r>
            <a:r>
              <a:rPr lang="en-US" altLang="zh-CN" sz="2000" b="1" dirty="0" smtClean="0">
                <a:solidFill>
                  <a:srgbClr val="FF8000"/>
                </a:solidFill>
                <a:latin typeface="Courier New" panose="02070309020205020404" pitchFamily="49" charset="0"/>
              </a:rPr>
              <a:t>”</a:t>
            </a:r>
          </a:p>
          <a:p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	</a:t>
            </a:r>
            <a:r>
              <a:rPr lang="en-US" altLang="zh-CN" sz="2000" b="1" dirty="0" smtClean="0">
                <a:solidFill>
                  <a:srgbClr val="FF8000"/>
                </a:solidFill>
                <a:latin typeface="Courier New" panose="02070309020205020404" pitchFamily="49" charset="0"/>
              </a:rPr>
              <a:t>	'''</a:t>
            </a:r>
            <a:r>
              <a:rPr lang="en-US" altLang="zh-CN" sz="2000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)</a:t>
            </a:r>
            <a:r>
              <a:rPr lang="en-US" altLang="zh-CN" sz="2000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r>
              <a:rPr lang="en-US" altLang="zh-CN" sz="2000" b="1" dirty="0" err="1" smtClean="0">
                <a:solidFill>
                  <a:srgbClr val="000000"/>
                </a:solidFill>
                <a:latin typeface="Courier New" panose="02070309020205020404" pitchFamily="49" charset="0"/>
              </a:rPr>
              <a:t>conn</a:t>
            </a:r>
            <a:r>
              <a:rPr lang="en-US" altLang="zh-CN" sz="2000" b="1" dirty="0" err="1" smtClean="0">
                <a:solidFill>
                  <a:srgbClr val="00008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2000" b="1" dirty="0" err="1" smtClean="0">
                <a:solidFill>
                  <a:srgbClr val="000000"/>
                </a:solidFill>
                <a:latin typeface="Courier New" panose="02070309020205020404" pitchFamily="49" charset="0"/>
              </a:rPr>
              <a:t>commit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()</a:t>
            </a:r>
            <a:endParaRPr lang="en-US" altLang="zh-CN" sz="44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5965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93950" y="124377"/>
            <a:ext cx="8511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微软雅黑" panose="020B0503020204020204" pitchFamily="34" charset="-122"/>
              </a:rPr>
              <a:t>Step-by-Step</a:t>
            </a:r>
            <a:endParaRPr lang="zh-CN" altLang="en-US" sz="4000" b="1" dirty="0">
              <a:latin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sp>
        <p:nvSpPr>
          <p:cNvPr id="7" name="object 2"/>
          <p:cNvSpPr txBox="1">
            <a:spLocks/>
          </p:cNvSpPr>
          <p:nvPr/>
        </p:nvSpPr>
        <p:spPr>
          <a:xfrm>
            <a:off x="0" y="654882"/>
            <a:ext cx="9143999" cy="1113416"/>
          </a:xfrm>
          <a:prstGeom prst="rect">
            <a:avLst/>
          </a:prstGeom>
        </p:spPr>
        <p:txBody>
          <a:bodyPr vert="horz" wrap="square" lIns="0" tIns="371128" rIns="0" bIns="0" rtlCol="0">
            <a:spAutoFit/>
          </a:bodyPr>
          <a:lstStyle>
            <a:lvl1pPr>
              <a:defRPr sz="6800" b="0" i="0">
                <a:solidFill>
                  <a:srgbClr val="5E5E5E"/>
                </a:solidFill>
                <a:latin typeface="Book Antiqua"/>
                <a:ea typeface="+mj-ea"/>
                <a:cs typeface="Book Antiqua"/>
              </a:defRPr>
            </a:lvl1pPr>
          </a:lstStyle>
          <a:p>
            <a:pPr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474710" algn="l"/>
              </a:tabLst>
              <a:defRPr/>
            </a:pPr>
            <a:r>
              <a:rPr lang="en-US" sz="4800" kern="0" spc="-5" dirty="0" smtClean="0"/>
              <a:t>Select</a:t>
            </a:r>
            <a:endParaRPr kumimoji="0" lang="en-US" sz="4800" b="0" i="0" u="none" strike="noStrike" kern="0" cap="none" spc="-125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Book Antiqu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5295" y="1768298"/>
            <a:ext cx="7873408" cy="16312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cur</a:t>
            </a:r>
            <a:r>
              <a:rPr lang="en-US" altLang="zh-CN" sz="2000" b="1" dirty="0" err="1">
                <a:solidFill>
                  <a:srgbClr val="00008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execute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'''SELECT * </a:t>
            </a:r>
            <a:r>
              <a:rPr lang="en-US" altLang="zh-CN" sz="2000" b="1" dirty="0" smtClean="0">
                <a:solidFill>
                  <a:srgbClr val="FF8000"/>
                </a:solidFill>
                <a:latin typeface="Courier New" panose="02070309020205020404" pitchFamily="49" charset="0"/>
              </a:rPr>
              <a:t>FROM </a:t>
            </a:r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students </a:t>
            </a:r>
            <a:endParaRPr lang="en-US" altLang="zh-CN" sz="2000" b="1" dirty="0" smtClean="0">
              <a:solidFill>
                <a:srgbClr val="FF8000"/>
              </a:solidFill>
              <a:latin typeface="Courier New" panose="02070309020205020404" pitchFamily="49" charset="0"/>
            </a:endParaRPr>
          </a:p>
          <a:p>
            <a:r>
              <a:rPr lang="en-US" altLang="zh-CN" sz="2000" b="1" dirty="0" smtClean="0">
                <a:solidFill>
                  <a:srgbClr val="FF8000"/>
                </a:solidFill>
                <a:latin typeface="Courier New" panose="02070309020205020404" pitchFamily="49" charset="0"/>
              </a:rPr>
              <a:t>		   WHERE </a:t>
            </a:r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age &lt; 25 </a:t>
            </a:r>
            <a:r>
              <a:rPr lang="en-US" altLang="zh-CN" sz="2000" b="1" dirty="0" smtClean="0">
                <a:solidFill>
                  <a:srgbClr val="FF8000"/>
                </a:solidFill>
                <a:latin typeface="Courier New" panose="02070309020205020404" pitchFamily="49" charset="0"/>
              </a:rPr>
              <a:t>ORDER </a:t>
            </a:r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BY </a:t>
            </a:r>
            <a:r>
              <a:rPr lang="en-US" altLang="zh-CN" sz="2000" b="1" dirty="0" smtClean="0">
                <a:solidFill>
                  <a:srgbClr val="FF8000"/>
                </a:solidFill>
                <a:latin typeface="Courier New" panose="02070309020205020404" pitchFamily="49" charset="0"/>
              </a:rPr>
              <a:t>age</a:t>
            </a:r>
          </a:p>
          <a:p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	</a:t>
            </a:r>
            <a:r>
              <a:rPr lang="en-US" altLang="zh-CN" sz="2000" b="1" dirty="0" smtClean="0">
                <a:solidFill>
                  <a:srgbClr val="FF8000"/>
                </a:solidFill>
                <a:latin typeface="Courier New" panose="02070309020205020404" pitchFamily="49" charset="0"/>
              </a:rPr>
              <a:t>	'''</a:t>
            </a:r>
            <a:r>
              <a:rPr lang="en-US" altLang="zh-CN" sz="2000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)</a:t>
            </a:r>
            <a:r>
              <a:rPr lang="en-US" altLang="zh-CN" sz="2000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r>
              <a:rPr lang="en-US" altLang="zh-CN" sz="2000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for</a:t>
            </a:r>
            <a:r>
              <a:rPr lang="en-US" altLang="zh-CN" sz="2000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row </a:t>
            </a:r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in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cur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: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endParaRPr lang="en-US" altLang="zh-CN" sz="2000" b="1" dirty="0" smtClean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	</a:t>
            </a:r>
            <a:r>
              <a:rPr lang="en-US" altLang="zh-CN" sz="2000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print</a:t>
            </a:r>
            <a:r>
              <a:rPr lang="en-US" altLang="zh-CN" sz="2000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row</a:t>
            </a:r>
            <a:endParaRPr lang="en-US" altLang="zh-CN" sz="4400" b="1" dirty="0">
              <a:effectLst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5233" y="3439100"/>
            <a:ext cx="80135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retrieve data after executing a SELECT statement, 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cursor 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be treated as 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iterator. </a:t>
            </a:r>
          </a:p>
        </p:txBody>
      </p:sp>
      <p:sp>
        <p:nvSpPr>
          <p:cNvPr id="12" name="矩形 11"/>
          <p:cNvSpPr/>
          <p:nvPr/>
        </p:nvSpPr>
        <p:spPr>
          <a:xfrm>
            <a:off x="635294" y="4335549"/>
            <a:ext cx="7873407" cy="1938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cur</a:t>
            </a:r>
            <a:r>
              <a:rPr lang="en-US" altLang="zh-CN" sz="2000" b="1" dirty="0" err="1">
                <a:solidFill>
                  <a:srgbClr val="00008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execute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'''SELECT </a:t>
            </a:r>
            <a:r>
              <a:rPr lang="en-US" altLang="zh-CN" sz="2000" b="1" dirty="0" err="1">
                <a:solidFill>
                  <a:srgbClr val="FF8000"/>
                </a:solidFill>
                <a:latin typeface="Courier New" panose="02070309020205020404" pitchFamily="49" charset="0"/>
              </a:rPr>
              <a:t>dept</a:t>
            </a:r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, MAX(age) </a:t>
            </a:r>
            <a:endParaRPr lang="en-US" altLang="zh-CN" sz="2000" b="1" dirty="0" smtClean="0">
              <a:solidFill>
                <a:srgbClr val="FF8000"/>
              </a:solidFill>
              <a:latin typeface="Courier New" panose="02070309020205020404" pitchFamily="49" charset="0"/>
            </a:endParaRPr>
          </a:p>
          <a:p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	</a:t>
            </a:r>
            <a:r>
              <a:rPr lang="en-US" altLang="zh-CN" sz="2000" b="1" dirty="0" smtClean="0">
                <a:solidFill>
                  <a:srgbClr val="FF8000"/>
                </a:solidFill>
                <a:latin typeface="Courier New" panose="02070309020205020404" pitchFamily="49" charset="0"/>
              </a:rPr>
              <a:t>	   FROM </a:t>
            </a:r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students GROUP BY </a:t>
            </a:r>
            <a:r>
              <a:rPr lang="en-US" altLang="zh-CN" sz="2000" b="1" dirty="0" err="1" smtClean="0">
                <a:solidFill>
                  <a:srgbClr val="FF8000"/>
                </a:solidFill>
                <a:latin typeface="Courier New" panose="02070309020205020404" pitchFamily="49" charset="0"/>
              </a:rPr>
              <a:t>dept</a:t>
            </a:r>
            <a:endParaRPr lang="en-US" altLang="zh-CN" sz="2000" b="1" dirty="0" smtClean="0">
              <a:solidFill>
                <a:srgbClr val="FF8000"/>
              </a:solidFill>
              <a:latin typeface="Courier New" panose="02070309020205020404" pitchFamily="49" charset="0"/>
            </a:endParaRPr>
          </a:p>
          <a:p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	</a:t>
            </a:r>
            <a:r>
              <a:rPr lang="en-US" altLang="zh-CN" sz="2000" b="1" dirty="0" smtClean="0">
                <a:solidFill>
                  <a:srgbClr val="FF8000"/>
                </a:solidFill>
                <a:latin typeface="Courier New" panose="02070309020205020404" pitchFamily="49" charset="0"/>
              </a:rPr>
              <a:t>	'''</a:t>
            </a:r>
            <a:r>
              <a:rPr lang="en-US" altLang="zh-CN" sz="2000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)</a:t>
            </a:r>
            <a:r>
              <a:rPr lang="en-US" altLang="zh-CN" sz="2000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r>
              <a:rPr lang="en-US" altLang="zh-CN" sz="2000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for</a:t>
            </a:r>
            <a:r>
              <a:rPr lang="en-US" altLang="zh-CN" sz="2000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row </a:t>
            </a:r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in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cur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: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endParaRPr lang="en-US" altLang="zh-CN" sz="2000" b="1" dirty="0" smtClean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	</a:t>
            </a:r>
            <a:r>
              <a:rPr lang="en-US" altLang="zh-CN" sz="2000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print</a:t>
            </a:r>
            <a:r>
              <a:rPr lang="en-US" altLang="zh-CN" sz="2000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808080"/>
                </a:solidFill>
                <a:latin typeface="Courier New" panose="02070309020205020404" pitchFamily="49" charset="0"/>
              </a:rPr>
              <a:t>"dept. = "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row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[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0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]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endParaRPr lang="en-US" altLang="zh-CN" sz="2000" b="1" dirty="0" smtClean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	</a:t>
            </a:r>
            <a:r>
              <a:rPr lang="en-US" altLang="zh-CN" sz="2000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print</a:t>
            </a:r>
            <a:r>
              <a:rPr lang="en-US" altLang="zh-CN" sz="2000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808080"/>
                </a:solidFill>
                <a:latin typeface="Courier New" panose="02070309020205020404" pitchFamily="49" charset="0"/>
              </a:rPr>
              <a:t>"MAX(age) = "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row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[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1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],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808080"/>
                </a:solidFill>
                <a:latin typeface="Courier New" panose="02070309020205020404" pitchFamily="49" charset="0"/>
              </a:rPr>
              <a:t>"\n"</a:t>
            </a:r>
            <a:endParaRPr lang="en-US" altLang="zh-CN" sz="44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308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84739" y="549278"/>
            <a:ext cx="7174528" cy="5759451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53A3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828673" y="2705726"/>
            <a:ext cx="10801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bg1"/>
                </a:solidFill>
              </a:rPr>
              <a:t>DEMO</a:t>
            </a:r>
            <a:endParaRPr lang="zh-CN" altLang="en-US" sz="8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2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84739" y="549278"/>
            <a:ext cx="7174528" cy="5759451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53A3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828673" y="2705726"/>
            <a:ext cx="10801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</a:rPr>
              <a:t>THANKS</a:t>
            </a:r>
            <a:endParaRPr lang="zh-CN" altLang="en-US" sz="8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47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93950" y="124377"/>
            <a:ext cx="8511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微软雅黑" panose="020B0503020204020204" pitchFamily="34" charset="-122"/>
              </a:rPr>
              <a:t>Contents</a:t>
            </a:r>
            <a:endParaRPr lang="zh-CN" altLang="en-US" sz="4000" b="1" dirty="0">
              <a:latin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185254" y="1273617"/>
            <a:ext cx="7596189" cy="49552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84200" indent="-571500" defTabSz="914400">
              <a:spcBef>
                <a:spcPts val="1200"/>
              </a:spcBef>
              <a:buSzPct val="124358"/>
              <a:buFont typeface="Lucida Grande"/>
              <a:buChar char="‣"/>
              <a:tabLst>
                <a:tab pos="584200" algn="l"/>
              </a:tabLst>
            </a:pPr>
            <a:r>
              <a:rPr lang="en-US" altLang="zh-CN" sz="4000" spc="-5" dirty="0" smtClean="0">
                <a:solidFill>
                  <a:prstClr val="black"/>
                </a:solidFill>
                <a:latin typeface="Book Antiqua"/>
                <a:cs typeface="Book Antiqua"/>
              </a:rPr>
              <a:t>Introduction</a:t>
            </a:r>
          </a:p>
          <a:p>
            <a:pPr marL="584200" indent="-571500" defTabSz="914400">
              <a:spcBef>
                <a:spcPts val="2400"/>
              </a:spcBef>
              <a:buSzPct val="124358"/>
              <a:buFont typeface="Lucida Grande"/>
              <a:buChar char="‣"/>
              <a:tabLst>
                <a:tab pos="584200" algn="l"/>
              </a:tabLst>
            </a:pPr>
            <a:r>
              <a:rPr lang="en-US" altLang="zh-CN" sz="4000" spc="-5" dirty="0" smtClean="0">
                <a:solidFill>
                  <a:prstClr val="black"/>
                </a:solidFill>
                <a:latin typeface="Book Antiqua"/>
                <a:cs typeface="Book Antiqua"/>
              </a:rPr>
              <a:t>General Steps</a:t>
            </a:r>
            <a:endParaRPr lang="en-US" altLang="zh-CN" sz="4000" spc="-5" dirty="0" smtClean="0">
              <a:solidFill>
                <a:prstClr val="black"/>
              </a:solidFill>
              <a:latin typeface="Book Antiqua"/>
              <a:cs typeface="Book Antiqua"/>
            </a:endParaRPr>
          </a:p>
          <a:p>
            <a:pPr marL="584200" indent="-571500" defTabSz="914400">
              <a:spcBef>
                <a:spcPts val="2400"/>
              </a:spcBef>
              <a:spcAft>
                <a:spcPts val="1200"/>
              </a:spcAft>
              <a:buSzPct val="124358"/>
              <a:buFont typeface="Lucida Grande"/>
              <a:buChar char="‣"/>
              <a:tabLst>
                <a:tab pos="584200" algn="l"/>
              </a:tabLst>
            </a:pPr>
            <a:r>
              <a:rPr lang="en-US" altLang="zh-CN" sz="4000" spc="-5" dirty="0" smtClean="0">
                <a:solidFill>
                  <a:prstClr val="black"/>
                </a:solidFill>
                <a:latin typeface="Book Antiqua"/>
                <a:cs typeface="Book Antiqua"/>
              </a:rPr>
              <a:t>Step-by-Step</a:t>
            </a:r>
          </a:p>
          <a:p>
            <a:pPr marL="1041400" lvl="1" indent="-571500">
              <a:spcBef>
                <a:spcPts val="1200"/>
              </a:spcBef>
              <a:buSzPct val="124358"/>
              <a:buFont typeface="Lucida Grande"/>
              <a:buChar char="‣"/>
              <a:tabLst>
                <a:tab pos="584200" algn="l"/>
              </a:tabLst>
            </a:pPr>
            <a:r>
              <a:rPr lang="en-US" altLang="zh-CN" sz="3600" spc="-5" dirty="0" smtClean="0">
                <a:solidFill>
                  <a:prstClr val="black"/>
                </a:solidFill>
                <a:latin typeface="Book Antiqua"/>
                <a:cs typeface="Book Antiqua"/>
              </a:rPr>
              <a:t>Preparation</a:t>
            </a:r>
          </a:p>
          <a:p>
            <a:pPr marL="1041400" lvl="1" indent="-571500">
              <a:spcBef>
                <a:spcPts val="1200"/>
              </a:spcBef>
              <a:buSzPct val="124358"/>
              <a:buFont typeface="Lucida Grande"/>
              <a:buChar char="‣"/>
              <a:tabLst>
                <a:tab pos="584200" algn="l"/>
              </a:tabLst>
            </a:pPr>
            <a:r>
              <a:rPr lang="en-US" altLang="zh-CN" sz="3600" spc="-5" dirty="0" smtClean="0">
                <a:solidFill>
                  <a:prstClr val="black"/>
                </a:solidFill>
                <a:latin typeface="Book Antiqua"/>
                <a:cs typeface="Book Antiqua"/>
              </a:rPr>
              <a:t>Insert-Delete-Update-Select</a:t>
            </a:r>
            <a:endParaRPr lang="en-US" altLang="zh-CN" sz="3600" spc="-5" dirty="0" smtClean="0">
              <a:solidFill>
                <a:prstClr val="black"/>
              </a:solidFill>
              <a:latin typeface="Book Antiqua"/>
              <a:cs typeface="Book Antiqua"/>
            </a:endParaRPr>
          </a:p>
          <a:p>
            <a:pPr marL="584200" indent="-571500" defTabSz="914400">
              <a:spcBef>
                <a:spcPts val="2400"/>
              </a:spcBef>
              <a:buSzPct val="124358"/>
              <a:buFont typeface="Lucida Grande"/>
              <a:buChar char="‣"/>
              <a:tabLst>
                <a:tab pos="584200" algn="l"/>
              </a:tabLst>
            </a:pPr>
            <a:r>
              <a:rPr lang="en-US" altLang="zh-CN" sz="4000" spc="-5" dirty="0" smtClean="0">
                <a:solidFill>
                  <a:prstClr val="black"/>
                </a:solidFill>
                <a:latin typeface="Book Antiqua"/>
                <a:cs typeface="Book Antiqua"/>
              </a:rPr>
              <a:t>Live DEMO</a:t>
            </a:r>
            <a:endParaRPr lang="en-US" altLang="zh-CN" sz="4000" spc="-5" dirty="0">
              <a:solidFill>
                <a:prstClr val="black"/>
              </a:solidFill>
              <a:latin typeface="Book Antiqua"/>
              <a:cs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344121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93950" y="124377"/>
            <a:ext cx="8511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微软雅黑" panose="020B0503020204020204" pitchFamily="34" charset="-122"/>
              </a:rPr>
              <a:t>Introduction</a:t>
            </a:r>
            <a:endParaRPr lang="zh-CN" altLang="en-US" sz="4000" b="1" dirty="0">
              <a:latin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pic>
        <p:nvPicPr>
          <p:cNvPr id="16" name="Shape 268"/>
          <p:cNvPicPr preferRelativeResize="0"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1"/>
          <a:stretch/>
        </p:blipFill>
        <p:spPr bwMode="auto">
          <a:xfrm>
            <a:off x="4032852" y="1328947"/>
            <a:ext cx="4889478" cy="130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SQLit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45" y="992879"/>
            <a:ext cx="3565764" cy="163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89675" y="2735086"/>
            <a:ext cx="900974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SQLite is a self-contained, high-reliability, embedded, full-featured, public-domain, SQL database engine. </a:t>
            </a:r>
            <a:endParaRPr lang="en-US" altLang="zh-CN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SQLite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most used database engine in the world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SQLite3 is integrated in Python (from 2.5.x) by default. The module is written by 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Gerhard Haring.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0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93950" y="124377"/>
            <a:ext cx="8511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微软雅黑" panose="020B0503020204020204" pitchFamily="34" charset="-122"/>
              </a:rPr>
              <a:t>General Steps</a:t>
            </a:r>
            <a:endParaRPr lang="zh-CN" altLang="en-US" sz="4000" b="1" dirty="0">
              <a:latin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231797" y="1004927"/>
            <a:ext cx="8981478" cy="546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00" b="1" kern="0" dirty="0">
                <a:solidFill>
                  <a:srgbClr val="008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# import sqlite3 module</a:t>
            </a:r>
            <a:endParaRPr lang="zh-CN" altLang="zh-CN" sz="2300" b="1" kern="0" dirty="0">
              <a:solidFill>
                <a:srgbClr val="008000"/>
              </a:solidFill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300" b="1" kern="0" dirty="0">
                <a:solidFill>
                  <a:srgbClr val="0000FF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import</a:t>
            </a:r>
            <a:r>
              <a:rPr lang="en-US" altLang="zh-CN" sz="2300" b="1" kern="0" dirty="0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300" b="1" kern="0" dirty="0" smtClean="0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sqlite3</a:t>
            </a:r>
            <a:endParaRPr lang="zh-CN" altLang="zh-CN" sz="23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2300" b="1" kern="0" dirty="0">
                <a:solidFill>
                  <a:srgbClr val="008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# create a connection object</a:t>
            </a:r>
            <a:endParaRPr lang="zh-CN" altLang="zh-CN" sz="23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300" b="1" kern="0" dirty="0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conn </a:t>
            </a:r>
            <a:r>
              <a:rPr lang="en-US" altLang="zh-CN" sz="2300" b="1" kern="0" dirty="0">
                <a:solidFill>
                  <a:srgbClr val="000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300" b="1" kern="0" dirty="0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sqlite3</a:t>
            </a:r>
            <a:r>
              <a:rPr lang="en-US" altLang="zh-CN" sz="2300" b="1" kern="0" dirty="0">
                <a:solidFill>
                  <a:srgbClr val="000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300" b="1" kern="0" dirty="0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connect</a:t>
            </a:r>
            <a:r>
              <a:rPr lang="en-US" altLang="zh-CN" sz="2300" b="1" kern="0" dirty="0">
                <a:solidFill>
                  <a:srgbClr val="000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300" b="1" kern="0" dirty="0">
                <a:solidFill>
                  <a:srgbClr val="808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'&lt;</a:t>
            </a:r>
            <a:r>
              <a:rPr lang="en-US" altLang="zh-CN" sz="2300" b="1" kern="0" dirty="0" err="1">
                <a:solidFill>
                  <a:srgbClr val="808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DBname</a:t>
            </a:r>
            <a:r>
              <a:rPr lang="en-US" altLang="zh-CN" sz="2300" b="1" kern="0" dirty="0" smtClean="0">
                <a:solidFill>
                  <a:srgbClr val="808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&gt;.&lt;</a:t>
            </a:r>
            <a:r>
              <a:rPr lang="en-US" altLang="zh-CN" sz="2300" b="1" kern="0" dirty="0" err="1" smtClean="0">
                <a:solidFill>
                  <a:srgbClr val="808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db</a:t>
            </a:r>
            <a:r>
              <a:rPr lang="en-US" altLang="zh-CN" sz="2300" b="1" kern="0" dirty="0" smtClean="0">
                <a:solidFill>
                  <a:srgbClr val="808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300" b="1" kern="0" dirty="0" err="1" smtClean="0">
                <a:solidFill>
                  <a:srgbClr val="808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sqlite</a:t>
            </a:r>
            <a:r>
              <a:rPr lang="en-US" altLang="zh-CN" sz="2300" b="1" kern="0" dirty="0" smtClean="0">
                <a:solidFill>
                  <a:srgbClr val="808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/db3&gt;'</a:t>
            </a:r>
            <a:r>
              <a:rPr lang="en-US" altLang="zh-CN" sz="2300" b="1" kern="0" dirty="0" smtClean="0">
                <a:solidFill>
                  <a:srgbClr val="000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3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2300" b="1" kern="0" dirty="0">
                <a:solidFill>
                  <a:srgbClr val="008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# create a cursor object</a:t>
            </a:r>
            <a:endParaRPr lang="zh-CN" altLang="zh-CN" sz="23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300" b="1" kern="0" dirty="0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cur </a:t>
            </a:r>
            <a:r>
              <a:rPr lang="en-US" altLang="zh-CN" sz="2300" b="1" kern="0" dirty="0">
                <a:solidFill>
                  <a:srgbClr val="000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300" b="1" kern="0" dirty="0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300" b="1" kern="0" dirty="0" err="1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conn</a:t>
            </a:r>
            <a:r>
              <a:rPr lang="en-US" altLang="zh-CN" sz="2300" b="1" kern="0" dirty="0" err="1">
                <a:solidFill>
                  <a:srgbClr val="000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300" b="1" kern="0" dirty="0" err="1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cursor</a:t>
            </a:r>
            <a:r>
              <a:rPr lang="en-US" altLang="zh-CN" sz="2300" b="1" kern="0" dirty="0" smtClean="0">
                <a:solidFill>
                  <a:srgbClr val="000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()</a:t>
            </a:r>
            <a:endParaRPr lang="zh-CN" altLang="zh-CN" sz="23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2300" b="1" kern="0" dirty="0">
                <a:solidFill>
                  <a:srgbClr val="008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# call the cursor's execute() method to perform SQL commands</a:t>
            </a:r>
            <a:endParaRPr lang="zh-CN" altLang="zh-CN" sz="23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300" b="1" kern="0" dirty="0" err="1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cur</a:t>
            </a:r>
            <a:r>
              <a:rPr lang="en-US" altLang="zh-CN" sz="2300" b="1" kern="0" dirty="0" err="1">
                <a:solidFill>
                  <a:srgbClr val="000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300" b="1" kern="0" dirty="0" err="1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execute</a:t>
            </a:r>
            <a:r>
              <a:rPr lang="en-US" altLang="zh-CN" sz="2300" b="1" kern="0" dirty="0">
                <a:solidFill>
                  <a:srgbClr val="000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300" b="1" kern="0" dirty="0">
                <a:solidFill>
                  <a:srgbClr val="808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'&lt;SQL statement</a:t>
            </a:r>
            <a:r>
              <a:rPr lang="en-US" altLang="zh-CN" sz="2300" b="1" kern="0" dirty="0" smtClean="0">
                <a:solidFill>
                  <a:srgbClr val="808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&gt;'</a:t>
            </a:r>
            <a:r>
              <a:rPr lang="en-US" altLang="zh-CN" sz="2300" b="1" kern="0" dirty="0" smtClean="0">
                <a:solidFill>
                  <a:srgbClr val="000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3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2300" b="1" kern="0" dirty="0">
                <a:solidFill>
                  <a:srgbClr val="008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# save (commit) the changes</a:t>
            </a:r>
            <a:endParaRPr lang="zh-CN" altLang="zh-CN" sz="23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300" b="1" kern="0" dirty="0" err="1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conn</a:t>
            </a:r>
            <a:r>
              <a:rPr lang="en-US" altLang="zh-CN" sz="2300" b="1" kern="0" dirty="0" err="1">
                <a:solidFill>
                  <a:srgbClr val="000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300" b="1" kern="0" dirty="0" err="1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commit</a:t>
            </a:r>
            <a:r>
              <a:rPr lang="en-US" altLang="zh-CN" sz="2300" b="1" kern="0" dirty="0" smtClean="0">
                <a:solidFill>
                  <a:srgbClr val="000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()</a:t>
            </a:r>
            <a:endParaRPr lang="zh-CN" altLang="zh-CN" sz="23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2300" b="1" kern="0" dirty="0">
                <a:solidFill>
                  <a:srgbClr val="008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# close the connection</a:t>
            </a:r>
            <a:endParaRPr lang="zh-CN" altLang="zh-CN" sz="23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300" b="1" kern="0" dirty="0" err="1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conn</a:t>
            </a:r>
            <a:r>
              <a:rPr lang="en-US" altLang="zh-CN" sz="2300" b="1" kern="0" dirty="0" err="1">
                <a:solidFill>
                  <a:srgbClr val="000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300" b="1" kern="0" dirty="0" err="1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close</a:t>
            </a:r>
            <a:r>
              <a:rPr lang="en-US" altLang="zh-CN" sz="2300" b="1" kern="0" dirty="0" smtClean="0">
                <a:solidFill>
                  <a:srgbClr val="00008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()</a:t>
            </a:r>
            <a:endParaRPr lang="zh-CN" altLang="zh-CN" sz="23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14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93950" y="124377"/>
            <a:ext cx="8511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微软雅黑" panose="020B0503020204020204" pitchFamily="34" charset="-122"/>
              </a:rPr>
              <a:t>Step-by-Step</a:t>
            </a:r>
            <a:endParaRPr lang="zh-CN" altLang="en-US" sz="4000" b="1" dirty="0">
              <a:latin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7" name="object 2"/>
          <p:cNvSpPr txBox="1">
            <a:spLocks/>
          </p:cNvSpPr>
          <p:nvPr/>
        </p:nvSpPr>
        <p:spPr>
          <a:xfrm>
            <a:off x="0" y="654882"/>
            <a:ext cx="9143999" cy="1113416"/>
          </a:xfrm>
          <a:prstGeom prst="rect">
            <a:avLst/>
          </a:prstGeom>
        </p:spPr>
        <p:txBody>
          <a:bodyPr vert="horz" wrap="square" lIns="0" tIns="371128" rIns="0" bIns="0" rtlCol="0">
            <a:spAutoFit/>
          </a:bodyPr>
          <a:lstStyle>
            <a:lvl1pPr>
              <a:defRPr sz="6800" b="0" i="0">
                <a:solidFill>
                  <a:srgbClr val="5E5E5E"/>
                </a:solidFill>
                <a:latin typeface="Book Antiqua"/>
                <a:ea typeface="+mj-ea"/>
                <a:cs typeface="Book Antiqua"/>
              </a:defRPr>
            </a:lvl1pPr>
          </a:lstStyle>
          <a:p>
            <a:pPr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474710" algn="l"/>
              </a:tabLst>
              <a:defRPr/>
            </a:pPr>
            <a:r>
              <a:rPr kumimoji="0" lang="en-US" sz="4800" b="0" i="0" u="none" strike="noStrike" kern="0" cap="none" spc="-5" normalizeH="0" baseline="0" noProof="0" dirty="0" smtClean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Book Antiqua"/>
                <a:ea typeface="+mj-ea"/>
              </a:rPr>
              <a:t>Preparation</a:t>
            </a:r>
            <a:endParaRPr kumimoji="0" lang="en-US" sz="4800" b="0" i="0" u="none" strike="noStrike" kern="0" cap="none" spc="-125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Book Antiqu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739" y="3251112"/>
            <a:ext cx="7740451" cy="271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5739" y="1997170"/>
            <a:ext cx="80404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DB Browser for SQLite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light-weighted tool 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direct access to a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SQLite 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database.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488668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MTT12"/>
                <a:hlinkClick r:id="rId4"/>
              </a:rPr>
              <a:t>http://sqlitebrowser.org</a:t>
            </a:r>
            <a:r>
              <a:rPr lang="en-US" altLang="zh-CN" dirty="0" smtClean="0">
                <a:latin typeface="CMTT12"/>
                <a:hlinkClick r:id="rId4"/>
              </a:rPr>
              <a:t>/</a:t>
            </a:r>
            <a:endParaRPr lang="en-US" altLang="zh-CN" dirty="0" smtClean="0">
              <a:latin typeface="CMTT1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030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93950" y="124377"/>
            <a:ext cx="8511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微软雅黑" panose="020B0503020204020204" pitchFamily="34" charset="-122"/>
              </a:rPr>
              <a:t>Step-by-Step</a:t>
            </a:r>
            <a:endParaRPr lang="zh-CN" altLang="en-US" sz="4000" b="1" dirty="0">
              <a:latin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7" name="object 2"/>
          <p:cNvSpPr txBox="1">
            <a:spLocks/>
          </p:cNvSpPr>
          <p:nvPr/>
        </p:nvSpPr>
        <p:spPr>
          <a:xfrm>
            <a:off x="0" y="654882"/>
            <a:ext cx="9143999" cy="1113416"/>
          </a:xfrm>
          <a:prstGeom prst="rect">
            <a:avLst/>
          </a:prstGeom>
        </p:spPr>
        <p:txBody>
          <a:bodyPr vert="horz" wrap="square" lIns="0" tIns="371128" rIns="0" bIns="0" rtlCol="0">
            <a:spAutoFit/>
          </a:bodyPr>
          <a:lstStyle>
            <a:lvl1pPr>
              <a:defRPr sz="6800" b="0" i="0">
                <a:solidFill>
                  <a:srgbClr val="5E5E5E"/>
                </a:solidFill>
                <a:latin typeface="Book Antiqua"/>
                <a:ea typeface="+mj-ea"/>
                <a:cs typeface="Book Antiqua"/>
              </a:defRPr>
            </a:lvl1pPr>
          </a:lstStyle>
          <a:p>
            <a:pPr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474710" algn="l"/>
              </a:tabLst>
              <a:defRPr/>
            </a:pPr>
            <a:r>
              <a:rPr kumimoji="0" lang="en-US" sz="4800" b="0" i="0" u="none" strike="noStrike" kern="0" cap="none" spc="-5" normalizeH="0" baseline="0" noProof="0" dirty="0" smtClean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Book Antiqua"/>
                <a:ea typeface="+mj-ea"/>
              </a:rPr>
              <a:t>Preparation</a:t>
            </a:r>
            <a:endParaRPr kumimoji="0" lang="en-US" sz="4800" b="0" i="0" u="none" strike="noStrike" kern="0" cap="none" spc="-125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Book Antiqu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488668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MTT12"/>
                <a:hlinkClick r:id="rId3"/>
              </a:rPr>
              <a:t>http://sqlitebrowser.org</a:t>
            </a:r>
            <a:r>
              <a:rPr lang="en-US" altLang="zh-CN" dirty="0" smtClean="0">
                <a:latin typeface="CMTT12"/>
                <a:hlinkClick r:id="rId3"/>
              </a:rPr>
              <a:t>/</a:t>
            </a:r>
            <a:endParaRPr lang="en-US" altLang="zh-CN" dirty="0" smtClean="0">
              <a:latin typeface="CMTT12"/>
            </a:endParaRPr>
          </a:p>
          <a:p>
            <a:endParaRPr lang="zh-CN" altLang="en-US" dirty="0"/>
          </a:p>
        </p:txBody>
      </p:sp>
      <p:pic>
        <p:nvPicPr>
          <p:cNvPr id="2050" name="Picture 2" descr="DB Browser for SQLite Screensho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29" y="654882"/>
            <a:ext cx="7337035" cy="648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84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93950" y="124377"/>
            <a:ext cx="8511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微软雅黑" panose="020B0503020204020204" pitchFamily="34" charset="-122"/>
              </a:rPr>
              <a:t>Step-by-Step</a:t>
            </a:r>
            <a:endParaRPr lang="zh-CN" altLang="en-US" sz="4000" b="1" dirty="0">
              <a:latin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7" name="object 2"/>
          <p:cNvSpPr txBox="1">
            <a:spLocks/>
          </p:cNvSpPr>
          <p:nvPr/>
        </p:nvSpPr>
        <p:spPr>
          <a:xfrm>
            <a:off x="0" y="654882"/>
            <a:ext cx="9143999" cy="1113416"/>
          </a:xfrm>
          <a:prstGeom prst="rect">
            <a:avLst/>
          </a:prstGeom>
        </p:spPr>
        <p:txBody>
          <a:bodyPr vert="horz" wrap="square" lIns="0" tIns="371128" rIns="0" bIns="0" rtlCol="0">
            <a:spAutoFit/>
          </a:bodyPr>
          <a:lstStyle>
            <a:lvl1pPr>
              <a:defRPr sz="6800" b="0" i="0">
                <a:solidFill>
                  <a:srgbClr val="5E5E5E"/>
                </a:solidFill>
                <a:latin typeface="Book Antiqua"/>
                <a:ea typeface="+mj-ea"/>
                <a:cs typeface="Book Antiqua"/>
              </a:defRPr>
            </a:lvl1pPr>
          </a:lstStyle>
          <a:p>
            <a:pPr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474710" algn="l"/>
              </a:tabLst>
              <a:defRPr/>
            </a:pPr>
            <a:r>
              <a:rPr kumimoji="0" lang="en-US" sz="4800" b="0" i="0" u="none" strike="noStrike" kern="0" cap="none" spc="-5" normalizeH="0" baseline="0" noProof="0" dirty="0" smtClean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Book Antiqua"/>
                <a:ea typeface="+mj-ea"/>
              </a:rPr>
              <a:t>Create a Table</a:t>
            </a:r>
            <a:endParaRPr kumimoji="0" lang="en-US" sz="4800" b="0" i="0" u="none" strike="noStrike" kern="0" cap="none" spc="-125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Book Antiqu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5234" y="4535908"/>
            <a:ext cx="80135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Triple-quotes 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for string literals that 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span 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multiple 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lines.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need to commit once we are certain about the changes. In SQLite3, before committing, a </a:t>
            </a:r>
            <a:r>
              <a:rPr lang="en-US" altLang="zh-CN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journal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 is maintained.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5235" y="2066207"/>
            <a:ext cx="8013527" cy="23544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1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cur</a:t>
            </a:r>
            <a:r>
              <a:rPr lang="en-US" altLang="zh-CN" sz="2100" b="1" dirty="0" err="1">
                <a:solidFill>
                  <a:srgbClr val="00008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21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execute</a:t>
            </a:r>
            <a:r>
              <a:rPr lang="en-US" altLang="zh-CN" sz="2100" b="1" dirty="0">
                <a:solidFill>
                  <a:srgbClr val="00008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sz="2100" b="1" dirty="0">
                <a:solidFill>
                  <a:srgbClr val="FF8000"/>
                </a:solidFill>
                <a:latin typeface="Courier New" panose="02070309020205020404" pitchFamily="49" charset="0"/>
              </a:rPr>
              <a:t>'''DROP TABLE IF EXISTS students;'''</a:t>
            </a:r>
            <a:r>
              <a:rPr lang="en-US" altLang="zh-CN" sz="2100" b="1" dirty="0">
                <a:solidFill>
                  <a:srgbClr val="000080"/>
                </a:solidFill>
                <a:latin typeface="Courier New" panose="02070309020205020404" pitchFamily="49" charset="0"/>
              </a:rPr>
              <a:t>)</a:t>
            </a:r>
            <a:r>
              <a:rPr lang="en-US" altLang="zh-CN" sz="21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1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cur</a:t>
            </a:r>
            <a:r>
              <a:rPr lang="en-US" altLang="zh-CN" sz="2100" b="1" dirty="0" err="1">
                <a:solidFill>
                  <a:srgbClr val="00008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21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execute</a:t>
            </a:r>
            <a:r>
              <a:rPr lang="en-US" altLang="zh-CN" sz="2100" b="1" dirty="0">
                <a:solidFill>
                  <a:srgbClr val="00008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sz="2100" b="1" dirty="0">
                <a:solidFill>
                  <a:srgbClr val="FF8000"/>
                </a:solidFill>
                <a:latin typeface="Courier New" panose="02070309020205020404" pitchFamily="49" charset="0"/>
              </a:rPr>
              <a:t>'''CREATE TABLE students( </a:t>
            </a:r>
            <a:endParaRPr lang="en-US" altLang="zh-CN" sz="2100" b="1" dirty="0" smtClean="0">
              <a:solidFill>
                <a:srgbClr val="FF8000"/>
              </a:solidFill>
              <a:latin typeface="Courier New" panose="02070309020205020404" pitchFamily="49" charset="0"/>
            </a:endParaRPr>
          </a:p>
          <a:p>
            <a:r>
              <a:rPr lang="en-US" altLang="zh-CN" sz="2100" b="1" dirty="0">
                <a:solidFill>
                  <a:srgbClr val="FF8000"/>
                </a:solidFill>
                <a:latin typeface="Courier New" panose="02070309020205020404" pitchFamily="49" charset="0"/>
              </a:rPr>
              <a:t>	</a:t>
            </a:r>
            <a:r>
              <a:rPr lang="en-US" altLang="zh-CN" sz="2100" b="1" dirty="0" err="1" smtClean="0">
                <a:solidFill>
                  <a:srgbClr val="FF8000"/>
                </a:solidFill>
                <a:latin typeface="Courier New" panose="02070309020205020404" pitchFamily="49" charset="0"/>
              </a:rPr>
              <a:t>sid</a:t>
            </a:r>
            <a:r>
              <a:rPr lang="en-US" altLang="zh-CN" sz="2100" b="1" dirty="0" smtClean="0">
                <a:solidFill>
                  <a:srgbClr val="FF8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100" b="1" dirty="0" err="1">
                <a:solidFill>
                  <a:srgbClr val="FF8000"/>
                </a:solidFill>
                <a:latin typeface="Courier New" panose="02070309020205020404" pitchFamily="49" charset="0"/>
              </a:rPr>
              <a:t>int</a:t>
            </a:r>
            <a:r>
              <a:rPr lang="en-US" altLang="zh-CN" sz="2100" b="1" dirty="0">
                <a:solidFill>
                  <a:srgbClr val="FF8000"/>
                </a:solidFill>
                <a:latin typeface="Courier New" panose="02070309020205020404" pitchFamily="49" charset="0"/>
              </a:rPr>
              <a:t> PRIMARY KEY, </a:t>
            </a:r>
            <a:endParaRPr lang="en-US" altLang="zh-CN" sz="2100" b="1" dirty="0" smtClean="0">
              <a:solidFill>
                <a:srgbClr val="FF8000"/>
              </a:solidFill>
              <a:latin typeface="Courier New" panose="02070309020205020404" pitchFamily="49" charset="0"/>
            </a:endParaRPr>
          </a:p>
          <a:p>
            <a:r>
              <a:rPr lang="en-US" altLang="zh-CN" sz="2100" b="1" dirty="0">
                <a:solidFill>
                  <a:srgbClr val="FF8000"/>
                </a:solidFill>
                <a:latin typeface="Courier New" panose="02070309020205020404" pitchFamily="49" charset="0"/>
              </a:rPr>
              <a:t>	</a:t>
            </a:r>
            <a:r>
              <a:rPr lang="en-US" altLang="zh-CN" sz="2100" b="1" dirty="0" smtClean="0">
                <a:solidFill>
                  <a:srgbClr val="FF8000"/>
                </a:solidFill>
                <a:latin typeface="Courier New" panose="02070309020205020404" pitchFamily="49" charset="0"/>
              </a:rPr>
              <a:t>name </a:t>
            </a:r>
            <a:r>
              <a:rPr lang="en-US" altLang="zh-CN" sz="2100" b="1" dirty="0">
                <a:solidFill>
                  <a:srgbClr val="FF8000"/>
                </a:solidFill>
                <a:latin typeface="Courier New" panose="02070309020205020404" pitchFamily="49" charset="0"/>
              </a:rPr>
              <a:t>char[10] NOT NULL, </a:t>
            </a:r>
            <a:endParaRPr lang="en-US" altLang="zh-CN" sz="2100" b="1" dirty="0" smtClean="0">
              <a:solidFill>
                <a:srgbClr val="FF8000"/>
              </a:solidFill>
              <a:latin typeface="Courier New" panose="02070309020205020404" pitchFamily="49" charset="0"/>
            </a:endParaRPr>
          </a:p>
          <a:p>
            <a:r>
              <a:rPr lang="en-US" altLang="zh-CN" sz="2100" b="1" dirty="0">
                <a:solidFill>
                  <a:srgbClr val="FF8000"/>
                </a:solidFill>
                <a:latin typeface="Courier New" panose="02070309020205020404" pitchFamily="49" charset="0"/>
              </a:rPr>
              <a:t>	</a:t>
            </a:r>
            <a:r>
              <a:rPr lang="en-US" altLang="zh-CN" sz="2100" b="1" dirty="0" err="1" smtClean="0">
                <a:solidFill>
                  <a:srgbClr val="FF8000"/>
                </a:solidFill>
                <a:latin typeface="Courier New" panose="02070309020205020404" pitchFamily="49" charset="0"/>
              </a:rPr>
              <a:t>dept</a:t>
            </a:r>
            <a:r>
              <a:rPr lang="en-US" altLang="zh-CN" sz="2100" b="1" dirty="0" smtClean="0">
                <a:solidFill>
                  <a:srgbClr val="FF8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100" b="1" dirty="0">
                <a:solidFill>
                  <a:srgbClr val="FF8000"/>
                </a:solidFill>
                <a:latin typeface="Courier New" panose="02070309020205020404" pitchFamily="49" charset="0"/>
              </a:rPr>
              <a:t>char[2], </a:t>
            </a:r>
            <a:endParaRPr lang="en-US" altLang="zh-CN" sz="2100" b="1" dirty="0" smtClean="0">
              <a:solidFill>
                <a:srgbClr val="FF8000"/>
              </a:solidFill>
              <a:latin typeface="Courier New" panose="02070309020205020404" pitchFamily="49" charset="0"/>
            </a:endParaRPr>
          </a:p>
          <a:p>
            <a:r>
              <a:rPr lang="en-US" altLang="zh-CN" sz="2100" b="1" dirty="0">
                <a:solidFill>
                  <a:srgbClr val="FF8000"/>
                </a:solidFill>
                <a:latin typeface="Courier New" panose="02070309020205020404" pitchFamily="49" charset="0"/>
              </a:rPr>
              <a:t>	</a:t>
            </a:r>
            <a:r>
              <a:rPr lang="en-US" altLang="zh-CN" sz="2100" b="1" dirty="0" smtClean="0">
                <a:solidFill>
                  <a:srgbClr val="FF8000"/>
                </a:solidFill>
                <a:latin typeface="Courier New" panose="02070309020205020404" pitchFamily="49" charset="0"/>
              </a:rPr>
              <a:t>age </a:t>
            </a:r>
            <a:r>
              <a:rPr lang="en-US" altLang="zh-CN" sz="2100" b="1" dirty="0" err="1">
                <a:solidFill>
                  <a:srgbClr val="FF8000"/>
                </a:solidFill>
                <a:latin typeface="Courier New" panose="02070309020205020404" pitchFamily="49" charset="0"/>
              </a:rPr>
              <a:t>int</a:t>
            </a:r>
            <a:r>
              <a:rPr lang="en-US" altLang="zh-CN" sz="2100" b="1" dirty="0">
                <a:solidFill>
                  <a:srgbClr val="FF8000"/>
                </a:solidFill>
                <a:latin typeface="Courier New" panose="02070309020205020404" pitchFamily="49" charset="0"/>
              </a:rPr>
              <a:t> DEFAULT 20); '''</a:t>
            </a:r>
            <a:r>
              <a:rPr lang="en-US" altLang="zh-CN" sz="2100" b="1" dirty="0">
                <a:solidFill>
                  <a:srgbClr val="000080"/>
                </a:solidFill>
                <a:latin typeface="Courier New" panose="02070309020205020404" pitchFamily="49" charset="0"/>
              </a:rPr>
              <a:t>)</a:t>
            </a:r>
            <a:r>
              <a:rPr lang="en-US" altLang="zh-CN" sz="21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endParaRPr lang="en-US" altLang="zh-CN" sz="2100" b="1" dirty="0" smtClean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altLang="zh-CN" sz="2100" b="1" dirty="0" err="1" smtClean="0">
                <a:solidFill>
                  <a:srgbClr val="000000"/>
                </a:solidFill>
                <a:latin typeface="Courier New" panose="02070309020205020404" pitchFamily="49" charset="0"/>
              </a:rPr>
              <a:t>conn</a:t>
            </a:r>
            <a:r>
              <a:rPr lang="en-US" altLang="zh-CN" sz="2100" b="1" dirty="0" err="1" smtClean="0">
                <a:solidFill>
                  <a:srgbClr val="00008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2100" b="1" dirty="0" err="1" smtClean="0">
                <a:solidFill>
                  <a:srgbClr val="000000"/>
                </a:solidFill>
                <a:latin typeface="Courier New" panose="02070309020205020404" pitchFamily="49" charset="0"/>
              </a:rPr>
              <a:t>commit</a:t>
            </a:r>
            <a:r>
              <a:rPr lang="en-US" altLang="zh-CN" sz="2100" b="1" dirty="0">
                <a:solidFill>
                  <a:srgbClr val="000080"/>
                </a:solidFill>
                <a:latin typeface="Courier New" panose="02070309020205020404" pitchFamily="49" charset="0"/>
              </a:rPr>
              <a:t>()</a:t>
            </a:r>
            <a:endParaRPr lang="en-US" altLang="zh-CN" sz="21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8009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93950" y="124377"/>
            <a:ext cx="8511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微软雅黑" panose="020B0503020204020204" pitchFamily="34" charset="-122"/>
              </a:rPr>
              <a:t>Step-by-Step</a:t>
            </a:r>
            <a:endParaRPr lang="zh-CN" altLang="en-US" sz="4000" b="1" dirty="0">
              <a:latin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7" name="object 2"/>
          <p:cNvSpPr txBox="1">
            <a:spLocks/>
          </p:cNvSpPr>
          <p:nvPr/>
        </p:nvSpPr>
        <p:spPr>
          <a:xfrm>
            <a:off x="0" y="654882"/>
            <a:ext cx="9143999" cy="1113416"/>
          </a:xfrm>
          <a:prstGeom prst="rect">
            <a:avLst/>
          </a:prstGeom>
        </p:spPr>
        <p:txBody>
          <a:bodyPr vert="horz" wrap="square" lIns="0" tIns="371128" rIns="0" bIns="0" rtlCol="0">
            <a:spAutoFit/>
          </a:bodyPr>
          <a:lstStyle>
            <a:lvl1pPr>
              <a:defRPr sz="6800" b="0" i="0">
                <a:solidFill>
                  <a:srgbClr val="5E5E5E"/>
                </a:solidFill>
                <a:latin typeface="Book Antiqua"/>
                <a:ea typeface="+mj-ea"/>
                <a:cs typeface="Book Antiqua"/>
              </a:defRPr>
            </a:lvl1pPr>
          </a:lstStyle>
          <a:p>
            <a:pPr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474710" algn="l"/>
              </a:tabLst>
              <a:defRPr/>
            </a:pPr>
            <a:r>
              <a:rPr kumimoji="0" lang="en-US" sz="4800" b="0" i="0" u="none" strike="noStrike" kern="0" cap="none" spc="-5" normalizeH="0" baseline="0" noProof="0" dirty="0" smtClean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Book Antiqua"/>
                <a:ea typeface="+mj-ea"/>
              </a:rPr>
              <a:t>Insert</a:t>
            </a:r>
            <a:endParaRPr kumimoji="0" lang="en-US" sz="4800" b="0" i="0" u="none" strike="noStrike" kern="0" cap="none" spc="-125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Book Antiqu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288" y="1791302"/>
            <a:ext cx="8533421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cur</a:t>
            </a:r>
            <a:r>
              <a:rPr lang="en-US" altLang="zh-CN" sz="2000" b="1" dirty="0" err="1">
                <a:solidFill>
                  <a:srgbClr val="00008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execute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'''INSERT INTO students VALUES(?,?,?,?)'''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endParaRPr lang="en-US" altLang="zh-CN" sz="2000" b="1" dirty="0" smtClean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	</a:t>
            </a:r>
            <a:r>
              <a:rPr lang="en-US" altLang="zh-CN" sz="2000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1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2000" b="1" dirty="0">
                <a:solidFill>
                  <a:srgbClr val="808080"/>
                </a:solidFill>
                <a:latin typeface="Courier New" panose="02070309020205020404" pitchFamily="49" charset="0"/>
              </a:rPr>
              <a:t>'smith'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2000" b="1" dirty="0">
                <a:solidFill>
                  <a:srgbClr val="808080"/>
                </a:solidFill>
                <a:latin typeface="Courier New" panose="02070309020205020404" pitchFamily="49" charset="0"/>
              </a:rPr>
              <a:t>'cs'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35</a:t>
            </a:r>
            <a:r>
              <a:rPr lang="en-US" altLang="zh-CN" sz="2000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))</a:t>
            </a:r>
          </a:p>
          <a:p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conn</a:t>
            </a:r>
            <a:r>
              <a:rPr lang="en-US" altLang="zh-CN" sz="2000" b="1" dirty="0" err="1">
                <a:solidFill>
                  <a:srgbClr val="00008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commit</a:t>
            </a:r>
            <a:r>
              <a:rPr lang="en-US" altLang="zh-CN" sz="2000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()</a:t>
            </a:r>
            <a:endParaRPr lang="en-US" altLang="zh-CN" sz="4400" b="1" dirty="0"/>
          </a:p>
        </p:txBody>
      </p:sp>
      <p:sp>
        <p:nvSpPr>
          <p:cNvPr id="9" name="矩形 8"/>
          <p:cNvSpPr/>
          <p:nvPr/>
        </p:nvSpPr>
        <p:spPr>
          <a:xfrm>
            <a:off x="565234" y="2778901"/>
            <a:ext cx="80135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“?” as a placeholder and provide the values in a tuple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286" y="3481192"/>
            <a:ext cx="8533421" cy="262665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65232" y="6082279"/>
            <a:ext cx="8013527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SQL Injection</a:t>
            </a:r>
          </a:p>
        </p:txBody>
      </p:sp>
    </p:spTree>
    <p:extLst>
      <p:ext uri="{BB962C8B-B14F-4D97-AF65-F5344CB8AC3E}">
        <p14:creationId xmlns:p14="http://schemas.microsoft.com/office/powerpoint/2010/main" val="350144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93950" y="124377"/>
            <a:ext cx="8511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微软雅黑" panose="020B0503020204020204" pitchFamily="34" charset="-122"/>
              </a:rPr>
              <a:t>Step-by-Step</a:t>
            </a:r>
            <a:endParaRPr lang="zh-CN" altLang="en-US" sz="4000" b="1" dirty="0">
              <a:latin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7" name="object 2"/>
          <p:cNvSpPr txBox="1">
            <a:spLocks/>
          </p:cNvSpPr>
          <p:nvPr/>
        </p:nvSpPr>
        <p:spPr>
          <a:xfrm>
            <a:off x="0" y="654882"/>
            <a:ext cx="9143999" cy="1113416"/>
          </a:xfrm>
          <a:prstGeom prst="rect">
            <a:avLst/>
          </a:prstGeom>
        </p:spPr>
        <p:txBody>
          <a:bodyPr vert="horz" wrap="square" lIns="0" tIns="371128" rIns="0" bIns="0" rtlCol="0">
            <a:spAutoFit/>
          </a:bodyPr>
          <a:lstStyle>
            <a:lvl1pPr>
              <a:defRPr sz="6800" b="0" i="0">
                <a:solidFill>
                  <a:srgbClr val="5E5E5E"/>
                </a:solidFill>
                <a:latin typeface="Book Antiqua"/>
                <a:ea typeface="+mj-ea"/>
                <a:cs typeface="Book Antiqua"/>
              </a:defRPr>
            </a:lvl1pPr>
          </a:lstStyle>
          <a:p>
            <a:pPr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474710" algn="l"/>
              </a:tabLst>
              <a:defRPr/>
            </a:pPr>
            <a:r>
              <a:rPr kumimoji="0" lang="en-US" sz="4800" b="0" i="0" u="none" strike="noStrike" kern="0" cap="none" spc="-5" normalizeH="0" baseline="0" noProof="0" dirty="0" smtClean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Book Antiqua"/>
                <a:ea typeface="+mj-ea"/>
              </a:rPr>
              <a:t>Insert</a:t>
            </a:r>
            <a:endParaRPr kumimoji="0" lang="en-US" sz="4800" b="0" i="0" u="none" strike="noStrike" kern="0" cap="none" spc="-125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Book Antiqu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288" y="1791302"/>
            <a:ext cx="8533421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cur</a:t>
            </a:r>
            <a:r>
              <a:rPr lang="en-US" altLang="zh-CN" sz="2000" b="1" dirty="0" err="1">
                <a:solidFill>
                  <a:srgbClr val="00008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execute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sz="2000" b="1" dirty="0">
                <a:solidFill>
                  <a:srgbClr val="FF8000"/>
                </a:solidFill>
                <a:latin typeface="Courier New" panose="02070309020205020404" pitchFamily="49" charset="0"/>
              </a:rPr>
              <a:t>'''INSERT INTO students VALUES(?,?,?,?)'''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endParaRPr lang="en-US" altLang="zh-CN" sz="2000" b="1" dirty="0" smtClean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	</a:t>
            </a:r>
            <a:r>
              <a:rPr lang="en-US" altLang="zh-CN" sz="2000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1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2000" b="1" dirty="0">
                <a:solidFill>
                  <a:srgbClr val="808080"/>
                </a:solidFill>
                <a:latin typeface="Courier New" panose="02070309020205020404" pitchFamily="49" charset="0"/>
              </a:rPr>
              <a:t>'smith'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2000" b="1" dirty="0">
                <a:solidFill>
                  <a:srgbClr val="808080"/>
                </a:solidFill>
                <a:latin typeface="Courier New" panose="02070309020205020404" pitchFamily="49" charset="0"/>
              </a:rPr>
              <a:t>'cs'</a:t>
            </a:r>
            <a:r>
              <a:rPr lang="en-US" altLang="zh-CN" sz="2000" b="1" dirty="0">
                <a:solidFill>
                  <a:srgbClr val="00008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35</a:t>
            </a:r>
            <a:r>
              <a:rPr lang="en-US" altLang="zh-CN" sz="2000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))</a:t>
            </a:r>
          </a:p>
          <a:p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conn</a:t>
            </a:r>
            <a:r>
              <a:rPr lang="en-US" altLang="zh-CN" sz="2000" b="1" dirty="0" err="1">
                <a:solidFill>
                  <a:srgbClr val="00008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commit</a:t>
            </a:r>
            <a:r>
              <a:rPr lang="en-US" altLang="zh-CN" sz="2000" b="1" dirty="0" smtClean="0">
                <a:solidFill>
                  <a:srgbClr val="000080"/>
                </a:solidFill>
                <a:latin typeface="Courier New" panose="02070309020205020404" pitchFamily="49" charset="0"/>
              </a:rPr>
              <a:t>()</a:t>
            </a:r>
            <a:endParaRPr lang="en-US" altLang="zh-CN" sz="4400" b="1" dirty="0"/>
          </a:p>
        </p:txBody>
      </p:sp>
      <p:sp>
        <p:nvSpPr>
          <p:cNvPr id="9" name="矩形 8"/>
          <p:cNvSpPr/>
          <p:nvPr/>
        </p:nvSpPr>
        <p:spPr>
          <a:xfrm>
            <a:off x="565234" y="2778901"/>
            <a:ext cx="80135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“?” as a placeholder and provide the values in a tuple </a:t>
            </a:r>
          </a:p>
        </p:txBody>
      </p:sp>
      <p:sp>
        <p:nvSpPr>
          <p:cNvPr id="12" name="矩形 11"/>
          <p:cNvSpPr/>
          <p:nvPr/>
        </p:nvSpPr>
        <p:spPr>
          <a:xfrm>
            <a:off x="565232" y="6082279"/>
            <a:ext cx="8013527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SQL Injection</a:t>
            </a: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28389" y="3748398"/>
            <a:ext cx="8687211" cy="1938992"/>
          </a:xfrm>
          <a:prstGeom prst="rect">
            <a:avLst/>
          </a:prstGeom>
          <a:solidFill>
            <a:srgbClr val="FFEE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610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Lucida Console" panose="020B060904050402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SELECT email, passwd, login_id, full_name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Lucida Console" panose="020B060904050402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FROM members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Lucida Console" panose="020B060904050402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WHERE email = '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Lucida Console" panose="020B0609040504020204" pitchFamily="49" charset="0"/>
              </a:rPr>
              <a:t>x'; DROP TABLE members; --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';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Lucida Console" panose="020B060904050402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Lucida Console" panose="020B0609040504020204" pitchFamily="49" charset="0"/>
            </a:endParaRPr>
          </a:p>
        </p:txBody>
      </p:sp>
      <p:sp>
        <p:nvSpPr>
          <p:cNvPr id="13" name="爆炸形 2 12"/>
          <p:cNvSpPr/>
          <p:nvPr/>
        </p:nvSpPr>
        <p:spPr>
          <a:xfrm>
            <a:off x="6073486" y="5174906"/>
            <a:ext cx="3070513" cy="1595664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Boom!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06476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3529</TotalTime>
  <Words>480</Words>
  <Application>Microsoft Office PowerPoint</Application>
  <PresentationFormat>全屏显示(4:3)</PresentationFormat>
  <Paragraphs>130</Paragraphs>
  <Slides>15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CMTT12</vt:lpstr>
      <vt:lpstr>等线</vt:lpstr>
      <vt:lpstr>等线 Light</vt:lpstr>
      <vt:lpstr>宋体</vt:lpstr>
      <vt:lpstr>微软雅黑</vt:lpstr>
      <vt:lpstr>Arial</vt:lpstr>
      <vt:lpstr>Book Antiqua</vt:lpstr>
      <vt:lpstr>Calibri</vt:lpstr>
      <vt:lpstr>Calibri Light</vt:lpstr>
      <vt:lpstr>Courier New</vt:lpstr>
      <vt:lpstr>Lucida Console</vt:lpstr>
      <vt:lpstr>Lucida Grande</vt:lpstr>
      <vt:lpstr>Times New Roman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Weiming BAO</dc:creator>
  <cp:lastModifiedBy>Weiming Bao</cp:lastModifiedBy>
  <cp:revision>418</cp:revision>
  <dcterms:created xsi:type="dcterms:W3CDTF">2015-10-24T01:57:14Z</dcterms:created>
  <dcterms:modified xsi:type="dcterms:W3CDTF">2017-05-08T01:41:11Z</dcterms:modified>
</cp:coreProperties>
</file>