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71" r:id="rId14"/>
    <p:sldId id="272" r:id="rId15"/>
    <p:sldId id="268" r:id="rId16"/>
    <p:sldId id="273" r:id="rId17"/>
    <p:sldId id="274" r:id="rId18"/>
    <p:sldId id="269" r:id="rId19"/>
    <p:sldId id="270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515" autoAdjust="0"/>
  </p:normalViewPr>
  <p:slideViewPr>
    <p:cSldViewPr snapToGrid="0">
      <p:cViewPr varScale="1">
        <p:scale>
          <a:sx n="74" d="100"/>
          <a:sy n="74" d="100"/>
        </p:scale>
        <p:origin x="171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6995C-3B72-42FF-808C-A6F6DAE5E8A8}" type="datetimeFigureOut">
              <a:rPr lang="zh-CN" altLang="en-US" smtClean="0"/>
              <a:t>2016/4/4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CF857-5FB6-4C85-89E8-5A1A540E6F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501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/>
              <a:t>MySQL</a:t>
            </a:r>
            <a:r>
              <a:rPr lang="zh-CN" altLang="en-US" sz="1200" dirty="0" smtClean="0"/>
              <a:t>介绍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CF857-5FB6-4C85-89E8-5A1A540E6F2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8740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大纲</a:t>
            </a:r>
            <a:endParaRPr lang="en-US" altLang="zh-CN" dirty="0" smtClean="0"/>
          </a:p>
          <a:p>
            <a:r>
              <a:rPr lang="en-US" altLang="zh-CN" dirty="0" smtClean="0"/>
              <a:t>MySQL</a:t>
            </a:r>
            <a:r>
              <a:rPr lang="zh-CN" altLang="en-US" dirty="0" smtClean="0"/>
              <a:t>数据库软件介绍</a:t>
            </a:r>
            <a:r>
              <a:rPr lang="en-US" altLang="zh-CN" dirty="0" smtClean="0"/>
              <a:t>&amp;</a:t>
            </a:r>
            <a:r>
              <a:rPr lang="zh-CN" altLang="en-US" dirty="0" smtClean="0"/>
              <a:t>安装</a:t>
            </a:r>
            <a:endParaRPr lang="en-US" altLang="zh-CN" dirty="0" smtClean="0"/>
          </a:p>
          <a:p>
            <a:r>
              <a:rPr lang="en-US" altLang="zh-CN" dirty="0" smtClean="0"/>
              <a:t>MySQL</a:t>
            </a:r>
            <a:r>
              <a:rPr lang="zh-CN" altLang="en-US" dirty="0" smtClean="0"/>
              <a:t>在终端的命令行下的使用</a:t>
            </a:r>
            <a:endParaRPr lang="en-US" altLang="zh-CN" dirty="0" smtClean="0"/>
          </a:p>
          <a:p>
            <a:r>
              <a:rPr lang="en-US" altLang="zh-CN" dirty="0" smtClean="0"/>
              <a:t>MySQL</a:t>
            </a:r>
            <a:r>
              <a:rPr lang="zh-CN" altLang="en-US" dirty="0" smtClean="0"/>
              <a:t>图形化操作界面</a:t>
            </a:r>
            <a:r>
              <a:rPr lang="en-US" altLang="zh-CN" dirty="0" smtClean="0"/>
              <a:t>MySQL Workbench</a:t>
            </a:r>
            <a:r>
              <a:rPr lang="zh-CN" altLang="en-US" dirty="0" smtClean="0"/>
              <a:t>介绍</a:t>
            </a:r>
            <a:endParaRPr lang="en-US" altLang="zh-CN" dirty="0" smtClean="0"/>
          </a:p>
          <a:p>
            <a:r>
              <a:rPr lang="en-US" altLang="zh-CN" dirty="0" smtClean="0"/>
              <a:t>MySQL</a:t>
            </a:r>
            <a:r>
              <a:rPr lang="zh-CN" altLang="en-US" dirty="0" smtClean="0"/>
              <a:t>和程序代码结合（以</a:t>
            </a:r>
            <a:r>
              <a:rPr lang="en-US" altLang="zh-CN" dirty="0" smtClean="0"/>
              <a:t>Python</a:t>
            </a:r>
            <a:r>
              <a:rPr lang="zh-CN" altLang="en-US" dirty="0" smtClean="0"/>
              <a:t>为例）</a:t>
            </a:r>
            <a:endParaRPr lang="en-US" altLang="zh-CN" dirty="0" smtClean="0"/>
          </a:p>
          <a:p>
            <a:r>
              <a:rPr lang="zh-CN" altLang="en-US" dirty="0" smtClean="0"/>
              <a:t>样例代码演示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CF857-5FB6-4C85-89E8-5A1A540E6F2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9197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MySQL</a:t>
            </a:r>
            <a:r>
              <a:rPr lang="zh-CN" altLang="en-US" baseline="0" dirty="0" smtClean="0"/>
              <a:t>特点介绍</a:t>
            </a:r>
            <a:endParaRPr lang="en-US" altLang="zh-CN" dirty="0" smtClean="0"/>
          </a:p>
          <a:p>
            <a:r>
              <a:rPr lang="zh-CN" altLang="en-US" dirty="0" smtClean="0"/>
              <a:t>开放源代码（</a:t>
            </a:r>
            <a:r>
              <a:rPr lang="en-US" altLang="zh-CN" dirty="0" smtClean="0"/>
              <a:t>C/C++</a:t>
            </a:r>
            <a:r>
              <a:rPr lang="zh-CN" altLang="en-US" dirty="0" smtClean="0"/>
              <a:t>），免费</a:t>
            </a:r>
            <a:endParaRPr lang="en-US" altLang="zh-CN" dirty="0" smtClean="0"/>
          </a:p>
          <a:p>
            <a:r>
              <a:rPr lang="zh-CN" altLang="en-US" dirty="0" smtClean="0"/>
              <a:t>性能高、成本低、可靠性好</a:t>
            </a:r>
            <a:endParaRPr lang="en-US" altLang="zh-CN" dirty="0" smtClean="0"/>
          </a:p>
          <a:p>
            <a:r>
              <a:rPr lang="zh-CN" altLang="en-US" dirty="0" smtClean="0"/>
              <a:t>流行的</a:t>
            </a:r>
            <a:r>
              <a:rPr lang="en-US" altLang="zh-CN" dirty="0" smtClean="0"/>
              <a:t>LAMP</a:t>
            </a:r>
            <a:r>
              <a:rPr lang="zh-CN" altLang="en-US" dirty="0" smtClean="0"/>
              <a:t>组合（</a:t>
            </a:r>
            <a:r>
              <a:rPr lang="en-US" altLang="zh-CN" dirty="0" err="1" smtClean="0"/>
              <a:t>Linux+Apache+MySQL+PHP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支持多种操作系统（</a:t>
            </a:r>
            <a:r>
              <a:rPr lang="en-US" altLang="zh-CN" dirty="0" smtClean="0"/>
              <a:t>Windows, Linux, </a:t>
            </a:r>
            <a:r>
              <a:rPr lang="en-US" altLang="zh-CN" dirty="0" err="1" smtClean="0"/>
              <a:t>MacOS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API</a:t>
            </a:r>
            <a:r>
              <a:rPr lang="zh-CN" altLang="en-US" dirty="0" smtClean="0"/>
              <a:t>支持多种语言（</a:t>
            </a:r>
            <a:r>
              <a:rPr lang="en-US" altLang="zh-CN" dirty="0" smtClean="0"/>
              <a:t>C/C++, C#, Python, PHP, Java</a:t>
            </a:r>
            <a:r>
              <a:rPr lang="zh-CN" altLang="en-US" dirty="0" smtClean="0"/>
              <a:t>）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CF857-5FB6-4C85-89E8-5A1A540E6F2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1320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/>
              <a:t>MySQL</a:t>
            </a:r>
            <a:r>
              <a:rPr lang="zh-CN" altLang="en-US" sz="1200" dirty="0" smtClean="0"/>
              <a:t>的可视化操作软件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CF857-5FB6-4C85-89E8-5A1A540E6F2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1512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4939-DBC0-41A0-8D15-F4A29B873874}" type="datetimeFigureOut">
              <a:rPr lang="zh-CN" altLang="en-US" smtClean="0"/>
              <a:t>2016/4/4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3128-1988-4132-AA8A-DF1A8E6031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1097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4939-DBC0-41A0-8D15-F4A29B873874}" type="datetimeFigureOut">
              <a:rPr lang="zh-CN" altLang="en-US" smtClean="0"/>
              <a:t>2016/4/4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3128-1988-4132-AA8A-DF1A8E6031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8000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4939-DBC0-41A0-8D15-F4A29B873874}" type="datetimeFigureOut">
              <a:rPr lang="zh-CN" altLang="en-US" smtClean="0"/>
              <a:t>2016/4/4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3128-1988-4132-AA8A-DF1A8E6031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172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4939-DBC0-41A0-8D15-F4A29B873874}" type="datetimeFigureOut">
              <a:rPr lang="zh-CN" altLang="en-US" smtClean="0"/>
              <a:t>2016/4/4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3128-1988-4132-AA8A-DF1A8E6031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029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4939-DBC0-41A0-8D15-F4A29B873874}" type="datetimeFigureOut">
              <a:rPr lang="zh-CN" altLang="en-US" smtClean="0"/>
              <a:t>2016/4/4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3128-1988-4132-AA8A-DF1A8E6031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842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4939-DBC0-41A0-8D15-F4A29B873874}" type="datetimeFigureOut">
              <a:rPr lang="zh-CN" altLang="en-US" smtClean="0"/>
              <a:t>2016/4/4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3128-1988-4132-AA8A-DF1A8E6031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0827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4939-DBC0-41A0-8D15-F4A29B873874}" type="datetimeFigureOut">
              <a:rPr lang="zh-CN" altLang="en-US" smtClean="0"/>
              <a:t>2016/4/4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3128-1988-4132-AA8A-DF1A8E6031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8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4939-DBC0-41A0-8D15-F4A29B873874}" type="datetimeFigureOut">
              <a:rPr lang="zh-CN" altLang="en-US" smtClean="0"/>
              <a:t>2016/4/4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3128-1988-4132-AA8A-DF1A8E6031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986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4939-DBC0-41A0-8D15-F4A29B873874}" type="datetimeFigureOut">
              <a:rPr lang="zh-CN" altLang="en-US" smtClean="0"/>
              <a:t>2016/4/4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3128-1988-4132-AA8A-DF1A8E6031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446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4939-DBC0-41A0-8D15-F4A29B873874}" type="datetimeFigureOut">
              <a:rPr lang="zh-CN" altLang="en-US" smtClean="0"/>
              <a:t>2016/4/4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3128-1988-4132-AA8A-DF1A8E6031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269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4939-DBC0-41A0-8D15-F4A29B873874}" type="datetimeFigureOut">
              <a:rPr lang="zh-CN" altLang="en-US" smtClean="0"/>
              <a:t>2016/4/4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23128-1988-4132-AA8A-DF1A8E6031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775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34939-DBC0-41A0-8D15-F4A29B873874}" type="datetimeFigureOut">
              <a:rPr lang="zh-CN" altLang="en-US" smtClean="0"/>
              <a:t>2016/4/4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23128-1988-4132-AA8A-DF1A8E6031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594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ebpy.or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unoob.com/python/python-mysql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dev.mysql.com/downloads/mysq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mysql.com/downloads/workbench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832104"/>
            <a:ext cx="7772400" cy="266874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MySQL </a:t>
            </a:r>
            <a:r>
              <a:rPr lang="en-US" altLang="zh-CN" dirty="0"/>
              <a:t>Introduction</a:t>
            </a:r>
            <a:endParaRPr lang="zh-CN" altLang="en-US" dirty="0"/>
          </a:p>
        </p:txBody>
      </p:sp>
      <p:pic>
        <p:nvPicPr>
          <p:cNvPr id="4" name="Picture 2" descr="MySQL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551" y="4930201"/>
            <a:ext cx="2779649" cy="1434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23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MySQL W</a:t>
            </a:r>
            <a:r>
              <a:rPr lang="en-US" altLang="zh-CN" dirty="0" smtClean="0"/>
              <a:t>orkbench Login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090" y="2400300"/>
            <a:ext cx="6004978" cy="4151880"/>
          </a:xfrm>
          <a:prstGeom prst="rect">
            <a:avLst/>
          </a:prstGeom>
        </p:spPr>
      </p:pic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628650" y="1659369"/>
            <a:ext cx="7886700" cy="4351338"/>
          </a:xfrm>
        </p:spPr>
        <p:txBody>
          <a:bodyPr/>
          <a:lstStyle/>
          <a:p>
            <a:r>
              <a:rPr lang="en-US" altLang="zh-CN" dirty="0" smtClean="0"/>
              <a:t>Hostname, Port, Username, Password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9300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MySQL W</a:t>
            </a:r>
            <a:r>
              <a:rPr lang="en-US" altLang="zh-CN" dirty="0" smtClean="0"/>
              <a:t>orkbench UI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5786" y="1690689"/>
            <a:ext cx="6934045" cy="4791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41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MySQL W</a:t>
            </a:r>
            <a:r>
              <a:rPr lang="en-US" altLang="zh-CN" dirty="0" smtClean="0"/>
              <a:t>orkbench</a:t>
            </a:r>
            <a:r>
              <a:rPr lang="zh-CN" altLang="en-US" dirty="0" smtClean="0"/>
              <a:t> </a:t>
            </a:r>
            <a:r>
              <a:rPr lang="en-US" altLang="zh-CN" dirty="0" smtClean="0"/>
              <a:t>Usage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091" y="1574027"/>
            <a:ext cx="7300341" cy="5030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58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MySQL Workbench ER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Model &amp; Forward Engineering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381494" cy="4351338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File-&gt;</a:t>
            </a:r>
            <a:r>
              <a:rPr lang="en-US" altLang="zh-CN" sz="2000" dirty="0"/>
              <a:t>N</a:t>
            </a:r>
            <a:r>
              <a:rPr lang="en-US" altLang="zh-CN" sz="2000" dirty="0" smtClean="0"/>
              <a:t>ew Model-&gt;Add </a:t>
            </a:r>
            <a:r>
              <a:rPr lang="en-US" altLang="zh-CN" sz="2000" dirty="0" err="1" smtClean="0"/>
              <a:t>Diagam</a:t>
            </a:r>
            <a:endParaRPr lang="en-US" altLang="zh-CN" sz="2000" dirty="0" smtClean="0"/>
          </a:p>
          <a:p>
            <a:r>
              <a:rPr lang="en-US" altLang="zh-CN" sz="2000" dirty="0" smtClean="0"/>
              <a:t>File-&gt;Export</a:t>
            </a:r>
          </a:p>
          <a:p>
            <a:r>
              <a:rPr lang="en-US" altLang="zh-CN" sz="2000" dirty="0" smtClean="0"/>
              <a:t>Get SQL Script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382" y="2295144"/>
            <a:ext cx="6165042" cy="425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62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4776" y="312874"/>
            <a:ext cx="7886700" cy="1325563"/>
          </a:xfrm>
        </p:spPr>
        <p:txBody>
          <a:bodyPr/>
          <a:lstStyle/>
          <a:p>
            <a:r>
              <a:rPr lang="en-US" altLang="zh-CN" dirty="0" smtClean="0"/>
              <a:t>DB 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5914" y="1500041"/>
            <a:ext cx="3132860" cy="24277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800" dirty="0"/>
              <a:t>create table </a:t>
            </a:r>
            <a:r>
              <a:rPr lang="en-US" altLang="zh-CN" sz="1800" dirty="0" smtClean="0"/>
              <a:t>students(</a:t>
            </a:r>
          </a:p>
          <a:p>
            <a:pPr marL="0" indent="0">
              <a:buNone/>
            </a:pPr>
            <a:r>
              <a:rPr lang="en-US" altLang="zh-CN" sz="1800" dirty="0"/>
              <a:t>	</a:t>
            </a:r>
            <a:r>
              <a:rPr lang="en-US" altLang="zh-CN" sz="1800" dirty="0" err="1" smtClean="0"/>
              <a:t>sid</a:t>
            </a:r>
            <a:r>
              <a:rPr lang="en-US" altLang="zh-CN" sz="1800" dirty="0" smtClean="0"/>
              <a:t> </a:t>
            </a:r>
            <a:r>
              <a:rPr lang="en-US" altLang="zh-CN" sz="1800" dirty="0" err="1"/>
              <a:t>int</a:t>
            </a:r>
            <a:r>
              <a:rPr lang="en-US" altLang="zh-CN" sz="1800" dirty="0" smtClean="0"/>
              <a:t>,</a:t>
            </a:r>
          </a:p>
          <a:p>
            <a:pPr marL="0" indent="0">
              <a:buNone/>
            </a:pPr>
            <a:r>
              <a:rPr lang="en-US" altLang="zh-CN" sz="1800" dirty="0"/>
              <a:t>	</a:t>
            </a:r>
            <a:r>
              <a:rPr lang="en-US" altLang="zh-CN" sz="1800" dirty="0" smtClean="0"/>
              <a:t>name </a:t>
            </a:r>
            <a:r>
              <a:rPr lang="en-US" altLang="zh-CN" sz="1800" dirty="0"/>
              <a:t>varchar(40), </a:t>
            </a:r>
            <a:endParaRPr lang="en-US" altLang="zh-CN" sz="1800" dirty="0" smtClean="0"/>
          </a:p>
          <a:p>
            <a:pPr marL="0" indent="0">
              <a:buNone/>
            </a:pPr>
            <a:r>
              <a:rPr lang="en-US" altLang="zh-CN" sz="1800" dirty="0"/>
              <a:t>	</a:t>
            </a:r>
            <a:r>
              <a:rPr lang="en-US" altLang="zh-CN" sz="1800" dirty="0" err="1" smtClean="0"/>
              <a:t>dept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varchar(40</a:t>
            </a:r>
            <a:r>
              <a:rPr lang="en-US" altLang="zh-CN" sz="1800" dirty="0" smtClean="0"/>
              <a:t>),</a:t>
            </a:r>
          </a:p>
          <a:p>
            <a:pPr marL="0" indent="0">
              <a:buNone/>
            </a:pPr>
            <a:r>
              <a:rPr lang="en-US" altLang="zh-CN" sz="1800" dirty="0"/>
              <a:t>	</a:t>
            </a:r>
            <a:r>
              <a:rPr lang="en-US" altLang="zh-CN" sz="1800" dirty="0" smtClean="0"/>
              <a:t>age </a:t>
            </a:r>
            <a:r>
              <a:rPr lang="en-US" altLang="zh-CN" sz="1800" dirty="0" err="1"/>
              <a:t>int</a:t>
            </a:r>
            <a:r>
              <a:rPr lang="en-US" altLang="zh-CN" sz="1800" dirty="0"/>
              <a:t>, </a:t>
            </a:r>
            <a:endParaRPr lang="en-US" altLang="zh-CN" sz="1800" dirty="0" smtClean="0"/>
          </a:p>
          <a:p>
            <a:pPr marL="0" indent="0">
              <a:buNone/>
            </a:pPr>
            <a:r>
              <a:rPr lang="en-US" altLang="zh-CN" sz="1800" dirty="0"/>
              <a:t>	</a:t>
            </a:r>
            <a:r>
              <a:rPr lang="en-US" altLang="zh-CN" sz="1800" dirty="0" smtClean="0"/>
              <a:t>primary </a:t>
            </a:r>
            <a:r>
              <a:rPr lang="en-US" altLang="zh-CN" sz="1800" dirty="0"/>
              <a:t>key(</a:t>
            </a:r>
            <a:r>
              <a:rPr lang="en-US" altLang="zh-CN" sz="1800" dirty="0" err="1"/>
              <a:t>sid</a:t>
            </a:r>
            <a:r>
              <a:rPr lang="en-US" altLang="zh-CN" sz="1800" dirty="0" smtClean="0"/>
              <a:t>)</a:t>
            </a:r>
          </a:p>
          <a:p>
            <a:pPr marL="0" indent="0">
              <a:buNone/>
            </a:pPr>
            <a:r>
              <a:rPr lang="en-US" altLang="zh-CN" sz="1800" dirty="0" smtClean="0"/>
              <a:t>);</a:t>
            </a:r>
            <a:endParaRPr lang="en-US" altLang="zh-CN" sz="1800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4343400" y="1500041"/>
            <a:ext cx="3397827" cy="24277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create table courses(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	</a:t>
            </a:r>
            <a:r>
              <a:rPr lang="en-US" altLang="zh-CN" sz="1800" dirty="0" err="1" smtClean="0"/>
              <a:t>cid</a:t>
            </a:r>
            <a:r>
              <a:rPr lang="en-US" altLang="zh-CN" sz="1800" dirty="0" smtClean="0"/>
              <a:t> </a:t>
            </a:r>
            <a:r>
              <a:rPr lang="en-US" altLang="zh-CN" sz="1800" dirty="0" err="1" smtClean="0"/>
              <a:t>int</a:t>
            </a:r>
            <a:r>
              <a:rPr lang="en-US" altLang="zh-CN" sz="1800" dirty="0" smtClean="0"/>
              <a:t>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	</a:t>
            </a:r>
            <a:r>
              <a:rPr lang="en-US" altLang="zh-CN" sz="1800" dirty="0" err="1" smtClean="0"/>
              <a:t>cname</a:t>
            </a:r>
            <a:r>
              <a:rPr lang="en-US" altLang="zh-CN" sz="1800" dirty="0" smtClean="0"/>
              <a:t> varchar(40),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	spring </a:t>
            </a:r>
            <a:r>
              <a:rPr lang="en-US" altLang="zh-CN" sz="1800" dirty="0" err="1" smtClean="0"/>
              <a:t>int</a:t>
            </a:r>
            <a:r>
              <a:rPr lang="en-US" altLang="zh-CN" sz="1800" dirty="0" smtClean="0"/>
              <a:t>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	teacher varchar(40),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	primary key(</a:t>
            </a:r>
            <a:r>
              <a:rPr lang="en-US" altLang="zh-CN" sz="1800" dirty="0" err="1" smtClean="0"/>
              <a:t>cid</a:t>
            </a:r>
            <a:r>
              <a:rPr lang="en-US" altLang="zh-CN" sz="18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);</a:t>
            </a: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555913" y="4225788"/>
            <a:ext cx="8120496" cy="25075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create table </a:t>
            </a:r>
            <a:r>
              <a:rPr lang="en-US" altLang="zh-CN" sz="1800" dirty="0" err="1" smtClean="0"/>
              <a:t>sc</a:t>
            </a:r>
            <a:r>
              <a:rPr lang="en-US" altLang="zh-CN" sz="1800" dirty="0" smtClean="0"/>
              <a:t> (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	</a:t>
            </a:r>
            <a:r>
              <a:rPr lang="en-US" altLang="zh-CN" sz="1800" dirty="0" err="1" smtClean="0"/>
              <a:t>sid</a:t>
            </a:r>
            <a:r>
              <a:rPr lang="en-US" altLang="zh-CN" sz="1800" dirty="0" smtClean="0"/>
              <a:t> </a:t>
            </a:r>
            <a:r>
              <a:rPr lang="en-US" altLang="zh-CN" sz="1800" dirty="0" err="1" smtClean="0"/>
              <a:t>int</a:t>
            </a:r>
            <a:r>
              <a:rPr lang="en-US" altLang="zh-CN" sz="1800" dirty="0" smtClean="0"/>
              <a:t> references students(</a:t>
            </a:r>
            <a:r>
              <a:rPr lang="en-US" altLang="zh-CN" sz="1800" dirty="0" err="1" smtClean="0"/>
              <a:t>sid</a:t>
            </a:r>
            <a:r>
              <a:rPr lang="en-US" altLang="zh-CN" sz="1800" dirty="0" smtClean="0"/>
              <a:t>) ON DELETE CASCADE ON UPDATE CASCADE,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	</a:t>
            </a:r>
            <a:r>
              <a:rPr lang="en-US" altLang="zh-CN" sz="1800" dirty="0" err="1" smtClean="0"/>
              <a:t>cid</a:t>
            </a:r>
            <a:r>
              <a:rPr lang="en-US" altLang="zh-CN" sz="1800" dirty="0" smtClean="0"/>
              <a:t> </a:t>
            </a:r>
            <a:r>
              <a:rPr lang="en-US" altLang="zh-CN" sz="1800" dirty="0" err="1" smtClean="0"/>
              <a:t>int</a:t>
            </a:r>
            <a:r>
              <a:rPr lang="en-US" altLang="zh-CN" sz="1800" dirty="0" smtClean="0"/>
              <a:t> 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	semester </a:t>
            </a:r>
            <a:r>
              <a:rPr lang="en-US" altLang="zh-CN" sz="1800" dirty="0" err="1" smtClean="0"/>
              <a:t>int</a:t>
            </a:r>
            <a:r>
              <a:rPr lang="en-US" altLang="zh-CN" sz="1800" dirty="0" smtClean="0"/>
              <a:t>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	</a:t>
            </a:r>
            <a:r>
              <a:rPr lang="en-US" altLang="zh-CN" sz="1800" dirty="0" err="1" smtClean="0"/>
              <a:t>cname</a:t>
            </a:r>
            <a:r>
              <a:rPr lang="en-US" altLang="zh-CN" sz="1800" dirty="0" smtClean="0"/>
              <a:t> varchar(40),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	 grade </a:t>
            </a:r>
            <a:r>
              <a:rPr lang="en-US" altLang="zh-CN" sz="1800" dirty="0" err="1" smtClean="0"/>
              <a:t>int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);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589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MySQL with Python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86634"/>
            <a:ext cx="7886700" cy="4351338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Install </a:t>
            </a:r>
            <a:r>
              <a:rPr lang="en-US" altLang="zh-CN" sz="2400" dirty="0" err="1" smtClean="0"/>
              <a:t>MySQLdb</a:t>
            </a:r>
            <a:r>
              <a:rPr lang="en-US" altLang="zh-CN" sz="2400" dirty="0" smtClean="0"/>
              <a:t> Lib for Python</a:t>
            </a:r>
          </a:p>
          <a:p>
            <a:pPr lvl="1"/>
            <a:r>
              <a:rPr lang="en-US" altLang="zh-CN" sz="2000" dirty="0" err="1"/>
              <a:t>sudo</a:t>
            </a:r>
            <a:r>
              <a:rPr lang="en-US" altLang="zh-CN" sz="2000" dirty="0"/>
              <a:t> apt-get install </a:t>
            </a:r>
            <a:r>
              <a:rPr lang="en-US" altLang="zh-CN" sz="2000" dirty="0" smtClean="0"/>
              <a:t>python-</a:t>
            </a:r>
            <a:r>
              <a:rPr lang="en-US" altLang="zh-CN" sz="2000" dirty="0" err="1" smtClean="0"/>
              <a:t>mysqldb</a:t>
            </a:r>
            <a:endParaRPr lang="en-US" altLang="zh-CN" sz="20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509" y="2451968"/>
            <a:ext cx="6096297" cy="348600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2" y="4618381"/>
            <a:ext cx="3553691" cy="215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93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Web.py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Web.py</a:t>
            </a:r>
            <a:r>
              <a:rPr lang="en-US" altLang="zh-CN" dirty="0"/>
              <a:t> is a web framework for Python</a:t>
            </a:r>
            <a:endParaRPr lang="en-US" altLang="zh-CN" dirty="0" smtClean="0"/>
          </a:p>
          <a:p>
            <a:r>
              <a:rPr lang="en-US" altLang="zh-CN" dirty="0">
                <a:hlinkClick r:id="rId2"/>
              </a:rPr>
              <a:t>http://</a:t>
            </a:r>
            <a:r>
              <a:rPr lang="en-US" altLang="zh-CN" dirty="0" smtClean="0">
                <a:hlinkClick r:id="rId2"/>
              </a:rPr>
              <a:t>webpy.org/</a:t>
            </a:r>
            <a:endParaRPr lang="en-US" altLang="zh-CN" dirty="0"/>
          </a:p>
          <a:p>
            <a:r>
              <a:rPr lang="en-US" altLang="zh-CN" dirty="0" smtClean="0"/>
              <a:t>Installation</a:t>
            </a:r>
          </a:p>
          <a:p>
            <a:pPr lvl="1"/>
            <a:r>
              <a:rPr lang="en-US" altLang="zh-CN" dirty="0" err="1" smtClean="0"/>
              <a:t>sudo</a:t>
            </a:r>
            <a:r>
              <a:rPr lang="en-US" altLang="zh-CN" dirty="0" smtClean="0"/>
              <a:t> </a:t>
            </a:r>
            <a:r>
              <a:rPr lang="en-US" altLang="zh-CN" dirty="0"/>
              <a:t>apt-get </a:t>
            </a:r>
            <a:r>
              <a:rPr lang="en-US" altLang="zh-CN" dirty="0" smtClean="0"/>
              <a:t>install python-pip</a:t>
            </a:r>
          </a:p>
          <a:p>
            <a:pPr lvl="1"/>
            <a:r>
              <a:rPr lang="en-US" altLang="zh-CN" dirty="0" err="1" smtClean="0"/>
              <a:t>sudo</a:t>
            </a:r>
            <a:r>
              <a:rPr lang="en-US" altLang="zh-CN" dirty="0" smtClean="0"/>
              <a:t> pip install web.py</a:t>
            </a:r>
          </a:p>
          <a:p>
            <a:r>
              <a:rPr lang="en-US" altLang="zh-CN" dirty="0" smtClean="0"/>
              <a:t>Code example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Special Database </a:t>
            </a:r>
            <a:r>
              <a:rPr lang="en-US" altLang="zh-CN" dirty="0"/>
              <a:t>API (part of web.py)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745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Blog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1" y="1808018"/>
            <a:ext cx="2688014" cy="283282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2875" y="706582"/>
            <a:ext cx="6085717" cy="585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11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Other 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https://en.wikipedia.org/wiki/MySQL</a:t>
            </a:r>
          </a:p>
          <a:p>
            <a:r>
              <a:rPr lang="en-US" altLang="zh-CN" dirty="0" smtClean="0">
                <a:hlinkClick r:id="rId2"/>
              </a:rPr>
              <a:t>http</a:t>
            </a:r>
            <a:r>
              <a:rPr lang="en-US" altLang="zh-CN" dirty="0">
                <a:hlinkClick r:id="rId2"/>
              </a:rPr>
              <a:t>://www.runoob.com/mysql/mysql-install.html</a:t>
            </a:r>
          </a:p>
          <a:p>
            <a:r>
              <a:rPr lang="en-US" altLang="zh-CN" dirty="0" smtClean="0">
                <a:hlinkClick r:id="rId2"/>
              </a:rPr>
              <a:t>http</a:t>
            </a:r>
            <a:r>
              <a:rPr lang="en-US" altLang="zh-CN" dirty="0">
                <a:hlinkClick r:id="rId2"/>
              </a:rPr>
              <a:t>://blog.csdn.net/ithomer/article/details/5131863</a:t>
            </a:r>
          </a:p>
          <a:p>
            <a:r>
              <a:rPr lang="en-US" altLang="zh-CN" dirty="0" smtClean="0">
                <a:hlinkClick r:id="rId2"/>
              </a:rPr>
              <a:t>http</a:t>
            </a:r>
            <a:r>
              <a:rPr lang="en-US" altLang="zh-CN" dirty="0">
                <a:hlinkClick r:id="rId2"/>
              </a:rPr>
              <a:t>://</a:t>
            </a:r>
            <a:r>
              <a:rPr lang="en-US" altLang="zh-CN" dirty="0" smtClean="0">
                <a:hlinkClick r:id="rId2"/>
              </a:rPr>
              <a:t>www.runoob.com/python/python-mysql.html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909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如何系统学习</a:t>
            </a:r>
            <a:r>
              <a:rPr lang="en-US" altLang="zh-CN" dirty="0" smtClean="0"/>
              <a:t>MySQL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《</a:t>
            </a:r>
            <a:r>
              <a:rPr lang="zh-CN" altLang="en-US" dirty="0"/>
              <a:t>深入理解</a:t>
            </a:r>
            <a:r>
              <a:rPr lang="en-US" altLang="zh-CN" dirty="0"/>
              <a:t>MySQL》</a:t>
            </a:r>
            <a:r>
              <a:rPr lang="zh-CN" altLang="en-US" dirty="0"/>
              <a:t>（人民邮件出版社 </a:t>
            </a:r>
            <a:r>
              <a:rPr lang="en-US" altLang="zh-CN" dirty="0"/>
              <a:t>Charles A Bell</a:t>
            </a:r>
            <a:r>
              <a:rPr lang="zh-CN" altLang="en-US" dirty="0" smtClean="0"/>
              <a:t>著）</a:t>
            </a:r>
            <a:endParaRPr lang="en-US" altLang="zh-CN" dirty="0" smtClean="0"/>
          </a:p>
          <a:p>
            <a:r>
              <a:rPr lang="en-US" altLang="zh-CN" dirty="0"/>
              <a:t>《</a:t>
            </a:r>
            <a:r>
              <a:rPr lang="zh-CN" altLang="en-US" dirty="0"/>
              <a:t>深入理解</a:t>
            </a:r>
            <a:r>
              <a:rPr lang="en-US" altLang="zh-CN" dirty="0"/>
              <a:t>MySQL</a:t>
            </a:r>
            <a:r>
              <a:rPr lang="zh-CN" altLang="en-US" dirty="0"/>
              <a:t>核心技术</a:t>
            </a:r>
            <a:r>
              <a:rPr lang="en-US" altLang="zh-CN" dirty="0"/>
              <a:t>》</a:t>
            </a:r>
            <a:r>
              <a:rPr lang="zh-CN" altLang="en-US" dirty="0"/>
              <a:t>（</a:t>
            </a:r>
            <a:r>
              <a:rPr lang="en-US" altLang="zh-CN" dirty="0"/>
              <a:t>O'REILLY</a:t>
            </a:r>
            <a:r>
              <a:rPr lang="zh-CN" altLang="en-US" dirty="0"/>
              <a:t>出版社 中国电力出版社 </a:t>
            </a:r>
            <a:r>
              <a:rPr lang="en-US" altLang="zh-CN" dirty="0"/>
              <a:t>Sasha </a:t>
            </a:r>
            <a:r>
              <a:rPr lang="en-US" altLang="zh-CN" dirty="0" err="1"/>
              <a:t>Pachev</a:t>
            </a:r>
            <a:r>
              <a:rPr lang="zh-CN" altLang="en-US" dirty="0" smtClean="0"/>
              <a:t>著）</a:t>
            </a:r>
            <a:endParaRPr lang="en-US" altLang="zh-CN" dirty="0" smtClean="0"/>
          </a:p>
          <a:p>
            <a:r>
              <a:rPr lang="en-US" altLang="zh-CN" dirty="0"/>
              <a:t>《</a:t>
            </a:r>
            <a:r>
              <a:rPr lang="zh-CN" altLang="en-US" dirty="0"/>
              <a:t>高性能</a:t>
            </a:r>
            <a:r>
              <a:rPr lang="en-US" altLang="zh-CN" dirty="0"/>
              <a:t>MySQL》</a:t>
            </a:r>
            <a:r>
              <a:rPr lang="zh-CN" altLang="en-US" dirty="0"/>
              <a:t>（</a:t>
            </a:r>
            <a:r>
              <a:rPr lang="en-US" altLang="zh-CN" dirty="0"/>
              <a:t>O'REILLY</a:t>
            </a:r>
            <a:r>
              <a:rPr lang="zh-CN" altLang="en-US" dirty="0"/>
              <a:t>出版社 电子工业出版社 </a:t>
            </a:r>
            <a:r>
              <a:rPr lang="en-US" altLang="zh-CN" dirty="0"/>
              <a:t>Baron Schwartz</a:t>
            </a:r>
            <a:r>
              <a:rPr lang="zh-CN" altLang="en-US" dirty="0"/>
              <a:t>等</a:t>
            </a:r>
            <a:r>
              <a:rPr lang="zh-CN" altLang="en-US" dirty="0" smtClean="0"/>
              <a:t>著）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96771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MySQL</a:t>
            </a:r>
            <a:r>
              <a:rPr lang="zh-CN" altLang="en-US" dirty="0" smtClean="0"/>
              <a:t> </a:t>
            </a:r>
            <a:r>
              <a:rPr lang="en-US" altLang="zh-CN" dirty="0"/>
              <a:t>I</a:t>
            </a:r>
            <a:r>
              <a:rPr lang="en-US" altLang="zh-CN" dirty="0" smtClean="0"/>
              <a:t>ntroduction &amp; Installation</a:t>
            </a:r>
          </a:p>
          <a:p>
            <a:r>
              <a:rPr lang="en-US" altLang="zh-CN" dirty="0" smtClean="0"/>
              <a:t>MySQL Command-Line </a:t>
            </a:r>
            <a:r>
              <a:rPr lang="en-US" altLang="zh-CN" dirty="0"/>
              <a:t>Tool</a:t>
            </a:r>
            <a:endParaRPr lang="en-US" altLang="zh-CN" dirty="0" smtClean="0"/>
          </a:p>
          <a:p>
            <a:r>
              <a:rPr lang="en-US" altLang="zh-CN" dirty="0" smtClean="0"/>
              <a:t>MySQL Workbench</a:t>
            </a:r>
            <a:r>
              <a:rPr lang="zh-CN" altLang="en-US" dirty="0"/>
              <a:t> </a:t>
            </a:r>
            <a:r>
              <a:rPr lang="en-US" altLang="zh-CN" dirty="0" smtClean="0"/>
              <a:t>Introduction</a:t>
            </a:r>
          </a:p>
          <a:p>
            <a:r>
              <a:rPr lang="en-US" altLang="zh-CN" dirty="0" smtClean="0"/>
              <a:t>MySQL with Python</a:t>
            </a:r>
          </a:p>
          <a:p>
            <a:r>
              <a:rPr lang="en-US" altLang="zh-CN" dirty="0" smtClean="0"/>
              <a:t>Code Example</a:t>
            </a:r>
          </a:p>
        </p:txBody>
      </p:sp>
    </p:spTree>
    <p:extLst>
      <p:ext uri="{BB962C8B-B14F-4D97-AF65-F5344CB8AC3E}">
        <p14:creationId xmlns:p14="http://schemas.microsoft.com/office/powerpoint/2010/main" val="27949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MySQL</a:t>
            </a:r>
            <a:r>
              <a:rPr lang="zh-CN" altLang="en-US" dirty="0" smtClean="0"/>
              <a:t> </a:t>
            </a:r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Open Source (C/C++), Free</a:t>
            </a:r>
          </a:p>
          <a:p>
            <a:r>
              <a:rPr lang="en-US" altLang="zh-CN" dirty="0"/>
              <a:t>High Performance, </a:t>
            </a:r>
            <a:r>
              <a:rPr lang="en-US" altLang="zh-CN" dirty="0" smtClean="0"/>
              <a:t>Low Cost</a:t>
            </a:r>
            <a:r>
              <a:rPr lang="en-US" altLang="zh-CN" dirty="0"/>
              <a:t>, High </a:t>
            </a:r>
            <a:r>
              <a:rPr lang="en-US" altLang="zh-CN" dirty="0" smtClean="0"/>
              <a:t>Reliability</a:t>
            </a:r>
          </a:p>
          <a:p>
            <a:r>
              <a:rPr lang="en-US" altLang="zh-CN" dirty="0" smtClean="0"/>
              <a:t>LAMP (</a:t>
            </a:r>
            <a:r>
              <a:rPr lang="en-US" altLang="zh-CN" dirty="0" err="1" smtClean="0"/>
              <a:t>Linux+Apache+MySQL+PHP</a:t>
            </a:r>
            <a:r>
              <a:rPr lang="en-US" altLang="zh-CN" dirty="0"/>
              <a:t>)</a:t>
            </a:r>
            <a:endParaRPr lang="en-US" altLang="zh-CN" dirty="0" smtClean="0"/>
          </a:p>
          <a:p>
            <a:r>
              <a:rPr lang="en-US" altLang="zh-CN" dirty="0" smtClean="0"/>
              <a:t>Multi-OS Support</a:t>
            </a:r>
            <a:r>
              <a:rPr lang="zh-CN" altLang="en-US" dirty="0"/>
              <a:t> </a:t>
            </a:r>
            <a:r>
              <a:rPr lang="en-US" altLang="zh-CN" dirty="0" smtClean="0"/>
              <a:t>(Windows, Linux, </a:t>
            </a:r>
            <a:r>
              <a:rPr lang="en-US" altLang="zh-CN" dirty="0" err="1" smtClean="0"/>
              <a:t>MacOS</a:t>
            </a:r>
            <a:r>
              <a:rPr lang="en-US" altLang="zh-CN" dirty="0"/>
              <a:t>)</a:t>
            </a:r>
            <a:endParaRPr lang="en-US" altLang="zh-CN" dirty="0" smtClean="0"/>
          </a:p>
          <a:p>
            <a:r>
              <a:rPr lang="en-US" altLang="zh-CN" dirty="0" smtClean="0"/>
              <a:t>API</a:t>
            </a:r>
            <a:r>
              <a:rPr lang="zh-CN" altLang="en-US" dirty="0" smtClean="0"/>
              <a:t> </a:t>
            </a:r>
            <a:r>
              <a:rPr lang="en-US" altLang="zh-CN" dirty="0" smtClean="0"/>
              <a:t>Support (C/C++, C#, Python, PHP, Java)</a:t>
            </a:r>
          </a:p>
        </p:txBody>
      </p:sp>
    </p:spTree>
    <p:extLst>
      <p:ext uri="{BB962C8B-B14F-4D97-AF65-F5344CB8AC3E}">
        <p14:creationId xmlns:p14="http://schemas.microsoft.com/office/powerpoint/2010/main" val="109628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MySQL</a:t>
            </a:r>
            <a:r>
              <a:rPr lang="zh-CN" altLang="en-US" dirty="0" smtClean="0"/>
              <a:t> </a:t>
            </a:r>
            <a:r>
              <a:rPr lang="en-US" altLang="zh-CN" dirty="0" smtClean="0"/>
              <a:t>Installation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2510" y="2127110"/>
            <a:ext cx="8094682" cy="435133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OS: Ubuntu Linux</a:t>
            </a:r>
          </a:p>
          <a:p>
            <a:r>
              <a:rPr lang="en-US" altLang="zh-CN" dirty="0"/>
              <a:t>O</a:t>
            </a:r>
            <a:r>
              <a:rPr lang="en-US" altLang="zh-CN" dirty="0" smtClean="0"/>
              <a:t>fficial</a:t>
            </a:r>
            <a:r>
              <a:rPr lang="en-US" altLang="zh-CN" dirty="0"/>
              <a:t> </a:t>
            </a:r>
            <a:r>
              <a:rPr lang="en-US" altLang="zh-CN" dirty="0" smtClean="0"/>
              <a:t>Site: </a:t>
            </a:r>
            <a:r>
              <a:rPr lang="en-US" altLang="zh-CN" dirty="0" smtClean="0">
                <a:hlinkClick r:id="rId2"/>
              </a:rPr>
              <a:t>http</a:t>
            </a:r>
            <a:r>
              <a:rPr lang="en-US" altLang="zh-CN" dirty="0">
                <a:hlinkClick r:id="rId2"/>
              </a:rPr>
              <a:t>://dev.mysql.com/downloads/mysql</a:t>
            </a:r>
            <a:r>
              <a:rPr lang="en-US" altLang="zh-CN" dirty="0" smtClean="0">
                <a:hlinkClick r:id="rId2"/>
              </a:rPr>
              <a:t>/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Select Platform and download a deb package</a:t>
            </a:r>
          </a:p>
          <a:p>
            <a:pPr lvl="1"/>
            <a:r>
              <a:rPr lang="en-US" altLang="zh-CN" dirty="0" smtClean="0"/>
              <a:t>Latest version: MySQL </a:t>
            </a:r>
            <a:r>
              <a:rPr lang="en-US" altLang="zh-CN" dirty="0"/>
              <a:t>Community Server </a:t>
            </a:r>
            <a:r>
              <a:rPr lang="en-US" altLang="zh-CN" dirty="0" smtClean="0"/>
              <a:t>5.7.11</a:t>
            </a:r>
          </a:p>
          <a:p>
            <a:r>
              <a:rPr lang="en-US" altLang="zh-CN" dirty="0"/>
              <a:t>Using apt-get (</a:t>
            </a:r>
            <a:r>
              <a:rPr lang="en-US" altLang="zh-CN" dirty="0" err="1"/>
              <a:t>Recommanded</a:t>
            </a:r>
            <a:r>
              <a:rPr lang="en-US" altLang="zh-CN" dirty="0"/>
              <a:t>)</a:t>
            </a:r>
          </a:p>
          <a:p>
            <a:pPr lvl="1"/>
            <a:r>
              <a:rPr lang="en-US" altLang="zh-CN" dirty="0" err="1"/>
              <a:t>sudo</a:t>
            </a:r>
            <a:r>
              <a:rPr lang="en-US" altLang="zh-CN" dirty="0"/>
              <a:t> apt-get install </a:t>
            </a:r>
            <a:r>
              <a:rPr lang="en-US" altLang="zh-CN" dirty="0" err="1"/>
              <a:t>mysql</a:t>
            </a:r>
            <a:r>
              <a:rPr lang="en-US" altLang="zh-CN" dirty="0"/>
              <a:t>-server </a:t>
            </a:r>
            <a:r>
              <a:rPr lang="en-US" altLang="zh-CN" dirty="0" err="1"/>
              <a:t>mysql</a:t>
            </a:r>
            <a:r>
              <a:rPr lang="en-US" altLang="zh-CN" dirty="0"/>
              <a:t>-client</a:t>
            </a:r>
          </a:p>
          <a:p>
            <a:pPr lvl="1"/>
            <a:r>
              <a:rPr lang="en-US" altLang="zh-CN" dirty="0"/>
              <a:t>Set a password for root </a:t>
            </a:r>
            <a:r>
              <a:rPr lang="en-US" altLang="zh-CN" dirty="0" smtClean="0"/>
              <a:t>account</a:t>
            </a:r>
          </a:p>
          <a:p>
            <a:r>
              <a:rPr lang="en-US" altLang="zh-CN" sz="2000" dirty="0" smtClean="0"/>
              <a:t>For Windows, don’t forget to set Windows</a:t>
            </a:r>
            <a:r>
              <a:rPr lang="en-US" altLang="zh-CN" sz="2000" dirty="0"/>
              <a:t> system PATH environment </a:t>
            </a:r>
            <a:r>
              <a:rPr lang="en-US" altLang="zh-CN" sz="2000" dirty="0" smtClean="0"/>
              <a:t>variable</a:t>
            </a:r>
            <a:endParaRPr lang="en-US" altLang="zh-CN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8589" y="290945"/>
            <a:ext cx="4092284" cy="2622240"/>
          </a:xfrm>
          <a:prstGeom prst="rect">
            <a:avLst/>
          </a:prstGeom>
        </p:spPr>
      </p:pic>
      <p:sp>
        <p:nvSpPr>
          <p:cNvPr id="8" name="内容占位符 2"/>
          <p:cNvSpPr txBox="1">
            <a:spLocks/>
          </p:cNvSpPr>
          <p:nvPr/>
        </p:nvSpPr>
        <p:spPr>
          <a:xfrm>
            <a:off x="576776" y="4678055"/>
            <a:ext cx="8281555" cy="192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681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MySQL Command-Line </a:t>
            </a:r>
            <a:r>
              <a:rPr lang="en-US" altLang="zh-CN" dirty="0" smtClean="0"/>
              <a:t>Tool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Login</a:t>
            </a:r>
          </a:p>
          <a:p>
            <a:pPr lvl="1"/>
            <a:r>
              <a:rPr lang="en-US" altLang="zh-CN" dirty="0" err="1" smtClean="0"/>
              <a:t>mysql</a:t>
            </a:r>
            <a:r>
              <a:rPr lang="en-US" altLang="zh-CN" dirty="0" smtClean="0"/>
              <a:t> –u&lt;username&gt; –p&lt;password&gt;</a:t>
            </a:r>
          </a:p>
          <a:p>
            <a:pPr lvl="1"/>
            <a:r>
              <a:rPr lang="en-US" altLang="zh-CN" dirty="0" err="1" smtClean="0"/>
              <a:t>mysql</a:t>
            </a:r>
            <a:r>
              <a:rPr lang="en-US" altLang="zh-CN" dirty="0" smtClean="0"/>
              <a:t> –</a:t>
            </a:r>
            <a:r>
              <a:rPr lang="en-US" altLang="zh-CN" dirty="0" err="1" smtClean="0"/>
              <a:t>uroot</a:t>
            </a:r>
            <a:r>
              <a:rPr lang="en-US" altLang="zh-CN" dirty="0" smtClean="0"/>
              <a:t> –p123123</a:t>
            </a:r>
          </a:p>
          <a:p>
            <a:r>
              <a:rPr lang="en-US" altLang="zh-CN" dirty="0" smtClean="0"/>
              <a:t>Logout</a:t>
            </a:r>
          </a:p>
          <a:p>
            <a:pPr lvl="1"/>
            <a:r>
              <a:rPr lang="en-US" altLang="zh-CN" dirty="0" smtClean="0"/>
              <a:t>exit</a:t>
            </a:r>
          </a:p>
          <a:p>
            <a:pPr marL="457200" lvl="1" indent="0">
              <a:buNone/>
            </a:pPr>
            <a:endParaRPr lang="en-US" altLang="zh-CN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090" y="3133340"/>
            <a:ext cx="5505260" cy="3486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14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MySQL Command-Line Tool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8137398" cy="4351338"/>
          </a:xfrm>
        </p:spPr>
        <p:txBody>
          <a:bodyPr/>
          <a:lstStyle/>
          <a:p>
            <a:r>
              <a:rPr lang="en-US" altLang="zh-CN" dirty="0" smtClean="0"/>
              <a:t>Input your SQL after “</a:t>
            </a:r>
            <a:r>
              <a:rPr lang="en-US" altLang="zh-CN" dirty="0" err="1" smtClean="0"/>
              <a:t>mysql</a:t>
            </a:r>
            <a:r>
              <a:rPr lang="en-US" altLang="zh-CN" dirty="0" smtClean="0"/>
              <a:t>&gt;”</a:t>
            </a:r>
            <a:r>
              <a:rPr lang="zh-CN" altLang="en-US" dirty="0" smtClean="0"/>
              <a:t> </a:t>
            </a:r>
            <a:endParaRPr lang="en-US" altLang="zh-CN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413370"/>
            <a:ext cx="6551071" cy="4172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27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MySQL Command-Line Tool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/>
          <a:srcRect b="43436"/>
          <a:stretch/>
        </p:blipFill>
        <p:spPr>
          <a:xfrm>
            <a:off x="223402" y="2055021"/>
            <a:ext cx="4317423" cy="384701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/>
          <a:srcRect t="55457"/>
          <a:stretch/>
        </p:blipFill>
        <p:spPr>
          <a:xfrm>
            <a:off x="4743760" y="2055021"/>
            <a:ext cx="4202812" cy="2949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7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MySQL Workbench</a:t>
            </a:r>
            <a:r>
              <a:rPr lang="zh-CN" altLang="en-US" dirty="0"/>
              <a:t> </a:t>
            </a:r>
            <a:r>
              <a:rPr lang="en-US" altLang="zh-CN" dirty="0" smtClean="0"/>
              <a:t>Installation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 visual </a:t>
            </a:r>
            <a:r>
              <a:rPr lang="en-US" altLang="zh-CN" dirty="0"/>
              <a:t>tool </a:t>
            </a:r>
            <a:r>
              <a:rPr lang="en-US" altLang="zh-CN" dirty="0" smtClean="0"/>
              <a:t>for MySQL</a:t>
            </a:r>
          </a:p>
          <a:p>
            <a:r>
              <a:rPr lang="en-US" altLang="zh-CN" dirty="0"/>
              <a:t>Official </a:t>
            </a:r>
            <a:r>
              <a:rPr lang="en-US" altLang="zh-CN" dirty="0" smtClean="0"/>
              <a:t>Site: </a:t>
            </a:r>
            <a:r>
              <a:rPr lang="en-US" altLang="zh-CN" dirty="0" smtClean="0">
                <a:hlinkClick r:id="rId3"/>
              </a:rPr>
              <a:t>http</a:t>
            </a:r>
            <a:r>
              <a:rPr lang="en-US" altLang="zh-CN" dirty="0">
                <a:hlinkClick r:id="rId3"/>
              </a:rPr>
              <a:t>://dev.mysql.com/downloads/workbench</a:t>
            </a:r>
            <a:r>
              <a:rPr lang="en-US" altLang="zh-CN" dirty="0" smtClean="0">
                <a:hlinkClick r:id="rId3"/>
              </a:rPr>
              <a:t>/</a:t>
            </a:r>
            <a:endParaRPr lang="en-US" altLang="zh-CN" dirty="0" smtClean="0"/>
          </a:p>
          <a:p>
            <a:pPr lvl="1"/>
            <a:r>
              <a:rPr lang="en-US" altLang="zh-CN" dirty="0"/>
              <a:t>Select Platform and download a deb package</a:t>
            </a:r>
          </a:p>
          <a:p>
            <a:pPr lvl="1"/>
            <a:r>
              <a:rPr lang="en-US" altLang="zh-CN" dirty="0" smtClean="0"/>
              <a:t>Latest version</a:t>
            </a:r>
            <a:r>
              <a:rPr lang="en-US" altLang="zh-CN" dirty="0"/>
              <a:t>: MySQL Workbench </a:t>
            </a:r>
            <a:r>
              <a:rPr lang="en-US" altLang="zh-CN" dirty="0" smtClean="0"/>
              <a:t>6.3.6</a:t>
            </a:r>
            <a:endParaRPr lang="en-US" altLang="zh-CN" sz="2800" dirty="0" smtClean="0"/>
          </a:p>
          <a:p>
            <a:r>
              <a:rPr lang="en-US" altLang="zh-CN" dirty="0" smtClean="0"/>
              <a:t>Using </a:t>
            </a:r>
            <a:r>
              <a:rPr lang="en-US" altLang="zh-CN" dirty="0"/>
              <a:t>apt-get (</a:t>
            </a:r>
            <a:r>
              <a:rPr lang="en-US" altLang="zh-CN" dirty="0" err="1"/>
              <a:t>Recommanded</a:t>
            </a:r>
            <a:r>
              <a:rPr lang="en-US" altLang="zh-CN" dirty="0"/>
              <a:t>)</a:t>
            </a:r>
          </a:p>
          <a:p>
            <a:pPr lvl="1"/>
            <a:r>
              <a:rPr lang="en-US" altLang="zh-CN" dirty="0" err="1" smtClean="0"/>
              <a:t>sudo</a:t>
            </a:r>
            <a:r>
              <a:rPr lang="en-US" altLang="zh-CN" dirty="0" smtClean="0"/>
              <a:t> </a:t>
            </a:r>
            <a:r>
              <a:rPr lang="en-US" altLang="zh-CN" dirty="0"/>
              <a:t>apt-get </a:t>
            </a:r>
            <a:r>
              <a:rPr lang="en-US" altLang="zh-CN" dirty="0" smtClean="0"/>
              <a:t>install </a:t>
            </a:r>
            <a:r>
              <a:rPr lang="en-US" altLang="zh-CN" dirty="0" err="1" smtClean="0"/>
              <a:t>mysql</a:t>
            </a:r>
            <a:r>
              <a:rPr lang="en-US" altLang="zh-CN" dirty="0" smtClean="0"/>
              <a:t>-workbench</a:t>
            </a:r>
          </a:p>
        </p:txBody>
      </p:sp>
    </p:spTree>
    <p:extLst>
      <p:ext uri="{BB962C8B-B14F-4D97-AF65-F5344CB8AC3E}">
        <p14:creationId xmlns:p14="http://schemas.microsoft.com/office/powerpoint/2010/main" val="293005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MySQL </a:t>
            </a:r>
            <a:r>
              <a:rPr lang="en-US" altLang="zh-CN" dirty="0"/>
              <a:t>W</a:t>
            </a:r>
            <a:r>
              <a:rPr lang="en-US" altLang="zh-CN" dirty="0" smtClean="0"/>
              <a:t>orkbench</a:t>
            </a:r>
            <a:r>
              <a:rPr lang="zh-CN" altLang="en-US" dirty="0" smtClean="0"/>
              <a:t> </a:t>
            </a:r>
            <a:r>
              <a:rPr lang="en-US" altLang="zh-CN" dirty="0" smtClean="0"/>
              <a:t>Login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444" y="1690689"/>
            <a:ext cx="6611111" cy="4549166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357884" y="4928616"/>
            <a:ext cx="1805940" cy="301752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583436" y="4114958"/>
            <a:ext cx="1726692" cy="42046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045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1976</TotalTime>
  <Words>332</Words>
  <Application>Microsoft Office PowerPoint</Application>
  <PresentationFormat>全屏显示(4:3)</PresentationFormat>
  <Paragraphs>108</Paragraphs>
  <Slides>19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4" baseType="lpstr">
      <vt:lpstr>宋体</vt:lpstr>
      <vt:lpstr>Arial</vt:lpstr>
      <vt:lpstr>Calibri</vt:lpstr>
      <vt:lpstr>Calibri Light</vt:lpstr>
      <vt:lpstr>Office 主题</vt:lpstr>
      <vt:lpstr>MySQL Introduction</vt:lpstr>
      <vt:lpstr>Outline</vt:lpstr>
      <vt:lpstr>MySQL Introduction</vt:lpstr>
      <vt:lpstr>MySQL Installation</vt:lpstr>
      <vt:lpstr>MySQL Command-Line Tool</vt:lpstr>
      <vt:lpstr>MySQL Command-Line Tool</vt:lpstr>
      <vt:lpstr>MySQL Command-Line Tool</vt:lpstr>
      <vt:lpstr>MySQL Workbench Installation</vt:lpstr>
      <vt:lpstr>MySQL Workbench Login</vt:lpstr>
      <vt:lpstr>MySQL Workbench Login</vt:lpstr>
      <vt:lpstr>MySQL Workbench UI</vt:lpstr>
      <vt:lpstr>MySQL Workbench Usage</vt:lpstr>
      <vt:lpstr>MySQL Workbench ER Model &amp; Forward Engineering</vt:lpstr>
      <vt:lpstr>DB example</vt:lpstr>
      <vt:lpstr>MySQL with Python</vt:lpstr>
      <vt:lpstr>Web.py</vt:lpstr>
      <vt:lpstr>Blog</vt:lpstr>
      <vt:lpstr>Other References</vt:lpstr>
      <vt:lpstr>如何系统学习MySQL</vt:lpstr>
    </vt:vector>
  </TitlesOfParts>
  <Company>SJTU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周杰</dc:creator>
  <cp:lastModifiedBy>周杰</cp:lastModifiedBy>
  <cp:revision>67</cp:revision>
  <dcterms:created xsi:type="dcterms:W3CDTF">2016-03-18T07:27:46Z</dcterms:created>
  <dcterms:modified xsi:type="dcterms:W3CDTF">2016-04-04T14:58:58Z</dcterms:modified>
</cp:coreProperties>
</file>