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43"/>
  </p:notesMasterIdLst>
  <p:handoutMasterIdLst>
    <p:handoutMasterId r:id="rId44"/>
  </p:handoutMasterIdLst>
  <p:sldIdLst>
    <p:sldId id="3077" r:id="rId2"/>
    <p:sldId id="3078" r:id="rId3"/>
    <p:sldId id="3075" r:id="rId4"/>
    <p:sldId id="3074" r:id="rId5"/>
    <p:sldId id="3079" r:id="rId6"/>
    <p:sldId id="3072" r:id="rId7"/>
    <p:sldId id="2823" r:id="rId8"/>
    <p:sldId id="2826" r:id="rId9"/>
    <p:sldId id="2825" r:id="rId10"/>
    <p:sldId id="2827" r:id="rId11"/>
    <p:sldId id="2835" r:id="rId12"/>
    <p:sldId id="2836" r:id="rId13"/>
    <p:sldId id="2828" r:id="rId14"/>
    <p:sldId id="2837" r:id="rId15"/>
    <p:sldId id="2829" r:id="rId16"/>
    <p:sldId id="3068" r:id="rId17"/>
    <p:sldId id="2838" r:id="rId18"/>
    <p:sldId id="2841" r:id="rId19"/>
    <p:sldId id="2833" r:id="rId20"/>
    <p:sldId id="2834" r:id="rId21"/>
    <p:sldId id="2831" r:id="rId22"/>
    <p:sldId id="2832" r:id="rId23"/>
    <p:sldId id="3076" r:id="rId24"/>
    <p:sldId id="3080" r:id="rId25"/>
    <p:sldId id="2843" r:id="rId26"/>
    <p:sldId id="2844" r:id="rId27"/>
    <p:sldId id="2845" r:id="rId28"/>
    <p:sldId id="2846" r:id="rId29"/>
    <p:sldId id="2848" r:id="rId30"/>
    <p:sldId id="2850" r:id="rId31"/>
    <p:sldId id="3081" r:id="rId32"/>
    <p:sldId id="2853" r:id="rId33"/>
    <p:sldId id="2854" r:id="rId34"/>
    <p:sldId id="2858" r:id="rId35"/>
    <p:sldId id="2859" r:id="rId36"/>
    <p:sldId id="2862" r:id="rId37"/>
    <p:sldId id="2856" r:id="rId38"/>
    <p:sldId id="2863" r:id="rId39"/>
    <p:sldId id="2865" r:id="rId40"/>
    <p:sldId id="2866" r:id="rId41"/>
    <p:sldId id="3082" r:id="rId4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6" autoAdjust="0"/>
    <p:restoredTop sz="94626" autoAdjust="0"/>
  </p:normalViewPr>
  <p:slideViewPr>
    <p:cSldViewPr snapToGrid="0" snapToObjects="1">
      <p:cViewPr varScale="1">
        <p:scale>
          <a:sx n="83" d="100"/>
          <a:sy n="83" d="100"/>
        </p:scale>
        <p:origin x="106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7" d="100"/>
          <a:sy n="47" d="100"/>
        </p:scale>
        <p:origin x="-1373" y="-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ny Zhu" userId="301dcbd8-cdcf-473a-9733-83b736cf3d42" providerId="ADAL" clId="{F31E7E7A-BB71-D44F-88B6-89EBC3D3ACFE}"/>
    <pc:docChg chg="modSld">
      <pc:chgData name="Kenny Zhu" userId="301dcbd8-cdcf-473a-9733-83b736cf3d42" providerId="ADAL" clId="{F31E7E7A-BB71-D44F-88B6-89EBC3D3ACFE}" dt="2023-07-11T01:55:16.411" v="297" actId="20577"/>
      <pc:docMkLst>
        <pc:docMk/>
      </pc:docMkLst>
      <pc:sldChg chg="modSp mod">
        <pc:chgData name="Kenny Zhu" userId="301dcbd8-cdcf-473a-9733-83b736cf3d42" providerId="ADAL" clId="{F31E7E7A-BB71-D44F-88B6-89EBC3D3ACFE}" dt="2023-07-11T01:55:16.411" v="297" actId="20577"/>
        <pc:sldMkLst>
          <pc:docMk/>
          <pc:sldMk cId="0" sldId="2826"/>
        </pc:sldMkLst>
        <pc:spChg chg="mod">
          <ac:chgData name="Kenny Zhu" userId="301dcbd8-cdcf-473a-9733-83b736cf3d42" providerId="ADAL" clId="{F31E7E7A-BB71-D44F-88B6-89EBC3D3ACFE}" dt="2023-07-11T01:55:16.411" v="297" actId="20577"/>
          <ac:spMkLst>
            <pc:docMk/>
            <pc:sldMk cId="0" sldId="2826"/>
            <ac:spMk id="17410" creationId="{00000000-0000-0000-0000-000000000000}"/>
          </ac:spMkLst>
        </pc:spChg>
      </pc:sldChg>
      <pc:sldChg chg="modSp mod">
        <pc:chgData name="Kenny Zhu" userId="301dcbd8-cdcf-473a-9733-83b736cf3d42" providerId="ADAL" clId="{F31E7E7A-BB71-D44F-88B6-89EBC3D3ACFE}" dt="2023-07-10T16:23:23.098" v="296" actId="20577"/>
        <pc:sldMkLst>
          <pc:docMk/>
          <pc:sldMk cId="3606783031" sldId="3082"/>
        </pc:sldMkLst>
        <pc:spChg chg="mod">
          <ac:chgData name="Kenny Zhu" userId="301dcbd8-cdcf-473a-9733-83b736cf3d42" providerId="ADAL" clId="{F31E7E7A-BB71-D44F-88B6-89EBC3D3ACFE}" dt="2023-07-10T16:23:23.098" v="296" actId="20577"/>
          <ac:spMkLst>
            <pc:docMk/>
            <pc:sldMk cId="3606783031" sldId="3082"/>
            <ac:spMk id="2662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计算机网络讲义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A87D073-5F09-4375-952F-A911104CA0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 smtClean="0"/>
            </a:lvl1pPr>
          </a:lstStyle>
          <a:p>
            <a:pPr>
              <a:defRPr/>
            </a:pPr>
            <a:r>
              <a:rPr lang="en-US" altLang="zh-CN"/>
              <a:t>计算机网络讲义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1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1"/>
            </a:lvl1pPr>
          </a:lstStyle>
          <a:p>
            <a:pPr>
              <a:defRPr/>
            </a:pPr>
            <a:fld id="{560B8D67-3C8F-49EC-B4ED-48C786DDE64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00FB7BAD-830A-43F0-B010-5EE84A9BB4E6}" type="slidenum">
              <a:rPr kumimoji="0" lang="en-US" altLang="zh-CN" b="0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kumimoji="0" lang="en-US" altLang="zh-CN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>
              <a:solidFill>
                <a:srgbClr val="003399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fld id="{043D0DD9-A7EA-4F3A-AA3B-2A75B29B91E6}" type="slidenum">
              <a:rPr kumimoji="0" lang="en-US" altLang="zh-CN" sz="1200" b="0" smtClean="0">
                <a:solidFill>
                  <a:srgbClr val="000000"/>
                </a:solidFill>
                <a:ea typeface="宋体" panose="02010600030101010101" pitchFamily="2" charset="-122"/>
              </a:rPr>
              <a:pPr/>
              <a:t>2</a:t>
            </a:fld>
            <a:endParaRPr kumimoji="0" lang="en-US" altLang="zh-CN" sz="12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fld id="{0BFBD661-1A23-465D-8A54-81EEA37A5D46}" type="slidenum">
              <a:rPr kumimoji="0" lang="en-US" altLang="zh-CN" sz="1200" b="0" smtClean="0">
                <a:solidFill>
                  <a:srgbClr val="000000"/>
                </a:solidFill>
                <a:ea typeface="宋体" panose="02010600030101010101" pitchFamily="2" charset="-122"/>
              </a:rPr>
              <a:pPr/>
              <a:t>5</a:t>
            </a:fld>
            <a:endParaRPr kumimoji="0" lang="en-US" altLang="zh-CN" sz="12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fld id="{E8AE620B-3A06-4221-9C28-1A4519BF208F}" type="slidenum">
              <a:rPr kumimoji="0" lang="en-US" altLang="zh-CN" sz="1200" b="0" smtClean="0">
                <a:solidFill>
                  <a:srgbClr val="000000"/>
                </a:solidFill>
                <a:ea typeface="宋体" panose="02010600030101010101" pitchFamily="2" charset="-122"/>
              </a:rPr>
              <a:pPr/>
              <a:t>24</a:t>
            </a:fld>
            <a:endParaRPr kumimoji="0" lang="en-US" altLang="zh-CN" sz="12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fld id="{5EBA9FFF-2E78-4C50-887A-03D11633A8EF}" type="slidenum">
              <a:rPr kumimoji="0" lang="en-US" altLang="zh-CN" sz="1200" b="0" smtClean="0">
                <a:solidFill>
                  <a:srgbClr val="000000"/>
                </a:solidFill>
                <a:ea typeface="宋体" panose="02010600030101010101" pitchFamily="2" charset="-122"/>
              </a:rPr>
              <a:pPr/>
              <a:t>31</a:t>
            </a:fld>
            <a:endParaRPr kumimoji="0" lang="en-US" altLang="zh-CN" sz="12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C7EC53CD-3C05-493E-BA12-5911B8F9A4C4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</a:rPr>
              <a:pPr/>
              <a:t>41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439796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2-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3808413"/>
            <a:ext cx="3752850" cy="304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1" descr="图片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2" descr="图片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3" descr="图片1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4" descr="图片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5" descr="图片4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40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  <a:ln/>
        </p:spPr>
        <p:txBody>
          <a:bodyPr tIns="45720" anchor="ctr"/>
          <a:lstStyle>
            <a:lvl1pPr>
              <a:defRPr sz="5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57638"/>
            <a:ext cx="6400800" cy="1079500"/>
          </a:xfrm>
        </p:spPr>
        <p:txBody>
          <a:bodyPr anchor="ctr" anchorCtr="1"/>
          <a:lstStyle>
            <a:lvl1pPr marL="0" indent="0" algn="ctr">
              <a:buFontTx/>
              <a:buNone/>
              <a:defRPr sz="2400">
                <a:solidFill>
                  <a:srgbClr val="16388A"/>
                </a:solidFill>
              </a:defRPr>
            </a:lvl1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121993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179388"/>
            <a:ext cx="2286000" cy="615473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0" y="179388"/>
            <a:ext cx="6705600" cy="615473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90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79388"/>
            <a:ext cx="9144000" cy="6889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31800" y="1268413"/>
            <a:ext cx="4038600" cy="50657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2800" y="1268413"/>
            <a:ext cx="4038600" cy="50657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62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0"/>
          </p:nvPr>
        </p:nvSpPr>
        <p:spPr>
          <a:xfrm>
            <a:off x="494025" y="1546578"/>
            <a:ext cx="8372163" cy="506059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 b="1"/>
            </a:lvl1pPr>
            <a:lvl2pPr>
              <a:buClr>
                <a:schemeClr val="accent1"/>
              </a:buClr>
              <a:defRPr sz="2000" b="1"/>
            </a:lvl2pPr>
            <a:lvl3pPr>
              <a:buClr>
                <a:schemeClr val="accent1"/>
              </a:buClr>
              <a:defRPr sz="1800" b="1"/>
            </a:lvl3pPr>
            <a:lvl4pPr>
              <a:buClr>
                <a:schemeClr val="accent1"/>
              </a:buClr>
              <a:defRPr sz="1600" b="1"/>
            </a:lvl4pPr>
            <a:lvl5pPr>
              <a:buClr>
                <a:schemeClr val="accent1"/>
              </a:buClr>
              <a:defRPr sz="1600" b="1"/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494024" y="754145"/>
            <a:ext cx="8372163" cy="574183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815824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OverChart">
  <p:cSld name="垂直排列标题且文本在图表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sz="half" idx="1"/>
          </p:nvPr>
        </p:nvSpPr>
        <p:spPr>
          <a:xfrm>
            <a:off x="457200" y="274638"/>
            <a:ext cx="6019800" cy="284956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图表占位符 3"/>
          <p:cNvSpPr>
            <a:spLocks noGrp="1"/>
          </p:cNvSpPr>
          <p:nvPr>
            <p:ph type="chart" sz="half" idx="2"/>
          </p:nvPr>
        </p:nvSpPr>
        <p:spPr>
          <a:xfrm>
            <a:off x="457200" y="3276600"/>
            <a:ext cx="6019800" cy="2849563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B9B9147-A4F3-E54F-A973-0E8B0AB21D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 kumimoji="0" sz="1800">
                <a:solidFill>
                  <a:srgbClr val="000000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1B68202-BDFC-134F-969A-31791C66DF4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 kumimoji="0" sz="1800">
                <a:solidFill>
                  <a:srgbClr val="000000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6C8E1356-D492-44D5-B26A-4A6189ADE2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41B19DDE-3892-674A-8E94-21DF51B6791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 kumimoji="0" sz="1800">
                <a:solidFill>
                  <a:srgbClr val="000000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6891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424564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8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07406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31800" y="1268413"/>
            <a:ext cx="4038600" cy="506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2800" y="1268413"/>
            <a:ext cx="4038600" cy="506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06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1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9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597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64753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071743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7338" y="833438"/>
            <a:ext cx="4318000" cy="285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133984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defRPr/>
            </a:pPr>
            <a:endParaRPr kumimoji="0" lang="en-US" altLang="zh-CN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826000" y="6477000"/>
            <a:ext cx="4318000" cy="285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133984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defRPr/>
            </a:pPr>
            <a:endParaRPr kumimoji="0" lang="en-US" altLang="zh-CN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179388"/>
            <a:ext cx="91440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268413"/>
            <a:ext cx="8229600" cy="506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6" r:id="rId14"/>
    <p:sldLayoutId id="2147483764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9pPr>
    </p:titleStyle>
    <p:bodyStyle>
      <a:lvl1pPr marL="449263" indent="-44926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Blip>
          <a:blip r:embed="rId18"/>
        </a:buBlip>
        <a:defRPr sz="2800">
          <a:solidFill>
            <a:srgbClr val="133984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0066"/>
        </a:buClr>
        <a:buChar char="•"/>
        <a:defRPr sz="2400">
          <a:solidFill>
            <a:srgbClr val="133984"/>
          </a:solidFill>
          <a:latin typeface="+mn-lt"/>
          <a:ea typeface="+mn-ea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宋体" pitchFamily="2" charset="-122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806575"/>
            <a:ext cx="8839200" cy="1927225"/>
          </a:xfrm>
        </p:spPr>
        <p:txBody>
          <a:bodyPr/>
          <a:lstStyle/>
          <a:p>
            <a:pPr eaLnBrk="1" hangingPunct="1"/>
            <a:r>
              <a:rPr lang="zh-CN" altLang="en-US" sz="6000"/>
              <a:t>第九章 模块化开发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58850" y="179388"/>
            <a:ext cx="8185150" cy="688975"/>
          </a:xfrm>
        </p:spPr>
        <p:txBody>
          <a:bodyPr/>
          <a:lstStyle/>
          <a:p>
            <a:pPr eaLnBrk="1" hangingPunct="1"/>
            <a:r>
              <a:rPr lang="en-US" altLang="zh-CN"/>
              <a:t>select</a:t>
            </a:r>
            <a:r>
              <a:rPr lang="zh-CN" altLang="en-US"/>
              <a:t>模块的设计与实现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31800" y="1068388"/>
            <a:ext cx="8450263" cy="20193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indent="0">
              <a:spcBef>
                <a:spcPct val="0"/>
              </a:spcBef>
              <a:spcAft>
                <a:spcPts val="1200"/>
              </a:spcAft>
              <a:buFontTx/>
              <a:buNone/>
              <a:defRPr/>
            </a:pPr>
            <a:r>
              <a:rPr kumimoji="1" lang="en-US" altLang="zh-CN" sz="2400" b="1">
                <a:solidFill>
                  <a:schemeClr val="tx1"/>
                </a:solidFill>
              </a:rPr>
              <a:t>selection_by_player()</a:t>
            </a:r>
            <a:r>
              <a:rPr kumimoji="1" lang="zh-CN" altLang="en-US" sz="2400" b="1">
                <a:solidFill>
                  <a:schemeClr val="tx1"/>
                </a:solidFill>
              </a:rPr>
              <a:t>从键盘接收用户的输入并返回此输入值。原型为 </a:t>
            </a:r>
            <a:r>
              <a:rPr kumimoji="1" lang="en-US" altLang="zh-CN" sz="2400" b="1">
                <a:solidFill>
                  <a:srgbClr val="0000FF"/>
                </a:solidFill>
                <a:ea typeface="宋体" panose="02010600030101010101" pitchFamily="2" charset="-122"/>
              </a:rPr>
              <a:t>p_r_s selection_by_player();</a:t>
            </a:r>
            <a:endParaRPr kumimoji="1" lang="zh-CN" altLang="en-US" sz="2400" b="1">
              <a:solidFill>
                <a:srgbClr val="0000FF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ct val="0"/>
              </a:spcBef>
              <a:spcAft>
                <a:spcPts val="1200"/>
              </a:spcAft>
              <a:buFontTx/>
              <a:buNone/>
              <a:defRPr/>
            </a:pPr>
            <a:r>
              <a:rPr kumimoji="1" lang="en-US" altLang="zh-CN" sz="2400" b="1">
                <a:solidFill>
                  <a:schemeClr val="tx1"/>
                </a:solidFill>
              </a:rPr>
              <a:t>selection_by_machine()</a:t>
            </a:r>
            <a:r>
              <a:rPr kumimoji="1" lang="zh-CN" altLang="en-US" sz="2400" b="1">
                <a:solidFill>
                  <a:schemeClr val="tx1"/>
                </a:solidFill>
              </a:rPr>
              <a:t>由机器产生一个石头、剪子、布的值。原型为</a:t>
            </a:r>
            <a:r>
              <a:rPr kumimoji="1" lang="zh-CN" altLang="en-US" sz="2400" b="1">
                <a:solidFill>
                  <a:schemeClr val="tx1"/>
                </a:solidFill>
                <a:ea typeface="宋体" panose="02010600030101010101" pitchFamily="2" charset="-122"/>
              </a:rPr>
              <a:t> </a:t>
            </a:r>
            <a:r>
              <a:rPr kumimoji="1" lang="en-US" altLang="zh-CN" sz="2400" b="1">
                <a:solidFill>
                  <a:srgbClr val="0000FF"/>
                </a:solidFill>
                <a:ea typeface="宋体" panose="02010600030101010101" pitchFamily="2" charset="-122"/>
              </a:rPr>
              <a:t>p_r_s selection_by_machine();</a:t>
            </a:r>
            <a:endParaRPr kumimoji="1" lang="zh-CN" altLang="en-US" sz="2400" b="1">
              <a:solidFill>
                <a:srgbClr val="0000FF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31800" y="3282950"/>
            <a:ext cx="82296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955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527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099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9671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0" lang="zh-CN" altLang="en-US">
                <a:latin typeface="黑体" panose="02010609060101010101" pitchFamily="49" charset="-122"/>
              </a:rPr>
              <a:t>为了使用</a:t>
            </a:r>
            <a:r>
              <a:rPr kumimoji="0" lang="en-US" altLang="zh-CN" b="1"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kumimoji="0" lang="zh-CN" altLang="en-US">
                <a:latin typeface="黑体" panose="02010609060101010101" pitchFamily="49" charset="-122"/>
              </a:rPr>
              <a:t>模块，需提供</a:t>
            </a:r>
            <a:r>
              <a:rPr kumimoji="0" lang="en-US" altLang="zh-CN" b="1">
                <a:latin typeface="Courier New" panose="02070309020205020404" pitchFamily="49" charset="0"/>
              </a:rPr>
              <a:t>select</a:t>
            </a:r>
            <a:r>
              <a:rPr kumimoji="0" lang="zh-CN" altLang="en-US">
                <a:latin typeface="黑体" panose="02010609060101010101" pitchFamily="49" charset="-122"/>
              </a:rPr>
              <a:t>模块中所有函数的原型声明，因此定义</a:t>
            </a:r>
            <a:r>
              <a:rPr kumimoji="0" lang="en-US" altLang="zh-CN" b="1">
                <a:latin typeface="Courier New" panose="02070309020205020404" pitchFamily="49" charset="0"/>
              </a:rPr>
              <a:t>select.h</a:t>
            </a:r>
            <a:r>
              <a:rPr kumimoji="0" lang="zh-CN" altLang="en-US">
                <a:latin typeface="黑体" panose="02010609060101010101" pitchFamily="49" charset="-122"/>
              </a:rPr>
              <a:t>头文件：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31800" y="4570413"/>
            <a:ext cx="8450263" cy="16303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2000" b="1" dirty="0">
                <a:solidFill>
                  <a:schemeClr val="tx1"/>
                </a:solidFill>
                <a:ea typeface="黑体" panose="02010609060101010101" pitchFamily="49" charset="-122"/>
              </a:rPr>
              <a:t>// </a:t>
            </a:r>
            <a:r>
              <a:rPr lang="zh-CN" altLang="pt-BR" sz="2000" b="1" dirty="0">
                <a:solidFill>
                  <a:schemeClr val="tx1"/>
                </a:solidFill>
                <a:ea typeface="黑体" panose="02010609060101010101" pitchFamily="49" charset="-122"/>
              </a:rPr>
              <a:t>文件：</a:t>
            </a:r>
            <a:r>
              <a:rPr lang="pt-BR" altLang="zh-CN" sz="2000" b="1" dirty="0">
                <a:solidFill>
                  <a:schemeClr val="tx1"/>
                </a:solidFill>
                <a:ea typeface="黑体" panose="02010609060101010101" pitchFamily="49" charset="-122"/>
              </a:rPr>
              <a:t>select.h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pt-BR" altLang="zh-CN" sz="2000" b="1" dirty="0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 dirty="0">
                <a:solidFill>
                  <a:schemeClr val="tx1"/>
                </a:solidFill>
                <a:ea typeface="黑体" panose="02010609060101010101" pitchFamily="49" charset="-122"/>
              </a:rPr>
              <a:t>#include </a:t>
            </a:r>
            <a:r>
              <a:rPr lang="pt-BR" altLang="zh-CN" sz="2000" b="1" dirty="0">
                <a:solidFill>
                  <a:schemeClr val="tx1"/>
                </a:solidFill>
                <a:ea typeface="黑体" panose="02010609060101010101" pitchFamily="49" charset="-122"/>
              </a:rPr>
              <a:t>"</a:t>
            </a:r>
            <a:r>
              <a:rPr lang="en-US" altLang="zh-CN" sz="2000" b="1" dirty="0" err="1">
                <a:solidFill>
                  <a:schemeClr val="tx1"/>
                </a:solidFill>
                <a:ea typeface="黑体" panose="02010609060101010101" pitchFamily="49" charset="-122"/>
              </a:rPr>
              <a:t>p_r_s.h</a:t>
            </a:r>
            <a:r>
              <a:rPr lang="pt-BR" altLang="zh-CN" sz="2000" b="1" dirty="0">
                <a:solidFill>
                  <a:schemeClr val="tx1"/>
                </a:solidFill>
                <a:ea typeface="黑体" panose="02010609060101010101" pitchFamily="49" charset="-122"/>
              </a:rPr>
              <a:t>"</a:t>
            </a:r>
            <a:endParaRPr lang="en-US" altLang="zh-CN" sz="2000" b="1" dirty="0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 dirty="0" err="1">
                <a:solidFill>
                  <a:schemeClr val="tx1"/>
                </a:solidFill>
              </a:rPr>
              <a:t>p_r_s</a:t>
            </a:r>
            <a:r>
              <a:rPr lang="en-US" altLang="zh-CN" sz="2000" b="1" dirty="0">
                <a:solidFill>
                  <a:schemeClr val="tx1"/>
                </a:solidFill>
              </a:rPr>
              <a:t> </a:t>
            </a:r>
            <a:r>
              <a:rPr lang="en-US" altLang="zh-CN" sz="2000" b="1" dirty="0" err="1">
                <a:solidFill>
                  <a:schemeClr val="tx1"/>
                </a:solidFill>
              </a:rPr>
              <a:t>selection_by_player</a:t>
            </a:r>
            <a:r>
              <a:rPr lang="en-US" altLang="zh-CN" sz="2000" b="1" dirty="0">
                <a:solidFill>
                  <a:schemeClr val="tx1"/>
                </a:solidFill>
              </a:rPr>
              <a:t>();</a:t>
            </a:r>
            <a:endParaRPr lang="zh-CN" altLang="en-US" sz="20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 dirty="0" err="1">
                <a:solidFill>
                  <a:schemeClr val="tx1"/>
                </a:solidFill>
              </a:rPr>
              <a:t>p_r_s</a:t>
            </a:r>
            <a:r>
              <a:rPr lang="en-US" altLang="zh-CN" sz="2000" b="1" dirty="0">
                <a:solidFill>
                  <a:schemeClr val="tx1"/>
                </a:solidFill>
              </a:rPr>
              <a:t> </a:t>
            </a:r>
            <a:r>
              <a:rPr lang="en-US" altLang="zh-CN" sz="2000" b="1" dirty="0" err="1">
                <a:solidFill>
                  <a:schemeClr val="tx1"/>
                </a:solidFill>
              </a:rPr>
              <a:t>selection_by_machine</a:t>
            </a:r>
            <a:r>
              <a:rPr lang="en-US" altLang="zh-CN" sz="2000" b="1" dirty="0">
                <a:solidFill>
                  <a:schemeClr val="tx1"/>
                </a:solidFill>
              </a:rPr>
              <a:t>();</a:t>
            </a:r>
            <a:endParaRPr lang="en-US" altLang="zh-CN" sz="2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560388" y="887413"/>
            <a:ext cx="8164512" cy="5632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pt-BR" sz="1800" b="1">
                <a:solidFill>
                  <a:schemeClr val="tx1"/>
                </a:solidFill>
                <a:ea typeface="黑体" panose="02010609060101010101" pitchFamily="49" charset="-122"/>
              </a:rPr>
              <a:t>文件：</a:t>
            </a: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select.cpp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pt-BR" sz="1800" b="1">
                <a:solidFill>
                  <a:schemeClr val="tx1"/>
                </a:solidFill>
                <a:ea typeface="黑体" panose="02010609060101010101" pitchFamily="49" charset="-122"/>
              </a:rPr>
              <a:t>包括机器选择</a:t>
            </a: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selection_by_machine</a:t>
            </a:r>
            <a:r>
              <a:rPr lang="zh-CN" altLang="en-US" sz="1800" b="1">
                <a:solidFill>
                  <a:schemeClr val="tx1"/>
                </a:solidFill>
                <a:ea typeface="黑体" panose="02010609060101010101" pitchFamily="49" charset="-122"/>
              </a:rPr>
              <a:t>和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en-US" sz="1800" b="1">
                <a:solidFill>
                  <a:schemeClr val="tx1"/>
                </a:solidFill>
                <a:ea typeface="黑体" panose="02010609060101010101" pitchFamily="49" charset="-122"/>
              </a:rPr>
              <a:t>玩家选择</a:t>
            </a: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selection_by_player</a:t>
            </a:r>
            <a:r>
              <a:rPr lang="zh-CN" altLang="en-US" sz="1800" b="1">
                <a:solidFill>
                  <a:schemeClr val="tx1"/>
                </a:solidFill>
                <a:ea typeface="黑体" panose="02010609060101010101" pitchFamily="49" charset="-122"/>
              </a:rPr>
              <a:t>函数的实现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zh-CN" altLang="pt-BR" sz="18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#include "</a:t>
            </a: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select</a:t>
            </a: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.h"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#include &lt;iostream&gt;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#include &lt;cstdlib&gt;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using namespace std;</a:t>
            </a:r>
            <a:endParaRPr lang="pt-BR" altLang="zh-CN" sz="18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pt-BR" altLang="zh-CN" sz="18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p_r_s selection_by_machine( 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{ int select = (rand( ) * 3 / (RAND_MAX + 1));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altLang="zh-CN" sz="18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cout &lt;&lt; " I am ";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switch(select){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   case 0: cout &lt;&lt; "paper. "; break;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   case 1: cout &lt;&lt; "rock. "; break;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   case 2: cout &lt;&lt; "scissor. "; break;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return ((p_r_s) select);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}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958850" y="179388"/>
            <a:ext cx="8185150" cy="688975"/>
          </a:xfrm>
        </p:spPr>
        <p:txBody>
          <a:bodyPr/>
          <a:lstStyle/>
          <a:p>
            <a:pPr eaLnBrk="1" hangingPunct="1"/>
            <a:r>
              <a:rPr lang="en-US" altLang="zh-CN"/>
              <a:t>select</a:t>
            </a:r>
            <a:r>
              <a:rPr lang="zh-CN" altLang="en-US"/>
              <a:t>模块的设计与实现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228600" y="992188"/>
            <a:ext cx="8737600" cy="55387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p_r_s selection_by_player()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{ char c;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p_r_s player_choice;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altLang="zh-CN" sz="18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prn_help(); //</a:t>
            </a:r>
            <a:r>
              <a:rPr lang="zh-CN" altLang="en-US" sz="1800" b="1">
                <a:solidFill>
                  <a:schemeClr val="tx1"/>
                </a:solidFill>
                <a:ea typeface="黑体" panose="02010609060101010101" pitchFamily="49" charset="-122"/>
              </a:rPr>
              <a:t>显示输入提示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zh-CN" altLang="en-US" sz="18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cout &lt;&lt; "please select: "; cin &gt;&gt; c;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switch(c) {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  case 'p':  player_choice = paper;   cout &lt;&lt; "you are paper. "; break;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  case 'r':  player_choice = rock;   cout &lt;&lt; "you are rock. "; break;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  case 's':  player_choice = scissor;  cout &lt;&lt; "you are scissor. ";break;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  case 'g':  player_choice = game;   break;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  case 'q':  player_choice = quit;  break;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  default : player_choice = help;  break;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return player_choice; 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}</a:t>
            </a:r>
            <a:endParaRPr lang="en-US" altLang="zh-CN" sz="1800" b="1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179388"/>
            <a:ext cx="7524750" cy="688975"/>
          </a:xfrm>
        </p:spPr>
        <p:txBody>
          <a:bodyPr/>
          <a:lstStyle/>
          <a:p>
            <a:pPr eaLnBrk="1" hangingPunct="1"/>
            <a:r>
              <a:rPr lang="en-US" altLang="zh-CN"/>
              <a:t>compare</a:t>
            </a:r>
            <a:r>
              <a:rPr lang="zh-CN" altLang="en-US"/>
              <a:t>模块的设计与实现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01663" y="1173163"/>
            <a:ext cx="8318500" cy="159543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ct val="0"/>
              </a:spcBef>
              <a:spcAft>
                <a:spcPts val="1800"/>
              </a:spcAft>
              <a:buFontTx/>
              <a:buNone/>
              <a:defRPr/>
            </a:pPr>
            <a:r>
              <a:rPr kumimoji="1" lang="en-US" altLang="zh-CN" sz="2400" b="1">
                <a:solidFill>
                  <a:schemeClr val="tx1"/>
                </a:solidFill>
              </a:rPr>
              <a:t>compare()</a:t>
            </a:r>
            <a:r>
              <a:rPr kumimoji="1" lang="zh-CN" altLang="en-US" sz="2400" b="1">
                <a:solidFill>
                  <a:schemeClr val="tx1"/>
                </a:solidFill>
              </a:rPr>
              <a:t>比较用户输入的值和机器产生的值，确定输赢，需要两个</a:t>
            </a:r>
            <a:r>
              <a:rPr kumimoji="1" lang="en-US" altLang="zh-CN" sz="2400" b="1">
                <a:solidFill>
                  <a:schemeClr val="tx1"/>
                </a:solidFill>
              </a:rPr>
              <a:t>p_r_s</a:t>
            </a:r>
            <a:r>
              <a:rPr kumimoji="1" lang="zh-CN" altLang="en-US" sz="2400" b="1">
                <a:solidFill>
                  <a:schemeClr val="tx1"/>
                </a:solidFill>
              </a:rPr>
              <a:t>类型的参数，返回一个</a:t>
            </a:r>
            <a:r>
              <a:rPr kumimoji="1" lang="en-US" altLang="zh-CN" sz="2400" b="1">
                <a:solidFill>
                  <a:schemeClr val="tx1"/>
                </a:solidFill>
              </a:rPr>
              <a:t>outcome</a:t>
            </a:r>
            <a:r>
              <a:rPr kumimoji="1" lang="zh-CN" altLang="en-US" sz="2400" b="1">
                <a:solidFill>
                  <a:schemeClr val="tx1"/>
                </a:solidFill>
              </a:rPr>
              <a:t>类型的判断的结果。原型为 </a:t>
            </a:r>
            <a:r>
              <a:rPr kumimoji="1" lang="pt-BR" altLang="zh-CN" sz="2400" b="1">
                <a:solidFill>
                  <a:srgbClr val="0000FF"/>
                </a:solidFill>
                <a:ea typeface="宋体" panose="02010600030101010101" pitchFamily="2" charset="-122"/>
              </a:rPr>
              <a:t>outcome compare(p_r_s, p_r_s)</a:t>
            </a:r>
            <a:r>
              <a:rPr kumimoji="1" lang="en-US" altLang="zh-CN" sz="2400" b="1">
                <a:solidFill>
                  <a:srgbClr val="0000FF"/>
                </a:solidFill>
                <a:ea typeface="宋体" panose="02010600030101010101" pitchFamily="2" charset="-122"/>
              </a:rPr>
              <a:t>;</a:t>
            </a:r>
            <a:r>
              <a:rPr kumimoji="1" lang="zh-CN" altLang="en-US" sz="2400" b="1">
                <a:solidFill>
                  <a:srgbClr val="0000FF"/>
                </a:solidFill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31800" y="3067050"/>
            <a:ext cx="82296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955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527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099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9671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0" lang="zh-CN" altLang="en-US">
                <a:latin typeface="黑体" panose="02010609060101010101" pitchFamily="49" charset="-122"/>
              </a:rPr>
              <a:t>定义</a:t>
            </a:r>
            <a:r>
              <a:rPr kumimoji="0" lang="en-US" altLang="zh-CN" b="1">
                <a:latin typeface="Courier New" panose="02070309020205020404" pitchFamily="49" charset="0"/>
                <a:cs typeface="Courier New" panose="02070309020205020404" pitchFamily="49" charset="0"/>
              </a:rPr>
              <a:t>compare.h</a:t>
            </a:r>
            <a:r>
              <a:rPr kumimoji="0" lang="zh-CN" altLang="en-US">
                <a:latin typeface="黑体" panose="02010609060101010101" pitchFamily="49" charset="-122"/>
              </a:rPr>
              <a:t>：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01663" y="3795713"/>
            <a:ext cx="8318500" cy="16303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2000" b="1" dirty="0">
                <a:solidFill>
                  <a:schemeClr val="tx1"/>
                </a:solidFill>
                <a:ea typeface="黑体" panose="02010609060101010101" pitchFamily="49" charset="-122"/>
              </a:rPr>
              <a:t>// </a:t>
            </a:r>
            <a:r>
              <a:rPr lang="zh-CN" altLang="pt-BR" sz="2000" b="1" dirty="0">
                <a:solidFill>
                  <a:schemeClr val="tx1"/>
                </a:solidFill>
                <a:ea typeface="黑体" panose="02010609060101010101" pitchFamily="49" charset="-122"/>
              </a:rPr>
              <a:t>文件：</a:t>
            </a:r>
            <a:r>
              <a:rPr lang="pt-BR" altLang="zh-CN" sz="2000" b="1" dirty="0">
                <a:solidFill>
                  <a:schemeClr val="tx1"/>
                </a:solidFill>
                <a:ea typeface="黑体" panose="02010609060101010101" pitchFamily="49" charset="-122"/>
              </a:rPr>
              <a:t>compare.h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pt-BR" altLang="zh-CN" sz="2000" b="1" dirty="0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 dirty="0">
                <a:solidFill>
                  <a:schemeClr val="tx1"/>
                </a:solidFill>
                <a:ea typeface="黑体" panose="02010609060101010101" pitchFamily="49" charset="-122"/>
              </a:rPr>
              <a:t>#include </a:t>
            </a:r>
            <a:r>
              <a:rPr lang="pt-BR" altLang="zh-CN" sz="2000" b="1" dirty="0">
                <a:solidFill>
                  <a:schemeClr val="tx1"/>
                </a:solidFill>
                <a:ea typeface="黑体" panose="02010609060101010101" pitchFamily="49" charset="-122"/>
              </a:rPr>
              <a:t>"</a:t>
            </a:r>
            <a:r>
              <a:rPr lang="en-US" altLang="zh-CN" sz="2000" b="1" dirty="0" err="1">
                <a:solidFill>
                  <a:schemeClr val="tx1"/>
                </a:solidFill>
                <a:ea typeface="黑体" panose="02010609060101010101" pitchFamily="49" charset="-122"/>
              </a:rPr>
              <a:t>p_r_s.h</a:t>
            </a:r>
            <a:r>
              <a:rPr lang="pt-BR" altLang="zh-CN" sz="2000" b="1" dirty="0">
                <a:solidFill>
                  <a:schemeClr val="tx1"/>
                </a:solidFill>
                <a:ea typeface="黑体" panose="02010609060101010101" pitchFamily="49" charset="-122"/>
              </a:rPr>
              <a:t>"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altLang="zh-CN" sz="2000" b="1" dirty="0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2000" b="1" dirty="0">
                <a:solidFill>
                  <a:schemeClr val="tx1"/>
                </a:solidFill>
              </a:rPr>
              <a:t>outcome compare(p_r_s, p_r_s)</a:t>
            </a:r>
            <a:r>
              <a:rPr lang="en-US" altLang="zh-CN" sz="2000" b="1" dirty="0">
                <a:solidFill>
                  <a:schemeClr val="tx1"/>
                </a:solidFill>
              </a:rPr>
              <a:t>;</a:t>
            </a:r>
            <a:r>
              <a:rPr lang="zh-CN" altLang="en-US" sz="2000" b="1" dirty="0">
                <a:solidFill>
                  <a:schemeClr val="tx1"/>
                </a:solidFill>
              </a:rPr>
              <a:t> </a:t>
            </a:r>
            <a:endParaRPr lang="en-US" altLang="zh-CN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254000" y="1011238"/>
            <a:ext cx="8761413" cy="47704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pt-BR" sz="1600" b="1">
                <a:solidFill>
                  <a:schemeClr val="tx1"/>
                </a:solidFill>
                <a:ea typeface="黑体" panose="02010609060101010101" pitchFamily="49" charset="-122"/>
              </a:rPr>
              <a:t>文件</a:t>
            </a:r>
            <a:r>
              <a:rPr lang="zh-CN" altLang="en-US" sz="1600" b="1">
                <a:solidFill>
                  <a:schemeClr val="tx1"/>
                </a:solidFill>
                <a:ea typeface="黑体" panose="02010609060101010101" pitchFamily="49" charset="-122"/>
              </a:rPr>
              <a:t>：</a:t>
            </a:r>
            <a:r>
              <a:rPr lang="en-US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compare.cpp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pt-BR" sz="1600" b="1">
                <a:solidFill>
                  <a:schemeClr val="tx1"/>
                </a:solidFill>
                <a:ea typeface="黑体" panose="02010609060101010101" pitchFamily="49" charset="-122"/>
              </a:rPr>
              <a:t>包括</a:t>
            </a:r>
            <a:r>
              <a:rPr lang="en-US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compare</a:t>
            </a:r>
            <a:r>
              <a:rPr lang="zh-CN" altLang="en-US" sz="1600" b="1">
                <a:solidFill>
                  <a:schemeClr val="tx1"/>
                </a:solidFill>
                <a:ea typeface="黑体" panose="02010609060101010101" pitchFamily="49" charset="-122"/>
              </a:rPr>
              <a:t>函数的实现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zh-CN" altLang="en-US" sz="16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#include "</a:t>
            </a:r>
            <a:r>
              <a:rPr lang="en-US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compare</a:t>
            </a:r>
            <a:r>
              <a:rPr lang="pt-BR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.h"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#include &lt;iostream&gt;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using namespace std;</a:t>
            </a:r>
            <a:endParaRPr lang="pt-BR" altLang="zh-CN" sz="16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pt-BR" altLang="zh-CN" sz="16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outcome compare(p_r_s player_choice, p_r_s machine_choice)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{ outcome  result;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  if (player_choice == machine_choice)   return tie;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  switch(player_choice) {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     case paper: result = (machine_choice == rock)?win:lose; break;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     case rock: result = (machine_choice == scissor)?win:lose; break;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     case scissor: result =(machine_choice == paper)?win:lose; break;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     default: cout &lt;&lt; " PROGRAMMER ERROR</a:t>
            </a:r>
            <a:r>
              <a:rPr lang="zh-CN" altLang="en-US" sz="1600" b="1">
                <a:solidFill>
                  <a:schemeClr val="tx1"/>
                </a:solidFill>
                <a:ea typeface="黑体" panose="02010609060101010101" pitchFamily="49" charset="-122"/>
              </a:rPr>
              <a:t>：</a:t>
            </a:r>
            <a:r>
              <a:rPr lang="en-US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Unexpected choice!\n\n";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                   </a:t>
            </a:r>
            <a:r>
              <a:rPr lang="pt-BR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exit(1); 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    }   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  return result;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600" b="1">
                <a:solidFill>
                  <a:schemeClr val="tx1"/>
                </a:solidFill>
                <a:ea typeface="黑体" panose="02010609060101010101" pitchFamily="49" charset="-122"/>
              </a:rPr>
              <a:t>}</a:t>
            </a:r>
            <a:endParaRPr lang="en-US" altLang="zh-CN" sz="1600" b="1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179388"/>
            <a:ext cx="7524750" cy="688975"/>
          </a:xfrm>
        </p:spPr>
        <p:txBody>
          <a:bodyPr/>
          <a:lstStyle/>
          <a:p>
            <a:pPr eaLnBrk="1" hangingPunct="1"/>
            <a:r>
              <a:rPr lang="en-US" altLang="zh-CN"/>
              <a:t>compare</a:t>
            </a:r>
            <a:r>
              <a:rPr lang="zh-CN" altLang="en-US"/>
              <a:t>模块的设计与实现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5450" y="127000"/>
            <a:ext cx="6762750" cy="1143000"/>
          </a:xfrm>
        </p:spPr>
        <p:txBody>
          <a:bodyPr/>
          <a:lstStyle/>
          <a:p>
            <a:pPr eaLnBrk="1" hangingPunct="1"/>
            <a:r>
              <a:rPr lang="en-US" altLang="zh-CN"/>
              <a:t>print</a:t>
            </a:r>
            <a:r>
              <a:rPr lang="zh-CN" altLang="en-US"/>
              <a:t>模块的设计与实现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39763" y="1168400"/>
            <a:ext cx="8113712" cy="460375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kumimoji="1" lang="en-US" altLang="zh-CN" sz="2400" b="1">
                <a:solidFill>
                  <a:schemeClr val="tx1"/>
                </a:solidFill>
              </a:rPr>
              <a:t>prn_help()</a:t>
            </a:r>
            <a:r>
              <a:rPr kumimoji="1" lang="zh-CN" altLang="en-US" sz="2400" b="1">
                <a:solidFill>
                  <a:schemeClr val="tx1"/>
                </a:solidFill>
              </a:rPr>
              <a:t>显示一个用户输入的指南，告诉用户如何输入他的选择，不需要参数，也没有返回值。原型为</a:t>
            </a:r>
            <a:endParaRPr kumimoji="1" lang="en-US" altLang="zh-CN" sz="2400" b="1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kumimoji="1" lang="en-US" altLang="zh-CN" sz="2400" b="1">
                <a:solidFill>
                  <a:schemeClr val="tx1"/>
                </a:solidFill>
              </a:rPr>
              <a:t>	</a:t>
            </a:r>
            <a:r>
              <a:rPr kumimoji="1" lang="en-US" altLang="zh-CN" sz="2400" b="1">
                <a:solidFill>
                  <a:srgbClr val="0000FF"/>
                </a:solidFill>
              </a:rPr>
              <a:t>void prn_help();</a:t>
            </a:r>
            <a:endParaRPr kumimoji="1" lang="zh-CN" altLang="en-US" sz="2400" b="1">
              <a:solidFill>
                <a:srgbClr val="0000FF"/>
              </a:solidFill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kumimoji="1" lang="en-US" altLang="zh-CN" sz="2400" b="1">
                <a:solidFill>
                  <a:schemeClr val="tx1"/>
                </a:solidFill>
              </a:rPr>
              <a:t>report()</a:t>
            </a:r>
            <a:r>
              <a:rPr kumimoji="1" lang="zh-CN" altLang="en-US" sz="2400" b="1">
                <a:solidFill>
                  <a:schemeClr val="tx1"/>
                </a:solidFill>
              </a:rPr>
              <a:t>报告输赢结果，并更新总的输赢次数，需要四个参数：本次输赢结果，对输的次数变量的引用，对赢的次数变量的引用和对平局次数变量的引用，没有返回值。原型为 </a:t>
            </a:r>
            <a:r>
              <a:rPr kumimoji="1" lang="en-US" altLang="zh-CN" sz="2400" b="1">
                <a:solidFill>
                  <a:srgbClr val="0000FF"/>
                </a:solidFill>
              </a:rPr>
              <a:t>	void report(outcome, int*,int*,int*);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kumimoji="1" lang="en-US" altLang="zh-CN" sz="2400" b="1">
                <a:solidFill>
                  <a:schemeClr val="tx1"/>
                </a:solidFill>
              </a:rPr>
              <a:t>prn_game_status()</a:t>
            </a:r>
            <a:r>
              <a:rPr kumimoji="1" lang="zh-CN" altLang="en-US" sz="2400" b="1">
                <a:solidFill>
                  <a:schemeClr val="tx1"/>
                </a:solidFill>
              </a:rPr>
              <a:t>报告至今为止的战况，需要三个参数：输的次数、赢的次数和平的次数，没有返回值。原型为</a:t>
            </a:r>
            <a:r>
              <a:rPr kumimoji="1" lang="en-US" altLang="zh-CN" sz="2400" b="1">
                <a:solidFill>
                  <a:srgbClr val="0000FF"/>
                </a:solidFill>
              </a:rPr>
              <a:t>	void prn_game_status(int, int, int);</a:t>
            </a:r>
            <a:endParaRPr kumimoji="1" lang="zh-CN" altLang="en-US" sz="2400" b="1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04900" y="9048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/>
              <a:t>print</a:t>
            </a:r>
            <a:r>
              <a:rPr lang="zh-CN" altLang="en-US"/>
              <a:t>模块的进一步考虑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15950" y="963613"/>
            <a:ext cx="8188325" cy="295433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kumimoji="1" lang="zh-CN" altLang="en-US" sz="2400" b="1">
                <a:solidFill>
                  <a:schemeClr val="tx1"/>
                </a:solidFill>
              </a:rPr>
              <a:t>输的次数、赢的次数和平局的次数和其他模块的函数无任何关系，因此可作为该模块的内部状态</a:t>
            </a:r>
            <a:r>
              <a:rPr kumimoji="1" lang="en-US" altLang="zh-CN" sz="2400" b="1">
                <a:solidFill>
                  <a:schemeClr val="tx1"/>
                </a:solidFill>
              </a:rPr>
              <a:t>(</a:t>
            </a:r>
            <a:r>
              <a:rPr kumimoji="1" lang="zh-CN" altLang="en-US" sz="2400" b="1">
                <a:solidFill>
                  <a:schemeClr val="tx1"/>
                </a:solidFill>
              </a:rPr>
              <a:t>仅作用于该模块的全局变量</a:t>
            </a:r>
            <a:r>
              <a:rPr kumimoji="1" lang="en-US" altLang="zh-CN" sz="2400" b="1">
                <a:solidFill>
                  <a:schemeClr val="tx1"/>
                </a:solidFill>
              </a:rPr>
              <a:t>),</a:t>
            </a:r>
            <a:r>
              <a:rPr kumimoji="1" lang="zh-CN" altLang="en-US" sz="2400" b="1">
                <a:solidFill>
                  <a:schemeClr val="tx1"/>
                </a:solidFill>
              </a:rPr>
              <a:t>则</a:t>
            </a:r>
            <a:r>
              <a:rPr kumimoji="1" lang="en-US" altLang="zh-CN" sz="2400" b="1">
                <a:solidFill>
                  <a:schemeClr val="tx1"/>
                </a:solidFill>
              </a:rPr>
              <a:t>report()</a:t>
            </a:r>
            <a:r>
              <a:rPr kumimoji="1" lang="zh-CN" altLang="en-US" sz="2400" b="1">
                <a:solidFill>
                  <a:schemeClr val="tx1"/>
                </a:solidFill>
              </a:rPr>
              <a:t>和 </a:t>
            </a:r>
            <a:r>
              <a:rPr kumimoji="1" lang="en-US" altLang="zh-CN" sz="2400" b="1">
                <a:solidFill>
                  <a:schemeClr val="tx1"/>
                </a:solidFill>
              </a:rPr>
              <a:t>rn_game_status()</a:t>
            </a:r>
            <a:r>
              <a:rPr kumimoji="1" lang="zh-CN" altLang="en-US" sz="2400" b="1">
                <a:solidFill>
                  <a:schemeClr val="tx1"/>
                </a:solidFill>
              </a:rPr>
              <a:t>都不需要这三个参数了，原型为</a:t>
            </a:r>
            <a:endParaRPr kumimoji="1" lang="en-US" altLang="zh-CN" sz="2400" b="1">
              <a:solidFill>
                <a:schemeClr val="tx1"/>
              </a:solidFill>
            </a:endParaRPr>
          </a:p>
          <a:p>
            <a:pPr marL="628650" lvl="1" indent="0">
              <a:buFontTx/>
              <a:buNone/>
              <a:defRPr/>
            </a:pPr>
            <a:r>
              <a:rPr kumimoji="1" lang="en-US" altLang="zh-CN" b="1">
                <a:solidFill>
                  <a:srgbClr val="0000FF"/>
                </a:solidFill>
              </a:rPr>
              <a:t>void report(outcome);</a:t>
            </a:r>
          </a:p>
          <a:p>
            <a:pPr marL="628650" lvl="1" indent="0">
              <a:buFontTx/>
              <a:buNone/>
              <a:defRPr/>
            </a:pPr>
            <a:r>
              <a:rPr kumimoji="1" lang="en-US" altLang="zh-CN" b="1">
                <a:solidFill>
                  <a:srgbClr val="0000FF"/>
                </a:solidFill>
              </a:rPr>
              <a:t>void prn_game_status();</a:t>
            </a:r>
            <a:endParaRPr kumimoji="1" lang="zh-CN" altLang="en-US" b="1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46088" y="4044950"/>
            <a:ext cx="82296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955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527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099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9671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0" lang="zh-CN" altLang="en-US">
                <a:latin typeface="黑体" panose="02010609060101010101" pitchFamily="49" charset="-122"/>
              </a:rPr>
              <a:t>定义 </a:t>
            </a:r>
            <a:r>
              <a:rPr kumimoji="0" lang="en-US" altLang="zh-CN" b="1">
                <a:latin typeface="Courier New" panose="02070309020205020404" pitchFamily="49" charset="0"/>
                <a:cs typeface="Courier New" panose="02070309020205020404" pitchFamily="49" charset="0"/>
              </a:rPr>
              <a:t>print.h</a:t>
            </a:r>
            <a:r>
              <a:rPr kumimoji="0" lang="zh-CN" altLang="en-US">
                <a:latin typeface="黑体" panose="02010609060101010101" pitchFamily="49" charset="-122"/>
              </a:rPr>
              <a:t>：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15950" y="4703763"/>
            <a:ext cx="8188325" cy="19383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2000" b="1" dirty="0">
                <a:solidFill>
                  <a:schemeClr val="tx1"/>
                </a:solidFill>
                <a:ea typeface="黑体" panose="02010609060101010101" pitchFamily="49" charset="-122"/>
              </a:rPr>
              <a:t>// </a:t>
            </a:r>
            <a:r>
              <a:rPr lang="zh-CN" altLang="pt-BR" sz="2000" b="1" dirty="0">
                <a:solidFill>
                  <a:schemeClr val="tx1"/>
                </a:solidFill>
                <a:ea typeface="黑体" panose="02010609060101010101" pitchFamily="49" charset="-122"/>
              </a:rPr>
              <a:t>文件：</a:t>
            </a:r>
            <a:r>
              <a:rPr lang="pt-BR" altLang="zh-CN" sz="2000" b="1" dirty="0">
                <a:solidFill>
                  <a:schemeClr val="tx1"/>
                </a:solidFill>
                <a:ea typeface="黑体" panose="02010609060101010101" pitchFamily="49" charset="-122"/>
              </a:rPr>
              <a:t>print.h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altLang="zh-CN" sz="2000" b="1" dirty="0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 dirty="0">
                <a:solidFill>
                  <a:schemeClr val="tx1"/>
                </a:solidFill>
                <a:ea typeface="黑体" panose="02010609060101010101" pitchFamily="49" charset="-122"/>
              </a:rPr>
              <a:t>#include </a:t>
            </a:r>
            <a:r>
              <a:rPr lang="pt-BR" altLang="zh-CN" sz="2000" b="1" dirty="0">
                <a:solidFill>
                  <a:schemeClr val="tx1"/>
                </a:solidFill>
                <a:ea typeface="黑体" panose="02010609060101010101" pitchFamily="49" charset="-122"/>
              </a:rPr>
              <a:t>"</a:t>
            </a:r>
            <a:r>
              <a:rPr lang="en-US" altLang="zh-CN" sz="2000" b="1" dirty="0" err="1">
                <a:solidFill>
                  <a:schemeClr val="tx1"/>
                </a:solidFill>
                <a:ea typeface="黑体" panose="02010609060101010101" pitchFamily="49" charset="-122"/>
              </a:rPr>
              <a:t>p_r_s.h</a:t>
            </a:r>
            <a:r>
              <a:rPr lang="pt-BR" altLang="zh-CN" sz="2000" b="1" dirty="0">
                <a:solidFill>
                  <a:schemeClr val="tx1"/>
                </a:solidFill>
                <a:ea typeface="黑体" panose="02010609060101010101" pitchFamily="49" charset="-122"/>
              </a:rPr>
              <a:t>"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 dirty="0">
                <a:solidFill>
                  <a:schemeClr val="tx1"/>
                </a:solidFill>
                <a:ea typeface="黑体" panose="02010609060101010101" pitchFamily="49" charset="-122"/>
              </a:rPr>
              <a:t>void </a:t>
            </a:r>
            <a:r>
              <a:rPr lang="en-US" altLang="zh-CN" sz="2000" b="1" dirty="0" err="1">
                <a:solidFill>
                  <a:schemeClr val="tx1"/>
                </a:solidFill>
                <a:ea typeface="黑体" panose="02010609060101010101" pitchFamily="49" charset="-122"/>
              </a:rPr>
              <a:t>prn_help</a:t>
            </a:r>
            <a:r>
              <a:rPr lang="en-US" altLang="zh-CN" sz="2000" b="1" dirty="0">
                <a:solidFill>
                  <a:schemeClr val="tx1"/>
                </a:solidFill>
                <a:ea typeface="黑体" panose="02010609060101010101" pitchFamily="49" charset="-122"/>
              </a:rPr>
              <a:t>();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2000" b="1" dirty="0">
                <a:solidFill>
                  <a:schemeClr val="tx1"/>
                </a:solidFill>
              </a:rPr>
              <a:t>void report(outcome);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2000" b="1" dirty="0">
                <a:solidFill>
                  <a:schemeClr val="tx1"/>
                </a:solidFill>
              </a:rPr>
              <a:t>void prn_game_status();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522288" y="1042988"/>
            <a:ext cx="8405812" cy="5632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pt-BR" sz="1800" b="1">
                <a:solidFill>
                  <a:schemeClr val="tx1"/>
                </a:solidFill>
                <a:ea typeface="黑体" panose="02010609060101010101" pitchFamily="49" charset="-122"/>
              </a:rPr>
              <a:t>文件：</a:t>
            </a: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print.cpp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pt-BR" sz="1800" b="1">
                <a:solidFill>
                  <a:schemeClr val="tx1"/>
                </a:solidFill>
                <a:ea typeface="黑体" panose="02010609060101010101" pitchFamily="49" charset="-122"/>
              </a:rPr>
              <a:t>包括所有与输出有关的模块。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pt-BR" sz="1800" b="1">
                <a:solidFill>
                  <a:schemeClr val="tx1"/>
                </a:solidFill>
                <a:ea typeface="黑体" panose="02010609060101010101" pitchFamily="49" charset="-122"/>
              </a:rPr>
              <a:t>有</a:t>
            </a: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prn_game_status</a:t>
            </a:r>
            <a:r>
              <a:rPr lang="zh-CN" altLang="en-US" sz="1800" b="1">
                <a:solidFill>
                  <a:schemeClr val="tx1"/>
                </a:solidFill>
                <a:ea typeface="黑体" panose="02010609060101010101" pitchFamily="49" charset="-122"/>
              </a:rPr>
              <a:t>，</a:t>
            </a: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prn_help</a:t>
            </a:r>
            <a:r>
              <a:rPr lang="zh-CN" altLang="en-US" sz="1800" b="1">
                <a:solidFill>
                  <a:schemeClr val="tx1"/>
                </a:solidFill>
                <a:ea typeface="黑体" panose="02010609060101010101" pitchFamily="49" charset="-122"/>
              </a:rPr>
              <a:t>和</a:t>
            </a: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report</a:t>
            </a:r>
            <a:r>
              <a:rPr lang="zh-CN" altLang="en-US" sz="1800" b="1">
                <a:solidFill>
                  <a:schemeClr val="tx1"/>
                </a:solidFill>
                <a:ea typeface="黑体" panose="02010609060101010101" pitchFamily="49" charset="-122"/>
              </a:rPr>
              <a:t>函数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zh-CN" altLang="en-US" sz="18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#include "print.h"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altLang="zh-CN" sz="18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en-US" sz="1800" b="1">
                <a:solidFill>
                  <a:schemeClr val="tx1"/>
                </a:solidFill>
                <a:ea typeface="黑体" panose="02010609060101010101" pitchFamily="49" charset="-122"/>
              </a:rPr>
              <a:t>模块的内部状态</a:t>
            </a:r>
            <a:endParaRPr lang="pt-BR" altLang="zh-CN" sz="18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  <a:ea typeface="黑体" panose="02010609060101010101" pitchFamily="49" charset="-122"/>
              </a:rPr>
              <a:t>static int win_cnt = 0, lose_cnt = 0, tie_cnt = 0;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altLang="zh-CN" sz="18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void report(outcome result)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{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switch(result) { 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   case win:   ++win_cnt; cout &lt;&lt; "You win. \n"; break;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   case lose:  ++lose_cnt; cout &lt;&lt; "You lose.\n"; break;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   case tie:   ++tie_cnt; cout &lt;&lt;"A  tie.\n"; break;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   default:   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               cout &lt;&lt; " PROGRAMMER ERROR!\n\n";       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               exit(1);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}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}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1695450" y="127000"/>
            <a:ext cx="6762750" cy="1143000"/>
          </a:xfrm>
        </p:spPr>
        <p:txBody>
          <a:bodyPr/>
          <a:lstStyle/>
          <a:p>
            <a:pPr eaLnBrk="1" hangingPunct="1"/>
            <a:r>
              <a:rPr lang="en-US" altLang="zh-CN"/>
              <a:t>print</a:t>
            </a:r>
            <a:r>
              <a:rPr lang="zh-CN" altLang="en-US"/>
              <a:t>模块的设计与实现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168275" y="831850"/>
            <a:ext cx="8902700" cy="59404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void </a:t>
            </a:r>
            <a:r>
              <a:rPr lang="en-US" altLang="zh-CN" b="1" dirty="0" err="1">
                <a:latin typeface="Courier New" panose="02070309020205020404" pitchFamily="49" charset="0"/>
              </a:rPr>
              <a:t>prn_game_status</a:t>
            </a:r>
            <a:r>
              <a:rPr lang="en-US" altLang="zh-CN" b="1" dirty="0">
                <a:latin typeface="Courier New" panose="02070309020205020404" pitchFamily="49" charset="0"/>
              </a:rPr>
              <a:t>()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{ </a:t>
            </a:r>
            <a:r>
              <a:rPr lang="en-US" altLang="zh-CN" b="1" dirty="0" err="1">
                <a:latin typeface="Courier New" panose="02070309020205020404" pitchFamily="49" charset="0"/>
              </a:rPr>
              <a:t>cout</a:t>
            </a:r>
            <a:r>
              <a:rPr lang="en-US" altLang="zh-CN" b="1" dirty="0">
                <a:latin typeface="Courier New" panose="02070309020205020404" pitchFamily="49" charset="0"/>
              </a:rPr>
              <a:t> &lt;&lt; </a:t>
            </a:r>
            <a:r>
              <a:rPr lang="en-US" altLang="zh-CN" b="1" dirty="0" err="1">
                <a:latin typeface="Courier New" panose="02070309020205020404" pitchFamily="49" charset="0"/>
              </a:rPr>
              <a:t>endl</a:t>
            </a:r>
            <a:r>
              <a:rPr lang="en-US" altLang="zh-CN" b="1" dirty="0">
                <a:latin typeface="Courier New" panose="02070309020205020404" pitchFamily="49" charset="0"/>
              </a:rPr>
              <a:t> 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latin typeface="Courier New" panose="02070309020205020404" pitchFamily="49" charset="0"/>
              </a:rPr>
              <a:t>cout</a:t>
            </a:r>
            <a:r>
              <a:rPr lang="en-US" altLang="zh-CN" b="1" dirty="0">
                <a:latin typeface="Courier New" panose="02070309020205020404" pitchFamily="49" charset="0"/>
              </a:rPr>
              <a:t> &lt;&lt; "GAME STATUS:" &lt;&lt; </a:t>
            </a:r>
            <a:r>
              <a:rPr lang="en-US" altLang="zh-CN" b="1" dirty="0" err="1">
                <a:latin typeface="Courier New" panose="02070309020205020404" pitchFamily="49" charset="0"/>
              </a:rPr>
              <a:t>endl</a:t>
            </a:r>
            <a:r>
              <a:rPr lang="en-US" altLang="zh-CN" b="1" dirty="0">
                <a:latin typeface="Courier New" panose="02070309020205020404" pitchFamily="49" charset="0"/>
              </a:rPr>
              <a:t>; 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latin typeface="Courier New" panose="02070309020205020404" pitchFamily="49" charset="0"/>
              </a:rPr>
              <a:t>cout</a:t>
            </a:r>
            <a:r>
              <a:rPr lang="en-US" altLang="zh-CN" b="1" dirty="0">
                <a:latin typeface="Courier New" panose="02070309020205020404" pitchFamily="49" charset="0"/>
              </a:rPr>
              <a:t> &lt;&lt; "win:  " &lt;&lt; </a:t>
            </a:r>
            <a:r>
              <a:rPr lang="en-US" altLang="zh-CN" b="1" dirty="0" err="1">
                <a:latin typeface="Courier New" panose="02070309020205020404" pitchFamily="49" charset="0"/>
              </a:rPr>
              <a:t>win_cnt</a:t>
            </a:r>
            <a:r>
              <a:rPr lang="en-US" altLang="zh-CN" b="1" dirty="0">
                <a:latin typeface="Courier New" panose="02070309020205020404" pitchFamily="49" charset="0"/>
              </a:rPr>
              <a:t> &lt;&lt; </a:t>
            </a:r>
            <a:r>
              <a:rPr lang="en-US" altLang="zh-CN" b="1" dirty="0" err="1">
                <a:latin typeface="Courier New" panose="02070309020205020404" pitchFamily="49" charset="0"/>
              </a:rPr>
              <a:t>endl</a:t>
            </a:r>
            <a:r>
              <a:rPr lang="en-US" altLang="zh-CN" b="1" dirty="0">
                <a:latin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latin typeface="Courier New" panose="02070309020205020404" pitchFamily="49" charset="0"/>
              </a:rPr>
              <a:t>cout</a:t>
            </a:r>
            <a:r>
              <a:rPr lang="en-US" altLang="zh-CN" b="1" dirty="0">
                <a:latin typeface="Courier New" panose="02070309020205020404" pitchFamily="49" charset="0"/>
              </a:rPr>
              <a:t> &lt;&lt; "Lose: " &lt;&lt; </a:t>
            </a:r>
            <a:r>
              <a:rPr lang="en-US" altLang="zh-CN" b="1" dirty="0" err="1">
                <a:latin typeface="Courier New" panose="02070309020205020404" pitchFamily="49" charset="0"/>
              </a:rPr>
              <a:t>lose_cnt</a:t>
            </a:r>
            <a:r>
              <a:rPr lang="en-US" altLang="zh-CN" b="1" dirty="0">
                <a:latin typeface="Courier New" panose="02070309020205020404" pitchFamily="49" charset="0"/>
              </a:rPr>
              <a:t> &lt;&lt; </a:t>
            </a:r>
            <a:r>
              <a:rPr lang="en-US" altLang="zh-CN" b="1" dirty="0" err="1">
                <a:latin typeface="Courier New" panose="02070309020205020404" pitchFamily="49" charset="0"/>
              </a:rPr>
              <a:t>endl</a:t>
            </a:r>
            <a:r>
              <a:rPr lang="en-US" altLang="zh-CN" b="1" dirty="0">
                <a:latin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fr-FR" altLang="zh-CN" b="1" dirty="0">
                <a:latin typeface="Courier New" panose="02070309020205020404" pitchFamily="49" charset="0"/>
              </a:rPr>
              <a:t>  cout &lt;&lt; "tie:  " &lt;&lt; tie_cnt &lt;&lt; endl;</a:t>
            </a:r>
          </a:p>
          <a:p>
            <a:pPr>
              <a:defRPr/>
            </a:pPr>
            <a:r>
              <a:rPr lang="fr-FR" altLang="zh-CN" b="1" dirty="0"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latin typeface="Courier New" panose="02070309020205020404" pitchFamily="49" charset="0"/>
              </a:rPr>
              <a:t>cout</a:t>
            </a:r>
            <a:r>
              <a:rPr lang="en-US" altLang="zh-CN" b="1" dirty="0">
                <a:latin typeface="Courier New" panose="02070309020205020404" pitchFamily="49" charset="0"/>
              </a:rPr>
              <a:t> &lt;&lt; "Total:" &lt;&lt; </a:t>
            </a:r>
            <a:r>
              <a:rPr lang="en-US" altLang="zh-CN" b="1" dirty="0" err="1">
                <a:latin typeface="Courier New" panose="02070309020205020404" pitchFamily="49" charset="0"/>
              </a:rPr>
              <a:t>win_cnt+lose_cnt+tie_cnt</a:t>
            </a:r>
            <a:r>
              <a:rPr lang="en-US" altLang="zh-CN" b="1" dirty="0">
                <a:latin typeface="Courier New" panose="02070309020205020404" pitchFamily="49" charset="0"/>
              </a:rPr>
              <a:t> &lt;&lt; </a:t>
            </a:r>
            <a:r>
              <a:rPr lang="en-US" altLang="zh-CN" b="1" dirty="0" err="1">
                <a:latin typeface="Courier New" panose="02070309020205020404" pitchFamily="49" charset="0"/>
              </a:rPr>
              <a:t>endl</a:t>
            </a:r>
            <a:r>
              <a:rPr lang="en-US" altLang="zh-CN" b="1" dirty="0">
                <a:latin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}</a:t>
            </a:r>
          </a:p>
          <a:p>
            <a:pPr>
              <a:defRPr/>
            </a:pPr>
            <a:endParaRPr lang="en-US" altLang="zh-CN" b="1" dirty="0">
              <a:latin typeface="Courier New" panose="02070309020205020404" pitchFamily="49" charset="0"/>
            </a:endParaRP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void </a:t>
            </a:r>
            <a:r>
              <a:rPr lang="en-US" altLang="zh-CN" b="1" dirty="0" err="1">
                <a:latin typeface="Courier New" panose="02070309020205020404" pitchFamily="49" charset="0"/>
              </a:rPr>
              <a:t>prn_help</a:t>
            </a:r>
            <a:r>
              <a:rPr lang="en-US" altLang="zh-CN" b="1" dirty="0">
                <a:latin typeface="Courier New" panose="02070309020205020404" pitchFamily="49" charset="0"/>
              </a:rPr>
              <a:t>()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{ </a:t>
            </a:r>
            <a:r>
              <a:rPr lang="en-US" altLang="zh-CN" b="1" dirty="0" err="1">
                <a:latin typeface="Courier New" panose="02070309020205020404" pitchFamily="49" charset="0"/>
              </a:rPr>
              <a:t>cout</a:t>
            </a:r>
            <a:r>
              <a:rPr lang="en-US" altLang="zh-CN" b="1" dirty="0">
                <a:latin typeface="Courier New" panose="02070309020205020404" pitchFamily="49" charset="0"/>
              </a:rPr>
              <a:t> &lt;&lt; </a:t>
            </a:r>
            <a:r>
              <a:rPr lang="en-US" altLang="zh-CN" b="1" dirty="0" err="1">
                <a:latin typeface="Courier New" panose="02070309020205020404" pitchFamily="49" charset="0"/>
              </a:rPr>
              <a:t>endl</a:t>
            </a:r>
            <a:endParaRPr lang="en-US" altLang="zh-CN" b="1" dirty="0">
              <a:latin typeface="Courier New" panose="02070309020205020404" pitchFamily="49" charset="0"/>
            </a:endParaRP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     &lt;&lt;  "The following characters can be used:\n"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     &lt;&lt;  "   p  for paper\n"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     &lt;&lt; "   r   for rock\n"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     &lt;&lt; "   s   for scissors\n"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     &lt;&lt; "   g   print the game status\n"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	 &lt;&lt; "   h   help, print this list\n"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     &lt;&lt; "   q   quit the game\n";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"/>
            <a:ext cx="7772400" cy="1143000"/>
          </a:xfrm>
        </p:spPr>
        <p:txBody>
          <a:bodyPr/>
          <a:lstStyle/>
          <a:p>
            <a:pPr eaLnBrk="1" hangingPunct="1"/>
            <a:r>
              <a:rPr lang="zh-CN" altLang="en-US"/>
              <a:t>主模块的实现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546100" y="858838"/>
            <a:ext cx="8051800" cy="5632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pt-BR" sz="1800" b="1">
                <a:solidFill>
                  <a:schemeClr val="tx1"/>
                </a:solidFill>
                <a:ea typeface="黑体" panose="02010609060101010101" pitchFamily="49" charset="-122"/>
              </a:rPr>
              <a:t>文件：</a:t>
            </a: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main.cpp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// </a:t>
            </a:r>
            <a:r>
              <a:rPr lang="zh-CN" altLang="pt-BR" sz="1800" b="1">
                <a:solidFill>
                  <a:schemeClr val="tx1"/>
                </a:solidFill>
                <a:ea typeface="黑体" panose="02010609060101010101" pitchFamily="49" charset="-122"/>
              </a:rPr>
              <a:t>石头、剪子、布游戏的主模块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zh-CN" altLang="pt-BR" sz="18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#include &lt;iostream&gt;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#include &lt;cstdlib&gt;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#include &lt;ctime&gt;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  <a:ea typeface="黑体" panose="02010609060101010101" pitchFamily="49" charset="-122"/>
              </a:rPr>
              <a:t>#include "p_r_s.h"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  <a:ea typeface="黑体" panose="02010609060101010101" pitchFamily="49" charset="-122"/>
              </a:rPr>
              <a:t>#include "select.h"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  <a:ea typeface="黑体" panose="02010609060101010101" pitchFamily="49" charset="-122"/>
              </a:rPr>
              <a:t>#include "compare.h"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  <a:ea typeface="黑体" panose="02010609060101010101" pitchFamily="49" charset="-122"/>
              </a:rPr>
              <a:t>#include "print.h"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using namespace std;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altLang="zh-CN" sz="18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int main(void)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{ 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outcome  result;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p_r_s player_choice, machine_choice;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altLang="zh-CN" sz="18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// seed the random number generator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srand(time(NULL));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95513" y="115888"/>
            <a:ext cx="6732587" cy="688975"/>
          </a:xfrm>
        </p:spPr>
        <p:txBody>
          <a:bodyPr/>
          <a:lstStyle/>
          <a:p>
            <a:pPr eaLnBrk="1" hangingPunct="1"/>
            <a:r>
              <a:rPr lang="zh-CN" altLang="en-US"/>
              <a:t>第九章 模块化开发</a:t>
            </a:r>
          </a:p>
        </p:txBody>
      </p:sp>
      <p:grpSp>
        <p:nvGrpSpPr>
          <p:cNvPr id="8195" name="Group 57"/>
          <p:cNvGrpSpPr>
            <a:grpSpLocks/>
          </p:cNvGrpSpPr>
          <p:nvPr/>
        </p:nvGrpSpPr>
        <p:grpSpPr bwMode="auto">
          <a:xfrm>
            <a:off x="2195513" y="3848100"/>
            <a:ext cx="5259387" cy="719138"/>
            <a:chOff x="1066" y="2432"/>
            <a:chExt cx="3313" cy="453"/>
          </a:xfrm>
        </p:grpSpPr>
        <p:sp>
          <p:nvSpPr>
            <p:cNvPr id="8223" name="AutoShape 5"/>
            <p:cNvSpPr>
              <a:spLocks noChangeArrowheads="1"/>
            </p:cNvSpPr>
            <p:nvPr/>
          </p:nvSpPr>
          <p:spPr bwMode="auto">
            <a:xfrm>
              <a:off x="1066" y="2432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</a:rPr>
                <a:t>9</a:t>
              </a:r>
              <a:r>
                <a:rPr kumimoji="0" lang="en-US" altLang="zh-CN">
                  <a:solidFill>
                    <a:srgbClr val="000000"/>
                  </a:solidFill>
                  <a:latin typeface="Times New Roman" panose="02020603050405020304" pitchFamily="18" charset="0"/>
                </a:rPr>
                <a:t>.4 </a:t>
              </a:r>
              <a:r>
                <a:rPr lang="zh-CN" altLang="en-US">
                  <a:solidFill>
                    <a:srgbClr val="000000"/>
                  </a:solidFill>
                  <a:latin typeface="Times New Roman" panose="02020603050405020304" pitchFamily="18" charset="0"/>
                </a:rPr>
                <a:t>使用你定义的库</a:t>
              </a:r>
              <a:endParaRPr kumimoji="0" lang="en-US" altLang="zh-C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8224" name="Group 8"/>
            <p:cNvGrpSpPr>
              <a:grpSpLocks/>
            </p:cNvGrpSpPr>
            <p:nvPr/>
          </p:nvGrpSpPr>
          <p:grpSpPr bwMode="auto">
            <a:xfrm>
              <a:off x="4105" y="2637"/>
              <a:ext cx="274" cy="248"/>
              <a:chOff x="2078" y="1680"/>
              <a:chExt cx="1615" cy="1615"/>
            </a:xfrm>
          </p:grpSpPr>
          <p:sp>
            <p:nvSpPr>
              <p:cNvPr id="8225" name="Oval 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26" name="Oval 1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6" name="Oval 11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28" name="Oval 12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8" name="Oval 13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30" name="Oval 14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8196" name="Group 58"/>
          <p:cNvGrpSpPr>
            <a:grpSpLocks/>
          </p:cNvGrpSpPr>
          <p:nvPr/>
        </p:nvGrpSpPr>
        <p:grpSpPr bwMode="auto">
          <a:xfrm>
            <a:off x="2195513" y="3152775"/>
            <a:ext cx="5259387" cy="600075"/>
            <a:chOff x="1066" y="1842"/>
            <a:chExt cx="3313" cy="378"/>
          </a:xfrm>
        </p:grpSpPr>
        <p:sp>
          <p:nvSpPr>
            <p:cNvPr id="8215" name="AutoShape 4"/>
            <p:cNvSpPr>
              <a:spLocks noChangeArrowheads="1"/>
            </p:cNvSpPr>
            <p:nvPr/>
          </p:nvSpPr>
          <p:spPr bwMode="auto">
            <a:xfrm>
              <a:off x="1066" y="1842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</a:rPr>
                <a:t>9</a:t>
              </a:r>
              <a:r>
                <a:rPr kumimoji="0" lang="en-US" altLang="zh-CN">
                  <a:solidFill>
                    <a:srgbClr val="000000"/>
                  </a:solidFill>
                  <a:latin typeface="Times New Roman" panose="02020603050405020304" pitchFamily="18" charset="0"/>
                </a:rPr>
                <a:t>.3 </a:t>
              </a:r>
              <a:r>
                <a:rPr lang="zh-CN" altLang="en-US">
                  <a:solidFill>
                    <a:srgbClr val="000000"/>
                  </a:solidFill>
                  <a:latin typeface="Times New Roman" panose="02020603050405020304" pitchFamily="18" charset="0"/>
                </a:rPr>
                <a:t>库的设计与实现</a:t>
              </a:r>
              <a:endParaRPr kumimoji="0" lang="en-US" altLang="zh-C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8216" name="Group 15"/>
            <p:cNvGrpSpPr>
              <a:grpSpLocks/>
            </p:cNvGrpSpPr>
            <p:nvPr/>
          </p:nvGrpSpPr>
          <p:grpSpPr bwMode="auto">
            <a:xfrm>
              <a:off x="4105" y="1953"/>
              <a:ext cx="274" cy="248"/>
              <a:chOff x="2078" y="1680"/>
              <a:chExt cx="1615" cy="1615"/>
            </a:xfrm>
          </p:grpSpPr>
          <p:sp>
            <p:nvSpPr>
              <p:cNvPr id="8217" name="Oval 16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18" name="Oval 17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29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gray">
              <a:xfrm>
                <a:off x="2255" y="1862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20" name="Oval 19"/>
              <p:cNvSpPr>
                <a:spLocks noChangeArrowheads="1"/>
              </p:cNvSpPr>
              <p:nvPr/>
            </p:nvSpPr>
            <p:spPr bwMode="gray">
              <a:xfrm>
                <a:off x="2254" y="1862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gray">
              <a:xfrm>
                <a:off x="2337" y="1947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gray">
              <a:xfrm>
                <a:off x="2337" y="1947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8197" name="Group 59"/>
          <p:cNvGrpSpPr>
            <a:grpSpLocks/>
          </p:cNvGrpSpPr>
          <p:nvPr/>
        </p:nvGrpSpPr>
        <p:grpSpPr bwMode="auto">
          <a:xfrm>
            <a:off x="2195513" y="2471738"/>
            <a:ext cx="5256212" cy="681037"/>
            <a:chOff x="1066" y="1253"/>
            <a:chExt cx="3311" cy="429"/>
          </a:xfrm>
        </p:grpSpPr>
        <p:sp>
          <p:nvSpPr>
            <p:cNvPr id="8207" name="AutoShape 3"/>
            <p:cNvSpPr>
              <a:spLocks noChangeArrowheads="1"/>
            </p:cNvSpPr>
            <p:nvPr/>
          </p:nvSpPr>
          <p:spPr bwMode="auto">
            <a:xfrm>
              <a:off x="1066" y="1253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</a:rPr>
                <a:t>9</a:t>
              </a:r>
              <a:r>
                <a:rPr kumimoji="0" lang="en-US" altLang="zh-CN">
                  <a:solidFill>
                    <a:srgbClr val="000000"/>
                  </a:solidFill>
                  <a:latin typeface="Times New Roman" panose="02020603050405020304" pitchFamily="18" charset="0"/>
                </a:rPr>
                <a:t>.2 </a:t>
              </a:r>
              <a:r>
                <a:rPr lang="zh-CN" altLang="en-US">
                  <a:solidFill>
                    <a:srgbClr val="000000"/>
                  </a:solidFill>
                  <a:latin typeface="Times New Roman" panose="02020603050405020304" pitchFamily="18" charset="0"/>
                </a:rPr>
                <a:t>模块划分</a:t>
              </a:r>
              <a:endParaRPr kumimoji="0" lang="zh-CN" alt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8208" name="Group 22"/>
            <p:cNvGrpSpPr>
              <a:grpSpLocks/>
            </p:cNvGrpSpPr>
            <p:nvPr/>
          </p:nvGrpSpPr>
          <p:grpSpPr bwMode="auto">
            <a:xfrm>
              <a:off x="4103" y="1434"/>
              <a:ext cx="274" cy="248"/>
              <a:chOff x="2078" y="1680"/>
              <a:chExt cx="1615" cy="1615"/>
            </a:xfrm>
          </p:grpSpPr>
          <p:sp>
            <p:nvSpPr>
              <p:cNvPr id="8209" name="Oval 23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10" name="Oval 24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4" name="Oval 25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12" name="Oval 26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6" name="Oval 27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14" name="Oval 28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00CC66"/>
                  </a:gs>
                  <a:gs pos="100000">
                    <a:srgbClr val="005E2F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8198" name="Group 60"/>
          <p:cNvGrpSpPr>
            <a:grpSpLocks/>
          </p:cNvGrpSpPr>
          <p:nvPr/>
        </p:nvGrpSpPr>
        <p:grpSpPr bwMode="auto">
          <a:xfrm>
            <a:off x="2195513" y="1784350"/>
            <a:ext cx="5186362" cy="682625"/>
            <a:chOff x="1066" y="709"/>
            <a:chExt cx="3267" cy="430"/>
          </a:xfrm>
        </p:grpSpPr>
        <p:sp>
          <p:nvSpPr>
            <p:cNvPr id="8199" name="AutoShape 29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066" y="709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9</a:t>
              </a:r>
              <a:r>
                <a:rPr kumimoji="0" lang="en-US" altLang="zh-CN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.1 </a:t>
              </a: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结构化程序设计</a:t>
              </a:r>
              <a:endParaRPr kumimoji="0" lang="zh-CN" altLang="en-US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8200" name="Group 30"/>
            <p:cNvGrpSpPr>
              <a:grpSpLocks/>
            </p:cNvGrpSpPr>
            <p:nvPr/>
          </p:nvGrpSpPr>
          <p:grpSpPr bwMode="auto">
            <a:xfrm>
              <a:off x="4059" y="891"/>
              <a:ext cx="274" cy="248"/>
              <a:chOff x="2078" y="1680"/>
              <a:chExt cx="1615" cy="1615"/>
            </a:xfrm>
          </p:grpSpPr>
          <p:sp>
            <p:nvSpPr>
              <p:cNvPr id="8201" name="Oval 3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02" name="Oval 3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3" name="Oval 33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04" name="Oval 34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5" name="Oval 35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06" name="Oval 36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7C00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165100" y="977900"/>
            <a:ext cx="8890000" cy="4800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800" b="1" dirty="0">
                <a:latin typeface="Courier New" panose="02070309020205020404" pitchFamily="49" charset="0"/>
              </a:rPr>
              <a:t>   while((</a:t>
            </a:r>
            <a:r>
              <a:rPr lang="en-US" altLang="zh-CN" sz="1800" b="1" dirty="0" err="1">
                <a:latin typeface="Courier New" panose="02070309020205020404" pitchFamily="49" charset="0"/>
              </a:rPr>
              <a:t>player_choice</a:t>
            </a:r>
            <a:r>
              <a:rPr lang="en-US" altLang="zh-CN" sz="1800" b="1" dirty="0">
                <a:latin typeface="Courier New" panose="02070309020205020404" pitchFamily="49" charset="0"/>
              </a:rPr>
              <a:t> = </a:t>
            </a:r>
            <a:r>
              <a:rPr lang="en-US" altLang="zh-CN" sz="1800" b="1" dirty="0" err="1">
                <a:latin typeface="Courier New" panose="02070309020205020404" pitchFamily="49" charset="0"/>
              </a:rPr>
              <a:t>selection_by_player</a:t>
            </a:r>
            <a:r>
              <a:rPr lang="en-US" altLang="zh-CN" sz="1800" b="1" dirty="0">
                <a:latin typeface="Courier New" panose="02070309020205020404" pitchFamily="49" charset="0"/>
              </a:rPr>
              <a:t>()) != quit)</a:t>
            </a:r>
          </a:p>
          <a:p>
            <a:pPr>
              <a:defRPr/>
            </a:pPr>
            <a:r>
              <a:rPr lang="en-US" altLang="zh-CN" sz="1800" b="1" dirty="0">
                <a:latin typeface="Courier New" panose="02070309020205020404" pitchFamily="49" charset="0"/>
              </a:rPr>
              <a:t>      switch(</a:t>
            </a:r>
            <a:r>
              <a:rPr lang="en-US" altLang="zh-CN" sz="1800" b="1" dirty="0" err="1">
                <a:latin typeface="Courier New" panose="02070309020205020404" pitchFamily="49" charset="0"/>
              </a:rPr>
              <a:t>player_choice</a:t>
            </a:r>
            <a:r>
              <a:rPr lang="en-US" altLang="zh-CN" sz="1800" b="1" dirty="0">
                <a:latin typeface="Courier New" panose="02070309020205020404" pitchFamily="49" charset="0"/>
              </a:rPr>
              <a:t>) { </a:t>
            </a:r>
          </a:p>
          <a:p>
            <a:pPr>
              <a:defRPr/>
            </a:pPr>
            <a:r>
              <a:rPr lang="en-US" altLang="zh-CN" sz="1800" b="1" dirty="0">
                <a:latin typeface="Courier New" panose="02070309020205020404" pitchFamily="49" charset="0"/>
              </a:rPr>
              <a:t>	  case paper:</a:t>
            </a:r>
          </a:p>
          <a:p>
            <a:pPr>
              <a:defRPr/>
            </a:pPr>
            <a:r>
              <a:rPr lang="en-US" altLang="zh-CN" sz="1800" b="1" dirty="0">
                <a:latin typeface="Courier New" panose="02070309020205020404" pitchFamily="49" charset="0"/>
              </a:rPr>
              <a:t>	  case rock:</a:t>
            </a:r>
          </a:p>
          <a:p>
            <a:pPr>
              <a:defRPr/>
            </a:pPr>
            <a:r>
              <a:rPr lang="en-US" altLang="zh-CN" sz="1800" b="1" dirty="0">
                <a:latin typeface="Courier New" panose="02070309020205020404" pitchFamily="49" charset="0"/>
              </a:rPr>
              <a:t>	  case scissor:</a:t>
            </a:r>
          </a:p>
          <a:p>
            <a:pPr>
              <a:defRPr/>
            </a:pPr>
            <a:r>
              <a:rPr lang="en-US" altLang="zh-CN" sz="1800" b="1" dirty="0">
                <a:latin typeface="Courier New" panose="02070309020205020404" pitchFamily="49" charset="0"/>
              </a:rPr>
              <a:t>              </a:t>
            </a:r>
            <a:r>
              <a:rPr lang="en-US" altLang="zh-CN" sz="1800" b="1" dirty="0" err="1">
                <a:latin typeface="Courier New" panose="02070309020205020404" pitchFamily="49" charset="0"/>
              </a:rPr>
              <a:t>machine_choice</a:t>
            </a:r>
            <a:r>
              <a:rPr lang="en-US" altLang="zh-CN" sz="1800" b="1" dirty="0">
                <a:latin typeface="Courier New" panose="02070309020205020404" pitchFamily="49" charset="0"/>
              </a:rPr>
              <a:t> = </a:t>
            </a:r>
            <a:r>
              <a:rPr lang="en-US" altLang="zh-CN" sz="1800" b="1" dirty="0" err="1">
                <a:latin typeface="Courier New" panose="02070309020205020404" pitchFamily="49" charset="0"/>
              </a:rPr>
              <a:t>selection_by_machine</a:t>
            </a:r>
            <a:r>
              <a:rPr lang="en-US" altLang="zh-CN" sz="1800" b="1" dirty="0">
                <a:latin typeface="Courier New" panose="02070309020205020404" pitchFamily="49" charset="0"/>
              </a:rPr>
              <a:t>();</a:t>
            </a:r>
          </a:p>
          <a:p>
            <a:pPr>
              <a:defRPr/>
            </a:pPr>
            <a:r>
              <a:rPr lang="en-US" altLang="zh-CN" sz="1800" b="1" dirty="0">
                <a:latin typeface="Courier New" panose="02070309020205020404" pitchFamily="49" charset="0"/>
              </a:rPr>
              <a:t>              result = compare(</a:t>
            </a:r>
            <a:r>
              <a:rPr lang="en-US" altLang="zh-CN" sz="1800" b="1" dirty="0" err="1">
                <a:latin typeface="Courier New" panose="02070309020205020404" pitchFamily="49" charset="0"/>
              </a:rPr>
              <a:t>player_choice</a:t>
            </a:r>
            <a:r>
              <a:rPr lang="en-US" altLang="zh-CN" sz="1800" b="1" dirty="0">
                <a:latin typeface="Courier New" panose="02070309020205020404" pitchFamily="49" charset="0"/>
              </a:rPr>
              <a:t>, </a:t>
            </a:r>
            <a:r>
              <a:rPr lang="en-US" altLang="zh-CN" sz="1800" b="1" dirty="0" err="1">
                <a:latin typeface="Courier New" panose="02070309020205020404" pitchFamily="49" charset="0"/>
              </a:rPr>
              <a:t>machine_choice</a:t>
            </a:r>
            <a:r>
              <a:rPr lang="en-US" altLang="zh-CN" sz="1800" b="1" dirty="0">
                <a:latin typeface="Courier New" panose="02070309020205020404" pitchFamily="49" charset="0"/>
              </a:rPr>
              <a:t>);</a:t>
            </a:r>
          </a:p>
          <a:p>
            <a:pPr>
              <a:defRPr/>
            </a:pPr>
            <a:r>
              <a:rPr lang="en-US" altLang="zh-CN" sz="1800" b="1" dirty="0">
                <a:latin typeface="Courier New" panose="02070309020205020404" pitchFamily="49" charset="0"/>
              </a:rPr>
              <a:t>              report(result);  break;</a:t>
            </a:r>
          </a:p>
          <a:p>
            <a:pPr>
              <a:defRPr/>
            </a:pPr>
            <a:r>
              <a:rPr lang="en-US" altLang="zh-CN" sz="1800" b="1" dirty="0">
                <a:latin typeface="Courier New" panose="02070309020205020404" pitchFamily="49" charset="0"/>
              </a:rPr>
              <a:t>	  case game: </a:t>
            </a:r>
            <a:r>
              <a:rPr lang="en-US" altLang="zh-CN" sz="1800" b="1" dirty="0" err="1">
                <a:latin typeface="Courier New" panose="02070309020205020404" pitchFamily="49" charset="0"/>
              </a:rPr>
              <a:t>prn_game_status</a:t>
            </a:r>
            <a:r>
              <a:rPr lang="en-US" altLang="zh-CN" sz="1800" b="1" dirty="0">
                <a:latin typeface="Courier New" panose="02070309020205020404" pitchFamily="49" charset="0"/>
              </a:rPr>
              <a:t>();  break;</a:t>
            </a:r>
          </a:p>
          <a:p>
            <a:pPr>
              <a:defRPr/>
            </a:pPr>
            <a:r>
              <a:rPr lang="en-US" altLang="zh-CN" sz="1800" b="1" dirty="0">
                <a:latin typeface="Courier New" panose="02070309020205020404" pitchFamily="49" charset="0"/>
              </a:rPr>
              <a:t>	  case help: </a:t>
            </a:r>
            <a:r>
              <a:rPr lang="en-US" altLang="zh-CN" sz="1800" b="1" dirty="0" err="1">
                <a:latin typeface="Courier New" panose="02070309020205020404" pitchFamily="49" charset="0"/>
              </a:rPr>
              <a:t>prn_help</a:t>
            </a:r>
            <a:r>
              <a:rPr lang="en-US" altLang="zh-CN" sz="1800" b="1" dirty="0">
                <a:latin typeface="Courier New" panose="02070309020205020404" pitchFamily="49" charset="0"/>
              </a:rPr>
              <a:t>();   break;</a:t>
            </a:r>
          </a:p>
          <a:p>
            <a:pPr>
              <a:defRPr/>
            </a:pPr>
            <a:r>
              <a:rPr lang="en-US" altLang="zh-CN" sz="1800" b="1" dirty="0">
                <a:latin typeface="Courier New" panose="02070309020205020404" pitchFamily="49" charset="0"/>
              </a:rPr>
              <a:t>	  default:</a:t>
            </a:r>
          </a:p>
          <a:p>
            <a:pPr>
              <a:defRPr/>
            </a:pPr>
            <a:r>
              <a:rPr lang="en-US" altLang="zh-CN" sz="1800" b="1" dirty="0">
                <a:latin typeface="Courier New" panose="02070309020205020404" pitchFamily="49" charset="0"/>
              </a:rPr>
              <a:t>            </a:t>
            </a:r>
            <a:r>
              <a:rPr lang="en-US" altLang="zh-CN" sz="1800" b="1" dirty="0" err="1">
                <a:latin typeface="Courier New" panose="02070309020205020404" pitchFamily="49" charset="0"/>
              </a:rPr>
              <a:t>cout</a:t>
            </a:r>
            <a:r>
              <a:rPr lang="en-US" altLang="zh-CN" sz="1800" b="1" dirty="0">
                <a:latin typeface="Courier New" panose="02070309020205020404" pitchFamily="49" charset="0"/>
              </a:rPr>
              <a:t>&lt;&lt; "PROGRAMMER ERROR!\n\n";      </a:t>
            </a:r>
          </a:p>
          <a:p>
            <a:pPr>
              <a:defRPr/>
            </a:pPr>
            <a:r>
              <a:rPr lang="en-US" altLang="zh-CN" sz="1800" b="1" dirty="0">
                <a:latin typeface="Courier New" panose="02070309020205020404" pitchFamily="49" charset="0"/>
              </a:rPr>
              <a:t>            exit(1);</a:t>
            </a:r>
          </a:p>
          <a:p>
            <a:pPr>
              <a:defRPr/>
            </a:pPr>
            <a:r>
              <a:rPr lang="en-US" altLang="zh-CN" sz="1800" b="1" dirty="0">
                <a:latin typeface="Courier New" panose="02070309020205020404" pitchFamily="49" charset="0"/>
              </a:rPr>
              <a:t>      }</a:t>
            </a:r>
          </a:p>
          <a:p>
            <a:pPr>
              <a:defRPr/>
            </a:pPr>
            <a:r>
              <a:rPr lang="en-US" altLang="zh-CN" sz="1800" b="1" dirty="0">
                <a:latin typeface="Courier New" panose="02070309020205020404" pitchFamily="49" charset="0"/>
              </a:rPr>
              <a:t>   </a:t>
            </a:r>
            <a:r>
              <a:rPr lang="en-US" altLang="zh-CN" sz="1800" b="1" dirty="0" err="1">
                <a:latin typeface="Courier New" panose="02070309020205020404" pitchFamily="49" charset="0"/>
              </a:rPr>
              <a:t>prn_game_status</a:t>
            </a:r>
            <a:r>
              <a:rPr lang="en-US" altLang="zh-CN" sz="1800" b="1" dirty="0">
                <a:latin typeface="Courier New" panose="02070309020205020404" pitchFamily="49" charset="0"/>
              </a:rPr>
              <a:t>(); </a:t>
            </a:r>
          </a:p>
          <a:p>
            <a:pPr>
              <a:defRPr/>
            </a:pPr>
            <a:r>
              <a:rPr lang="en-US" altLang="zh-CN" sz="1800" b="1" dirty="0">
                <a:latin typeface="Courier New" panose="02070309020205020404" pitchFamily="49" charset="0"/>
              </a:rPr>
              <a:t>   return 0;</a:t>
            </a:r>
          </a:p>
          <a:p>
            <a:pPr>
              <a:defRPr/>
            </a:pPr>
            <a:r>
              <a:rPr lang="pt-BR" altLang="zh-CN" sz="1800" b="1" dirty="0">
                <a:latin typeface="Courier New" panose="02070309020205020404" pitchFamily="49" charset="0"/>
              </a:rPr>
              <a:t>}</a:t>
            </a:r>
            <a:endParaRPr lang="en-US" altLang="zh-CN" sz="1800" b="1" dirty="0">
              <a:latin typeface="Courier New" panose="02070309020205020404" pitchFamily="49" charset="0"/>
            </a:endParaRPr>
          </a:p>
        </p:txBody>
      </p:sp>
      <p:grpSp>
        <p:nvGrpSpPr>
          <p:cNvPr id="4" name="组合 3"/>
          <p:cNvGrpSpPr>
            <a:grpSpLocks/>
          </p:cNvGrpSpPr>
          <p:nvPr/>
        </p:nvGrpSpPr>
        <p:grpSpPr bwMode="auto">
          <a:xfrm>
            <a:off x="0" y="5842000"/>
            <a:ext cx="9144000" cy="1066800"/>
            <a:chOff x="0" y="5842569"/>
            <a:chExt cx="9144000" cy="1066800"/>
          </a:xfrm>
        </p:grpSpPr>
        <p:sp>
          <p:nvSpPr>
            <p:cNvPr id="28676" name="文本框 1"/>
            <p:cNvSpPr txBox="1">
              <a:spLocks noChangeArrowheads="1"/>
            </p:cNvSpPr>
            <p:nvPr/>
          </p:nvSpPr>
          <p:spPr bwMode="auto">
            <a:xfrm>
              <a:off x="0" y="5982126"/>
              <a:ext cx="9144000" cy="78768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zh-CN" altLang="en-US" sz="3200">
                  <a:solidFill>
                    <a:schemeClr val="bg1"/>
                  </a:solidFill>
                </a:rPr>
                <a:t>程序是否有问题？</a:t>
              </a:r>
            </a:p>
          </p:txBody>
        </p:sp>
        <p:pic>
          <p:nvPicPr>
            <p:cNvPr id="28677" name="图片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350" y="5842569"/>
              <a:ext cx="10668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1125"/>
            <a:ext cx="7772400" cy="1143000"/>
          </a:xfrm>
        </p:spPr>
        <p:txBody>
          <a:bodyPr/>
          <a:lstStyle/>
          <a:p>
            <a:pPr eaLnBrk="1" hangingPunct="1"/>
            <a:r>
              <a:rPr lang="zh-CN" altLang="en-US"/>
              <a:t>头文件的设计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34988" y="1092200"/>
            <a:ext cx="7772400" cy="1003300"/>
          </a:xfrm>
        </p:spPr>
        <p:txBody>
          <a:bodyPr/>
          <a:lstStyle/>
          <a:p>
            <a:pPr eaLnBrk="1" hangingPunct="1"/>
            <a:r>
              <a:rPr lang="en-US" altLang="zh-CN" sz="2400" b="1"/>
              <a:t>p_r_s.h</a:t>
            </a:r>
            <a:r>
              <a:rPr lang="zh-CN" altLang="en-US" sz="2400"/>
              <a:t>会被多次</a:t>
            </a:r>
            <a:r>
              <a:rPr lang="en-US" altLang="zh-CN" sz="2400" b="1"/>
              <a:t>include</a:t>
            </a:r>
            <a:r>
              <a:rPr lang="zh-CN" altLang="en-US" sz="2400"/>
              <a:t>，造成类型重复定义</a:t>
            </a:r>
            <a:endParaRPr lang="en-US" altLang="zh-CN" sz="2400"/>
          </a:p>
          <a:p>
            <a:pPr eaLnBrk="1" hangingPunct="1"/>
            <a:r>
              <a:rPr lang="zh-CN" altLang="en-US" sz="2400"/>
              <a:t>解决方法：需要用到一个新的编译预处理命令：</a:t>
            </a:r>
          </a:p>
        </p:txBody>
      </p:sp>
      <p:sp>
        <p:nvSpPr>
          <p:cNvPr id="2" name="矩形 1"/>
          <p:cNvSpPr/>
          <p:nvPr/>
        </p:nvSpPr>
        <p:spPr>
          <a:xfrm>
            <a:off x="685800" y="2095500"/>
            <a:ext cx="7772400" cy="13239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 marL="342900" indent="-342900"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#ifndef 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标识符</a:t>
            </a:r>
            <a:endParaRPr lang="en-US" altLang="zh-CN" sz="20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#define 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标识符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… 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#endif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4988" y="3517900"/>
            <a:ext cx="7772400" cy="533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49263" indent="-449263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  <a:cs typeface="+mn-cs"/>
              </a:defRPr>
            </a:lvl1pPr>
            <a:lvl2pPr marL="91440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322388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3pPr>
            <a:lvl4pPr marL="1730375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4pPr>
            <a:lvl5pPr marL="2138363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5pPr>
            <a:lvl6pPr marL="25955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6pPr>
            <a:lvl7pPr marL="30527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7pPr>
            <a:lvl8pPr marL="35099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8pPr>
            <a:lvl9pPr marL="39671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kumimoji="0" lang="zh-CN" altLang="en-US" sz="2400" kern="0" dirty="0">
                <a:ea typeface="黑体" panose="02010609060101010101" pitchFamily="49" charset="-122"/>
              </a:rPr>
              <a:t>重写 </a:t>
            </a:r>
            <a:r>
              <a:rPr kumimoji="0" lang="en-US" altLang="zh-CN" sz="2400" b="1" kern="0" dirty="0" err="1">
                <a:ea typeface="黑体" panose="02010609060101010101" pitchFamily="49" charset="-122"/>
              </a:rPr>
              <a:t>p_r_s.h</a:t>
            </a:r>
            <a:r>
              <a:rPr kumimoji="0" lang="zh-CN" altLang="en-US" sz="2400" kern="0" dirty="0">
                <a:ea typeface="黑体" panose="02010609060101010101" pitchFamily="49" charset="-122"/>
              </a:rPr>
              <a:t>：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85800" y="4149725"/>
            <a:ext cx="7772400" cy="23082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// </a:t>
            </a:r>
            <a:r>
              <a:rPr lang="zh-CN" altLang="pt-BR" sz="1800" b="1">
                <a:solidFill>
                  <a:schemeClr val="tx1"/>
                </a:solidFill>
                <a:ea typeface="黑体" panose="02010609060101010101" pitchFamily="49" charset="-122"/>
              </a:rPr>
              <a:t>文件：</a:t>
            </a: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p_r_s.h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// </a:t>
            </a:r>
            <a:r>
              <a:rPr lang="zh-CN" altLang="pt-BR" sz="1800" b="1">
                <a:solidFill>
                  <a:schemeClr val="tx1"/>
                </a:solidFill>
                <a:ea typeface="黑体" panose="02010609060101010101" pitchFamily="49" charset="-122"/>
              </a:rPr>
              <a:t>本文件定义了两个枚举类型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zh-CN" altLang="pt-BR" sz="18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>
                <a:solidFill>
                  <a:srgbClr val="0000FF"/>
                </a:solidFill>
                <a:ea typeface="黑体" panose="02010609060101010101" pitchFamily="49" charset="-122"/>
              </a:rPr>
              <a:t>#ifndef  </a:t>
            </a:r>
            <a:r>
              <a:rPr lang="en-US" altLang="zh-CN" sz="1800" b="1">
                <a:solidFill>
                  <a:srgbClr val="0000FF"/>
                </a:solidFill>
                <a:ea typeface="黑体" panose="02010609060101010101" pitchFamily="49" charset="-122"/>
              </a:rPr>
              <a:t>p</a:t>
            </a:r>
            <a:r>
              <a:rPr lang="pt-BR" altLang="zh-CN" sz="1800" b="1">
                <a:solidFill>
                  <a:srgbClr val="0000FF"/>
                </a:solidFill>
                <a:ea typeface="黑体" panose="02010609060101010101" pitchFamily="49" charset="-122"/>
              </a:rPr>
              <a:t>_r_s_h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>
                <a:solidFill>
                  <a:srgbClr val="0000FF"/>
                </a:solidFill>
                <a:ea typeface="黑体" panose="02010609060101010101" pitchFamily="49" charset="-122"/>
              </a:rPr>
              <a:t>#define p_r_s_h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enum p_r_s {paper, rock, scissor, game, help, quit} 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enum outcome {win, lose, tie, error} 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>
                <a:solidFill>
                  <a:srgbClr val="0000FF"/>
                </a:solidFill>
                <a:ea typeface="黑体" panose="02010609060101010101" pitchFamily="49" charset="-122"/>
              </a:rPr>
              <a:t>#endif</a:t>
            </a:r>
            <a:endParaRPr lang="en-US" altLang="zh-CN" sz="1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47900" y="139700"/>
            <a:ext cx="5473700" cy="825500"/>
          </a:xfrm>
        </p:spPr>
        <p:txBody>
          <a:bodyPr/>
          <a:lstStyle/>
          <a:p>
            <a:pPr eaLnBrk="1" hangingPunct="1"/>
            <a:r>
              <a:rPr lang="zh-CN" altLang="en-US"/>
              <a:t>其他模块的</a:t>
            </a:r>
            <a:r>
              <a:rPr lang="zh-CN" altLang="pt-BR"/>
              <a:t>头文件 </a:t>
            </a:r>
            <a:endParaRPr lang="zh-CN" altLang="en-US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11150" y="1687513"/>
            <a:ext cx="4241800" cy="20304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 dirty="0">
                <a:solidFill>
                  <a:schemeClr val="tx1"/>
                </a:solidFill>
                <a:ea typeface="黑体" panose="02010609060101010101" pitchFamily="49" charset="-122"/>
              </a:rPr>
              <a:t>// </a:t>
            </a:r>
            <a:r>
              <a:rPr lang="zh-CN" altLang="pt-BR" sz="1800" b="1" dirty="0">
                <a:solidFill>
                  <a:schemeClr val="tx1"/>
                </a:solidFill>
                <a:ea typeface="黑体" panose="02010609060101010101" pitchFamily="49" charset="-122"/>
              </a:rPr>
              <a:t>文件：</a:t>
            </a:r>
            <a:r>
              <a:rPr lang="pt-BR" altLang="zh-CN" sz="1800" b="1" dirty="0">
                <a:solidFill>
                  <a:schemeClr val="tx1"/>
                </a:solidFill>
                <a:ea typeface="黑体" panose="02010609060101010101" pitchFamily="49" charset="-122"/>
              </a:rPr>
              <a:t>select.h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 dirty="0">
                <a:solidFill>
                  <a:srgbClr val="0000FF"/>
                </a:solidFill>
                <a:ea typeface="黑体" panose="02010609060101010101" pitchFamily="49" charset="-122"/>
              </a:rPr>
              <a:t>#ifndef </a:t>
            </a:r>
            <a:r>
              <a:rPr lang="en-US" altLang="zh-CN" sz="1800" b="1" dirty="0">
                <a:solidFill>
                  <a:srgbClr val="0000FF"/>
                </a:solidFill>
                <a:ea typeface="黑体" panose="02010609060101010101" pitchFamily="49" charset="-122"/>
              </a:rPr>
              <a:t>select</a:t>
            </a:r>
            <a:r>
              <a:rPr lang="pt-BR" altLang="zh-CN" sz="1800" b="1" dirty="0">
                <a:solidFill>
                  <a:srgbClr val="0000FF"/>
                </a:solidFill>
                <a:ea typeface="黑体" panose="02010609060101010101" pitchFamily="49" charset="-122"/>
              </a:rPr>
              <a:t>_h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 dirty="0">
                <a:solidFill>
                  <a:srgbClr val="0000FF"/>
                </a:solidFill>
                <a:ea typeface="黑体" panose="02010609060101010101" pitchFamily="49" charset="-122"/>
              </a:rPr>
              <a:t>#define select_h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 dirty="0">
                <a:solidFill>
                  <a:schemeClr val="tx1"/>
                </a:solidFill>
                <a:ea typeface="黑体" panose="02010609060101010101" pitchFamily="49" charset="-122"/>
              </a:rPr>
              <a:t>#include </a:t>
            </a:r>
            <a:r>
              <a:rPr lang="pt-BR" altLang="zh-CN" sz="1800" b="1" dirty="0">
                <a:solidFill>
                  <a:schemeClr val="tx1"/>
                </a:solidFill>
                <a:ea typeface="黑体" panose="02010609060101010101" pitchFamily="49" charset="-122"/>
              </a:rPr>
              <a:t>"</a:t>
            </a:r>
            <a:r>
              <a:rPr lang="en-US" altLang="zh-CN" sz="1800" b="1" dirty="0" err="1">
                <a:solidFill>
                  <a:schemeClr val="tx1"/>
                </a:solidFill>
                <a:ea typeface="黑体" panose="02010609060101010101" pitchFamily="49" charset="-122"/>
              </a:rPr>
              <a:t>p_r_s.h</a:t>
            </a:r>
            <a:r>
              <a:rPr lang="pt-BR" altLang="zh-CN" sz="1800" b="1" dirty="0">
                <a:solidFill>
                  <a:schemeClr val="tx1"/>
                </a:solidFill>
                <a:ea typeface="黑体" panose="02010609060101010101" pitchFamily="49" charset="-122"/>
              </a:rPr>
              <a:t>"</a:t>
            </a:r>
            <a:endParaRPr lang="en-US" altLang="zh-CN" sz="1800" b="1" dirty="0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 dirty="0" err="1">
                <a:solidFill>
                  <a:schemeClr val="tx1"/>
                </a:solidFill>
              </a:rPr>
              <a:t>p_r_s</a:t>
            </a:r>
            <a:r>
              <a:rPr lang="en-US" altLang="zh-CN" sz="1800" b="1" dirty="0">
                <a:solidFill>
                  <a:schemeClr val="tx1"/>
                </a:solidFill>
              </a:rPr>
              <a:t> </a:t>
            </a:r>
            <a:r>
              <a:rPr lang="en-US" altLang="zh-CN" sz="1800" b="1" dirty="0" err="1">
                <a:solidFill>
                  <a:schemeClr val="tx1"/>
                </a:solidFill>
              </a:rPr>
              <a:t>selection_by_player</a:t>
            </a:r>
            <a:r>
              <a:rPr lang="en-US" altLang="zh-CN" sz="1800" b="1" dirty="0">
                <a:solidFill>
                  <a:schemeClr val="tx1"/>
                </a:solidFill>
              </a:rPr>
              <a:t>();</a:t>
            </a:r>
            <a:endParaRPr lang="zh-CN" altLang="en-US" sz="18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 dirty="0" err="1">
                <a:solidFill>
                  <a:schemeClr val="tx1"/>
                </a:solidFill>
              </a:rPr>
              <a:t>p_r_s</a:t>
            </a:r>
            <a:r>
              <a:rPr lang="en-US" altLang="zh-CN" sz="1800" b="1" dirty="0">
                <a:solidFill>
                  <a:schemeClr val="tx1"/>
                </a:solidFill>
              </a:rPr>
              <a:t> </a:t>
            </a:r>
            <a:r>
              <a:rPr lang="en-US" altLang="zh-CN" sz="1800" b="1" dirty="0" err="1">
                <a:solidFill>
                  <a:schemeClr val="tx1"/>
                </a:solidFill>
              </a:rPr>
              <a:t>selection_by_machine</a:t>
            </a:r>
            <a:r>
              <a:rPr lang="en-US" altLang="zh-CN" sz="1800" b="1" dirty="0">
                <a:solidFill>
                  <a:schemeClr val="tx1"/>
                </a:solidFill>
              </a:rPr>
              <a:t>();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 dirty="0">
                <a:solidFill>
                  <a:srgbClr val="0000FF"/>
                </a:solidFill>
                <a:ea typeface="黑体" panose="02010609060101010101" pitchFamily="49" charset="-122"/>
              </a:rPr>
              <a:t>#</a:t>
            </a:r>
            <a:r>
              <a:rPr lang="en-US" altLang="zh-CN" sz="1800" b="1" dirty="0" err="1">
                <a:solidFill>
                  <a:srgbClr val="0000FF"/>
                </a:solidFill>
                <a:ea typeface="黑体" panose="02010609060101010101" pitchFamily="49" charset="-122"/>
              </a:rPr>
              <a:t>endif</a:t>
            </a:r>
            <a:endParaRPr lang="en-US" altLang="zh-CN" sz="1800" b="1" dirty="0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49788" y="1687513"/>
            <a:ext cx="4292600" cy="20304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 dirty="0">
                <a:solidFill>
                  <a:schemeClr val="tx1"/>
                </a:solidFill>
                <a:ea typeface="黑体" panose="02010609060101010101" pitchFamily="49" charset="-122"/>
              </a:rPr>
              <a:t>// </a:t>
            </a:r>
            <a:r>
              <a:rPr lang="zh-CN" altLang="pt-BR" sz="1800" b="1" dirty="0">
                <a:solidFill>
                  <a:schemeClr val="tx1"/>
                </a:solidFill>
                <a:ea typeface="黑体" panose="02010609060101010101" pitchFamily="49" charset="-122"/>
              </a:rPr>
              <a:t>文件：</a:t>
            </a:r>
            <a:r>
              <a:rPr lang="pt-BR" altLang="zh-CN" sz="1800" b="1" dirty="0">
                <a:solidFill>
                  <a:schemeClr val="tx1"/>
                </a:solidFill>
                <a:ea typeface="黑体" panose="02010609060101010101" pitchFamily="49" charset="-122"/>
              </a:rPr>
              <a:t>compare.h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 dirty="0">
                <a:solidFill>
                  <a:srgbClr val="0000FF"/>
                </a:solidFill>
                <a:ea typeface="黑体" panose="02010609060101010101" pitchFamily="49" charset="-122"/>
              </a:rPr>
              <a:t>#ifndef </a:t>
            </a:r>
            <a:r>
              <a:rPr lang="en-US" altLang="zh-CN" sz="1800" b="1" dirty="0">
                <a:solidFill>
                  <a:srgbClr val="0000FF"/>
                </a:solidFill>
                <a:ea typeface="黑体" panose="02010609060101010101" pitchFamily="49" charset="-122"/>
              </a:rPr>
              <a:t>compare</a:t>
            </a:r>
            <a:r>
              <a:rPr lang="pt-BR" altLang="zh-CN" sz="1800" b="1" dirty="0">
                <a:solidFill>
                  <a:srgbClr val="0000FF"/>
                </a:solidFill>
                <a:ea typeface="黑体" panose="02010609060101010101" pitchFamily="49" charset="-122"/>
              </a:rPr>
              <a:t>_h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 dirty="0">
                <a:solidFill>
                  <a:srgbClr val="0000FF"/>
                </a:solidFill>
                <a:ea typeface="黑体" panose="02010609060101010101" pitchFamily="49" charset="-122"/>
              </a:rPr>
              <a:t>#define compare_h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 dirty="0">
                <a:solidFill>
                  <a:schemeClr val="tx1"/>
                </a:solidFill>
                <a:ea typeface="黑体" panose="02010609060101010101" pitchFamily="49" charset="-122"/>
              </a:rPr>
              <a:t>#include </a:t>
            </a:r>
            <a:r>
              <a:rPr lang="pt-BR" altLang="zh-CN" sz="1800" b="1" dirty="0">
                <a:solidFill>
                  <a:schemeClr val="tx1"/>
                </a:solidFill>
                <a:ea typeface="黑体" panose="02010609060101010101" pitchFamily="49" charset="-122"/>
              </a:rPr>
              <a:t>"</a:t>
            </a:r>
            <a:r>
              <a:rPr lang="en-US" altLang="zh-CN" sz="1800" b="1" dirty="0" err="1">
                <a:solidFill>
                  <a:schemeClr val="tx1"/>
                </a:solidFill>
                <a:ea typeface="黑体" panose="02010609060101010101" pitchFamily="49" charset="-122"/>
              </a:rPr>
              <a:t>p_r_s.h</a:t>
            </a:r>
            <a:r>
              <a:rPr lang="pt-BR" altLang="zh-CN" sz="1800" b="1" dirty="0">
                <a:solidFill>
                  <a:schemeClr val="tx1"/>
                </a:solidFill>
                <a:ea typeface="黑体" panose="02010609060101010101" pitchFamily="49" charset="-122"/>
              </a:rPr>
              <a:t>"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 dirty="0">
                <a:solidFill>
                  <a:schemeClr val="tx1"/>
                </a:solidFill>
              </a:rPr>
              <a:t>outcome compare(p_r_s, p_r_s)</a:t>
            </a:r>
            <a:r>
              <a:rPr lang="en-US" altLang="zh-CN" sz="1800" b="1" dirty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 dirty="0">
                <a:solidFill>
                  <a:srgbClr val="0000FF"/>
                </a:solidFill>
              </a:rPr>
              <a:t>#</a:t>
            </a:r>
            <a:r>
              <a:rPr lang="en-US" altLang="zh-CN" sz="1800" b="1" dirty="0" err="1">
                <a:solidFill>
                  <a:srgbClr val="0000FF"/>
                </a:solidFill>
              </a:rPr>
              <a:t>endif</a:t>
            </a:r>
            <a:r>
              <a:rPr lang="zh-CN" altLang="en-US" sz="1800" b="1" dirty="0">
                <a:solidFill>
                  <a:srgbClr val="0000FF"/>
                </a:solidFill>
              </a:rPr>
              <a:t> </a:t>
            </a:r>
            <a:endParaRPr lang="en-US" altLang="zh-CN" sz="1800" b="1" dirty="0">
              <a:solidFill>
                <a:srgbClr val="0000FF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28613" y="3921125"/>
            <a:ext cx="4224337" cy="23082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 dirty="0">
                <a:solidFill>
                  <a:schemeClr val="tx1"/>
                </a:solidFill>
                <a:ea typeface="黑体" panose="02010609060101010101" pitchFamily="49" charset="-122"/>
              </a:rPr>
              <a:t>// </a:t>
            </a:r>
            <a:r>
              <a:rPr lang="zh-CN" altLang="pt-BR" sz="1800" b="1" dirty="0">
                <a:solidFill>
                  <a:schemeClr val="tx1"/>
                </a:solidFill>
                <a:ea typeface="黑体" panose="02010609060101010101" pitchFamily="49" charset="-122"/>
              </a:rPr>
              <a:t>文件：</a:t>
            </a:r>
            <a:r>
              <a:rPr lang="pt-BR" altLang="zh-CN" sz="1800" b="1" dirty="0">
                <a:solidFill>
                  <a:schemeClr val="tx1"/>
                </a:solidFill>
                <a:ea typeface="黑体" panose="02010609060101010101" pitchFamily="49" charset="-122"/>
              </a:rPr>
              <a:t>print.h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 dirty="0">
                <a:solidFill>
                  <a:srgbClr val="0000FF"/>
                </a:solidFill>
                <a:ea typeface="黑体" panose="02010609060101010101" pitchFamily="49" charset="-122"/>
              </a:rPr>
              <a:t>#ifndef </a:t>
            </a:r>
            <a:r>
              <a:rPr lang="en-US" altLang="zh-CN" sz="1800" b="1" dirty="0">
                <a:solidFill>
                  <a:srgbClr val="0000FF"/>
                </a:solidFill>
                <a:ea typeface="黑体" panose="02010609060101010101" pitchFamily="49" charset="-122"/>
              </a:rPr>
              <a:t>print</a:t>
            </a:r>
            <a:r>
              <a:rPr lang="pt-BR" altLang="zh-CN" sz="1800" b="1" dirty="0">
                <a:solidFill>
                  <a:srgbClr val="0000FF"/>
                </a:solidFill>
                <a:ea typeface="黑体" panose="02010609060101010101" pitchFamily="49" charset="-122"/>
              </a:rPr>
              <a:t>_h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 dirty="0">
                <a:solidFill>
                  <a:srgbClr val="0000FF"/>
                </a:solidFill>
                <a:ea typeface="黑体" panose="02010609060101010101" pitchFamily="49" charset="-122"/>
              </a:rPr>
              <a:t>#define print_h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 dirty="0">
                <a:solidFill>
                  <a:schemeClr val="tx1"/>
                </a:solidFill>
                <a:ea typeface="黑体" panose="02010609060101010101" pitchFamily="49" charset="-122"/>
              </a:rPr>
              <a:t>#include </a:t>
            </a:r>
            <a:r>
              <a:rPr lang="pt-BR" altLang="zh-CN" sz="1800" b="1" dirty="0">
                <a:solidFill>
                  <a:schemeClr val="tx1"/>
                </a:solidFill>
                <a:ea typeface="黑体" panose="02010609060101010101" pitchFamily="49" charset="-122"/>
              </a:rPr>
              <a:t>"</a:t>
            </a:r>
            <a:r>
              <a:rPr lang="en-US" altLang="zh-CN" sz="1800" b="1" dirty="0" err="1">
                <a:solidFill>
                  <a:schemeClr val="tx1"/>
                </a:solidFill>
                <a:ea typeface="黑体" panose="02010609060101010101" pitchFamily="49" charset="-122"/>
              </a:rPr>
              <a:t>p_r_s.h</a:t>
            </a:r>
            <a:r>
              <a:rPr lang="pt-BR" altLang="zh-CN" sz="1800" b="1" dirty="0">
                <a:solidFill>
                  <a:schemeClr val="tx1"/>
                </a:solidFill>
                <a:ea typeface="黑体" panose="02010609060101010101" pitchFamily="49" charset="-122"/>
              </a:rPr>
              <a:t>"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 dirty="0">
                <a:solidFill>
                  <a:schemeClr val="tx1"/>
                </a:solidFill>
                <a:ea typeface="黑体" panose="02010609060101010101" pitchFamily="49" charset="-122"/>
              </a:rPr>
              <a:t>void </a:t>
            </a:r>
            <a:r>
              <a:rPr lang="en-US" altLang="zh-CN" sz="1800" b="1" dirty="0" err="1">
                <a:solidFill>
                  <a:schemeClr val="tx1"/>
                </a:solidFill>
                <a:ea typeface="黑体" panose="02010609060101010101" pitchFamily="49" charset="-122"/>
              </a:rPr>
              <a:t>prn_help</a:t>
            </a:r>
            <a:r>
              <a:rPr lang="en-US" altLang="zh-CN" sz="1800" b="1" dirty="0">
                <a:solidFill>
                  <a:schemeClr val="tx1"/>
                </a:solidFill>
                <a:ea typeface="黑体" panose="02010609060101010101" pitchFamily="49" charset="-122"/>
              </a:rPr>
              <a:t>();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 dirty="0">
                <a:solidFill>
                  <a:schemeClr val="tx1"/>
                </a:solidFill>
              </a:rPr>
              <a:t>void report(outcome);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 dirty="0">
                <a:solidFill>
                  <a:schemeClr val="tx1"/>
                </a:solidFill>
              </a:rPr>
              <a:t>void prn_game_status();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 dirty="0">
                <a:solidFill>
                  <a:srgbClr val="0000FF"/>
                </a:solidFill>
              </a:rPr>
              <a:t>#endif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84150" y="976313"/>
            <a:ext cx="81153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955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527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099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9671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2400">
                <a:latin typeface="Courier New" panose="02070309020205020404" pitchFamily="49" charset="0"/>
              </a:rPr>
              <a:t>以防万一，可以为每个头文件都采用这样的方式定义：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47900" y="139700"/>
            <a:ext cx="6396038" cy="825500"/>
          </a:xfrm>
        </p:spPr>
        <p:txBody>
          <a:bodyPr/>
          <a:lstStyle/>
          <a:p>
            <a:pPr eaLnBrk="1" hangingPunct="1"/>
            <a:r>
              <a:rPr lang="zh-CN" altLang="en-US"/>
              <a:t>模块的文件组织与编译方法</a:t>
            </a:r>
          </a:p>
        </p:txBody>
      </p:sp>
      <p:sp>
        <p:nvSpPr>
          <p:cNvPr id="31747" name="TextBox 1"/>
          <p:cNvSpPr txBox="1">
            <a:spLocks noChangeArrowheads="1"/>
          </p:cNvSpPr>
          <p:nvPr/>
        </p:nvSpPr>
        <p:spPr bwMode="auto">
          <a:xfrm>
            <a:off x="698500" y="1501775"/>
            <a:ext cx="803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800">
                <a:solidFill>
                  <a:schemeClr val="tx1"/>
                </a:solidFill>
              </a:rPr>
              <a:t>/PRS</a:t>
            </a:r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 bwMode="auto">
          <a:xfrm>
            <a:off x="1090613" y="1849438"/>
            <a:ext cx="0" cy="20669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 bwMode="auto">
          <a:xfrm>
            <a:off x="1090613" y="2062163"/>
            <a:ext cx="22066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1090613" y="2308225"/>
            <a:ext cx="22066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751" name="TextBox 12"/>
          <p:cNvSpPr txBox="1">
            <a:spLocks noChangeArrowheads="1"/>
          </p:cNvSpPr>
          <p:nvPr/>
        </p:nvSpPr>
        <p:spPr bwMode="auto">
          <a:xfrm>
            <a:off x="1311275" y="1849438"/>
            <a:ext cx="1028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p_r_s.h</a:t>
            </a:r>
          </a:p>
        </p:txBody>
      </p:sp>
      <p:sp>
        <p:nvSpPr>
          <p:cNvPr id="31752" name="TextBox 13"/>
          <p:cNvSpPr txBox="1">
            <a:spLocks noChangeArrowheads="1"/>
          </p:cNvSpPr>
          <p:nvPr/>
        </p:nvSpPr>
        <p:spPr bwMode="auto">
          <a:xfrm>
            <a:off x="1311275" y="2112963"/>
            <a:ext cx="10287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select.h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090613" y="2573338"/>
            <a:ext cx="22066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754" name="TextBox 15"/>
          <p:cNvSpPr txBox="1">
            <a:spLocks noChangeArrowheads="1"/>
          </p:cNvSpPr>
          <p:nvPr/>
        </p:nvSpPr>
        <p:spPr bwMode="auto">
          <a:xfrm>
            <a:off x="1311275" y="2378075"/>
            <a:ext cx="11557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select.cpp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090613" y="2836863"/>
            <a:ext cx="22066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756" name="TextBox 17"/>
          <p:cNvSpPr txBox="1">
            <a:spLocks noChangeArrowheads="1"/>
          </p:cNvSpPr>
          <p:nvPr/>
        </p:nvSpPr>
        <p:spPr bwMode="auto">
          <a:xfrm>
            <a:off x="1311275" y="2641600"/>
            <a:ext cx="11557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compare.h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100138" y="3101975"/>
            <a:ext cx="2190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758" name="TextBox 19"/>
          <p:cNvSpPr txBox="1">
            <a:spLocks noChangeArrowheads="1"/>
          </p:cNvSpPr>
          <p:nvPr/>
        </p:nvSpPr>
        <p:spPr bwMode="auto">
          <a:xfrm>
            <a:off x="1319213" y="2906713"/>
            <a:ext cx="13684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compare.cpp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1100138" y="3365500"/>
            <a:ext cx="2190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760" name="TextBox 21"/>
          <p:cNvSpPr txBox="1">
            <a:spLocks noChangeArrowheads="1"/>
          </p:cNvSpPr>
          <p:nvPr/>
        </p:nvSpPr>
        <p:spPr bwMode="auto">
          <a:xfrm>
            <a:off x="1319213" y="3170238"/>
            <a:ext cx="13684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print.h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1100138" y="3630613"/>
            <a:ext cx="2190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762" name="TextBox 23"/>
          <p:cNvSpPr txBox="1">
            <a:spLocks noChangeArrowheads="1"/>
          </p:cNvSpPr>
          <p:nvPr/>
        </p:nvSpPr>
        <p:spPr bwMode="auto">
          <a:xfrm>
            <a:off x="1319213" y="3433763"/>
            <a:ext cx="1368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print.cpp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100138" y="3894138"/>
            <a:ext cx="2190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764" name="TextBox 26"/>
          <p:cNvSpPr txBox="1">
            <a:spLocks noChangeArrowheads="1"/>
          </p:cNvSpPr>
          <p:nvPr/>
        </p:nvSpPr>
        <p:spPr bwMode="auto">
          <a:xfrm>
            <a:off x="1319213" y="3698875"/>
            <a:ext cx="1368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main.cpp</a:t>
            </a:r>
          </a:p>
        </p:txBody>
      </p:sp>
      <p:sp>
        <p:nvSpPr>
          <p:cNvPr id="31765" name="TextBox 27"/>
          <p:cNvSpPr txBox="1">
            <a:spLocks noChangeArrowheads="1"/>
          </p:cNvSpPr>
          <p:nvPr/>
        </p:nvSpPr>
        <p:spPr bwMode="auto">
          <a:xfrm>
            <a:off x="3167063" y="1490663"/>
            <a:ext cx="801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800">
                <a:solidFill>
                  <a:schemeClr val="tx1"/>
                </a:solidFill>
              </a:rPr>
              <a:t>/PRS</a:t>
            </a:r>
          </a:p>
        </p:txBody>
      </p:sp>
      <p:cxnSp>
        <p:nvCxnSpPr>
          <p:cNvPr id="29" name="Straight Connector 28"/>
          <p:cNvCxnSpPr>
            <a:cxnSpLocks/>
          </p:cNvCxnSpPr>
          <p:nvPr/>
        </p:nvCxnSpPr>
        <p:spPr bwMode="auto">
          <a:xfrm>
            <a:off x="3559175" y="1855788"/>
            <a:ext cx="0" cy="15271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 bwMode="auto">
          <a:xfrm>
            <a:off x="3559175" y="2016125"/>
            <a:ext cx="22066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 bwMode="auto">
          <a:xfrm>
            <a:off x="4160838" y="2306638"/>
            <a:ext cx="2190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769" name="TextBox 31"/>
          <p:cNvSpPr txBox="1">
            <a:spLocks noChangeArrowheads="1"/>
          </p:cNvSpPr>
          <p:nvPr/>
        </p:nvSpPr>
        <p:spPr bwMode="auto">
          <a:xfrm>
            <a:off x="4379913" y="2119313"/>
            <a:ext cx="10302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p_r_s.h</a:t>
            </a:r>
          </a:p>
        </p:txBody>
      </p:sp>
      <p:sp>
        <p:nvSpPr>
          <p:cNvPr id="31770" name="TextBox 32"/>
          <p:cNvSpPr txBox="1">
            <a:spLocks noChangeArrowheads="1"/>
          </p:cNvSpPr>
          <p:nvPr/>
        </p:nvSpPr>
        <p:spPr bwMode="auto">
          <a:xfrm>
            <a:off x="4379913" y="2401888"/>
            <a:ext cx="10302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select.h</a:t>
            </a: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4165600" y="2584450"/>
            <a:ext cx="2190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772" name="TextBox 34"/>
          <p:cNvSpPr txBox="1">
            <a:spLocks noChangeArrowheads="1"/>
          </p:cNvSpPr>
          <p:nvPr/>
        </p:nvSpPr>
        <p:spPr bwMode="auto">
          <a:xfrm>
            <a:off x="4379913" y="3479800"/>
            <a:ext cx="11557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select.cpp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4165600" y="2843213"/>
            <a:ext cx="2190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774" name="TextBox 36"/>
          <p:cNvSpPr txBox="1">
            <a:spLocks noChangeArrowheads="1"/>
          </p:cNvSpPr>
          <p:nvPr/>
        </p:nvSpPr>
        <p:spPr bwMode="auto">
          <a:xfrm>
            <a:off x="4384675" y="2646363"/>
            <a:ext cx="11572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compare.h</a:t>
            </a:r>
          </a:p>
        </p:txBody>
      </p:sp>
      <p:sp>
        <p:nvSpPr>
          <p:cNvPr id="31775" name="TextBox 38"/>
          <p:cNvSpPr txBox="1">
            <a:spLocks noChangeArrowheads="1"/>
          </p:cNvSpPr>
          <p:nvPr/>
        </p:nvSpPr>
        <p:spPr bwMode="auto">
          <a:xfrm>
            <a:off x="4379913" y="3748088"/>
            <a:ext cx="13668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compare.cpp</a:t>
            </a: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4173538" y="3094038"/>
            <a:ext cx="22066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777" name="TextBox 40"/>
          <p:cNvSpPr txBox="1">
            <a:spLocks noChangeArrowheads="1"/>
          </p:cNvSpPr>
          <p:nvPr/>
        </p:nvSpPr>
        <p:spPr bwMode="auto">
          <a:xfrm>
            <a:off x="4394200" y="2908300"/>
            <a:ext cx="13668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print.h</a:t>
            </a:r>
          </a:p>
        </p:txBody>
      </p:sp>
      <p:sp>
        <p:nvSpPr>
          <p:cNvPr id="31778" name="TextBox 42"/>
          <p:cNvSpPr txBox="1">
            <a:spLocks noChangeArrowheads="1"/>
          </p:cNvSpPr>
          <p:nvPr/>
        </p:nvSpPr>
        <p:spPr bwMode="auto">
          <a:xfrm>
            <a:off x="4378325" y="4017963"/>
            <a:ext cx="13668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print.cpp</a:t>
            </a:r>
          </a:p>
        </p:txBody>
      </p:sp>
      <p:sp>
        <p:nvSpPr>
          <p:cNvPr id="31779" name="TextBox 44"/>
          <p:cNvSpPr txBox="1">
            <a:spLocks noChangeArrowheads="1"/>
          </p:cNvSpPr>
          <p:nvPr/>
        </p:nvSpPr>
        <p:spPr bwMode="auto">
          <a:xfrm>
            <a:off x="4375150" y="4283075"/>
            <a:ext cx="1366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main.cpp</a:t>
            </a:r>
          </a:p>
        </p:txBody>
      </p:sp>
      <p:sp>
        <p:nvSpPr>
          <p:cNvPr id="31780" name="TextBox 45"/>
          <p:cNvSpPr txBox="1">
            <a:spLocks noChangeArrowheads="1"/>
          </p:cNvSpPr>
          <p:nvPr/>
        </p:nvSpPr>
        <p:spPr bwMode="auto">
          <a:xfrm>
            <a:off x="3779838" y="1836738"/>
            <a:ext cx="1028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include</a:t>
            </a:r>
          </a:p>
        </p:txBody>
      </p:sp>
      <p:cxnSp>
        <p:nvCxnSpPr>
          <p:cNvPr id="47" name="Straight Connector 46"/>
          <p:cNvCxnSpPr>
            <a:cxnSpLocks/>
          </p:cNvCxnSpPr>
          <p:nvPr/>
        </p:nvCxnSpPr>
        <p:spPr bwMode="auto">
          <a:xfrm>
            <a:off x="4160838" y="2125663"/>
            <a:ext cx="1587" cy="9779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>
            <a:off x="3560763" y="3365500"/>
            <a:ext cx="22066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783" name="TextBox 51"/>
          <p:cNvSpPr txBox="1">
            <a:spLocks noChangeArrowheads="1"/>
          </p:cNvSpPr>
          <p:nvPr/>
        </p:nvSpPr>
        <p:spPr bwMode="auto">
          <a:xfrm>
            <a:off x="3781425" y="3186113"/>
            <a:ext cx="1028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source</a:t>
            </a:r>
          </a:p>
        </p:txBody>
      </p:sp>
      <p:cxnSp>
        <p:nvCxnSpPr>
          <p:cNvPr id="53" name="Straight Connector 52"/>
          <p:cNvCxnSpPr/>
          <p:nvPr/>
        </p:nvCxnSpPr>
        <p:spPr bwMode="auto">
          <a:xfrm>
            <a:off x="4167188" y="3675063"/>
            <a:ext cx="22066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>
            <a:off x="4171950" y="3952875"/>
            <a:ext cx="22066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 bwMode="auto">
          <a:xfrm>
            <a:off x="4171950" y="4210050"/>
            <a:ext cx="22066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 bwMode="auto">
          <a:xfrm>
            <a:off x="4181475" y="4462463"/>
            <a:ext cx="2190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cxnSpLocks/>
          </p:cNvCxnSpPr>
          <p:nvPr/>
        </p:nvCxnSpPr>
        <p:spPr bwMode="auto">
          <a:xfrm>
            <a:off x="4167188" y="3494088"/>
            <a:ext cx="3175" cy="9779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789" name="TextBox 58"/>
          <p:cNvSpPr txBox="1">
            <a:spLocks noChangeArrowheads="1"/>
          </p:cNvSpPr>
          <p:nvPr/>
        </p:nvSpPr>
        <p:spPr bwMode="auto">
          <a:xfrm>
            <a:off x="5988050" y="1490663"/>
            <a:ext cx="8016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800">
                <a:solidFill>
                  <a:schemeClr val="tx1"/>
                </a:solidFill>
              </a:rPr>
              <a:t>/PRS</a:t>
            </a:r>
          </a:p>
        </p:txBody>
      </p:sp>
      <p:cxnSp>
        <p:nvCxnSpPr>
          <p:cNvPr id="60" name="Straight Connector 59"/>
          <p:cNvCxnSpPr>
            <a:cxnSpLocks/>
          </p:cNvCxnSpPr>
          <p:nvPr/>
        </p:nvCxnSpPr>
        <p:spPr bwMode="auto">
          <a:xfrm>
            <a:off x="6380163" y="1855788"/>
            <a:ext cx="3175" cy="3251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 bwMode="auto">
          <a:xfrm>
            <a:off x="6380163" y="2016125"/>
            <a:ext cx="22066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 bwMode="auto">
          <a:xfrm>
            <a:off x="6981825" y="2314575"/>
            <a:ext cx="2190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793" name="TextBox 62"/>
          <p:cNvSpPr txBox="1">
            <a:spLocks noChangeArrowheads="1"/>
          </p:cNvSpPr>
          <p:nvPr/>
        </p:nvSpPr>
        <p:spPr bwMode="auto">
          <a:xfrm>
            <a:off x="6596063" y="4887913"/>
            <a:ext cx="10302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p_r_s.h</a:t>
            </a:r>
          </a:p>
        </p:txBody>
      </p:sp>
      <p:sp>
        <p:nvSpPr>
          <p:cNvPr id="31794" name="TextBox 63"/>
          <p:cNvSpPr txBox="1">
            <a:spLocks noChangeArrowheads="1"/>
          </p:cNvSpPr>
          <p:nvPr/>
        </p:nvSpPr>
        <p:spPr bwMode="auto">
          <a:xfrm>
            <a:off x="7185025" y="2686050"/>
            <a:ext cx="10302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select.h</a:t>
            </a:r>
          </a:p>
        </p:txBody>
      </p:sp>
      <p:sp>
        <p:nvSpPr>
          <p:cNvPr id="31795" name="TextBox 65"/>
          <p:cNvSpPr txBox="1">
            <a:spLocks noChangeArrowheads="1"/>
          </p:cNvSpPr>
          <p:nvPr/>
        </p:nvSpPr>
        <p:spPr bwMode="auto">
          <a:xfrm>
            <a:off x="7194550" y="2954338"/>
            <a:ext cx="1155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select.cpp</a:t>
            </a:r>
          </a:p>
        </p:txBody>
      </p:sp>
      <p:sp>
        <p:nvSpPr>
          <p:cNvPr id="31796" name="TextBox 72"/>
          <p:cNvSpPr txBox="1">
            <a:spLocks noChangeArrowheads="1"/>
          </p:cNvSpPr>
          <p:nvPr/>
        </p:nvSpPr>
        <p:spPr bwMode="auto">
          <a:xfrm>
            <a:off x="7177088" y="2112963"/>
            <a:ext cx="13668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main.cpp</a:t>
            </a:r>
          </a:p>
        </p:txBody>
      </p:sp>
      <p:sp>
        <p:nvSpPr>
          <p:cNvPr id="31797" name="TextBox 73"/>
          <p:cNvSpPr txBox="1">
            <a:spLocks noChangeArrowheads="1"/>
          </p:cNvSpPr>
          <p:nvPr/>
        </p:nvSpPr>
        <p:spPr bwMode="auto">
          <a:xfrm>
            <a:off x="6600825" y="1836738"/>
            <a:ext cx="1028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main</a:t>
            </a:r>
          </a:p>
        </p:txBody>
      </p:sp>
      <p:cxnSp>
        <p:nvCxnSpPr>
          <p:cNvPr id="75" name="Straight Connector 74"/>
          <p:cNvCxnSpPr>
            <a:cxnSpLocks/>
          </p:cNvCxnSpPr>
          <p:nvPr/>
        </p:nvCxnSpPr>
        <p:spPr bwMode="auto">
          <a:xfrm flipH="1">
            <a:off x="6980238" y="2125663"/>
            <a:ext cx="1587" cy="2000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 bwMode="auto">
          <a:xfrm>
            <a:off x="6381750" y="3390900"/>
            <a:ext cx="22066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 bwMode="auto">
          <a:xfrm>
            <a:off x="6389688" y="5099050"/>
            <a:ext cx="2190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 bwMode="auto">
          <a:xfrm>
            <a:off x="6376988" y="2566988"/>
            <a:ext cx="2190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802" name="TextBox 85"/>
          <p:cNvSpPr txBox="1">
            <a:spLocks noChangeArrowheads="1"/>
          </p:cNvSpPr>
          <p:nvPr/>
        </p:nvSpPr>
        <p:spPr bwMode="auto">
          <a:xfrm>
            <a:off x="6596063" y="2387600"/>
            <a:ext cx="10302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select</a:t>
            </a:r>
          </a:p>
        </p:txBody>
      </p:sp>
      <p:cxnSp>
        <p:nvCxnSpPr>
          <p:cNvPr id="87" name="Straight Connector 86"/>
          <p:cNvCxnSpPr/>
          <p:nvPr/>
        </p:nvCxnSpPr>
        <p:spPr bwMode="auto">
          <a:xfrm>
            <a:off x="6977063" y="2894013"/>
            <a:ext cx="22066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 bwMode="auto">
          <a:xfrm>
            <a:off x="6981825" y="3162300"/>
            <a:ext cx="22066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6977063" y="2713038"/>
            <a:ext cx="0" cy="4730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806" name="TextBox 92"/>
          <p:cNvSpPr txBox="1">
            <a:spLocks noChangeArrowheads="1"/>
          </p:cNvSpPr>
          <p:nvPr/>
        </p:nvSpPr>
        <p:spPr bwMode="auto">
          <a:xfrm>
            <a:off x="6600825" y="3208338"/>
            <a:ext cx="1028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compare</a:t>
            </a:r>
          </a:p>
        </p:txBody>
      </p:sp>
      <p:sp>
        <p:nvSpPr>
          <p:cNvPr id="31807" name="TextBox 93"/>
          <p:cNvSpPr txBox="1">
            <a:spLocks noChangeArrowheads="1"/>
          </p:cNvSpPr>
          <p:nvPr/>
        </p:nvSpPr>
        <p:spPr bwMode="auto">
          <a:xfrm>
            <a:off x="7192963" y="3495675"/>
            <a:ext cx="12430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compare.h</a:t>
            </a:r>
          </a:p>
        </p:txBody>
      </p:sp>
      <p:sp>
        <p:nvSpPr>
          <p:cNvPr id="31808" name="TextBox 94"/>
          <p:cNvSpPr txBox="1">
            <a:spLocks noChangeArrowheads="1"/>
          </p:cNvSpPr>
          <p:nvPr/>
        </p:nvSpPr>
        <p:spPr bwMode="auto">
          <a:xfrm>
            <a:off x="7200900" y="3762375"/>
            <a:ext cx="1368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compare.cpp</a:t>
            </a: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6985000" y="3702050"/>
            <a:ext cx="2190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 bwMode="auto">
          <a:xfrm>
            <a:off x="6989763" y="3971925"/>
            <a:ext cx="2190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cxnSpLocks/>
          </p:cNvCxnSpPr>
          <p:nvPr/>
        </p:nvCxnSpPr>
        <p:spPr bwMode="auto">
          <a:xfrm>
            <a:off x="6985000" y="3522663"/>
            <a:ext cx="0" cy="4714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 bwMode="auto">
          <a:xfrm>
            <a:off x="6381750" y="4206875"/>
            <a:ext cx="22066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813" name="TextBox 99"/>
          <p:cNvSpPr txBox="1">
            <a:spLocks noChangeArrowheads="1"/>
          </p:cNvSpPr>
          <p:nvPr/>
        </p:nvSpPr>
        <p:spPr bwMode="auto">
          <a:xfrm>
            <a:off x="6600825" y="4024313"/>
            <a:ext cx="1028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print</a:t>
            </a:r>
          </a:p>
        </p:txBody>
      </p:sp>
      <p:sp>
        <p:nvSpPr>
          <p:cNvPr id="31814" name="TextBox 100"/>
          <p:cNvSpPr txBox="1">
            <a:spLocks noChangeArrowheads="1"/>
          </p:cNvSpPr>
          <p:nvPr/>
        </p:nvSpPr>
        <p:spPr bwMode="auto">
          <a:xfrm>
            <a:off x="7192963" y="4311650"/>
            <a:ext cx="12430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print.h</a:t>
            </a:r>
          </a:p>
        </p:txBody>
      </p:sp>
      <p:sp>
        <p:nvSpPr>
          <p:cNvPr id="31815" name="TextBox 101"/>
          <p:cNvSpPr txBox="1">
            <a:spLocks noChangeArrowheads="1"/>
          </p:cNvSpPr>
          <p:nvPr/>
        </p:nvSpPr>
        <p:spPr bwMode="auto">
          <a:xfrm>
            <a:off x="7200900" y="4579938"/>
            <a:ext cx="13668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600">
                <a:solidFill>
                  <a:schemeClr val="tx1"/>
                </a:solidFill>
              </a:rPr>
              <a:t>print.cpp</a:t>
            </a: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6985000" y="4519613"/>
            <a:ext cx="2190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 bwMode="auto">
          <a:xfrm>
            <a:off x="6989763" y="4787900"/>
            <a:ext cx="2190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cxnSpLocks/>
          </p:cNvCxnSpPr>
          <p:nvPr/>
        </p:nvCxnSpPr>
        <p:spPr bwMode="auto">
          <a:xfrm>
            <a:off x="6985000" y="4338638"/>
            <a:ext cx="0" cy="4714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95513" y="115888"/>
            <a:ext cx="6732587" cy="688975"/>
          </a:xfrm>
        </p:spPr>
        <p:txBody>
          <a:bodyPr/>
          <a:lstStyle/>
          <a:p>
            <a:pPr eaLnBrk="1" hangingPunct="1"/>
            <a:r>
              <a:rPr lang="zh-CN" altLang="en-US"/>
              <a:t>第九章 模块化开发</a:t>
            </a:r>
          </a:p>
        </p:txBody>
      </p:sp>
      <p:grpSp>
        <p:nvGrpSpPr>
          <p:cNvPr id="32771" name="Group 57"/>
          <p:cNvGrpSpPr>
            <a:grpSpLocks/>
          </p:cNvGrpSpPr>
          <p:nvPr/>
        </p:nvGrpSpPr>
        <p:grpSpPr bwMode="auto">
          <a:xfrm>
            <a:off x="2195513" y="3848100"/>
            <a:ext cx="5259387" cy="719138"/>
            <a:chOff x="1066" y="2432"/>
            <a:chExt cx="3313" cy="453"/>
          </a:xfrm>
        </p:grpSpPr>
        <p:sp>
          <p:nvSpPr>
            <p:cNvPr id="32799" name="AutoShape 5"/>
            <p:cNvSpPr>
              <a:spLocks noChangeArrowheads="1"/>
            </p:cNvSpPr>
            <p:nvPr/>
          </p:nvSpPr>
          <p:spPr bwMode="auto">
            <a:xfrm>
              <a:off x="1066" y="2432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</a:rPr>
                <a:t>9</a:t>
              </a:r>
              <a:r>
                <a:rPr kumimoji="0" lang="en-US" altLang="zh-CN">
                  <a:solidFill>
                    <a:srgbClr val="000000"/>
                  </a:solidFill>
                  <a:latin typeface="Times New Roman" panose="02020603050405020304" pitchFamily="18" charset="0"/>
                </a:rPr>
                <a:t>.4 </a:t>
              </a:r>
              <a:r>
                <a:rPr lang="zh-CN" altLang="en-US">
                  <a:solidFill>
                    <a:srgbClr val="000000"/>
                  </a:solidFill>
                  <a:latin typeface="Times New Roman" panose="02020603050405020304" pitchFamily="18" charset="0"/>
                </a:rPr>
                <a:t>使用你定义的库</a:t>
              </a:r>
              <a:endParaRPr kumimoji="0" lang="en-US" altLang="zh-C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32800" name="Group 8"/>
            <p:cNvGrpSpPr>
              <a:grpSpLocks/>
            </p:cNvGrpSpPr>
            <p:nvPr/>
          </p:nvGrpSpPr>
          <p:grpSpPr bwMode="auto">
            <a:xfrm>
              <a:off x="4105" y="2637"/>
              <a:ext cx="274" cy="248"/>
              <a:chOff x="2078" y="1680"/>
              <a:chExt cx="1615" cy="1615"/>
            </a:xfrm>
          </p:grpSpPr>
          <p:sp>
            <p:nvSpPr>
              <p:cNvPr id="32801" name="Oval 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2802" name="Oval 1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6" name="Oval 11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2804" name="Oval 12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8" name="Oval 13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2806" name="Oval 14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32772" name="Group 58"/>
          <p:cNvGrpSpPr>
            <a:grpSpLocks/>
          </p:cNvGrpSpPr>
          <p:nvPr/>
        </p:nvGrpSpPr>
        <p:grpSpPr bwMode="auto">
          <a:xfrm>
            <a:off x="2195513" y="3152775"/>
            <a:ext cx="5259387" cy="600075"/>
            <a:chOff x="1066" y="1842"/>
            <a:chExt cx="3313" cy="378"/>
          </a:xfrm>
        </p:grpSpPr>
        <p:sp>
          <p:nvSpPr>
            <p:cNvPr id="32791" name="AutoShape 4"/>
            <p:cNvSpPr>
              <a:spLocks noChangeArrowheads="1"/>
            </p:cNvSpPr>
            <p:nvPr/>
          </p:nvSpPr>
          <p:spPr bwMode="auto">
            <a:xfrm>
              <a:off x="1066" y="1842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9.3 </a:t>
              </a: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库的设计与实现</a:t>
              </a:r>
              <a:endParaRPr lang="en-US" altLang="zh-CN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32792" name="Group 15"/>
            <p:cNvGrpSpPr>
              <a:grpSpLocks/>
            </p:cNvGrpSpPr>
            <p:nvPr/>
          </p:nvGrpSpPr>
          <p:grpSpPr bwMode="auto">
            <a:xfrm>
              <a:off x="4105" y="1953"/>
              <a:ext cx="274" cy="248"/>
              <a:chOff x="2078" y="1680"/>
              <a:chExt cx="1615" cy="1615"/>
            </a:xfrm>
          </p:grpSpPr>
          <p:sp>
            <p:nvSpPr>
              <p:cNvPr id="32793" name="Oval 16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2794" name="Oval 17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29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gray">
              <a:xfrm>
                <a:off x="2255" y="1862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2796" name="Oval 19"/>
              <p:cNvSpPr>
                <a:spLocks noChangeArrowheads="1"/>
              </p:cNvSpPr>
              <p:nvPr/>
            </p:nvSpPr>
            <p:spPr bwMode="gray">
              <a:xfrm>
                <a:off x="2254" y="1862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gray">
              <a:xfrm>
                <a:off x="2337" y="1947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gray">
              <a:xfrm>
                <a:off x="2337" y="1947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32773" name="Group 59"/>
          <p:cNvGrpSpPr>
            <a:grpSpLocks/>
          </p:cNvGrpSpPr>
          <p:nvPr/>
        </p:nvGrpSpPr>
        <p:grpSpPr bwMode="auto">
          <a:xfrm>
            <a:off x="2195513" y="2471738"/>
            <a:ext cx="5256212" cy="681037"/>
            <a:chOff x="1066" y="1253"/>
            <a:chExt cx="3311" cy="429"/>
          </a:xfrm>
        </p:grpSpPr>
        <p:sp>
          <p:nvSpPr>
            <p:cNvPr id="32783" name="AutoShape 3"/>
            <p:cNvSpPr>
              <a:spLocks noChangeArrowheads="1"/>
            </p:cNvSpPr>
            <p:nvPr/>
          </p:nvSpPr>
          <p:spPr bwMode="auto">
            <a:xfrm>
              <a:off x="1066" y="1253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</a:rPr>
                <a:t>9.2 </a:t>
              </a:r>
              <a:r>
                <a:rPr lang="zh-CN" altLang="en-US">
                  <a:solidFill>
                    <a:srgbClr val="000000"/>
                  </a:solidFill>
                  <a:latin typeface="Times New Roman" panose="02020603050405020304" pitchFamily="18" charset="0"/>
                </a:rPr>
                <a:t>模块划分</a:t>
              </a:r>
            </a:p>
          </p:txBody>
        </p:sp>
        <p:grpSp>
          <p:nvGrpSpPr>
            <p:cNvPr id="32784" name="Group 22"/>
            <p:cNvGrpSpPr>
              <a:grpSpLocks/>
            </p:cNvGrpSpPr>
            <p:nvPr/>
          </p:nvGrpSpPr>
          <p:grpSpPr bwMode="auto">
            <a:xfrm>
              <a:off x="4103" y="1434"/>
              <a:ext cx="274" cy="248"/>
              <a:chOff x="2078" y="1680"/>
              <a:chExt cx="1615" cy="1615"/>
            </a:xfrm>
          </p:grpSpPr>
          <p:sp>
            <p:nvSpPr>
              <p:cNvPr id="32785" name="Oval 23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2786" name="Oval 24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4" name="Oval 25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2788" name="Oval 26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6" name="Oval 27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2790" name="Oval 28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00CC66"/>
                  </a:gs>
                  <a:gs pos="100000">
                    <a:srgbClr val="005E2F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32774" name="Group 60"/>
          <p:cNvGrpSpPr>
            <a:grpSpLocks/>
          </p:cNvGrpSpPr>
          <p:nvPr/>
        </p:nvGrpSpPr>
        <p:grpSpPr bwMode="auto">
          <a:xfrm>
            <a:off x="2195513" y="1784350"/>
            <a:ext cx="5186362" cy="682625"/>
            <a:chOff x="1066" y="709"/>
            <a:chExt cx="3267" cy="430"/>
          </a:xfrm>
        </p:grpSpPr>
        <p:sp>
          <p:nvSpPr>
            <p:cNvPr id="32775" name="AutoShape 29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066" y="709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</a:rPr>
                <a:t>9.1 </a:t>
              </a:r>
              <a:r>
                <a:rPr lang="zh-CN" altLang="en-US">
                  <a:solidFill>
                    <a:srgbClr val="000000"/>
                  </a:solidFill>
                  <a:latin typeface="Times New Roman" panose="02020603050405020304" pitchFamily="18" charset="0"/>
                </a:rPr>
                <a:t>结构化程序设计</a:t>
              </a:r>
            </a:p>
          </p:txBody>
        </p:sp>
        <p:grpSp>
          <p:nvGrpSpPr>
            <p:cNvPr id="32776" name="Group 30"/>
            <p:cNvGrpSpPr>
              <a:grpSpLocks/>
            </p:cNvGrpSpPr>
            <p:nvPr/>
          </p:nvGrpSpPr>
          <p:grpSpPr bwMode="auto">
            <a:xfrm>
              <a:off x="4059" y="891"/>
              <a:ext cx="274" cy="248"/>
              <a:chOff x="2078" y="1680"/>
              <a:chExt cx="1615" cy="1615"/>
            </a:xfrm>
          </p:grpSpPr>
          <p:sp>
            <p:nvSpPr>
              <p:cNvPr id="32777" name="Oval 3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2778" name="Oval 3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3" name="Oval 33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2780" name="Oval 34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5" name="Oval 35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2782" name="Oval 36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7C00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pPr eaLnBrk="1" hangingPunct="1"/>
            <a:r>
              <a:rPr lang="zh-CN" altLang="pt-BR"/>
              <a:t>设计自己的库 </a:t>
            </a:r>
            <a:endParaRPr lang="zh-CN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077200" cy="5438775"/>
          </a:xfrm>
        </p:spPr>
        <p:txBody>
          <a:bodyPr/>
          <a:lstStyle/>
          <a:p>
            <a:pPr eaLnBrk="1" hangingPunct="1"/>
            <a:r>
              <a:rPr lang="zh-CN" altLang="en-US"/>
              <a:t>你可以将自己常用的一组函数设计成一个库</a:t>
            </a:r>
            <a:endParaRPr lang="zh-CN" altLang="pt-BR"/>
          </a:p>
          <a:p>
            <a:pPr lvl="1" eaLnBrk="1" hangingPunct="1"/>
            <a:r>
              <a:rPr lang="zh-CN" altLang="pt-BR"/>
              <a:t>如标准库</a:t>
            </a:r>
            <a:r>
              <a:rPr lang="pt-BR" altLang="zh-CN"/>
              <a:t>iostream</a:t>
            </a:r>
            <a:r>
              <a:rPr lang="zh-CN" altLang="pt-BR"/>
              <a:t>包含输入输出功能，</a:t>
            </a:r>
            <a:r>
              <a:rPr lang="pt-BR" altLang="zh-CN"/>
              <a:t>cmath</a:t>
            </a:r>
            <a:r>
              <a:rPr lang="zh-CN" altLang="pt-BR"/>
              <a:t>包含数学运算函数</a:t>
            </a:r>
            <a:endParaRPr lang="en-US" altLang="zh-CN"/>
          </a:p>
          <a:p>
            <a:pPr lvl="1" eaLnBrk="1" hangingPunct="1"/>
            <a:r>
              <a:rPr lang="zh-CN" altLang="en-US"/>
              <a:t>你可以自己定义一个双链表库，或者一个哈希表库</a:t>
            </a:r>
            <a:endParaRPr lang="zh-CN" altLang="pt-BR"/>
          </a:p>
          <a:p>
            <a:pPr eaLnBrk="1" hangingPunct="1"/>
            <a:r>
              <a:rPr lang="zh-CN" altLang="pt-BR"/>
              <a:t>设计一个库还要考虑到它的通用性</a:t>
            </a:r>
            <a:endParaRPr lang="en-US" altLang="zh-CN"/>
          </a:p>
          <a:p>
            <a:pPr lvl="1" eaLnBrk="1" hangingPunct="1"/>
            <a:r>
              <a:rPr lang="zh-CN" altLang="pt-BR"/>
              <a:t>库</a:t>
            </a:r>
            <a:r>
              <a:rPr lang="zh-CN" altLang="en-US"/>
              <a:t>函数的功能是从一类相似的应用中抽象概括而来，要考虑尽可能广泛的适用范围</a:t>
            </a:r>
            <a:endParaRPr lang="en-US" altLang="zh-CN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pt-BR"/>
              <a:t>库的设计和实现</a:t>
            </a:r>
            <a:endParaRPr lang="zh-CN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60363" y="1069975"/>
            <a:ext cx="8423275" cy="4678363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zh-CN" altLang="pt-BR" sz="3200" b="1"/>
              <a:t>设计库的接口：</a:t>
            </a:r>
          </a:p>
          <a:p>
            <a:pPr lvl="1" eaLnBrk="1" hangingPunct="1">
              <a:lnSpc>
                <a:spcPct val="140000"/>
              </a:lnSpc>
            </a:pPr>
            <a:r>
              <a:rPr lang="zh-CN" altLang="pt-BR" sz="2800"/>
              <a:t>库的用户必须了解的内容，包括库中函数的原型、这些函数用到的符号常量和自定义类型</a:t>
            </a:r>
            <a:endParaRPr lang="pt-BR" altLang="zh-CN" sz="2800"/>
          </a:p>
          <a:p>
            <a:pPr lvl="1" eaLnBrk="1" hangingPunct="1">
              <a:lnSpc>
                <a:spcPct val="140000"/>
              </a:lnSpc>
            </a:pPr>
            <a:r>
              <a:rPr lang="zh-CN" altLang="pt-BR" sz="2800"/>
              <a:t>表现为一个</a:t>
            </a:r>
            <a:r>
              <a:rPr lang="zh-CN" altLang="pt-BR" sz="2800" b="1">
                <a:solidFill>
                  <a:srgbClr val="FF0000"/>
                </a:solidFill>
                <a:latin typeface="黑体" panose="02010609060101010101" pitchFamily="49" charset="-122"/>
              </a:rPr>
              <a:t>头文件</a:t>
            </a:r>
            <a:endParaRPr lang="pt-BR" altLang="zh-CN" sz="2800" b="1">
              <a:solidFill>
                <a:srgbClr val="FF0000"/>
              </a:solidFill>
              <a:latin typeface="黑体" panose="02010609060101010101" pitchFamily="49" charset="-122"/>
            </a:endParaRPr>
          </a:p>
          <a:p>
            <a:pPr eaLnBrk="1" hangingPunct="1">
              <a:lnSpc>
                <a:spcPct val="140000"/>
              </a:lnSpc>
            </a:pPr>
            <a:r>
              <a:rPr lang="zh-CN" altLang="en-US" sz="3200" b="1"/>
              <a:t>实现</a:t>
            </a:r>
            <a:r>
              <a:rPr lang="zh-CN" altLang="pt-BR" sz="3200" b="1"/>
              <a:t>库中的函数：</a:t>
            </a:r>
            <a:endParaRPr lang="en-US" altLang="zh-CN" sz="3200" b="1"/>
          </a:p>
          <a:p>
            <a:pPr lvl="1" eaLnBrk="1" hangingPunct="1">
              <a:lnSpc>
                <a:spcPct val="140000"/>
              </a:lnSpc>
            </a:pPr>
            <a:r>
              <a:rPr lang="zh-CN" altLang="pt-BR" sz="2800"/>
              <a:t>表现为一个</a:t>
            </a:r>
            <a:r>
              <a:rPr lang="zh-CN" altLang="pt-BR" sz="2800" b="1">
                <a:solidFill>
                  <a:srgbClr val="FF0000"/>
                </a:solidFill>
                <a:latin typeface="黑体" panose="02010609060101010101" pitchFamily="49" charset="-122"/>
              </a:rPr>
              <a:t>源文件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4950"/>
            <a:ext cx="7772400" cy="1143000"/>
          </a:xfrm>
        </p:spPr>
        <p:txBody>
          <a:bodyPr/>
          <a:lstStyle/>
          <a:p>
            <a:pPr eaLnBrk="1" hangingPunct="1"/>
            <a:r>
              <a:rPr lang="zh-CN" altLang="pt-BR"/>
              <a:t>随机函数库的设计 </a:t>
            </a:r>
            <a:endParaRPr lang="zh-CN" altLang="en-US"/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292100" y="2674938"/>
            <a:ext cx="8559800" cy="39655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 eaLnBrk="1" hangingPunct="1">
              <a:spcBef>
                <a:spcPct val="0"/>
              </a:spcBef>
              <a:buFontTx/>
              <a:buNone/>
              <a:defRPr/>
            </a:pPr>
            <a:r>
              <a:rPr kumimoji="1" lang="zh-CN" altLang="en-US" sz="2400" b="1">
                <a:solidFill>
                  <a:srgbClr val="000000"/>
                </a:solidFill>
              </a:rPr>
              <a:t>例子：随机数</a:t>
            </a:r>
            <a:r>
              <a:rPr kumimoji="1" lang="zh-CN" altLang="pt-BR" sz="2400" b="1">
                <a:solidFill>
                  <a:srgbClr val="000000"/>
                </a:solidFill>
              </a:rPr>
              <a:t>库</a:t>
            </a:r>
          </a:p>
          <a:p>
            <a:pPr marL="171450" lvl="1" indent="0">
              <a:spcBef>
                <a:spcPct val="0"/>
              </a:spcBef>
              <a:buFontTx/>
              <a:buNone/>
              <a:defRPr/>
            </a:pPr>
            <a:endParaRPr kumimoji="1" lang="en-US" altLang="zh-CN" sz="2000">
              <a:solidFill>
                <a:srgbClr val="000000"/>
              </a:solidFill>
            </a:endParaRPr>
          </a:p>
          <a:p>
            <a:pPr marL="171450" lvl="1" indent="0">
              <a:spcBef>
                <a:spcPct val="0"/>
              </a:spcBef>
              <a:buFontTx/>
              <a:buNone/>
              <a:defRPr/>
            </a:pPr>
            <a:r>
              <a:rPr kumimoji="1" lang="zh-CN" altLang="pt-BR" sz="2000">
                <a:solidFill>
                  <a:srgbClr val="000000"/>
                </a:solidFill>
              </a:rPr>
              <a:t>在</a:t>
            </a:r>
            <a:r>
              <a:rPr kumimoji="1" lang="pt-BR" altLang="zh-CN" sz="2000">
                <a:solidFill>
                  <a:srgbClr val="000000"/>
                </a:solidFill>
              </a:rPr>
              <a:t>9.1</a:t>
            </a:r>
            <a:r>
              <a:rPr kumimoji="1" lang="zh-CN" altLang="pt-BR" sz="2000">
                <a:solidFill>
                  <a:srgbClr val="000000"/>
                </a:solidFill>
              </a:rPr>
              <a:t>中，用到了随机生成</a:t>
            </a:r>
            <a:r>
              <a:rPr kumimoji="1" lang="pt-BR" altLang="zh-CN" sz="2000">
                <a:solidFill>
                  <a:srgbClr val="000000"/>
                </a:solidFill>
              </a:rPr>
              <a:t>0</a:t>
            </a:r>
            <a:r>
              <a:rPr kumimoji="1" lang="zh-CN" altLang="pt-BR" sz="2000">
                <a:solidFill>
                  <a:srgbClr val="000000"/>
                </a:solidFill>
              </a:rPr>
              <a:t>和</a:t>
            </a:r>
            <a:r>
              <a:rPr kumimoji="1" lang="pt-BR" altLang="zh-CN" sz="2000">
                <a:solidFill>
                  <a:srgbClr val="000000"/>
                </a:solidFill>
              </a:rPr>
              <a:t>1 </a:t>
            </a:r>
          </a:p>
          <a:p>
            <a:pPr marL="171450" lvl="1" indent="0">
              <a:spcBef>
                <a:spcPct val="0"/>
              </a:spcBef>
              <a:buFontTx/>
              <a:buNone/>
              <a:defRPr/>
            </a:pPr>
            <a:r>
              <a:rPr kumimoji="1" lang="zh-CN" altLang="pt-BR" sz="2000">
                <a:solidFill>
                  <a:srgbClr val="000000"/>
                </a:solidFill>
              </a:rPr>
              <a:t>在</a:t>
            </a:r>
            <a:r>
              <a:rPr kumimoji="1" lang="pt-BR" altLang="zh-CN" sz="2000">
                <a:solidFill>
                  <a:srgbClr val="000000"/>
                </a:solidFill>
              </a:rPr>
              <a:t>9.2</a:t>
            </a:r>
            <a:r>
              <a:rPr kumimoji="1" lang="zh-CN" altLang="pt-BR" sz="2000">
                <a:solidFill>
                  <a:srgbClr val="000000"/>
                </a:solidFill>
              </a:rPr>
              <a:t>中，用到了随机生成</a:t>
            </a:r>
            <a:r>
              <a:rPr kumimoji="1" lang="pt-BR" altLang="zh-CN" sz="2000">
                <a:solidFill>
                  <a:srgbClr val="000000"/>
                </a:solidFill>
              </a:rPr>
              <a:t>0</a:t>
            </a:r>
            <a:r>
              <a:rPr kumimoji="1" lang="zh-CN" altLang="en-US" sz="2000">
                <a:solidFill>
                  <a:srgbClr val="000000"/>
                </a:solidFill>
              </a:rPr>
              <a:t>到</a:t>
            </a:r>
            <a:r>
              <a:rPr kumimoji="1" lang="pt-BR" altLang="zh-CN" sz="2000">
                <a:solidFill>
                  <a:srgbClr val="000000"/>
                </a:solidFill>
              </a:rPr>
              <a:t>2</a:t>
            </a:r>
          </a:p>
          <a:p>
            <a:pPr marL="171450" lvl="1" indent="0">
              <a:spcBef>
                <a:spcPct val="0"/>
              </a:spcBef>
              <a:buFontTx/>
              <a:buNone/>
              <a:defRPr/>
            </a:pPr>
            <a:r>
              <a:rPr kumimoji="1" lang="zh-CN" altLang="pt-BR" sz="2000">
                <a:solidFill>
                  <a:srgbClr val="000000"/>
                </a:solidFill>
              </a:rPr>
              <a:t>在自动出题中，用到了随机生成</a:t>
            </a:r>
            <a:r>
              <a:rPr kumimoji="1" lang="pt-BR" altLang="zh-CN" sz="2000">
                <a:solidFill>
                  <a:srgbClr val="000000"/>
                </a:solidFill>
              </a:rPr>
              <a:t>0</a:t>
            </a:r>
            <a:r>
              <a:rPr kumimoji="1" lang="zh-CN" altLang="en-US" sz="2000">
                <a:solidFill>
                  <a:srgbClr val="000000"/>
                </a:solidFill>
              </a:rPr>
              <a:t>到</a:t>
            </a:r>
            <a:r>
              <a:rPr kumimoji="1" lang="pt-BR" altLang="zh-CN" sz="2000">
                <a:solidFill>
                  <a:srgbClr val="000000"/>
                </a:solidFill>
              </a:rPr>
              <a:t>3</a:t>
            </a:r>
            <a:r>
              <a:rPr kumimoji="1" lang="zh-CN" altLang="pt-BR" sz="2000">
                <a:solidFill>
                  <a:srgbClr val="000000"/>
                </a:solidFill>
              </a:rPr>
              <a:t>及随机生成</a:t>
            </a:r>
            <a:r>
              <a:rPr kumimoji="1" lang="pt-BR" altLang="zh-CN" sz="2000">
                <a:solidFill>
                  <a:srgbClr val="000000"/>
                </a:solidFill>
              </a:rPr>
              <a:t>0</a:t>
            </a:r>
            <a:r>
              <a:rPr kumimoji="1" lang="zh-CN" altLang="pt-BR" sz="2000">
                <a:solidFill>
                  <a:srgbClr val="000000"/>
                </a:solidFill>
              </a:rPr>
              <a:t>到</a:t>
            </a:r>
            <a:r>
              <a:rPr kumimoji="1" lang="pt-BR" altLang="zh-CN" sz="2000">
                <a:solidFill>
                  <a:srgbClr val="000000"/>
                </a:solidFill>
              </a:rPr>
              <a:t>9</a:t>
            </a:r>
          </a:p>
          <a:p>
            <a:pPr marL="171450" lvl="1" indent="0">
              <a:spcBef>
                <a:spcPct val="0"/>
              </a:spcBef>
              <a:buFontTx/>
              <a:buNone/>
              <a:defRPr/>
            </a:pPr>
            <a:endParaRPr kumimoji="1" lang="pt-BR" altLang="zh-CN" sz="2000">
              <a:solidFill>
                <a:srgbClr val="000000"/>
              </a:solidFill>
            </a:endParaRPr>
          </a:p>
          <a:p>
            <a:pPr marL="171450" lvl="1" indent="0">
              <a:spcBef>
                <a:spcPct val="0"/>
              </a:spcBef>
              <a:buFont typeface="Wingdings" panose="05000000000000000000" pitchFamily="2" charset="2"/>
              <a:buChar char="l"/>
              <a:defRPr/>
            </a:pPr>
            <a:r>
              <a:rPr kumimoji="1" lang="zh-CN" altLang="en-US" sz="2000">
                <a:solidFill>
                  <a:srgbClr val="000000"/>
                </a:solidFill>
              </a:rPr>
              <a:t>抽象出</a:t>
            </a:r>
            <a:r>
              <a:rPr kumimoji="1" lang="zh-CN" altLang="pt-BR" sz="2000">
                <a:solidFill>
                  <a:srgbClr val="000000"/>
                </a:solidFill>
              </a:rPr>
              <a:t>一个</a:t>
            </a:r>
            <a:r>
              <a:rPr kumimoji="1" lang="zh-CN" altLang="en-US" sz="2000">
                <a:solidFill>
                  <a:srgbClr val="000000"/>
                </a:solidFill>
              </a:rPr>
              <a:t>通用的随机</a:t>
            </a:r>
            <a:r>
              <a:rPr kumimoji="1" lang="zh-CN" altLang="pt-BR" sz="2000">
                <a:solidFill>
                  <a:srgbClr val="000000"/>
                </a:solidFill>
              </a:rPr>
              <a:t>数</a:t>
            </a:r>
            <a:r>
              <a:rPr kumimoji="1" lang="zh-CN" altLang="en-US" sz="2000">
                <a:solidFill>
                  <a:srgbClr val="000000"/>
                </a:solidFill>
              </a:rPr>
              <a:t>生成函数</a:t>
            </a:r>
            <a:r>
              <a:rPr kumimoji="1" lang="zh-CN" altLang="pt-BR" sz="2000">
                <a:solidFill>
                  <a:srgbClr val="000000"/>
                </a:solidFill>
              </a:rPr>
              <a:t>：生成</a:t>
            </a:r>
            <a:r>
              <a:rPr kumimoji="1" lang="pt-BR" altLang="zh-CN" sz="2000">
                <a:solidFill>
                  <a:srgbClr val="000000"/>
                </a:solidFill>
              </a:rPr>
              <a:t>low</a:t>
            </a:r>
            <a:r>
              <a:rPr kumimoji="1" lang="zh-CN" altLang="pt-BR" sz="2000">
                <a:solidFill>
                  <a:srgbClr val="000000"/>
                </a:solidFill>
              </a:rPr>
              <a:t>到</a:t>
            </a:r>
            <a:r>
              <a:rPr kumimoji="1" lang="pt-BR" altLang="zh-CN" sz="2000">
                <a:solidFill>
                  <a:srgbClr val="000000"/>
                </a:solidFill>
              </a:rPr>
              <a:t>high</a:t>
            </a:r>
            <a:r>
              <a:rPr kumimoji="1" lang="zh-CN" altLang="pt-BR" sz="2000">
                <a:solidFill>
                  <a:srgbClr val="000000"/>
                </a:solidFill>
              </a:rPr>
              <a:t>之间的随机数</a:t>
            </a:r>
            <a:endParaRPr kumimoji="1" lang="en-US" altLang="zh-CN" sz="2000">
              <a:solidFill>
                <a:srgbClr val="000000"/>
              </a:solidFill>
            </a:endParaRPr>
          </a:p>
          <a:p>
            <a:pPr marL="171450" lvl="1" indent="0">
              <a:spcBef>
                <a:spcPct val="0"/>
              </a:spcBef>
              <a:buFontTx/>
              <a:buNone/>
              <a:defRPr/>
            </a:pPr>
            <a:r>
              <a:rPr kumimoji="1" lang="en-US" altLang="zh-CN" sz="2000" b="1">
                <a:solidFill>
                  <a:srgbClr val="000000"/>
                </a:solidFill>
              </a:rPr>
              <a:t>	</a:t>
            </a:r>
            <a:r>
              <a:rPr kumimoji="1" lang="pt-BR" altLang="zh-CN" sz="2000" b="1">
                <a:solidFill>
                  <a:srgbClr val="000000"/>
                </a:solidFill>
              </a:rPr>
              <a:t>int RandomInteger(int low, int high) ;</a:t>
            </a:r>
          </a:p>
          <a:p>
            <a:pPr marL="171450" lvl="1" indent="0">
              <a:spcBef>
                <a:spcPct val="0"/>
              </a:spcBef>
              <a:buFont typeface="Wingdings" panose="05000000000000000000" pitchFamily="2" charset="2"/>
              <a:buChar char="l"/>
              <a:defRPr/>
            </a:pPr>
            <a:r>
              <a:rPr kumimoji="1" lang="zh-CN" altLang="pt-BR" sz="2000">
                <a:solidFill>
                  <a:srgbClr val="000000"/>
                </a:solidFill>
              </a:rPr>
              <a:t>初始化函数实现设置随机数种子的功能  </a:t>
            </a:r>
            <a:endParaRPr kumimoji="1" lang="en-US" altLang="zh-CN" sz="2000">
              <a:solidFill>
                <a:srgbClr val="000000"/>
              </a:solidFill>
            </a:endParaRPr>
          </a:p>
          <a:p>
            <a:pPr marL="171450" lvl="1" indent="0">
              <a:spcBef>
                <a:spcPct val="0"/>
              </a:spcBef>
              <a:buFontTx/>
              <a:buNone/>
              <a:defRPr/>
            </a:pPr>
            <a:r>
              <a:rPr kumimoji="1" lang="en-US" altLang="zh-CN" sz="2000" b="1">
                <a:solidFill>
                  <a:srgbClr val="000000"/>
                </a:solidFill>
              </a:rPr>
              <a:t>	void </a:t>
            </a:r>
            <a:r>
              <a:rPr kumimoji="1" lang="pt-BR" altLang="zh-CN" sz="2000" b="1">
                <a:solidFill>
                  <a:srgbClr val="000000"/>
                </a:solidFill>
              </a:rPr>
              <a:t>RandomInit();</a:t>
            </a:r>
            <a:endParaRPr kumimoji="1" lang="zh-CN" altLang="en-US" sz="2000" b="1">
              <a:solidFill>
                <a:srgbClr val="000000"/>
              </a:solidFill>
            </a:endParaRP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292100" y="1089025"/>
            <a:ext cx="8559800" cy="137795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pt-BR" sz="2400" b="1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在</a:t>
            </a:r>
            <a:r>
              <a:rPr lang="pt-BR" altLang="zh-CN" sz="2400" b="1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9.1</a:t>
            </a:r>
            <a:r>
              <a:rPr lang="zh-CN" altLang="pt-BR" sz="2400" b="1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节中，设计了一个掷硬币的程序。该程序用到了随机数的一些特性。如果我们的工作经常需要用到随机数，我们可以把随机数的应用写成一个库。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4000"/>
            <a:ext cx="7772400" cy="1143000"/>
          </a:xfrm>
        </p:spPr>
        <p:txBody>
          <a:bodyPr/>
          <a:lstStyle/>
          <a:p>
            <a:pPr eaLnBrk="1" hangingPunct="1"/>
            <a:r>
              <a:rPr lang="zh-CN" altLang="pt-BR"/>
              <a:t>库接口的设计</a:t>
            </a:r>
            <a:endParaRPr lang="zh-CN" altLang="en-US"/>
          </a:p>
        </p:txBody>
      </p:sp>
      <p:sp>
        <p:nvSpPr>
          <p:cNvPr id="33795" name="Text Box 5"/>
          <p:cNvSpPr txBox="1">
            <a:spLocks noChangeArrowheads="1"/>
          </p:cNvSpPr>
          <p:nvPr/>
        </p:nvSpPr>
        <p:spPr bwMode="auto">
          <a:xfrm>
            <a:off x="538163" y="1160463"/>
            <a:ext cx="8067675" cy="5324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文件：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random.h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随机函数库的头文件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zh-CN" altLang="en-US" sz="20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#ifndef random_h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#define random_h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altLang="zh-CN" sz="20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pt-BR" sz="2000" b="1">
                <a:solidFill>
                  <a:schemeClr val="tx1"/>
                </a:solidFill>
                <a:ea typeface="黑体" panose="02010609060101010101" pitchFamily="49" charset="-122"/>
              </a:rPr>
              <a:t>函数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：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RandomInit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pt-BR" sz="2000" b="1">
                <a:solidFill>
                  <a:schemeClr val="tx1"/>
                </a:solidFill>
                <a:ea typeface="黑体" panose="02010609060101010101" pitchFamily="49" charset="-122"/>
              </a:rPr>
              <a:t>用法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：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RandomInit()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pt-BR" sz="2000" b="1">
                <a:solidFill>
                  <a:schemeClr val="tx1"/>
                </a:solidFill>
                <a:ea typeface="黑体" panose="02010609060101010101" pitchFamily="49" charset="-122"/>
              </a:rPr>
              <a:t>作用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：</a:t>
            </a:r>
            <a:r>
              <a:rPr lang="zh-CN" altLang="pt-BR" sz="2000" b="1">
                <a:solidFill>
                  <a:schemeClr val="tx1"/>
                </a:solidFill>
                <a:ea typeface="黑体" panose="02010609060101010101" pitchFamily="49" charset="-122"/>
              </a:rPr>
              <a:t>此函数初始化随机数种子</a:t>
            </a:r>
            <a:endParaRPr lang="zh-CN" altLang="en-US" sz="20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void RandomInit();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altLang="zh-CN" sz="20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pt-BR" sz="2000" b="1">
                <a:solidFill>
                  <a:schemeClr val="tx1"/>
                </a:solidFill>
                <a:ea typeface="黑体" panose="02010609060101010101" pitchFamily="49" charset="-122"/>
              </a:rPr>
              <a:t>函数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：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RandomInteger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pt-BR" sz="2000" b="1">
                <a:solidFill>
                  <a:schemeClr val="tx1"/>
                </a:solidFill>
                <a:ea typeface="黑体" panose="02010609060101010101" pitchFamily="49" charset="-122"/>
              </a:rPr>
              <a:t>用法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：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n = RandomInteger(low, high)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pt-BR" sz="2000" b="1">
                <a:solidFill>
                  <a:schemeClr val="tx1"/>
                </a:solidFill>
                <a:ea typeface="黑体" panose="02010609060101010101" pitchFamily="49" charset="-122"/>
              </a:rPr>
              <a:t>作用：此函数返回一个</a:t>
            </a: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low</a:t>
            </a:r>
            <a:r>
              <a:rPr lang="zh-CN" altLang="pt-BR" sz="2000" b="1">
                <a:solidFill>
                  <a:schemeClr val="tx1"/>
                </a:solidFill>
                <a:ea typeface="黑体" panose="02010609060101010101" pitchFamily="49" charset="-122"/>
              </a:rPr>
              <a:t>到</a:t>
            </a: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high</a:t>
            </a:r>
            <a:r>
              <a:rPr lang="zh-CN" altLang="pt-BR" sz="2000" b="1">
                <a:solidFill>
                  <a:schemeClr val="tx1"/>
                </a:solidFill>
                <a:ea typeface="黑体" panose="02010609060101010101" pitchFamily="49" charset="-122"/>
              </a:rPr>
              <a:t>之间的随机数，包括</a:t>
            </a: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low</a:t>
            </a:r>
            <a:r>
              <a:rPr lang="zh-CN" altLang="pt-BR" sz="2000" b="1">
                <a:solidFill>
                  <a:schemeClr val="tx1"/>
                </a:solidFill>
                <a:ea typeface="黑体" panose="02010609060101010101" pitchFamily="49" charset="-122"/>
              </a:rPr>
              <a:t>和</a:t>
            </a: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high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int RandomInteger(int low, int high);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altLang="zh-CN" sz="20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#endif</a:t>
            </a:r>
            <a:endParaRPr lang="en-US" altLang="zh-CN" sz="2000" b="1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123825"/>
            <a:ext cx="7772400" cy="696913"/>
          </a:xfrm>
        </p:spPr>
        <p:txBody>
          <a:bodyPr/>
          <a:lstStyle/>
          <a:p>
            <a:pPr eaLnBrk="1" hangingPunct="1"/>
            <a:r>
              <a:rPr lang="zh-CN" altLang="pt-BR"/>
              <a:t>库的实现 </a:t>
            </a:r>
            <a:endParaRPr lang="zh-CN" alt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60363" y="1092200"/>
            <a:ext cx="8318500" cy="5167313"/>
          </a:xfrm>
        </p:spPr>
        <p:txBody>
          <a:bodyPr/>
          <a:lstStyle/>
          <a:p>
            <a:pPr eaLnBrk="1" hangingPunct="1"/>
            <a:r>
              <a:rPr lang="zh-CN" altLang="pt-BR"/>
              <a:t>库的实现文件和头文件的名字是相同的。如头文件为</a:t>
            </a:r>
            <a:r>
              <a:rPr lang="pt-BR" altLang="zh-CN"/>
              <a:t>random.h</a:t>
            </a:r>
            <a:r>
              <a:rPr lang="zh-CN" altLang="pt-BR"/>
              <a:t>，则实现文件为</a:t>
            </a:r>
            <a:r>
              <a:rPr lang="pt-BR" altLang="zh-CN"/>
              <a:t>random.cpp</a:t>
            </a:r>
            <a:r>
              <a:rPr lang="zh-CN" altLang="pt-BR"/>
              <a:t> </a:t>
            </a:r>
          </a:p>
          <a:p>
            <a:pPr eaLnBrk="1" hangingPunct="1"/>
            <a:r>
              <a:rPr lang="zh-CN" altLang="pt-BR"/>
              <a:t>实现文件的格式：</a:t>
            </a:r>
          </a:p>
          <a:p>
            <a:pPr lvl="1" eaLnBrk="1" hangingPunct="1"/>
            <a:r>
              <a:rPr lang="zh-CN" altLang="pt-BR"/>
              <a:t>注释：这一部分简单介绍库的功能</a:t>
            </a:r>
          </a:p>
          <a:p>
            <a:pPr lvl="1" eaLnBrk="1" hangingPunct="1"/>
            <a:r>
              <a:rPr lang="pt-BR" altLang="zh-CN"/>
              <a:t>include</a:t>
            </a:r>
            <a:r>
              <a:rPr lang="zh-CN" altLang="pt-BR"/>
              <a:t>此</a:t>
            </a:r>
            <a:r>
              <a:rPr lang="pt-BR" altLang="zh-CN"/>
              <a:t>cpp</a:t>
            </a:r>
            <a:r>
              <a:rPr lang="zh-CN" altLang="pt-BR"/>
              <a:t>文件所需的头文件</a:t>
            </a:r>
          </a:p>
          <a:p>
            <a:pPr lvl="1" eaLnBrk="1" hangingPunct="1"/>
            <a:r>
              <a:rPr lang="zh-CN" altLang="pt-BR"/>
              <a:t>每个实现要包含自己的头文件，以便编译器能检查函数定义和函数原型声明的一致性</a:t>
            </a:r>
          </a:p>
          <a:p>
            <a:pPr lvl="1" eaLnBrk="1" hangingPunct="1"/>
            <a:r>
              <a:rPr lang="zh-CN" altLang="pt-BR"/>
              <a:t>每个函数的实现代码</a:t>
            </a:r>
            <a:endParaRPr lang="en-US" altLang="zh-CN"/>
          </a:p>
          <a:p>
            <a:pPr lvl="1" eaLnBrk="1" hangingPunct="1"/>
            <a:r>
              <a:rPr lang="zh-CN" altLang="pt-BR"/>
              <a:t>在每个函数实现的前面也必须有一段注释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305050" y="179388"/>
            <a:ext cx="6838950" cy="688975"/>
          </a:xfrm>
        </p:spPr>
        <p:txBody>
          <a:bodyPr/>
          <a:lstStyle/>
          <a:p>
            <a:pPr eaLnBrk="1" hangingPunct="1"/>
            <a:r>
              <a:rPr lang="zh-CN" altLang="en-US"/>
              <a:t>如何开发一个复杂的程序？</a:t>
            </a:r>
          </a:p>
        </p:txBody>
      </p:sp>
      <p:sp>
        <p:nvSpPr>
          <p:cNvPr id="16" name="文本框 15"/>
          <p:cNvSpPr txBox="1">
            <a:spLocks noChangeArrowheads="1"/>
          </p:cNvSpPr>
          <p:nvPr/>
        </p:nvSpPr>
        <p:spPr bwMode="auto">
          <a:xfrm>
            <a:off x="371475" y="4719638"/>
            <a:ext cx="8483600" cy="11572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zh-CN" altLang="en-US" sz="2400">
                <a:solidFill>
                  <a:schemeClr val="bg1"/>
                </a:solidFill>
              </a:rPr>
              <a:t>能否进行一体化的程序开发，即将所有功能都实现在一个源文件甚至一个</a:t>
            </a:r>
            <a:r>
              <a:rPr lang="en-US" altLang="zh-CN" sz="2400">
                <a:solidFill>
                  <a:schemeClr val="bg1"/>
                </a:solidFill>
              </a:rPr>
              <a:t>main</a:t>
            </a:r>
            <a:r>
              <a:rPr lang="zh-CN" altLang="en-US" sz="2400">
                <a:solidFill>
                  <a:schemeClr val="bg1"/>
                </a:solidFill>
              </a:rPr>
              <a:t>函数内？如何才能实现模块化的程序开发？</a:t>
            </a:r>
          </a:p>
        </p:txBody>
      </p:sp>
      <p:grpSp>
        <p:nvGrpSpPr>
          <p:cNvPr id="10244" name="组合 23"/>
          <p:cNvGrpSpPr>
            <a:grpSpLocks/>
          </p:cNvGrpSpPr>
          <p:nvPr/>
        </p:nvGrpSpPr>
        <p:grpSpPr bwMode="auto">
          <a:xfrm>
            <a:off x="371475" y="1433513"/>
            <a:ext cx="8483600" cy="2546350"/>
            <a:chOff x="1371121" y="1067565"/>
            <a:chExt cx="6579882" cy="1974169"/>
          </a:xfrm>
        </p:grpSpPr>
        <p:grpSp>
          <p:nvGrpSpPr>
            <p:cNvPr id="10245" name="组合 17"/>
            <p:cNvGrpSpPr>
              <a:grpSpLocks/>
            </p:cNvGrpSpPr>
            <p:nvPr/>
          </p:nvGrpSpPr>
          <p:grpSpPr bwMode="auto">
            <a:xfrm>
              <a:off x="5894379" y="1067565"/>
              <a:ext cx="2056624" cy="1974169"/>
              <a:chOff x="5664596" y="1248540"/>
              <a:chExt cx="2056624" cy="1974169"/>
            </a:xfrm>
          </p:grpSpPr>
          <p:pic>
            <p:nvPicPr>
              <p:cNvPr id="10251" name="图片 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64596" y="1655544"/>
                <a:ext cx="2056624" cy="1567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圆角矩形 14"/>
              <p:cNvSpPr/>
              <p:nvPr/>
            </p:nvSpPr>
            <p:spPr bwMode="auto">
              <a:xfrm>
                <a:off x="5895254" y="1248540"/>
                <a:ext cx="1595720" cy="41108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2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Courier New" panose="02070309020205020404" pitchFamily="49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12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Courier New" panose="02070309020205020404" pitchFamily="49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r>
                  <a:rPr kumimoji="0" lang="zh-CN" altLang="en-US" sz="1800" b="1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  <a:ea typeface="黑体" panose="02010609060101010101" pitchFamily="49" charset="-122"/>
                  </a:rPr>
                  <a:t>模块化</a:t>
                </a:r>
                <a:r>
                  <a:rPr kumimoji="0" lang="zh-CN" altLang="en-US" sz="180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  <a:ea typeface="黑体" panose="02010609060101010101" pitchFamily="49" charset="-122"/>
                  </a:rPr>
                  <a:t>的插排</a:t>
                </a:r>
              </a:p>
            </p:txBody>
          </p:sp>
        </p:grpSp>
        <p:grpSp>
          <p:nvGrpSpPr>
            <p:cNvPr id="10246" name="组合 16"/>
            <p:cNvGrpSpPr>
              <a:grpSpLocks/>
            </p:cNvGrpSpPr>
            <p:nvPr/>
          </p:nvGrpSpPr>
          <p:grpSpPr bwMode="auto">
            <a:xfrm>
              <a:off x="1371121" y="1118457"/>
              <a:ext cx="2056624" cy="1923277"/>
              <a:chOff x="1675921" y="1299432"/>
              <a:chExt cx="2056624" cy="1923277"/>
            </a:xfrm>
          </p:grpSpPr>
          <p:pic>
            <p:nvPicPr>
              <p:cNvPr id="10249" name="图片 13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5921" y="1632462"/>
                <a:ext cx="2056624" cy="1590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圆角矩形 12"/>
              <p:cNvSpPr/>
              <p:nvPr/>
            </p:nvSpPr>
            <p:spPr bwMode="auto">
              <a:xfrm>
                <a:off x="1901243" y="1299002"/>
                <a:ext cx="1605570" cy="41108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none" lIns="90000" tIns="46800" rIns="90000" bIns="46800" anchor="ctr">
                <a:spAutoFit/>
              </a:bodyPr>
              <a:lstStyle/>
              <a:p>
                <a:pPr algn="ctr" eaLnBrk="1" hangingPunct="1">
                  <a:defRPr/>
                </a:pPr>
                <a:r>
                  <a:rPr kumimoji="0" lang="zh-CN" altLang="en-US" sz="1800" b="1" dirty="0">
                    <a:ln w="0"/>
                    <a:solidFill>
                      <a:srgbClr val="FFFF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一体化</a:t>
                </a:r>
                <a:r>
                  <a:rPr kumimoji="0" lang="zh-CN" altLang="en-US" sz="1800" dirty="0">
                    <a:ln w="0"/>
                    <a:solidFill>
                      <a:schemeClr val="bg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的插排</a:t>
                </a:r>
              </a:p>
            </p:txBody>
          </p:sp>
        </p:grpSp>
        <p:pic>
          <p:nvPicPr>
            <p:cNvPr id="10247" name="图片 1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9212" y="1529493"/>
              <a:ext cx="2027133" cy="1512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8" name="文本框 20"/>
            <p:cNvSpPr txBox="1">
              <a:spLocks noChangeArrowheads="1"/>
            </p:cNvSpPr>
            <p:nvPr/>
          </p:nvSpPr>
          <p:spPr bwMode="auto">
            <a:xfrm>
              <a:off x="3852863" y="1118457"/>
              <a:ext cx="1871662" cy="299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2000">
                  <a:solidFill>
                    <a:schemeClr val="tx1"/>
                  </a:solidFill>
                  <a:latin typeface="Comic Sans MS" panose="030F0702030302020204" pitchFamily="66" charset="0"/>
                </a:rPr>
                <a:t>pros and cons</a:t>
              </a:r>
              <a:endParaRPr lang="zh-CN" altLang="en-US" sz="200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101600" y="871538"/>
            <a:ext cx="8926513" cy="59388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pt-BR" sz="2000" b="1">
                <a:solidFill>
                  <a:schemeClr val="tx1"/>
                </a:solidFill>
                <a:ea typeface="黑体" panose="02010609060101010101" pitchFamily="49" charset="-122"/>
              </a:rPr>
              <a:t>文件：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r</a:t>
            </a: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andom.cpp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pt-BR" sz="2000" b="1">
                <a:solidFill>
                  <a:schemeClr val="tx1"/>
                </a:solidFill>
                <a:ea typeface="黑体" panose="02010609060101010101" pitchFamily="49" charset="-122"/>
              </a:rPr>
              <a:t>该文件实现了</a:t>
            </a: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random</a:t>
            </a:r>
            <a:r>
              <a:rPr lang="zh-CN" altLang="pt-BR" sz="2000" b="1">
                <a:solidFill>
                  <a:schemeClr val="tx1"/>
                </a:solidFill>
                <a:ea typeface="黑体" panose="02010609060101010101" pitchFamily="49" charset="-122"/>
              </a:rPr>
              <a:t>库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#include &lt;cstdlib&gt;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#include &lt;ctime&gt;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#include “random.h"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altLang="zh-CN" sz="20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pt-BR" sz="2000" b="1">
                <a:solidFill>
                  <a:schemeClr val="tx1"/>
                </a:solidFill>
                <a:ea typeface="黑体" panose="02010609060101010101" pitchFamily="49" charset="-122"/>
              </a:rPr>
              <a:t>函数：</a:t>
            </a: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RandomInit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//</a:t>
            </a:r>
            <a:r>
              <a:rPr lang="zh-CN" altLang="pt-BR" sz="2000" b="1">
                <a:solidFill>
                  <a:schemeClr val="tx1"/>
                </a:solidFill>
                <a:ea typeface="黑体" panose="02010609060101010101" pitchFamily="49" charset="-122"/>
              </a:rPr>
              <a:t>该函数取当前系统时间作为随机数发生器的种子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void RandomInit()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{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 srand(time(NULL));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altLang="zh-CN" sz="20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// 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函数：</a:t>
            </a: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RandomInteger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// 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该函数将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0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到</a:t>
            </a: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RAND_MAX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的区间的随机数转换成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low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到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high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区间</a:t>
            </a:r>
            <a:endParaRPr lang="en-US" altLang="zh-CN" sz="20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int RandomInteger(int low, int high)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{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return (low + (high - low + 1) * rand()/(RAND_MAX + 1));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}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95513" y="115888"/>
            <a:ext cx="6732587" cy="688975"/>
          </a:xfrm>
        </p:spPr>
        <p:txBody>
          <a:bodyPr/>
          <a:lstStyle/>
          <a:p>
            <a:pPr eaLnBrk="1" hangingPunct="1"/>
            <a:r>
              <a:rPr lang="zh-CN" altLang="en-US"/>
              <a:t>第九章 模块化开发</a:t>
            </a:r>
          </a:p>
        </p:txBody>
      </p:sp>
      <p:grpSp>
        <p:nvGrpSpPr>
          <p:cNvPr id="40963" name="Group 57"/>
          <p:cNvGrpSpPr>
            <a:grpSpLocks/>
          </p:cNvGrpSpPr>
          <p:nvPr/>
        </p:nvGrpSpPr>
        <p:grpSpPr bwMode="auto">
          <a:xfrm>
            <a:off x="2195513" y="3848100"/>
            <a:ext cx="5259387" cy="719138"/>
            <a:chOff x="1066" y="2432"/>
            <a:chExt cx="3313" cy="453"/>
          </a:xfrm>
        </p:grpSpPr>
        <p:sp>
          <p:nvSpPr>
            <p:cNvPr id="40991" name="AutoShape 5"/>
            <p:cNvSpPr>
              <a:spLocks noChangeArrowheads="1"/>
            </p:cNvSpPr>
            <p:nvPr/>
          </p:nvSpPr>
          <p:spPr bwMode="auto">
            <a:xfrm>
              <a:off x="1066" y="2432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9.4 </a:t>
              </a: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使用你定义的库</a:t>
              </a:r>
              <a:endParaRPr lang="en-US" altLang="zh-CN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40992" name="Group 8"/>
            <p:cNvGrpSpPr>
              <a:grpSpLocks/>
            </p:cNvGrpSpPr>
            <p:nvPr/>
          </p:nvGrpSpPr>
          <p:grpSpPr bwMode="auto">
            <a:xfrm>
              <a:off x="4105" y="2637"/>
              <a:ext cx="274" cy="248"/>
              <a:chOff x="2078" y="1680"/>
              <a:chExt cx="1615" cy="1615"/>
            </a:xfrm>
          </p:grpSpPr>
          <p:sp>
            <p:nvSpPr>
              <p:cNvPr id="40993" name="Oval 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0994" name="Oval 1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6" name="Oval 11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0996" name="Oval 12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8" name="Oval 13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0998" name="Oval 14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40964" name="Group 58"/>
          <p:cNvGrpSpPr>
            <a:grpSpLocks/>
          </p:cNvGrpSpPr>
          <p:nvPr/>
        </p:nvGrpSpPr>
        <p:grpSpPr bwMode="auto">
          <a:xfrm>
            <a:off x="2195513" y="3152775"/>
            <a:ext cx="5259387" cy="600075"/>
            <a:chOff x="1066" y="1842"/>
            <a:chExt cx="3313" cy="378"/>
          </a:xfrm>
        </p:grpSpPr>
        <p:sp>
          <p:nvSpPr>
            <p:cNvPr id="40983" name="AutoShape 4"/>
            <p:cNvSpPr>
              <a:spLocks noChangeArrowheads="1"/>
            </p:cNvSpPr>
            <p:nvPr/>
          </p:nvSpPr>
          <p:spPr bwMode="auto">
            <a:xfrm>
              <a:off x="1066" y="1842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</a:rPr>
                <a:t>9.3 </a:t>
              </a:r>
              <a:r>
                <a:rPr lang="zh-CN" altLang="en-US">
                  <a:solidFill>
                    <a:srgbClr val="000000"/>
                  </a:solidFill>
                  <a:latin typeface="Times New Roman" panose="02020603050405020304" pitchFamily="18" charset="0"/>
                </a:rPr>
                <a:t>库的设计与实现</a:t>
              </a:r>
              <a:endParaRPr lang="en-US" altLang="zh-C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40984" name="Group 15"/>
            <p:cNvGrpSpPr>
              <a:grpSpLocks/>
            </p:cNvGrpSpPr>
            <p:nvPr/>
          </p:nvGrpSpPr>
          <p:grpSpPr bwMode="auto">
            <a:xfrm>
              <a:off x="4105" y="1953"/>
              <a:ext cx="274" cy="248"/>
              <a:chOff x="2078" y="1680"/>
              <a:chExt cx="1615" cy="1615"/>
            </a:xfrm>
          </p:grpSpPr>
          <p:sp>
            <p:nvSpPr>
              <p:cNvPr id="40985" name="Oval 16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0986" name="Oval 17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29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gray">
              <a:xfrm>
                <a:off x="2255" y="1862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0988" name="Oval 19"/>
              <p:cNvSpPr>
                <a:spLocks noChangeArrowheads="1"/>
              </p:cNvSpPr>
              <p:nvPr/>
            </p:nvSpPr>
            <p:spPr bwMode="gray">
              <a:xfrm>
                <a:off x="2254" y="1862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gray">
              <a:xfrm>
                <a:off x="2337" y="1947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gray">
              <a:xfrm>
                <a:off x="2337" y="1947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40965" name="Group 59"/>
          <p:cNvGrpSpPr>
            <a:grpSpLocks/>
          </p:cNvGrpSpPr>
          <p:nvPr/>
        </p:nvGrpSpPr>
        <p:grpSpPr bwMode="auto">
          <a:xfrm>
            <a:off x="2195513" y="2471738"/>
            <a:ext cx="5256212" cy="681037"/>
            <a:chOff x="1066" y="1253"/>
            <a:chExt cx="3311" cy="429"/>
          </a:xfrm>
        </p:grpSpPr>
        <p:sp>
          <p:nvSpPr>
            <p:cNvPr id="40975" name="AutoShape 3"/>
            <p:cNvSpPr>
              <a:spLocks noChangeArrowheads="1"/>
            </p:cNvSpPr>
            <p:nvPr/>
          </p:nvSpPr>
          <p:spPr bwMode="auto">
            <a:xfrm>
              <a:off x="1066" y="1253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</a:rPr>
                <a:t>9.2 </a:t>
              </a:r>
              <a:r>
                <a:rPr lang="zh-CN" altLang="en-US">
                  <a:solidFill>
                    <a:srgbClr val="000000"/>
                  </a:solidFill>
                  <a:latin typeface="Times New Roman" panose="02020603050405020304" pitchFamily="18" charset="0"/>
                </a:rPr>
                <a:t>模块划分</a:t>
              </a:r>
            </a:p>
          </p:txBody>
        </p:sp>
        <p:grpSp>
          <p:nvGrpSpPr>
            <p:cNvPr id="40976" name="Group 22"/>
            <p:cNvGrpSpPr>
              <a:grpSpLocks/>
            </p:cNvGrpSpPr>
            <p:nvPr/>
          </p:nvGrpSpPr>
          <p:grpSpPr bwMode="auto">
            <a:xfrm>
              <a:off x="4103" y="1434"/>
              <a:ext cx="274" cy="248"/>
              <a:chOff x="2078" y="1680"/>
              <a:chExt cx="1615" cy="1615"/>
            </a:xfrm>
          </p:grpSpPr>
          <p:sp>
            <p:nvSpPr>
              <p:cNvPr id="40977" name="Oval 23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0978" name="Oval 24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4" name="Oval 25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0980" name="Oval 26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6" name="Oval 27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0982" name="Oval 28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00CC66"/>
                  </a:gs>
                  <a:gs pos="100000">
                    <a:srgbClr val="005E2F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40966" name="Group 60"/>
          <p:cNvGrpSpPr>
            <a:grpSpLocks/>
          </p:cNvGrpSpPr>
          <p:nvPr/>
        </p:nvGrpSpPr>
        <p:grpSpPr bwMode="auto">
          <a:xfrm>
            <a:off x="2195513" y="1784350"/>
            <a:ext cx="5186362" cy="682625"/>
            <a:chOff x="1066" y="709"/>
            <a:chExt cx="3267" cy="430"/>
          </a:xfrm>
        </p:grpSpPr>
        <p:sp>
          <p:nvSpPr>
            <p:cNvPr id="40967" name="AutoShape 29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066" y="709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</a:rPr>
                <a:t>9.1 </a:t>
              </a:r>
              <a:r>
                <a:rPr lang="zh-CN" altLang="en-US">
                  <a:solidFill>
                    <a:srgbClr val="000000"/>
                  </a:solidFill>
                  <a:latin typeface="Times New Roman" panose="02020603050405020304" pitchFamily="18" charset="0"/>
                </a:rPr>
                <a:t>结构化程序设计</a:t>
              </a:r>
            </a:p>
          </p:txBody>
        </p:sp>
        <p:grpSp>
          <p:nvGrpSpPr>
            <p:cNvPr id="40968" name="Group 30"/>
            <p:cNvGrpSpPr>
              <a:grpSpLocks/>
            </p:cNvGrpSpPr>
            <p:nvPr/>
          </p:nvGrpSpPr>
          <p:grpSpPr bwMode="auto">
            <a:xfrm>
              <a:off x="4059" y="891"/>
              <a:ext cx="274" cy="248"/>
              <a:chOff x="2078" y="1680"/>
              <a:chExt cx="1615" cy="1615"/>
            </a:xfrm>
          </p:grpSpPr>
          <p:sp>
            <p:nvSpPr>
              <p:cNvPr id="40969" name="Oval 3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0970" name="Oval 3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3" name="Oval 33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0972" name="Oval 34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5" name="Oval 35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0974" name="Oval 36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7C00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4625"/>
            <a:ext cx="7772400" cy="660400"/>
          </a:xfrm>
        </p:spPr>
        <p:txBody>
          <a:bodyPr/>
          <a:lstStyle/>
          <a:p>
            <a:pPr eaLnBrk="1" hangingPunct="1"/>
            <a:r>
              <a:rPr lang="zh-CN" altLang="en-US"/>
              <a:t>库的应用 </a:t>
            </a:r>
            <a:r>
              <a:rPr lang="en-US" altLang="zh-CN"/>
              <a:t>-- </a:t>
            </a:r>
            <a:r>
              <a:rPr lang="zh-CN" altLang="pt-BR"/>
              <a:t>龟兔赛跑 </a:t>
            </a:r>
            <a:endParaRPr lang="zh-CN" altLang="en-US"/>
          </a:p>
        </p:txBody>
      </p:sp>
      <p:graphicFrame>
        <p:nvGraphicFramePr>
          <p:cNvPr id="3153181" name="Group 285"/>
          <p:cNvGraphicFramePr>
            <a:graphicFrameLocks noGrp="1"/>
          </p:cNvGraphicFramePr>
          <p:nvPr>
            <p:ph type="tbl" idx="1"/>
          </p:nvPr>
        </p:nvGraphicFramePr>
        <p:xfrm>
          <a:off x="685800" y="1436688"/>
          <a:ext cx="7772400" cy="4660904"/>
        </p:xfrm>
        <a:graphic>
          <a:graphicData uri="http://schemas.openxmlformats.org/drawingml/2006/table">
            <a:tbl>
              <a:tblPr/>
              <a:tblGrid>
                <a:gridCol w="909638">
                  <a:extLst>
                    <a:ext uri="{9D8B030D-6E8A-4147-A177-3AD203B41FA5}">
                      <a16:colId xmlns:a16="http://schemas.microsoft.com/office/drawing/2014/main" val="2258260266"/>
                    </a:ext>
                  </a:extLst>
                </a:gridCol>
                <a:gridCol w="2058987">
                  <a:extLst>
                    <a:ext uri="{9D8B030D-6E8A-4147-A177-3AD203B41FA5}">
                      <a16:colId xmlns:a16="http://schemas.microsoft.com/office/drawing/2014/main" val="1265134400"/>
                    </a:ext>
                  </a:extLst>
                </a:gridCol>
                <a:gridCol w="2344738">
                  <a:extLst>
                    <a:ext uri="{9D8B030D-6E8A-4147-A177-3AD203B41FA5}">
                      <a16:colId xmlns:a16="http://schemas.microsoft.com/office/drawing/2014/main" val="3648322772"/>
                    </a:ext>
                  </a:extLst>
                </a:gridCol>
                <a:gridCol w="2459037">
                  <a:extLst>
                    <a:ext uri="{9D8B030D-6E8A-4147-A177-3AD203B41FA5}">
                      <a16:colId xmlns:a16="http://schemas.microsoft.com/office/drawing/2014/main" val="3322269924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动物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跑动类型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占用时间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跑动量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8007948"/>
                  </a:ext>
                </a:extLst>
              </a:tr>
              <a:tr h="515938">
                <a:tc rowSpan="3"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乌龟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快走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向前走</a:t>
                      </a:r>
                      <a:r>
                        <a:rPr kumimoji="1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2739196"/>
                  </a:ext>
                </a:extLst>
              </a:tr>
              <a:tr h="51593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后滑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向后退</a:t>
                      </a:r>
                      <a:r>
                        <a:rPr kumimoji="1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3189711"/>
                  </a:ext>
                </a:extLst>
              </a:tr>
              <a:tr h="51593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慢走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向前走一点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8899455"/>
                  </a:ext>
                </a:extLst>
              </a:tr>
              <a:tr h="515938">
                <a:tc rowSpan="5"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兔子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睡觉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不动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7872"/>
                  </a:ext>
                </a:extLst>
              </a:tr>
              <a:tr h="51593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大后滑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向后退</a:t>
                      </a:r>
                      <a:r>
                        <a:rPr kumimoji="1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2707146"/>
                  </a:ext>
                </a:extLst>
              </a:tr>
              <a:tr h="51593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快走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向前走</a:t>
                      </a:r>
                      <a:r>
                        <a:rPr kumimoji="1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6201220"/>
                  </a:ext>
                </a:extLst>
              </a:tr>
              <a:tr h="51593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小步跳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向前走</a:t>
                      </a:r>
                      <a:r>
                        <a:rPr kumimoji="1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0694625"/>
                  </a:ext>
                </a:extLst>
              </a:tr>
              <a:tr h="51593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慢后滑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7838" indent="-477838">
                        <a:lnSpc>
                          <a:spcPct val="120000"/>
                        </a:lnSpc>
                        <a:spcBef>
                          <a:spcPct val="20000"/>
                        </a:spcBef>
                        <a:buSzPct val="120000"/>
                        <a:defRPr sz="24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1pPr>
                      <a:lvl2pPr marL="911225" indent="-319088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rgbClr val="000066"/>
                        </a:buClr>
                        <a:defRPr sz="2000">
                          <a:solidFill>
                            <a:srgbClr val="133984"/>
                          </a:solidFill>
                          <a:latin typeface="Courier New" panose="02070309020205020404" pitchFamily="49" charset="0"/>
                          <a:ea typeface="宋体" panose="02010600030101010101" pitchFamily="2" charset="-122"/>
                        </a:defRPr>
                      </a:lvl2pPr>
                      <a:lvl3pPr marL="156845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9875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40665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8638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3210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7782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23545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477838" marR="0" lvl="0" indent="-4778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向后退</a:t>
                      </a:r>
                      <a:r>
                        <a:rPr kumimoji="1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00296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/>
              <a:t>龟兔赛跑解题思路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/>
              <a:t>分别用变量</a:t>
            </a:r>
            <a:r>
              <a:rPr lang="en-US" altLang="zh-CN" b="1"/>
              <a:t>tortoise</a:t>
            </a:r>
            <a:r>
              <a:rPr lang="zh-CN" altLang="en-US"/>
              <a:t>和</a:t>
            </a:r>
            <a:r>
              <a:rPr lang="en-US" altLang="zh-CN" b="1"/>
              <a:t>rabbit</a:t>
            </a:r>
            <a:r>
              <a:rPr lang="zh-CN" altLang="en-US"/>
              <a:t>代表乌龟和兔子的当前位置</a:t>
            </a:r>
          </a:p>
          <a:p>
            <a:pPr eaLnBrk="1" hangingPunct="1"/>
            <a:r>
              <a:rPr lang="zh-CN" altLang="en-US"/>
              <a:t>用随机数来决定乌龟和兔子下一个动作，根据动作决定乌龟和兔子的位置的移动</a:t>
            </a:r>
          </a:p>
          <a:p>
            <a:pPr eaLnBrk="1" hangingPunct="1"/>
            <a:r>
              <a:rPr lang="zh-CN" altLang="en-US"/>
              <a:t>跑道的长度设为</a:t>
            </a:r>
            <a:r>
              <a:rPr lang="en-US" altLang="zh-CN" b="1"/>
              <a:t>70</a:t>
            </a:r>
            <a:r>
              <a:rPr lang="zh-CN" altLang="en-US"/>
              <a:t>个点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4000"/>
            <a:ext cx="7772400" cy="1143000"/>
          </a:xfrm>
        </p:spPr>
        <p:txBody>
          <a:bodyPr/>
          <a:lstStyle/>
          <a:p>
            <a:pPr eaLnBrk="1" hangingPunct="1"/>
            <a:r>
              <a:rPr lang="zh-CN" altLang="en-US"/>
              <a:t>第一层分解</a:t>
            </a:r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188913" y="1193800"/>
            <a:ext cx="8766175" cy="44005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main()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{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 //timer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是计时器，从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0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开始计时</a:t>
            </a:r>
            <a:endParaRPr lang="en-US" altLang="zh-CN" sz="20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 int rabbit = 0, tortoise = 0, timer = 0;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zh-CN" altLang="en-US" sz="20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while (rabbit &lt; RACE_END &amp;&amp; tortoise &lt; RACE_END)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   {   tortoise += 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乌龟根据他这一时刻的行为移动的距离；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	  rabbit += 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兔子根据他这一时刻的行为移动的距离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       </a:t>
            </a:r>
            <a:r>
              <a:rPr lang="zh-CN" altLang="fr-FR" sz="2000" b="1">
                <a:solidFill>
                  <a:schemeClr val="tx1"/>
                </a:solidFill>
                <a:ea typeface="黑体" panose="02010609060101010101" pitchFamily="49" charset="-122"/>
              </a:rPr>
              <a:t>输出当前计时和兔子乌龟的位置</a:t>
            </a: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       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++timer;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    }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  if (rabbit &gt; tortoise) cout &lt;&lt; "\n rabbit wins!";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      else cout &lt;&lt; "\n tortoise wins!";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}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/>
              <a:t>抽取函数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293688" y="1081088"/>
            <a:ext cx="8748712" cy="4597400"/>
          </a:xfrm>
        </p:spPr>
        <p:txBody>
          <a:bodyPr/>
          <a:lstStyle/>
          <a:p>
            <a:pPr eaLnBrk="1" hangingPunct="1"/>
            <a:r>
              <a:rPr lang="zh-CN" altLang="en-US"/>
              <a:t>乌龟在这一刻的移动距离：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>
                <a:solidFill>
                  <a:srgbClr val="0066FF"/>
                </a:solidFill>
              </a:rPr>
              <a:t>	int move_tortoise();</a:t>
            </a:r>
          </a:p>
          <a:p>
            <a:pPr eaLnBrk="1" hangingPunct="1"/>
            <a:r>
              <a:rPr lang="zh-CN" altLang="en-US"/>
              <a:t>兔子在这一刻的移动距离：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>
                <a:solidFill>
                  <a:srgbClr val="0066FF"/>
                </a:solidFill>
              </a:rPr>
              <a:t>	int move_rabbit();</a:t>
            </a:r>
            <a:endParaRPr lang="fr-FR" altLang="zh-CN" b="1">
              <a:solidFill>
                <a:srgbClr val="0066FF"/>
              </a:solidFill>
            </a:endParaRPr>
          </a:p>
          <a:p>
            <a:pPr eaLnBrk="1" hangingPunct="1"/>
            <a:r>
              <a:rPr lang="zh-CN" altLang="fr-FR"/>
              <a:t>输出当前计时和兔子乌龟的位置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>
                <a:solidFill>
                  <a:srgbClr val="0066FF"/>
                </a:solidFill>
              </a:rPr>
              <a:t>	void print_position(int timer,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>
                <a:solidFill>
                  <a:srgbClr val="0066FF"/>
                </a:solidFill>
              </a:rPr>
              <a:t>						 int tortoise,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>
                <a:solidFill>
                  <a:srgbClr val="0066FF"/>
                </a:solidFill>
              </a:rPr>
              <a:t>						 int rabbit);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ChangeArrowheads="1"/>
          </p:cNvSpPr>
          <p:nvPr/>
        </p:nvSpPr>
        <p:spPr bwMode="auto">
          <a:xfrm>
            <a:off x="111125" y="1128713"/>
            <a:ext cx="8928100" cy="4832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 marL="342900" indent="-342900"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int main()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{ int rabbit = 0, tortoise = 0, timer = 0; 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fr-FR" sz="20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zh-CN" altLang="fr-FR" sz="20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RandomInit(); //</a:t>
            </a:r>
            <a:r>
              <a:rPr lang="zh-CN" altLang="fr-FR" sz="2000" b="1">
                <a:solidFill>
                  <a:schemeClr val="tx1"/>
                </a:solidFill>
                <a:ea typeface="黑体" panose="02010609060101010101" pitchFamily="49" charset="-122"/>
              </a:rPr>
              <a:t>随机数初始化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zh-CN" altLang="fr-FR" sz="20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cout &lt;&lt; "timer  tortoise  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rabbit</a:t>
            </a: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\n"; //</a:t>
            </a:r>
            <a:r>
              <a:rPr lang="zh-CN" altLang="fr-FR" sz="2000" b="1">
                <a:solidFill>
                  <a:schemeClr val="tx1"/>
                </a:solidFill>
                <a:ea typeface="黑体" panose="02010609060101010101" pitchFamily="49" charset="-122"/>
              </a:rPr>
              <a:t>输出表头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zh-CN" altLang="fr-FR" sz="20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while (rabbit &lt; RACE_END &amp;&amp; tortoise &lt; RACE_END)</a:t>
            </a:r>
            <a:endParaRPr lang="zh-CN" altLang="fr-FR" sz="20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zh-CN" altLang="fr-FR" sz="20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{   tortoise += move_tortoise(); //</a:t>
            </a:r>
            <a:r>
              <a:rPr lang="zh-CN" altLang="fr-FR" sz="2000" b="1">
                <a:solidFill>
                  <a:schemeClr val="tx1"/>
                </a:solidFill>
                <a:ea typeface="黑体" panose="02010609060101010101" pitchFamily="49" charset="-122"/>
              </a:rPr>
              <a:t>乌龟移动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zh-CN" altLang="fr-FR" sz="2000" b="1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rabbit += move_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rabbit</a:t>
            </a: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(); //</a:t>
            </a:r>
            <a:r>
              <a:rPr lang="zh-CN" altLang="fr-FR" sz="2000" b="1">
                <a:solidFill>
                  <a:schemeClr val="tx1"/>
                </a:solidFill>
                <a:ea typeface="黑体" panose="02010609060101010101" pitchFamily="49" charset="-122"/>
              </a:rPr>
              <a:t>兔子移动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zh-CN" altLang="fr-FR" sz="2000" b="1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print_position(timer, tortoise, 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rabbit</a:t>
            </a: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);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     ++timer;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  }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  if (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rabbit</a:t>
            </a: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&gt; tortoise) cout &lt;&lt; "\n 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rabbit</a:t>
            </a: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wins!\n";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      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else cout &lt;&lt; "\n tortoise wins!\n";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  return 0;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}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25550" y="179388"/>
            <a:ext cx="7918450" cy="688975"/>
          </a:xfrm>
        </p:spPr>
        <p:txBody>
          <a:bodyPr/>
          <a:lstStyle/>
          <a:p>
            <a:pPr eaLnBrk="1" hangingPunct="1"/>
            <a:r>
              <a:rPr lang="zh-CN" altLang="en-US"/>
              <a:t>如何用随机数模拟概率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358775" y="1211263"/>
            <a:ext cx="8408988" cy="4876800"/>
          </a:xfrm>
        </p:spPr>
        <p:txBody>
          <a:bodyPr/>
          <a:lstStyle/>
          <a:p>
            <a:pPr eaLnBrk="1" hangingPunct="1"/>
            <a:r>
              <a:rPr lang="zh-CN" altLang="en-US"/>
              <a:t>以乌龟为例，它的三种情况和概率如下：</a:t>
            </a:r>
          </a:p>
          <a:p>
            <a:pPr eaLnBrk="1" hangingPunct="1"/>
            <a:endParaRPr lang="zh-CN" altLang="en-US"/>
          </a:p>
          <a:p>
            <a:pPr eaLnBrk="1" hangingPunct="1"/>
            <a:endParaRPr lang="zh-CN" altLang="en-US"/>
          </a:p>
          <a:p>
            <a:pPr eaLnBrk="1" hangingPunct="1"/>
            <a:endParaRPr lang="zh-CN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/>
              <a:t>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/>
              <a:t>为此我们可以生成</a:t>
            </a:r>
            <a:r>
              <a:rPr lang="en-US" altLang="zh-CN"/>
              <a:t>0-9</a:t>
            </a:r>
            <a:r>
              <a:rPr lang="zh-CN" altLang="en-US"/>
              <a:t>之间的随机数，当生成的随机数为</a:t>
            </a:r>
            <a:r>
              <a:rPr lang="en-US" altLang="zh-CN"/>
              <a:t>0-4</a:t>
            </a:r>
            <a:r>
              <a:rPr lang="zh-CN" altLang="en-US"/>
              <a:t>时，认为是第一种情况，</a:t>
            </a:r>
            <a:r>
              <a:rPr lang="en-US" altLang="zh-CN"/>
              <a:t>5-6</a:t>
            </a:r>
            <a:r>
              <a:rPr lang="zh-CN" altLang="en-US"/>
              <a:t>是第二种情况，</a:t>
            </a:r>
            <a:r>
              <a:rPr lang="en-US" altLang="zh-CN"/>
              <a:t>7-9</a:t>
            </a:r>
            <a:r>
              <a:rPr lang="zh-CN" altLang="en-US"/>
              <a:t>是第三种情况。这样就可以根据生成的随机数确定发生的事件</a:t>
            </a:r>
          </a:p>
        </p:txBody>
      </p:sp>
      <p:graphicFrame>
        <p:nvGraphicFramePr>
          <p:cNvPr id="3156996" name="Group 4"/>
          <p:cNvGraphicFramePr>
            <a:graphicFrameLocks noGrp="1"/>
          </p:cNvGraphicFramePr>
          <p:nvPr/>
        </p:nvGraphicFramePr>
        <p:xfrm>
          <a:off x="2041525" y="1976438"/>
          <a:ext cx="4089400" cy="1676400"/>
        </p:xfrm>
        <a:graphic>
          <a:graphicData uri="http://schemas.openxmlformats.org/drawingml/2006/table">
            <a:tbl>
              <a:tblPr/>
              <a:tblGrid>
                <a:gridCol w="204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4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8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_GB2312" pitchFamily="49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_GB2312" pitchFamily="49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仿宋_GB2312" pitchFamily="49" charset="-122"/>
                        </a:rPr>
                        <a:t>快走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_GB2312" pitchFamily="49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_GB2312" pitchFamily="49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仿宋_GB2312" pitchFamily="49" charset="-122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_GB2312" pitchFamily="49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_GB2312" pitchFamily="49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仿宋_GB2312" pitchFamily="49" charset="-122"/>
                        </a:rPr>
                        <a:t>后滑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_GB2312" pitchFamily="49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_GB2312" pitchFamily="49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仿宋_GB2312" pitchFamily="49" charset="-122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_GB2312" pitchFamily="49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_GB2312" pitchFamily="49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仿宋_GB2312" pitchFamily="49" charset="-122"/>
                        </a:rPr>
                        <a:t>慢走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_GB2312" pitchFamily="49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_GB2312" pitchFamily="49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仿宋_GB2312" pitchFamily="49" charset="-122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Move</a:t>
            </a:r>
            <a:r>
              <a:rPr lang="zh-CN" altLang="en-US"/>
              <a:t>模块</a:t>
            </a:r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182563" y="998538"/>
            <a:ext cx="8778875" cy="56308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int move_tortoise()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{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//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产生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0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到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9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之间的随机数</a:t>
            </a:r>
            <a:endParaRPr lang="en-US" altLang="zh-CN" sz="20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int probability = RandomInteger(0,9);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if (probability &lt; 5) return 3; //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快走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else if (probability &lt; 7) return -6; //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后滑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else return 1; //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慢走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altLang="zh-CN" sz="20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int move_rabbit()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{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int probability = RandomInteger(0,9);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if (probability &lt; 2) return 0; //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睡觉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else if (probability &lt; 4) return -9; //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大后滑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else if (probability &lt; 5) return 14; //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快走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else if (probability &lt; 8) return 3; //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小步跳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else return -2; //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慢后滑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}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Print</a:t>
            </a:r>
            <a:r>
              <a:rPr lang="zh-CN" altLang="en-US"/>
              <a:t>模块</a:t>
            </a:r>
          </a:p>
        </p:txBody>
      </p:sp>
      <p:sp>
        <p:nvSpPr>
          <p:cNvPr id="49155" name="Text Box 4"/>
          <p:cNvSpPr txBox="1">
            <a:spLocks noChangeArrowheads="1"/>
          </p:cNvSpPr>
          <p:nvPr/>
        </p:nvSpPr>
        <p:spPr bwMode="auto">
          <a:xfrm>
            <a:off x="160338" y="1752600"/>
            <a:ext cx="8853487" cy="31702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// 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文件名：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print.cpp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altLang="zh-CN" sz="20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#include &lt;iostream&gt;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using namespace std;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altLang="zh-CN" sz="20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void print_position(int timer, int t, int h)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{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 if (timer % 6 == 0) cout &lt;&lt; endl; //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每隔</a:t>
            </a: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6</a:t>
            </a:r>
            <a:r>
              <a:rPr lang="zh-CN" altLang="en-US" sz="2000" b="1">
                <a:solidFill>
                  <a:schemeClr val="tx1"/>
                </a:solidFill>
                <a:ea typeface="黑体" panose="02010609060101010101" pitchFamily="49" charset="-122"/>
              </a:rPr>
              <a:t>次</a:t>
            </a:r>
            <a:r>
              <a:rPr lang="zh-CN" altLang="fr-FR" sz="2000" b="1">
                <a:solidFill>
                  <a:schemeClr val="tx1"/>
                </a:solidFill>
                <a:ea typeface="黑体" panose="02010609060101010101" pitchFamily="49" charset="-122"/>
              </a:rPr>
              <a:t>空一行</a:t>
            </a:r>
            <a:endParaRPr lang="zh-CN" altLang="en-US" sz="20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zh-CN" altLang="fr-FR" sz="2000" b="1">
                <a:solidFill>
                  <a:schemeClr val="tx1"/>
                </a:solidFill>
                <a:ea typeface="黑体" panose="02010609060101010101" pitchFamily="49" charset="-122"/>
              </a:rPr>
              <a:t>     </a:t>
            </a:r>
            <a:r>
              <a:rPr lang="fr-FR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cout &lt;&lt; timer &lt;&lt; '\t' &lt;&lt; t &lt;&lt; '\t' &lt;&lt; h &lt;&lt; '\n';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ea typeface="黑体" panose="02010609060101010101" pitchFamily="49" charset="-122"/>
              </a:rPr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89163" y="179388"/>
            <a:ext cx="6954837" cy="688975"/>
          </a:xfrm>
        </p:spPr>
        <p:txBody>
          <a:bodyPr/>
          <a:lstStyle/>
          <a:p>
            <a:pPr eaLnBrk="1" hangingPunct="1"/>
            <a:r>
              <a:rPr lang="zh-CN" altLang="en-US"/>
              <a:t>什么是模块化，又为什么？</a:t>
            </a:r>
          </a:p>
        </p:txBody>
      </p:sp>
      <p:sp>
        <p:nvSpPr>
          <p:cNvPr id="2" name="Rectangle 1"/>
          <p:cNvSpPr/>
          <p:nvPr/>
        </p:nvSpPr>
        <p:spPr>
          <a:xfrm>
            <a:off x="528638" y="1031875"/>
            <a:ext cx="8275637" cy="2032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zh-CN" altLang="en-US" sz="2400" b="1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模块化是一种将复杂系统分解为可更好管理的模块的方式</a:t>
            </a:r>
            <a:endParaRPr lang="en-US" altLang="zh-CN" sz="2400" b="1">
              <a:solidFill>
                <a:srgbClr val="FFFF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SzTx/>
              <a:buFont typeface="Wingdings" panose="05000000000000000000" pitchFamily="2" charset="2"/>
              <a:buChar char="v"/>
              <a:defRPr/>
            </a:pPr>
            <a:r>
              <a:rPr lang="zh-CN" altLang="en-US" sz="200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模块化开发就是封装实现细节，提供模块使用接口，模块彼此之间互   不影响，每个模块实现某一特定的功能</a:t>
            </a:r>
            <a:endParaRPr lang="en-US" altLang="zh-CN" sz="2000">
              <a:solidFill>
                <a:srgbClr val="FFFF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SzTx/>
              <a:buFont typeface="Wingdings" panose="05000000000000000000" pitchFamily="2" charset="2"/>
              <a:buChar char="v"/>
              <a:defRPr/>
            </a:pPr>
            <a:r>
              <a:rPr lang="zh-CN" altLang="en-US" sz="200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最大化代码重用，以最少的模块、零部件，更快速地满足个性化需求</a:t>
            </a:r>
            <a:endParaRPr lang="zh-CN" altLang="en-GB" sz="2000">
              <a:solidFill>
                <a:srgbClr val="FFFF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28638" y="3365500"/>
            <a:ext cx="8275637" cy="27082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800100" indent="-34290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zh-CN" altLang="en-US" sz="22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优点：</a:t>
            </a:r>
            <a:endParaRPr lang="en-US" altLang="zh-CN" sz="2200" b="1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Blip>
                <a:blip r:embed="rId3"/>
              </a:buBlip>
              <a:defRPr/>
            </a:pPr>
            <a:r>
              <a:rPr lang="zh-CN" altLang="en-US" sz="20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方便模块间组合</a:t>
            </a:r>
            <a:endParaRPr lang="en-US" altLang="zh-CN" sz="200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Blip>
                <a:blip r:embed="rId3"/>
              </a:buBlip>
              <a:defRPr/>
            </a:pPr>
            <a:r>
              <a:rPr lang="zh-CN" altLang="en-US" sz="20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方便单个模块功能调试、升级</a:t>
            </a:r>
            <a:endParaRPr lang="en-US" altLang="zh-CN" sz="200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Blip>
                <a:blip r:embed="rId3"/>
              </a:buBlip>
              <a:defRPr/>
            </a:pPr>
            <a:r>
              <a:rPr lang="zh-CN" altLang="en-US" sz="20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多人协作互不干扰</a:t>
            </a:r>
            <a:endParaRPr lang="en-US" altLang="zh-CN" sz="200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Blip>
                <a:blip r:embed="rId3"/>
              </a:buBlip>
              <a:defRPr/>
            </a:pPr>
            <a:r>
              <a:rPr lang="zh-CN" altLang="en-US" sz="20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模块可以多次重用</a:t>
            </a:r>
            <a:endParaRPr lang="en-US" altLang="zh-CN" sz="200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zh-CN" altLang="en-US" sz="22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缺点：</a:t>
            </a:r>
            <a:endParaRPr lang="en-US" altLang="zh-CN" sz="2200" b="1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Blip>
                <a:blip r:embed="rId4"/>
              </a:buBlip>
              <a:defRPr/>
            </a:pPr>
            <a:r>
              <a:rPr lang="zh-CN" altLang="en-US" sz="20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性能可能有损耗：消息传递和调用链长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pt-BR"/>
              <a:t>总结 </a:t>
            </a:r>
            <a:endParaRPr lang="zh-CN" alt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279400" y="1003300"/>
            <a:ext cx="8585200" cy="48006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/>
              <a:t>学会</a:t>
            </a:r>
            <a:r>
              <a:rPr lang="zh-CN" altLang="pt-BR"/>
              <a:t>利用</a:t>
            </a:r>
            <a:r>
              <a:rPr lang="zh-CN" altLang="en-US"/>
              <a:t>模块</a:t>
            </a:r>
            <a:r>
              <a:rPr lang="zh-CN" altLang="pt-BR"/>
              <a:t>化程序设计技术来解决一个大问题</a:t>
            </a:r>
            <a:endParaRPr lang="en-US" altLang="zh-CN"/>
          </a:p>
          <a:p>
            <a:pPr eaLnBrk="1" hangingPunct="1">
              <a:lnSpc>
                <a:spcPct val="130000"/>
              </a:lnSpc>
            </a:pPr>
            <a:r>
              <a:rPr lang="zh-CN" altLang="en-US"/>
              <a:t>学会</a:t>
            </a:r>
            <a:r>
              <a:rPr lang="zh-CN" altLang="pt-BR"/>
              <a:t>在模块中保存内部状态</a:t>
            </a:r>
            <a:endParaRPr lang="en-US" altLang="zh-CN"/>
          </a:p>
          <a:p>
            <a:pPr eaLnBrk="1" hangingPunct="1">
              <a:lnSpc>
                <a:spcPct val="130000"/>
              </a:lnSpc>
            </a:pPr>
            <a:r>
              <a:rPr lang="zh-CN" altLang="en-US"/>
              <a:t>学会</a:t>
            </a:r>
            <a:r>
              <a:rPr lang="zh-CN" altLang="pt-BR"/>
              <a:t>从程序中抽取出库以及如何设计和使用库 </a:t>
            </a:r>
            <a:endParaRPr lang="zh-CN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/>
            <a:r>
              <a:rPr lang="zh-CN" altLang="en-US"/>
              <a:t>作业</a:t>
            </a:r>
            <a:r>
              <a:rPr lang="en-US" altLang="zh-CN"/>
              <a:t>&amp;</a:t>
            </a:r>
            <a:r>
              <a:rPr lang="zh-CN" altLang="en-US"/>
              <a:t>上机练习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15925" y="908050"/>
            <a:ext cx="8312150" cy="41148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000" dirty="0">
                <a:solidFill>
                  <a:schemeClr val="tx1"/>
                </a:solidFill>
              </a:rPr>
              <a:t>Key in the rock, paper, scissors code in different source files, try to compile and run it.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sz="2000" dirty="0">
                <a:solidFill>
                  <a:schemeClr val="tx1"/>
                </a:solidFill>
              </a:rPr>
              <a:t>Complete the tortoise and rabbit program in two source files: </a:t>
            </a:r>
            <a:r>
              <a:rPr lang="en-US" altLang="zh-CN" sz="2000" dirty="0" err="1">
                <a:solidFill>
                  <a:schemeClr val="tx1"/>
                </a:solidFill>
              </a:rPr>
              <a:t>move.cpp</a:t>
            </a:r>
            <a:r>
              <a:rPr lang="en-US" altLang="zh-CN" sz="2000" dirty="0">
                <a:solidFill>
                  <a:schemeClr val="tx1"/>
                </a:solidFill>
              </a:rPr>
              <a:t> and </a:t>
            </a:r>
            <a:r>
              <a:rPr lang="en-US" altLang="zh-CN" sz="2000" dirty="0" err="1">
                <a:solidFill>
                  <a:schemeClr val="tx1"/>
                </a:solidFill>
              </a:rPr>
              <a:t>print.cpp</a:t>
            </a:r>
            <a:r>
              <a:rPr lang="en-US" altLang="zh-CN" sz="2000" dirty="0">
                <a:solidFill>
                  <a:schemeClr val="tx1"/>
                </a:solidFill>
              </a:rPr>
              <a:t>. Try to compile and </a:t>
            </a:r>
            <a:r>
              <a:rPr lang="en-US" altLang="zh-CN" sz="2000">
                <a:solidFill>
                  <a:schemeClr val="tx1"/>
                </a:solidFill>
              </a:rPr>
              <a:t>run it.</a:t>
            </a:r>
            <a:endParaRPr lang="en-US" altLang="zh-CN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8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95513" y="115888"/>
            <a:ext cx="6732587" cy="688975"/>
          </a:xfrm>
        </p:spPr>
        <p:txBody>
          <a:bodyPr/>
          <a:lstStyle/>
          <a:p>
            <a:pPr eaLnBrk="1" hangingPunct="1"/>
            <a:r>
              <a:rPr lang="zh-CN" altLang="en-US"/>
              <a:t>第九章 模块化开发</a:t>
            </a:r>
          </a:p>
        </p:txBody>
      </p:sp>
      <p:grpSp>
        <p:nvGrpSpPr>
          <p:cNvPr id="12291" name="Group 57"/>
          <p:cNvGrpSpPr>
            <a:grpSpLocks/>
          </p:cNvGrpSpPr>
          <p:nvPr/>
        </p:nvGrpSpPr>
        <p:grpSpPr bwMode="auto">
          <a:xfrm>
            <a:off x="2195513" y="3848100"/>
            <a:ext cx="5259387" cy="719138"/>
            <a:chOff x="1066" y="2432"/>
            <a:chExt cx="3313" cy="453"/>
          </a:xfrm>
        </p:grpSpPr>
        <p:sp>
          <p:nvSpPr>
            <p:cNvPr id="12319" name="AutoShape 5"/>
            <p:cNvSpPr>
              <a:spLocks noChangeArrowheads="1"/>
            </p:cNvSpPr>
            <p:nvPr/>
          </p:nvSpPr>
          <p:spPr bwMode="auto">
            <a:xfrm>
              <a:off x="1066" y="2432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</a:rPr>
                <a:t>9</a:t>
              </a:r>
              <a:r>
                <a:rPr kumimoji="0" lang="en-US" altLang="zh-CN">
                  <a:solidFill>
                    <a:srgbClr val="000000"/>
                  </a:solidFill>
                  <a:latin typeface="Times New Roman" panose="02020603050405020304" pitchFamily="18" charset="0"/>
                </a:rPr>
                <a:t>.4 </a:t>
              </a:r>
              <a:r>
                <a:rPr lang="zh-CN" altLang="en-US">
                  <a:solidFill>
                    <a:srgbClr val="000000"/>
                  </a:solidFill>
                  <a:latin typeface="Times New Roman" panose="02020603050405020304" pitchFamily="18" charset="0"/>
                </a:rPr>
                <a:t>使用你定义的库</a:t>
              </a:r>
              <a:endParaRPr kumimoji="0" lang="en-US" altLang="zh-C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2320" name="Group 8"/>
            <p:cNvGrpSpPr>
              <a:grpSpLocks/>
            </p:cNvGrpSpPr>
            <p:nvPr/>
          </p:nvGrpSpPr>
          <p:grpSpPr bwMode="auto">
            <a:xfrm>
              <a:off x="4105" y="2637"/>
              <a:ext cx="274" cy="248"/>
              <a:chOff x="2078" y="1680"/>
              <a:chExt cx="1615" cy="1615"/>
            </a:xfrm>
          </p:grpSpPr>
          <p:sp>
            <p:nvSpPr>
              <p:cNvPr id="12321" name="Oval 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2322" name="Oval 1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6" name="Oval 11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24" name="Oval 12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8" name="Oval 13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26" name="Oval 14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12292" name="Group 58"/>
          <p:cNvGrpSpPr>
            <a:grpSpLocks/>
          </p:cNvGrpSpPr>
          <p:nvPr/>
        </p:nvGrpSpPr>
        <p:grpSpPr bwMode="auto">
          <a:xfrm>
            <a:off x="2195513" y="3152775"/>
            <a:ext cx="5259387" cy="600075"/>
            <a:chOff x="1066" y="1842"/>
            <a:chExt cx="3313" cy="378"/>
          </a:xfrm>
        </p:grpSpPr>
        <p:sp>
          <p:nvSpPr>
            <p:cNvPr id="12311" name="AutoShape 4"/>
            <p:cNvSpPr>
              <a:spLocks noChangeArrowheads="1"/>
            </p:cNvSpPr>
            <p:nvPr/>
          </p:nvSpPr>
          <p:spPr bwMode="auto">
            <a:xfrm>
              <a:off x="1066" y="1842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</a:rPr>
                <a:t>9</a:t>
              </a:r>
              <a:r>
                <a:rPr kumimoji="0" lang="en-US" altLang="zh-CN">
                  <a:solidFill>
                    <a:srgbClr val="000000"/>
                  </a:solidFill>
                  <a:latin typeface="Times New Roman" panose="02020603050405020304" pitchFamily="18" charset="0"/>
                </a:rPr>
                <a:t>.3 </a:t>
              </a:r>
              <a:r>
                <a:rPr lang="zh-CN" altLang="en-US">
                  <a:solidFill>
                    <a:srgbClr val="000000"/>
                  </a:solidFill>
                  <a:latin typeface="Times New Roman" panose="02020603050405020304" pitchFamily="18" charset="0"/>
                </a:rPr>
                <a:t>库的设计与实现</a:t>
              </a:r>
              <a:endParaRPr kumimoji="0" lang="en-US" altLang="zh-C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2312" name="Group 15"/>
            <p:cNvGrpSpPr>
              <a:grpSpLocks/>
            </p:cNvGrpSpPr>
            <p:nvPr/>
          </p:nvGrpSpPr>
          <p:grpSpPr bwMode="auto">
            <a:xfrm>
              <a:off x="4105" y="1953"/>
              <a:ext cx="274" cy="248"/>
              <a:chOff x="2078" y="1680"/>
              <a:chExt cx="1615" cy="1615"/>
            </a:xfrm>
          </p:grpSpPr>
          <p:sp>
            <p:nvSpPr>
              <p:cNvPr id="12313" name="Oval 16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2314" name="Oval 17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29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gray">
              <a:xfrm>
                <a:off x="2255" y="1862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16" name="Oval 19"/>
              <p:cNvSpPr>
                <a:spLocks noChangeArrowheads="1"/>
              </p:cNvSpPr>
              <p:nvPr/>
            </p:nvSpPr>
            <p:spPr bwMode="gray">
              <a:xfrm>
                <a:off x="2254" y="1862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gray">
              <a:xfrm>
                <a:off x="2337" y="1947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gray">
              <a:xfrm>
                <a:off x="2337" y="1947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12293" name="Group 59"/>
          <p:cNvGrpSpPr>
            <a:grpSpLocks/>
          </p:cNvGrpSpPr>
          <p:nvPr/>
        </p:nvGrpSpPr>
        <p:grpSpPr bwMode="auto">
          <a:xfrm>
            <a:off x="2195513" y="2471738"/>
            <a:ext cx="5256212" cy="681037"/>
            <a:chOff x="1066" y="1253"/>
            <a:chExt cx="3311" cy="429"/>
          </a:xfrm>
        </p:grpSpPr>
        <p:sp>
          <p:nvSpPr>
            <p:cNvPr id="12303" name="AutoShape 3"/>
            <p:cNvSpPr>
              <a:spLocks noChangeArrowheads="1"/>
            </p:cNvSpPr>
            <p:nvPr/>
          </p:nvSpPr>
          <p:spPr bwMode="auto">
            <a:xfrm>
              <a:off x="1066" y="1253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9.2 </a:t>
              </a: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模块划分</a:t>
              </a:r>
            </a:p>
          </p:txBody>
        </p:sp>
        <p:grpSp>
          <p:nvGrpSpPr>
            <p:cNvPr id="12304" name="Group 22"/>
            <p:cNvGrpSpPr>
              <a:grpSpLocks/>
            </p:cNvGrpSpPr>
            <p:nvPr/>
          </p:nvGrpSpPr>
          <p:grpSpPr bwMode="auto">
            <a:xfrm>
              <a:off x="4103" y="1434"/>
              <a:ext cx="274" cy="248"/>
              <a:chOff x="2078" y="1680"/>
              <a:chExt cx="1615" cy="1615"/>
            </a:xfrm>
          </p:grpSpPr>
          <p:sp>
            <p:nvSpPr>
              <p:cNvPr id="12305" name="Oval 23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2306" name="Oval 24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4" name="Oval 25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8" name="Oval 26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6" name="Oval 27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10" name="Oval 28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00CC66"/>
                  </a:gs>
                  <a:gs pos="100000">
                    <a:srgbClr val="005E2F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12294" name="Group 60"/>
          <p:cNvGrpSpPr>
            <a:grpSpLocks/>
          </p:cNvGrpSpPr>
          <p:nvPr/>
        </p:nvGrpSpPr>
        <p:grpSpPr bwMode="auto">
          <a:xfrm>
            <a:off x="2195513" y="1784350"/>
            <a:ext cx="5186362" cy="682625"/>
            <a:chOff x="1066" y="709"/>
            <a:chExt cx="3267" cy="430"/>
          </a:xfrm>
        </p:grpSpPr>
        <p:sp>
          <p:nvSpPr>
            <p:cNvPr id="12295" name="AutoShape 29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066" y="709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</a:rPr>
                <a:t>9.1 </a:t>
              </a:r>
              <a:r>
                <a:rPr lang="zh-CN" altLang="en-US">
                  <a:solidFill>
                    <a:srgbClr val="000000"/>
                  </a:solidFill>
                  <a:latin typeface="Times New Roman" panose="02020603050405020304" pitchFamily="18" charset="0"/>
                </a:rPr>
                <a:t>结构化程序设计</a:t>
              </a:r>
            </a:p>
          </p:txBody>
        </p:sp>
        <p:grpSp>
          <p:nvGrpSpPr>
            <p:cNvPr id="12296" name="Group 30"/>
            <p:cNvGrpSpPr>
              <a:grpSpLocks/>
            </p:cNvGrpSpPr>
            <p:nvPr/>
          </p:nvGrpSpPr>
          <p:grpSpPr bwMode="auto">
            <a:xfrm>
              <a:off x="4059" y="891"/>
              <a:ext cx="274" cy="248"/>
              <a:chOff x="2078" y="1680"/>
              <a:chExt cx="1615" cy="1615"/>
            </a:xfrm>
          </p:grpSpPr>
          <p:sp>
            <p:nvSpPr>
              <p:cNvPr id="12297" name="Oval 3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2298" name="Oval 3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3" name="Oval 33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0" name="Oval 34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5" name="Oval 35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kumimoji="0" lang="zh-CN" altLang="en-US" sz="1800">
                  <a:solidFill>
                    <a:srgbClr val="000000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2" name="Oval 36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7C00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kumimoji="0"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GB"/>
              <a:t>模块划分 </a:t>
            </a:r>
            <a:endParaRPr lang="zh-CN" altLang="en-US"/>
          </a:p>
        </p:txBody>
      </p:sp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11238"/>
            <a:ext cx="8229600" cy="203200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indent="0"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kumimoji="1" lang="zh-CN" altLang="en-US" sz="2400" b="1">
                <a:solidFill>
                  <a:srgbClr val="FFFFFF"/>
                </a:solidFill>
              </a:rPr>
              <a:t>划分原则：模块内紧耦合，模块间松耦合</a:t>
            </a:r>
            <a:endParaRPr kumimoji="1" lang="en-US" altLang="zh-CN" sz="2400" b="1">
              <a:solidFill>
                <a:srgbClr val="FFFFFF"/>
              </a:solidFill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kumimoji="1" lang="zh-CN" altLang="en-US" sz="2000">
                <a:solidFill>
                  <a:srgbClr val="FFFFFF"/>
                </a:solidFill>
              </a:rPr>
              <a:t>首先，将相对独立的功能用函数实现</a:t>
            </a:r>
            <a:endParaRPr kumimoji="1" lang="en-US" altLang="zh-CN" sz="2000">
              <a:solidFill>
                <a:srgbClr val="FFFFFF"/>
              </a:solidFill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kumimoji="1" lang="zh-CN" altLang="en-US" sz="2000">
                <a:solidFill>
                  <a:srgbClr val="FFFFFF"/>
                </a:solidFill>
              </a:rPr>
              <a:t>其次，将一组相关的函数放在一个源文件中，形成一个模块</a:t>
            </a:r>
            <a:endParaRPr kumimoji="1" lang="en-US" altLang="zh-CN" sz="2000">
              <a:solidFill>
                <a:srgbClr val="FFFFFF"/>
              </a:solidFill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kumimoji="1" lang="zh-CN" altLang="en-US" sz="2000">
                <a:solidFill>
                  <a:srgbClr val="FFFFFF"/>
                </a:solidFill>
              </a:rPr>
              <a:t>最后，整个程序由多个模块组成</a:t>
            </a:r>
            <a:endParaRPr kumimoji="1" lang="en-US" altLang="zh-CN" sz="2000">
              <a:solidFill>
                <a:srgbClr val="FFFFFF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457200" y="3206750"/>
            <a:ext cx="8229600" cy="3384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zh-CN" altLang="en-US" sz="24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例子：石头、剪刀、布游戏</a:t>
            </a:r>
            <a:endParaRPr lang="en-US" altLang="zh-CN" sz="2400" b="1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altLang="zh-CN" sz="200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zh-CN" altLang="en-US" sz="20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游戏规则：</a:t>
            </a:r>
            <a:endParaRPr lang="en-US" altLang="zh-CN" sz="2000" b="1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SzTx/>
              <a:buFontTx/>
              <a:buNone/>
              <a:defRPr/>
            </a:pP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  </a:t>
            </a:r>
            <a:r>
              <a:rPr lang="zh-CN" altLang="en-US" sz="20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布覆盖石头，石头砸坏剪刀，剪刀剪碎布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zh-CN" altLang="en-US" sz="20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游戏过程：</a:t>
            </a:r>
            <a:endParaRPr lang="en-US" altLang="zh-CN" sz="2000" b="1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  </a:t>
            </a:r>
            <a:r>
              <a:rPr lang="zh-CN" altLang="en-US" sz="20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游戏者选择出石头、剪子或布，计算机也随机选择一个，输出结果，继续游戏，直到游戏者选择结束为止。在此过程中，游戏者也可以阅读游戏指南或看看当前战况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66863" y="38100"/>
            <a:ext cx="6891337" cy="723900"/>
          </a:xfrm>
        </p:spPr>
        <p:txBody>
          <a:bodyPr/>
          <a:lstStyle/>
          <a:p>
            <a:pPr eaLnBrk="1" hangingPunct="1"/>
            <a:r>
              <a:rPr lang="zh-CN" altLang="en-US"/>
              <a:t>第一层的功能分解 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14338" y="4464050"/>
            <a:ext cx="8353425" cy="2309813"/>
          </a:xfr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kumimoji="1" lang="en-US" altLang="zh-CN" sz="2000">
                <a:solidFill>
                  <a:srgbClr val="000000"/>
                </a:solidFill>
              </a:rPr>
              <a:t>selection_by_player()</a:t>
            </a:r>
            <a:r>
              <a:rPr kumimoji="1" lang="zh-CN" altLang="en-US" sz="2000">
                <a:solidFill>
                  <a:srgbClr val="000000"/>
                </a:solidFill>
              </a:rPr>
              <a:t>：获取用户输入 </a:t>
            </a:r>
            <a:endParaRPr kumimoji="1" lang="en-US" altLang="zh-CN" sz="2000">
              <a:solidFill>
                <a:srgbClr val="000000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kumimoji="1" lang="en-US" altLang="zh-CN" sz="2000">
                <a:solidFill>
                  <a:srgbClr val="000000"/>
                </a:solidFill>
              </a:rPr>
              <a:t>selection_by_machine()</a:t>
            </a:r>
            <a:r>
              <a:rPr kumimoji="1" lang="zh-CN" altLang="en-US" sz="2000">
                <a:solidFill>
                  <a:srgbClr val="000000"/>
                </a:solidFill>
              </a:rPr>
              <a:t>：获取机器输入 </a:t>
            </a:r>
            <a:endParaRPr kumimoji="1" lang="en-US" altLang="zh-CN" sz="2000">
              <a:solidFill>
                <a:srgbClr val="000000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kumimoji="1" lang="en-US" altLang="zh-CN" sz="2000">
                <a:solidFill>
                  <a:srgbClr val="000000"/>
                </a:solidFill>
              </a:rPr>
              <a:t>compare()</a:t>
            </a:r>
            <a:r>
              <a:rPr kumimoji="1" lang="zh-CN" altLang="en-US" sz="2000">
                <a:solidFill>
                  <a:srgbClr val="000000"/>
                </a:solidFill>
              </a:rPr>
              <a:t>：接受用户与机器的输入，并评判结果</a:t>
            </a:r>
            <a:endParaRPr kumimoji="1" lang="en-US" altLang="zh-CN" sz="2000">
              <a:solidFill>
                <a:srgbClr val="000000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kumimoji="1" lang="en-US" altLang="zh-CN" sz="2000">
                <a:solidFill>
                  <a:srgbClr val="000000"/>
                </a:solidFill>
              </a:rPr>
              <a:t>report()</a:t>
            </a:r>
            <a:r>
              <a:rPr kumimoji="1" lang="zh-CN" altLang="en-US" sz="2000">
                <a:solidFill>
                  <a:srgbClr val="000000"/>
                </a:solidFill>
              </a:rPr>
              <a:t>：报告本次结果，并更新多局的战况结果</a:t>
            </a:r>
            <a:endParaRPr kumimoji="1" lang="en-US" altLang="zh-CN" sz="2000">
              <a:solidFill>
                <a:srgbClr val="000000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kumimoji="1" lang="en-US" altLang="zh-CN" sz="2000">
                <a:solidFill>
                  <a:srgbClr val="000000"/>
                </a:solidFill>
              </a:rPr>
              <a:t>prn_game_status()</a:t>
            </a:r>
            <a:r>
              <a:rPr kumimoji="1" lang="zh-CN" altLang="en-US" sz="2000">
                <a:solidFill>
                  <a:srgbClr val="000000"/>
                </a:solidFill>
              </a:rPr>
              <a:t>：显示多局的战况结果</a:t>
            </a:r>
            <a:endParaRPr kumimoji="1" lang="en-US" altLang="zh-CN" sz="2000">
              <a:solidFill>
                <a:srgbClr val="000000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kumimoji="1" lang="en-US" altLang="zh-CN" sz="2000">
                <a:solidFill>
                  <a:srgbClr val="000000"/>
                </a:solidFill>
              </a:rPr>
              <a:t>prn_help()</a:t>
            </a:r>
            <a:r>
              <a:rPr kumimoji="1" lang="zh-CN" altLang="en-US" sz="2000">
                <a:solidFill>
                  <a:srgbClr val="000000"/>
                </a:solidFill>
              </a:rPr>
              <a:t>：显示帮助信息 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414338" y="881063"/>
            <a:ext cx="8391525" cy="3140075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91440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955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527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099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9671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</a:rPr>
              <a:t>While (</a:t>
            </a:r>
            <a:r>
              <a:rPr lang="zh-CN" altLang="en-US" sz="1800" b="1">
                <a:solidFill>
                  <a:schemeClr val="tx1"/>
                </a:solidFill>
              </a:rPr>
              <a:t>用户的选择 </a:t>
            </a:r>
            <a:r>
              <a:rPr lang="en-US" altLang="zh-CN" sz="1800" b="1">
                <a:solidFill>
                  <a:schemeClr val="tx1"/>
                </a:solidFill>
              </a:rPr>
              <a:t>!= quit) {</a:t>
            </a:r>
            <a:endParaRPr lang="zh-CN" altLang="en-US" sz="18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</a:rPr>
              <a:t>  switch(</a:t>
            </a:r>
            <a:r>
              <a:rPr lang="zh-CN" altLang="en-US" sz="1800" b="1">
                <a:solidFill>
                  <a:schemeClr val="tx1"/>
                </a:solidFill>
              </a:rPr>
              <a:t>用户的选择</a:t>
            </a:r>
            <a:r>
              <a:rPr lang="en-US" altLang="zh-CN" sz="1800" b="1">
                <a:solidFill>
                  <a:schemeClr val="tx1"/>
                </a:solidFill>
              </a:rPr>
              <a:t>){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</a:rPr>
              <a:t>	case paper, rock, scissor:  </a:t>
            </a:r>
            <a:r>
              <a:rPr lang="zh-CN" altLang="en-US" sz="1800" b="1">
                <a:solidFill>
                  <a:schemeClr val="tx1"/>
                </a:solidFill>
              </a:rPr>
              <a:t>机器选择</a:t>
            </a:r>
            <a:r>
              <a:rPr lang="en-US" altLang="zh-CN" sz="1800" b="1">
                <a:solidFill>
                  <a:schemeClr val="tx1"/>
                </a:solidFill>
              </a:rPr>
              <a:t>;</a:t>
            </a:r>
            <a:endParaRPr lang="zh-CN" altLang="en-US" sz="18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1800" b="1">
                <a:solidFill>
                  <a:schemeClr val="tx1"/>
                </a:solidFill>
              </a:rPr>
              <a:t>                                   评判结果</a:t>
            </a:r>
            <a:r>
              <a:rPr lang="en-US" altLang="zh-CN" sz="1800" b="1">
                <a:solidFill>
                  <a:schemeClr val="tx1"/>
                </a:solidFill>
              </a:rPr>
              <a:t>;</a:t>
            </a:r>
            <a:endParaRPr lang="zh-CN" altLang="en-US" sz="18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1800" b="1">
                <a:solidFill>
                  <a:schemeClr val="tx1"/>
                </a:solidFill>
              </a:rPr>
              <a:t>                                   报告结果</a:t>
            </a:r>
            <a:r>
              <a:rPr lang="en-US" altLang="zh-CN" sz="1800" b="1">
                <a:solidFill>
                  <a:schemeClr val="tx1"/>
                </a:solidFill>
              </a:rPr>
              <a:t>;</a:t>
            </a:r>
            <a:endParaRPr lang="zh-CN" altLang="en-US" sz="18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</a:rPr>
              <a:t>	case game: </a:t>
            </a:r>
            <a:r>
              <a:rPr lang="zh-CN" altLang="en-US" sz="1800" b="1">
                <a:solidFill>
                  <a:schemeClr val="tx1"/>
                </a:solidFill>
              </a:rPr>
              <a:t>显示目前的战况</a:t>
            </a:r>
            <a:r>
              <a:rPr lang="en-US" altLang="zh-CN" sz="1800" b="1">
                <a:solidFill>
                  <a:schemeClr val="tx1"/>
                </a:solidFill>
              </a:rPr>
              <a:t>;</a:t>
            </a:r>
            <a:endParaRPr lang="zh-CN" altLang="en-US" sz="18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</a:rPr>
              <a:t>	case help: </a:t>
            </a:r>
            <a:r>
              <a:rPr lang="zh-CN" altLang="en-US" sz="1800" b="1">
                <a:solidFill>
                  <a:schemeClr val="tx1"/>
                </a:solidFill>
              </a:rPr>
              <a:t>显示帮助信息</a:t>
            </a:r>
            <a:r>
              <a:rPr lang="en-US" altLang="zh-CN" sz="1800" b="1">
                <a:solidFill>
                  <a:schemeClr val="tx1"/>
                </a:solidFill>
              </a:rPr>
              <a:t>;</a:t>
            </a:r>
            <a:endParaRPr lang="zh-CN" altLang="en-US" sz="18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</a:rPr>
              <a:t>	default: </a:t>
            </a:r>
            <a:r>
              <a:rPr lang="zh-CN" altLang="en-US" sz="1800" b="1">
                <a:solidFill>
                  <a:schemeClr val="tx1"/>
                </a:solidFill>
              </a:rPr>
              <a:t>报告错误</a:t>
            </a:r>
            <a:r>
              <a:rPr lang="en-US" altLang="zh-CN" sz="1800" b="1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</a:rPr>
              <a:t>	}</a:t>
            </a:r>
            <a:endParaRPr lang="zh-CN" altLang="en-US" sz="18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1800" b="1">
                <a:solidFill>
                  <a:schemeClr val="tx1"/>
                </a:solidFill>
              </a:rPr>
              <a:t>显示战况</a:t>
            </a:r>
            <a:r>
              <a:rPr lang="en-US" altLang="zh-CN" sz="1800" b="1">
                <a:solidFill>
                  <a:schemeClr val="tx1"/>
                </a:solidFill>
              </a:rPr>
              <a:t>;</a:t>
            </a:r>
            <a:endParaRPr lang="zh-CN" altLang="en-US" sz="1800" b="1">
              <a:solidFill>
                <a:schemeClr val="tx1"/>
              </a:solidFill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317500" y="4064000"/>
            <a:ext cx="1211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zh-CN" altLang="en-US" sz="2000" b="1">
                <a:solidFill>
                  <a:srgbClr val="000000"/>
                </a:solidFill>
              </a:rPr>
              <a:t>函数抽取</a:t>
            </a:r>
            <a:endParaRPr lang="en-US" altLang="zh-CN" sz="2000" b="1">
              <a:solidFill>
                <a:srgbClr val="000000"/>
              </a:solidFill>
            </a:endParaRPr>
          </a:p>
        </p:txBody>
      </p:sp>
      <p:grpSp>
        <p:nvGrpSpPr>
          <p:cNvPr id="14" name="组合 13"/>
          <p:cNvGrpSpPr>
            <a:grpSpLocks/>
          </p:cNvGrpSpPr>
          <p:nvPr/>
        </p:nvGrpSpPr>
        <p:grpSpPr bwMode="auto">
          <a:xfrm>
            <a:off x="5948363" y="5676900"/>
            <a:ext cx="2543175" cy="485775"/>
            <a:chOff x="5948363" y="5676900"/>
            <a:chExt cx="2543174" cy="485775"/>
          </a:xfrm>
        </p:grpSpPr>
        <p:cxnSp>
          <p:nvCxnSpPr>
            <p:cNvPr id="15371" name="直接连接符 4"/>
            <p:cNvCxnSpPr>
              <a:cxnSpLocks noChangeShapeType="1"/>
            </p:cNvCxnSpPr>
            <p:nvPr/>
          </p:nvCxnSpPr>
          <p:spPr bwMode="auto">
            <a:xfrm>
              <a:off x="6024563" y="5772150"/>
              <a:ext cx="628650" cy="123825"/>
            </a:xfrm>
            <a:prstGeom prst="line">
              <a:avLst/>
            </a:prstGeom>
            <a:noFill/>
            <a:ln w="28575" algn="ctr">
              <a:solidFill>
                <a:srgbClr val="92270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72" name="直接连接符 6"/>
            <p:cNvCxnSpPr>
              <a:cxnSpLocks noChangeShapeType="1"/>
            </p:cNvCxnSpPr>
            <p:nvPr/>
          </p:nvCxnSpPr>
          <p:spPr bwMode="auto">
            <a:xfrm flipV="1">
              <a:off x="5948363" y="5895975"/>
              <a:ext cx="704850" cy="266700"/>
            </a:xfrm>
            <a:prstGeom prst="line">
              <a:avLst/>
            </a:prstGeom>
            <a:noFill/>
            <a:ln w="28575" algn="ctr">
              <a:solidFill>
                <a:srgbClr val="92270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73" name="文本框 7"/>
            <p:cNvSpPr txBox="1">
              <a:spLocks noChangeArrowheads="1"/>
            </p:cNvSpPr>
            <p:nvPr/>
          </p:nvSpPr>
          <p:spPr bwMode="auto">
            <a:xfrm>
              <a:off x="6691312" y="5676900"/>
              <a:ext cx="18002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zh-CN" altLang="en-US" sz="2000">
                  <a:solidFill>
                    <a:schemeClr val="tx1"/>
                  </a:solidFill>
                </a:rPr>
                <a:t>数据关系紧密</a:t>
              </a:r>
            </a:p>
          </p:txBody>
        </p:sp>
      </p:grpSp>
      <p:grpSp>
        <p:nvGrpSpPr>
          <p:cNvPr id="13" name="组合 12"/>
          <p:cNvGrpSpPr>
            <a:grpSpLocks/>
          </p:cNvGrpSpPr>
          <p:nvPr/>
        </p:nvGrpSpPr>
        <p:grpSpPr bwMode="auto">
          <a:xfrm>
            <a:off x="4900613" y="4591050"/>
            <a:ext cx="2652712" cy="466725"/>
            <a:chOff x="4900613" y="4591020"/>
            <a:chExt cx="2652712" cy="466755"/>
          </a:xfrm>
        </p:grpSpPr>
        <p:cxnSp>
          <p:nvCxnSpPr>
            <p:cNvPr id="15368" name="直接连接符 10"/>
            <p:cNvCxnSpPr>
              <a:cxnSpLocks noChangeShapeType="1"/>
            </p:cNvCxnSpPr>
            <p:nvPr/>
          </p:nvCxnSpPr>
          <p:spPr bwMode="auto">
            <a:xfrm>
              <a:off x="4900613" y="4667250"/>
              <a:ext cx="800100" cy="123825"/>
            </a:xfrm>
            <a:prstGeom prst="line">
              <a:avLst/>
            </a:prstGeom>
            <a:noFill/>
            <a:ln w="28575" algn="ctr">
              <a:solidFill>
                <a:srgbClr val="92270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69" name="直接连接符 11"/>
            <p:cNvCxnSpPr>
              <a:cxnSpLocks noChangeShapeType="1"/>
            </p:cNvCxnSpPr>
            <p:nvPr/>
          </p:nvCxnSpPr>
          <p:spPr bwMode="auto">
            <a:xfrm flipV="1">
              <a:off x="4995863" y="4791075"/>
              <a:ext cx="704850" cy="266700"/>
            </a:xfrm>
            <a:prstGeom prst="line">
              <a:avLst/>
            </a:prstGeom>
            <a:noFill/>
            <a:ln w="28575" algn="ctr">
              <a:solidFill>
                <a:srgbClr val="92270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70" name="文本框 14"/>
            <p:cNvSpPr txBox="1">
              <a:spLocks noChangeArrowheads="1"/>
            </p:cNvSpPr>
            <p:nvPr/>
          </p:nvSpPr>
          <p:spPr bwMode="auto">
            <a:xfrm>
              <a:off x="5753100" y="4591020"/>
              <a:ext cx="18002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zh-CN" altLang="en-US" sz="2000">
                  <a:solidFill>
                    <a:schemeClr val="tx1"/>
                  </a:solidFill>
                </a:rPr>
                <a:t>功能较为相关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8195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/>
              <a:t>模块划分 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211138" y="1250950"/>
            <a:ext cx="8721725" cy="301625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SzPct val="80000"/>
              <a:buFont typeface="Wingdings" panose="05000000000000000000" pitchFamily="2" charset="2"/>
              <a:buChar char="l"/>
              <a:defRPr/>
            </a:pPr>
            <a:r>
              <a:rPr kumimoji="1" lang="zh-CN" altLang="en-US" sz="2400" dirty="0">
                <a:solidFill>
                  <a:srgbClr val="000000"/>
                </a:solidFill>
              </a:rPr>
              <a:t>主模块</a:t>
            </a:r>
            <a:r>
              <a:rPr kumimoji="1" lang="en-US" altLang="zh-CN" sz="2400" b="1" dirty="0" err="1">
                <a:solidFill>
                  <a:srgbClr val="000000"/>
                </a:solidFill>
              </a:rPr>
              <a:t>main.cpp</a:t>
            </a:r>
            <a:r>
              <a:rPr kumimoji="1" lang="zh-CN" altLang="en-US" sz="2400" dirty="0">
                <a:solidFill>
                  <a:srgbClr val="000000"/>
                </a:solidFill>
              </a:rPr>
              <a:t>：</a:t>
            </a:r>
            <a:r>
              <a:rPr kumimoji="1" lang="en-US" altLang="zh-CN" sz="2400" dirty="0">
                <a:solidFill>
                  <a:srgbClr val="000000"/>
                </a:solidFill>
              </a:rPr>
              <a:t>main()</a:t>
            </a:r>
            <a:endParaRPr kumimoji="1" lang="zh-CN" altLang="en-US" sz="2400" dirty="0">
              <a:solidFill>
                <a:srgbClr val="000000"/>
              </a:solidFill>
            </a:endParaRPr>
          </a:p>
          <a:p>
            <a:pPr>
              <a:buSzPct val="80000"/>
              <a:buFont typeface="Wingdings" panose="05000000000000000000" pitchFamily="2" charset="2"/>
              <a:buChar char="l"/>
              <a:defRPr/>
            </a:pPr>
            <a:r>
              <a:rPr kumimoji="1" lang="zh-CN" altLang="en-US" sz="2400" dirty="0">
                <a:solidFill>
                  <a:srgbClr val="000000"/>
                </a:solidFill>
              </a:rPr>
              <a:t>获取选择模块</a:t>
            </a:r>
            <a:r>
              <a:rPr kumimoji="1" lang="en-US" altLang="zh-CN" sz="2400" b="1" dirty="0" err="1">
                <a:solidFill>
                  <a:srgbClr val="000000"/>
                </a:solidFill>
              </a:rPr>
              <a:t>select.cpp</a:t>
            </a:r>
            <a:r>
              <a:rPr kumimoji="1" lang="zh-CN" altLang="en-US" sz="2400" dirty="0">
                <a:solidFill>
                  <a:srgbClr val="000000"/>
                </a:solidFill>
              </a:rPr>
              <a:t>：</a:t>
            </a:r>
            <a:r>
              <a:rPr kumimoji="1" lang="en-US" altLang="zh-CN" sz="2400" dirty="0" err="1">
                <a:solidFill>
                  <a:srgbClr val="000000"/>
                </a:solidFill>
              </a:rPr>
              <a:t>selection_by_player</a:t>
            </a:r>
            <a:r>
              <a:rPr kumimoji="1" lang="en-US" altLang="zh-CN" sz="2400" dirty="0">
                <a:solidFill>
                  <a:srgbClr val="000000"/>
                </a:solidFill>
              </a:rPr>
              <a:t>()</a:t>
            </a:r>
            <a:r>
              <a:rPr kumimoji="1" lang="zh-CN" altLang="en-US" sz="2400" dirty="0">
                <a:solidFill>
                  <a:srgbClr val="000000"/>
                </a:solidFill>
              </a:rPr>
              <a:t>和</a:t>
            </a:r>
            <a:r>
              <a:rPr kumimoji="1" lang="en-US" altLang="zh-CN" sz="2400" dirty="0" err="1">
                <a:solidFill>
                  <a:srgbClr val="000000"/>
                </a:solidFill>
              </a:rPr>
              <a:t>selection_by_machine</a:t>
            </a:r>
            <a:r>
              <a:rPr kumimoji="1" lang="en-US" altLang="zh-CN" sz="2400" dirty="0">
                <a:solidFill>
                  <a:srgbClr val="000000"/>
                </a:solidFill>
              </a:rPr>
              <a:t>()</a:t>
            </a:r>
          </a:p>
          <a:p>
            <a:pPr>
              <a:buSzPct val="80000"/>
              <a:buFont typeface="Wingdings" panose="05000000000000000000" pitchFamily="2" charset="2"/>
              <a:buChar char="l"/>
              <a:defRPr/>
            </a:pPr>
            <a:r>
              <a:rPr kumimoji="1" lang="zh-CN" altLang="en-US" sz="2400" dirty="0">
                <a:solidFill>
                  <a:srgbClr val="000000"/>
                </a:solidFill>
              </a:rPr>
              <a:t>比较模块</a:t>
            </a:r>
            <a:r>
              <a:rPr kumimoji="1" lang="en-US" altLang="zh-CN" sz="2400" b="1" dirty="0" err="1">
                <a:solidFill>
                  <a:srgbClr val="000000"/>
                </a:solidFill>
              </a:rPr>
              <a:t>compare.cpp</a:t>
            </a:r>
            <a:r>
              <a:rPr kumimoji="1" lang="zh-CN" altLang="en-US" sz="2400" dirty="0">
                <a:solidFill>
                  <a:srgbClr val="000000"/>
                </a:solidFill>
              </a:rPr>
              <a:t>：</a:t>
            </a:r>
            <a:r>
              <a:rPr kumimoji="1" lang="en-US" altLang="zh-CN" sz="2400" dirty="0">
                <a:solidFill>
                  <a:srgbClr val="000000"/>
                </a:solidFill>
              </a:rPr>
              <a:t>compare()</a:t>
            </a:r>
          </a:p>
          <a:p>
            <a:pPr>
              <a:buSzPct val="80000"/>
              <a:buFont typeface="Wingdings" panose="05000000000000000000" pitchFamily="2" charset="2"/>
              <a:buChar char="l"/>
              <a:defRPr/>
            </a:pPr>
            <a:r>
              <a:rPr kumimoji="1" lang="zh-CN" altLang="en-US" sz="2400" dirty="0">
                <a:solidFill>
                  <a:srgbClr val="000000"/>
                </a:solidFill>
              </a:rPr>
              <a:t>输出模块</a:t>
            </a:r>
            <a:r>
              <a:rPr kumimoji="1" lang="en-US" altLang="zh-CN" sz="2400" b="1" dirty="0" err="1">
                <a:solidFill>
                  <a:srgbClr val="000000"/>
                </a:solidFill>
              </a:rPr>
              <a:t>report.cpp</a:t>
            </a:r>
            <a:r>
              <a:rPr kumimoji="1" lang="zh-CN" altLang="en-US" sz="2400" dirty="0">
                <a:solidFill>
                  <a:srgbClr val="000000"/>
                </a:solidFill>
              </a:rPr>
              <a:t>：</a:t>
            </a:r>
            <a:r>
              <a:rPr kumimoji="1" lang="en-US" altLang="zh-CN" sz="2400" dirty="0">
                <a:solidFill>
                  <a:srgbClr val="000000"/>
                </a:solidFill>
              </a:rPr>
              <a:t>report(), </a:t>
            </a:r>
            <a:r>
              <a:rPr kumimoji="1" lang="en-US" altLang="zh-CN" sz="2400" dirty="0" err="1">
                <a:solidFill>
                  <a:srgbClr val="000000"/>
                </a:solidFill>
              </a:rPr>
              <a:t>prn_game_status</a:t>
            </a:r>
            <a:r>
              <a:rPr kumimoji="1" lang="en-US" altLang="zh-CN" sz="2400" dirty="0">
                <a:solidFill>
                  <a:srgbClr val="000000"/>
                </a:solidFill>
              </a:rPr>
              <a:t>()</a:t>
            </a:r>
            <a:r>
              <a:rPr kumimoji="1" lang="zh-CN" altLang="en-US" sz="2400" dirty="0">
                <a:solidFill>
                  <a:srgbClr val="000000"/>
                </a:solidFill>
              </a:rPr>
              <a:t>和</a:t>
            </a:r>
            <a:r>
              <a:rPr kumimoji="1" lang="en-US" altLang="zh-CN" sz="2400" dirty="0" err="1">
                <a:solidFill>
                  <a:srgbClr val="000000"/>
                </a:solidFill>
              </a:rPr>
              <a:t>prn_help</a:t>
            </a:r>
            <a:r>
              <a:rPr kumimoji="1" lang="en-US" altLang="zh-CN" sz="2400" dirty="0">
                <a:solidFill>
                  <a:srgbClr val="000000"/>
                </a:solidFill>
              </a:rPr>
              <a:t>()</a:t>
            </a:r>
            <a:endParaRPr kumimoji="1"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11136" y="4851400"/>
            <a:ext cx="8721725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>
              <a:defRPr/>
            </a:pPr>
            <a:r>
              <a:rPr lang="zh-CN" altLang="en-US" sz="2800">
                <a:solidFill>
                  <a:srgbClr val="FFFFFF"/>
                </a:solidFill>
              </a:rPr>
              <a:t>每个模块都可由不同程序员编写，可以单独编译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/>
              <a:t>枚举类型的定义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31800" y="1108075"/>
            <a:ext cx="8229600" cy="828675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>
                <a:latin typeface="黑体" panose="02010609060101010101" pitchFamily="49" charset="-122"/>
              </a:rPr>
              <a:t>为了提高程序的可读性，我们定义两个枚举类型：</a:t>
            </a:r>
          </a:p>
        </p:txBody>
      </p:sp>
      <p:sp>
        <p:nvSpPr>
          <p:cNvPr id="2" name="矩形 1"/>
          <p:cNvSpPr/>
          <p:nvPr/>
        </p:nvSpPr>
        <p:spPr>
          <a:xfrm>
            <a:off x="560388" y="1928813"/>
            <a:ext cx="8315325" cy="708025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SzPct val="120000"/>
              <a:defRPr/>
            </a:pPr>
            <a:r>
              <a:rPr lang="en-US" altLang="zh-CN" b="1" dirty="0" err="1">
                <a:latin typeface="Courier New" panose="02070309020205020404" pitchFamily="49" charset="0"/>
                <a:ea typeface="宋体" panose="02010600030101010101" pitchFamily="2" charset="-122"/>
              </a:rPr>
              <a:t>enum</a:t>
            </a:r>
            <a:r>
              <a:rPr lang="en-US" altLang="zh-CN" b="1" dirty="0">
                <a:latin typeface="Courier New" panose="02070309020205020404" pitchFamily="49" charset="0"/>
                <a:ea typeface="宋体" panose="02010600030101010101" pitchFamily="2" charset="-122"/>
              </a:rPr>
              <a:t> </a:t>
            </a:r>
            <a:r>
              <a:rPr lang="en-US" altLang="zh-CN" b="1" dirty="0" err="1">
                <a:latin typeface="Courier New" panose="02070309020205020404" pitchFamily="49" charset="0"/>
                <a:ea typeface="宋体" panose="02010600030101010101" pitchFamily="2" charset="-122"/>
              </a:rPr>
              <a:t>p_r_s</a:t>
            </a:r>
            <a:r>
              <a:rPr lang="en-US" altLang="zh-CN" b="1" dirty="0">
                <a:latin typeface="Courier New" panose="02070309020205020404" pitchFamily="49" charset="0"/>
                <a:ea typeface="宋体" panose="02010600030101010101" pitchFamily="2" charset="-122"/>
              </a:rPr>
              <a:t> {paper, rock, scissor, game, help, quit}; </a:t>
            </a:r>
          </a:p>
          <a:p>
            <a:pPr>
              <a:buSzPct val="120000"/>
              <a:defRPr/>
            </a:pPr>
            <a:r>
              <a:rPr lang="en-US" altLang="zh-CN" b="1" dirty="0" err="1">
                <a:latin typeface="Courier New" panose="02070309020205020404" pitchFamily="49" charset="0"/>
                <a:ea typeface="宋体" panose="02010600030101010101" pitchFamily="2" charset="-122"/>
              </a:rPr>
              <a:t>enum</a:t>
            </a:r>
            <a:r>
              <a:rPr lang="en-US" altLang="zh-CN" b="1" dirty="0">
                <a:latin typeface="Courier New" panose="02070309020205020404" pitchFamily="49" charset="0"/>
                <a:ea typeface="宋体" panose="02010600030101010101" pitchFamily="2" charset="-122"/>
              </a:rPr>
              <a:t> outcome {win, lose, tie, error};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31800" y="2887663"/>
            <a:ext cx="82296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955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527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099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9671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0" lang="zh-CN" altLang="en-US">
                <a:latin typeface="黑体" panose="02010609060101010101" pitchFamily="49" charset="-122"/>
              </a:rPr>
              <a:t>因为各个模块都需要使用这两个枚举类型，我们定义一个头文件 </a:t>
            </a:r>
            <a:r>
              <a:rPr kumimoji="0" lang="en-US" altLang="zh-CN" b="1">
                <a:latin typeface="Courier New" panose="02070309020205020404" pitchFamily="49" charset="0"/>
                <a:cs typeface="Courier New" panose="02070309020205020404" pitchFamily="49" charset="0"/>
              </a:rPr>
              <a:t>p_r_s.h</a:t>
            </a:r>
            <a:r>
              <a:rPr kumimoji="0" lang="zh-CN" altLang="en-US">
                <a:latin typeface="黑体" panose="02010609060101010101" pitchFamily="49" charset="-122"/>
              </a:rPr>
              <a:t>：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60388" y="4113213"/>
            <a:ext cx="8315325" cy="14779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// </a:t>
            </a:r>
            <a:r>
              <a:rPr lang="zh-CN" altLang="pt-BR" sz="1800" b="1">
                <a:solidFill>
                  <a:schemeClr val="tx1"/>
                </a:solidFill>
                <a:ea typeface="黑体" panose="02010609060101010101" pitchFamily="49" charset="-122"/>
              </a:rPr>
              <a:t>文件：</a:t>
            </a: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p_r_s.h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pt-BR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// </a:t>
            </a:r>
            <a:r>
              <a:rPr lang="zh-CN" altLang="pt-BR" sz="1800" b="1">
                <a:solidFill>
                  <a:schemeClr val="tx1"/>
                </a:solidFill>
                <a:ea typeface="黑体" panose="02010609060101010101" pitchFamily="49" charset="-122"/>
              </a:rPr>
              <a:t>本文件定义了两个枚举类型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altLang="zh-CN" sz="1800" b="1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enum p_r_s {paper, rock, scissor, game, help, quit};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800" b="1">
                <a:solidFill>
                  <a:schemeClr val="tx1"/>
                </a:solidFill>
                <a:ea typeface="黑体" panose="02010609060101010101" pitchFamily="49" charset="-122"/>
              </a:rPr>
              <a:t>enum outcome {win, lose, tie, error};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theme/theme1.xml><?xml version="1.0" encoding="utf-8"?>
<a:theme xmlns:a="http://schemas.openxmlformats.org/drawingml/2006/main" name="1_自定义设计方案">
  <a:themeElements>
    <a:clrScheme name="1_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自定义设计方案">
      <a:majorFont>
        <a:latin typeface="Arial"/>
        <a:ea typeface="华文新魏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28575" cap="flat" cmpd="sng" algn="ctr">
          <a:solidFill>
            <a:srgbClr val="92270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28575" cap="flat" cmpd="sng" algn="ctr">
          <a:solidFill>
            <a:srgbClr val="92270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黑体" pitchFamily="49" charset="-122"/>
          </a:defRPr>
        </a:defPPr>
      </a:lstStyle>
    </a:lnDef>
  </a:objectDefaults>
  <a:extraClrSchemeLst>
    <a:extraClrScheme>
      <a:clrScheme name="1_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27277</TotalTime>
  <Words>4053</Words>
  <Application>Microsoft Macintosh PowerPoint</Application>
  <PresentationFormat>On-screen Show (4:3)</PresentationFormat>
  <Paragraphs>526</Paragraphs>
  <Slides>41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仿宋_GB2312</vt:lpstr>
      <vt:lpstr>黑体</vt:lpstr>
      <vt:lpstr>Arial</vt:lpstr>
      <vt:lpstr>Comic Sans MS</vt:lpstr>
      <vt:lpstr>Courier New</vt:lpstr>
      <vt:lpstr>Garamond</vt:lpstr>
      <vt:lpstr>Times New Roman</vt:lpstr>
      <vt:lpstr>Wingdings</vt:lpstr>
      <vt:lpstr>1_自定义设计方案</vt:lpstr>
      <vt:lpstr>第九章 模块化开发</vt:lpstr>
      <vt:lpstr>第九章 模块化开发</vt:lpstr>
      <vt:lpstr>如何开发一个复杂的程序？</vt:lpstr>
      <vt:lpstr>什么是模块化，又为什么？</vt:lpstr>
      <vt:lpstr>第九章 模块化开发</vt:lpstr>
      <vt:lpstr>模块划分 </vt:lpstr>
      <vt:lpstr>第一层的功能分解 </vt:lpstr>
      <vt:lpstr>模块划分 </vt:lpstr>
      <vt:lpstr>枚举类型的定义 </vt:lpstr>
      <vt:lpstr>select模块的设计与实现</vt:lpstr>
      <vt:lpstr>select模块的设计与实现</vt:lpstr>
      <vt:lpstr>PowerPoint Presentation</vt:lpstr>
      <vt:lpstr>compare模块的设计与实现</vt:lpstr>
      <vt:lpstr>compare模块的设计与实现</vt:lpstr>
      <vt:lpstr>print模块的设计与实现</vt:lpstr>
      <vt:lpstr>print模块的进一步考虑</vt:lpstr>
      <vt:lpstr>print模块的设计与实现</vt:lpstr>
      <vt:lpstr>PowerPoint Presentation</vt:lpstr>
      <vt:lpstr>主模块的实现</vt:lpstr>
      <vt:lpstr>PowerPoint Presentation</vt:lpstr>
      <vt:lpstr>头文件的设计</vt:lpstr>
      <vt:lpstr>其他模块的头文件 </vt:lpstr>
      <vt:lpstr>模块的文件组织与编译方法</vt:lpstr>
      <vt:lpstr>第九章 模块化开发</vt:lpstr>
      <vt:lpstr>设计自己的库 </vt:lpstr>
      <vt:lpstr>库的设计和实现</vt:lpstr>
      <vt:lpstr>随机函数库的设计 </vt:lpstr>
      <vt:lpstr>库接口的设计</vt:lpstr>
      <vt:lpstr>库的实现 </vt:lpstr>
      <vt:lpstr>PowerPoint Presentation</vt:lpstr>
      <vt:lpstr>第九章 模块化开发</vt:lpstr>
      <vt:lpstr>库的应用 -- 龟兔赛跑 </vt:lpstr>
      <vt:lpstr>龟兔赛跑解题思路</vt:lpstr>
      <vt:lpstr>第一层分解</vt:lpstr>
      <vt:lpstr>抽取函数 </vt:lpstr>
      <vt:lpstr>PowerPoint Presentation</vt:lpstr>
      <vt:lpstr>如何用随机数模拟概率</vt:lpstr>
      <vt:lpstr>Move模块</vt:lpstr>
      <vt:lpstr>Print模块</vt:lpstr>
      <vt:lpstr>总结 </vt:lpstr>
      <vt:lpstr>作业&amp;上机练习</vt:lpstr>
    </vt:vector>
  </TitlesOfParts>
  <Company>Shanghai JiaoTong UNIV.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第1章 概述 </dc:title>
  <dc:subject>程序设计</dc:subject>
  <dc:description>演示用</dc:description>
  <cp:lastModifiedBy>Kenny Zhu</cp:lastModifiedBy>
  <cp:revision>611</cp:revision>
  <dcterms:created xsi:type="dcterms:W3CDTF">2002-03-09T00:08:02Z</dcterms:created>
  <dcterms:modified xsi:type="dcterms:W3CDTF">2023-07-11T02:40:37Z</dcterms:modified>
</cp:coreProperties>
</file>