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3"/>
  </p:notesMasterIdLst>
  <p:sldIdLst>
    <p:sldId id="343" r:id="rId2"/>
    <p:sldId id="258" r:id="rId3"/>
    <p:sldId id="332" r:id="rId4"/>
    <p:sldId id="334" r:id="rId5"/>
    <p:sldId id="333" r:id="rId6"/>
    <p:sldId id="335" r:id="rId7"/>
    <p:sldId id="289" r:id="rId8"/>
    <p:sldId id="297" r:id="rId9"/>
    <p:sldId id="337" r:id="rId10"/>
    <p:sldId id="336" r:id="rId11"/>
    <p:sldId id="338" r:id="rId12"/>
    <p:sldId id="339" r:id="rId13"/>
    <p:sldId id="340" r:id="rId14"/>
    <p:sldId id="341" r:id="rId15"/>
    <p:sldId id="342" r:id="rId16"/>
    <p:sldId id="316" r:id="rId17"/>
    <p:sldId id="317" r:id="rId18"/>
    <p:sldId id="318" r:id="rId19"/>
    <p:sldId id="319" r:id="rId20"/>
    <p:sldId id="320" r:id="rId21"/>
    <p:sldId id="344" r:id="rId22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3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6"/>
  </p:normalViewPr>
  <p:slideViewPr>
    <p:cSldViewPr>
      <p:cViewPr varScale="1">
        <p:scale>
          <a:sx n="101" d="100"/>
          <a:sy n="101" d="100"/>
        </p:scale>
        <p:origin x="296" y="-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ny Zhu" userId="301dcbd8-cdcf-473a-9733-83b736cf3d42" providerId="ADAL" clId="{F9263839-09B0-C545-9C75-0F99EEF59462}"/>
    <pc:docChg chg="custSel modSld">
      <pc:chgData name="Kenny Zhu" userId="301dcbd8-cdcf-473a-9733-83b736cf3d42" providerId="ADAL" clId="{F9263839-09B0-C545-9C75-0F99EEF59462}" dt="2023-07-11T02:45:06.856" v="961" actId="20577"/>
      <pc:docMkLst>
        <pc:docMk/>
      </pc:docMkLst>
      <pc:sldChg chg="modSp mod modAnim">
        <pc:chgData name="Kenny Zhu" userId="301dcbd8-cdcf-473a-9733-83b736cf3d42" providerId="ADAL" clId="{F9263839-09B0-C545-9C75-0F99EEF59462}" dt="2023-07-10T15:49:40.816" v="14" actId="14100"/>
        <pc:sldMkLst>
          <pc:docMk/>
          <pc:sldMk cId="0" sldId="341"/>
        </pc:sldMkLst>
        <pc:spChg chg="mod">
          <ac:chgData name="Kenny Zhu" userId="301dcbd8-cdcf-473a-9733-83b736cf3d42" providerId="ADAL" clId="{F9263839-09B0-C545-9C75-0F99EEF59462}" dt="2023-07-10T15:49:40.816" v="14" actId="14100"/>
          <ac:spMkLst>
            <pc:docMk/>
            <pc:sldMk cId="0" sldId="341"/>
            <ac:spMk id="35" creationId="{00000000-0000-0000-0000-000000000000}"/>
          </ac:spMkLst>
        </pc:spChg>
      </pc:sldChg>
      <pc:sldChg chg="modSp mod">
        <pc:chgData name="Kenny Zhu" userId="301dcbd8-cdcf-473a-9733-83b736cf3d42" providerId="ADAL" clId="{F9263839-09B0-C545-9C75-0F99EEF59462}" dt="2023-07-11T02:45:06.856" v="961" actId="20577"/>
        <pc:sldMkLst>
          <pc:docMk/>
          <pc:sldMk cId="0" sldId="344"/>
        </pc:sldMkLst>
        <pc:spChg chg="mod">
          <ac:chgData name="Kenny Zhu" userId="301dcbd8-cdcf-473a-9733-83b736cf3d42" providerId="ADAL" clId="{F9263839-09B0-C545-9C75-0F99EEF59462}" dt="2023-07-11T02:45:06.856" v="961" actId="20577"/>
          <ac:spMkLst>
            <pc:docMk/>
            <pc:sldMk cId="0" sldId="344"/>
            <ac:spMk id="2662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8335760-FF4A-4879-B199-E2618357A3C9}" type="datetimeFigureOut">
              <a:rPr lang="zh-CN" altLang="en-US"/>
              <a:pPr>
                <a:defRPr/>
              </a:pPr>
              <a:t>2023/7/11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7671C14-7EF8-49E7-B655-E4277B01395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44FD76D-6015-4CA6-B479-F3A35A553C00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/>
              <a:t>1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kumimoji="1" lang="en-US" altLang="zh-CN">
              <a:solidFill>
                <a:srgbClr val="003399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fld id="{C7EC53CD-3C05-493E-BA12-5911B8F9A4C4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</a:rPr>
              <a:pPr/>
              <a:t>21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7" descr="2-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150" y="3808413"/>
            <a:ext cx="3752850" cy="304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1" descr="图片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350" y="179388"/>
            <a:ext cx="75565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2" descr="图片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179388"/>
            <a:ext cx="75565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3" descr="图片1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150" y="179388"/>
            <a:ext cx="75565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4" descr="图片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0" y="179388"/>
            <a:ext cx="75565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5" descr="图片4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400" y="179388"/>
            <a:ext cx="75565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3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  <a:ln/>
        </p:spPr>
        <p:txBody>
          <a:bodyPr tIns="45720" anchor="ctr"/>
          <a:lstStyle>
            <a:lvl1pPr>
              <a:defRPr sz="5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57638"/>
            <a:ext cx="6400800" cy="1079500"/>
          </a:xfrm>
        </p:spPr>
        <p:txBody>
          <a:bodyPr anchor="ctr" anchorCtr="1"/>
          <a:lstStyle>
            <a:lvl1pPr marL="0" indent="0" algn="ctr">
              <a:buFontTx/>
              <a:buNone/>
              <a:defRPr sz="2400">
                <a:solidFill>
                  <a:srgbClr val="16388A"/>
                </a:solidFill>
              </a:defRPr>
            </a:lvl1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507266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2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179388"/>
            <a:ext cx="2286000" cy="615473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0" y="179388"/>
            <a:ext cx="6705600" cy="615473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54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79388"/>
            <a:ext cx="9144000" cy="68897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31800" y="1268413"/>
            <a:ext cx="4038600" cy="50657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2800" y="1268413"/>
            <a:ext cx="4038600" cy="50657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517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0"/>
          </p:nvPr>
        </p:nvSpPr>
        <p:spPr>
          <a:xfrm>
            <a:off x="494025" y="1546578"/>
            <a:ext cx="8372163" cy="506059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 b="1"/>
            </a:lvl1pPr>
            <a:lvl2pPr>
              <a:buClr>
                <a:schemeClr val="accent1"/>
              </a:buClr>
              <a:defRPr sz="2000" b="1"/>
            </a:lvl2pPr>
            <a:lvl3pPr>
              <a:buClr>
                <a:schemeClr val="accent1"/>
              </a:buClr>
              <a:defRPr sz="1800" b="1"/>
            </a:lvl3pPr>
            <a:lvl4pPr>
              <a:buClr>
                <a:schemeClr val="accent1"/>
              </a:buClr>
              <a:defRPr sz="1600" b="1"/>
            </a:lvl4pPr>
            <a:lvl5pPr>
              <a:buClr>
                <a:schemeClr val="accent1"/>
              </a:buClr>
              <a:defRPr sz="1600" b="1"/>
            </a:lvl5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494024" y="754145"/>
            <a:ext cx="8372163" cy="574183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8991917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OverChart">
  <p:cSld name="垂直排列标题且文本在图表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sz="half" idx="1"/>
          </p:nvPr>
        </p:nvSpPr>
        <p:spPr>
          <a:xfrm>
            <a:off x="457200" y="274638"/>
            <a:ext cx="6019800" cy="284956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图表占位符 3"/>
          <p:cNvSpPr>
            <a:spLocks noGrp="1"/>
          </p:cNvSpPr>
          <p:nvPr>
            <p:ph type="chart" sz="half" idx="2"/>
          </p:nvPr>
        </p:nvSpPr>
        <p:spPr>
          <a:xfrm>
            <a:off x="457200" y="3276600"/>
            <a:ext cx="6019800" cy="2849563"/>
          </a:xfrm>
        </p:spPr>
        <p:txBody>
          <a:bodyPr/>
          <a:lstStyle/>
          <a:p>
            <a:pPr lvl="0"/>
            <a:endParaRPr lang="zh-CN" altLang="en-US" noProof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B9B9147-A4F3-E54F-A973-0E8B0AB21D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1B68202-BDFC-134F-969A-31791C66DF4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E5C9582-8516-4332-A6CA-484D2CC6B63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41B19DDE-3892-674A-8E94-21DF51B67912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05235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63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942895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31800" y="1268413"/>
            <a:ext cx="4038600" cy="5065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2800" y="1268413"/>
            <a:ext cx="4038600" cy="5065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46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78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270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2503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60409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657783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87338" y="833438"/>
            <a:ext cx="4318000" cy="285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133984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826000" y="6477000"/>
            <a:ext cx="4318000" cy="285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133984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0" y="179388"/>
            <a:ext cx="91440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5400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1268413"/>
            <a:ext cx="8229600" cy="506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2270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22706"/>
          </a:solidFill>
          <a:latin typeface="Arial" charset="0"/>
          <a:ea typeface="华文新魏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22706"/>
          </a:solidFill>
          <a:latin typeface="Arial" charset="0"/>
          <a:ea typeface="华文新魏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22706"/>
          </a:solidFill>
          <a:latin typeface="Arial" charset="0"/>
          <a:ea typeface="华文新魏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22706"/>
          </a:solidFill>
          <a:latin typeface="Arial" charset="0"/>
          <a:ea typeface="华文新魏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922706"/>
          </a:solidFill>
          <a:latin typeface="Arial" charset="0"/>
          <a:ea typeface="华文新魏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922706"/>
          </a:solidFill>
          <a:latin typeface="Arial" charset="0"/>
          <a:ea typeface="华文新魏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922706"/>
          </a:solidFill>
          <a:latin typeface="Arial" charset="0"/>
          <a:ea typeface="华文新魏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922706"/>
          </a:solidFill>
          <a:latin typeface="Arial" charset="0"/>
          <a:ea typeface="华文新魏" pitchFamily="2" charset="-122"/>
        </a:defRPr>
      </a:lvl9pPr>
    </p:titleStyle>
    <p:bodyStyle>
      <a:lvl1pPr marL="449263" indent="-449263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SzPct val="120000"/>
        <a:buBlip>
          <a:blip r:embed="rId17"/>
        </a:buBlip>
        <a:defRPr sz="2800">
          <a:solidFill>
            <a:srgbClr val="133984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0066"/>
        </a:buClr>
        <a:buChar char="•"/>
        <a:defRPr sz="2400">
          <a:solidFill>
            <a:srgbClr val="133984"/>
          </a:solidFill>
          <a:latin typeface="+mn-lt"/>
          <a:ea typeface="+mn-ea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宋体" pitchFamily="2" charset="-122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宋体" pitchFamily="2" charset="-122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806575"/>
            <a:ext cx="8839200" cy="1927225"/>
          </a:xfrm>
        </p:spPr>
        <p:txBody>
          <a:bodyPr/>
          <a:lstStyle/>
          <a:p>
            <a:pPr eaLnBrk="1" hangingPunct="1"/>
            <a:r>
              <a:rPr lang="zh-CN" altLang="en-US" sz="6000"/>
              <a:t>第八章 数据封装</a:t>
            </a:r>
            <a:br>
              <a:rPr lang="en-US" altLang="zh-CN" sz="6000"/>
            </a:br>
            <a:r>
              <a:rPr lang="en-US" altLang="zh-CN" sz="6000"/>
              <a:t>—</a:t>
            </a:r>
            <a:r>
              <a:rPr lang="zh-CN" altLang="en-US" sz="6000"/>
              <a:t>结构体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42988" y="179388"/>
            <a:ext cx="8101012" cy="688975"/>
          </a:xfrm>
        </p:spPr>
        <p:txBody>
          <a:bodyPr/>
          <a:lstStyle/>
          <a:p>
            <a:pPr eaLnBrk="1" hangingPunct="1"/>
            <a:r>
              <a:rPr lang="zh-CN" altLang="en-US"/>
              <a:t>链表的种类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79388" y="1052513"/>
            <a:ext cx="7993062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9263" indent="-449263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  <a:cs typeface="+mn-cs"/>
              </a:defRPr>
            </a:lvl1pPr>
            <a:lvl2pPr marL="91440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2pPr>
            <a:lvl3pPr marL="1322388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ourier New" panose="02070309020205020404" pitchFamily="49" charset="0"/>
                <a:ea typeface="宋体" pitchFamily="2" charset="-122"/>
              </a:defRPr>
            </a:lvl3pPr>
            <a:lvl4pPr marL="1730375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ourier New" panose="02070309020205020404" pitchFamily="49" charset="0"/>
                <a:ea typeface="宋体" pitchFamily="2" charset="-122"/>
              </a:defRPr>
            </a:lvl4pPr>
            <a:lvl5pPr marL="2138363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urier New" panose="02070309020205020404" pitchFamily="49" charset="0"/>
                <a:ea typeface="宋体" pitchFamily="2" charset="-122"/>
              </a:defRPr>
            </a:lvl5pPr>
            <a:lvl6pPr marL="259556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itchFamily="2" charset="-122"/>
              </a:defRPr>
            </a:lvl6pPr>
            <a:lvl7pPr marL="305276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itchFamily="2" charset="-122"/>
              </a:defRPr>
            </a:lvl7pPr>
            <a:lvl8pPr marL="350996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itchFamily="2" charset="-122"/>
              </a:defRPr>
            </a:lvl8pPr>
            <a:lvl9pPr marL="396716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defRPr/>
            </a:pPr>
            <a:r>
              <a:rPr lang="zh-CN" altLang="en-US" dirty="0">
                <a:latin typeface="+mn-lt"/>
                <a:ea typeface="+mn-ea"/>
              </a:rPr>
              <a:t>单链表、双链表、单循环链表，双循环链表</a:t>
            </a:r>
            <a:endParaRPr lang="en-US" altLang="zh-CN" dirty="0">
              <a:latin typeface="+mn-lt"/>
              <a:ea typeface="+mn-ea"/>
            </a:endParaRPr>
          </a:p>
        </p:txBody>
      </p:sp>
      <p:grpSp>
        <p:nvGrpSpPr>
          <p:cNvPr id="139" name="组合 138"/>
          <p:cNvGrpSpPr>
            <a:grpSpLocks/>
          </p:cNvGrpSpPr>
          <p:nvPr/>
        </p:nvGrpSpPr>
        <p:grpSpPr bwMode="auto">
          <a:xfrm>
            <a:off x="539750" y="2060575"/>
            <a:ext cx="8208963" cy="400050"/>
            <a:chOff x="501446" y="2251912"/>
            <a:chExt cx="8208910" cy="400110"/>
          </a:xfrm>
        </p:grpSpPr>
        <p:sp>
          <p:nvSpPr>
            <p:cNvPr id="15432" name="矩形 3"/>
            <p:cNvSpPr>
              <a:spLocks noChangeArrowheads="1"/>
            </p:cNvSpPr>
            <p:nvPr/>
          </p:nvSpPr>
          <p:spPr bwMode="auto">
            <a:xfrm>
              <a:off x="2051527" y="2333664"/>
              <a:ext cx="575871" cy="28800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endParaRPr lang="zh-CN" altLang="en-US" sz="1800"/>
            </a:p>
          </p:txBody>
        </p:sp>
        <p:cxnSp>
          <p:nvCxnSpPr>
            <p:cNvPr id="15433" name="直接箭头连接符 8"/>
            <p:cNvCxnSpPr>
              <a:cxnSpLocks noChangeShapeType="1"/>
            </p:cNvCxnSpPr>
            <p:nvPr/>
          </p:nvCxnSpPr>
          <p:spPr bwMode="auto">
            <a:xfrm>
              <a:off x="2375454" y="2477668"/>
              <a:ext cx="50388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med" len="med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434" name="矩形 3"/>
            <p:cNvSpPr>
              <a:spLocks noChangeArrowheads="1"/>
            </p:cNvSpPr>
            <p:nvPr/>
          </p:nvSpPr>
          <p:spPr bwMode="auto">
            <a:xfrm>
              <a:off x="1475656" y="2333664"/>
              <a:ext cx="575871" cy="28800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zh-CN" sz="1800">
                  <a:solidFill>
                    <a:schemeClr val="tx1"/>
                  </a:solidFill>
                </a:rPr>
                <a:t>-2</a:t>
              </a:r>
              <a:endParaRPr lang="zh-CN" altLang="en-US" sz="1800">
                <a:solidFill>
                  <a:schemeClr val="tx1"/>
                </a:solidFill>
              </a:endParaRPr>
            </a:p>
          </p:txBody>
        </p:sp>
        <p:grpSp>
          <p:nvGrpSpPr>
            <p:cNvPr id="15435" name="组合 142"/>
            <p:cNvGrpSpPr>
              <a:grpSpLocks/>
            </p:cNvGrpSpPr>
            <p:nvPr/>
          </p:nvGrpSpPr>
          <p:grpSpPr bwMode="auto">
            <a:xfrm>
              <a:off x="2887443" y="2333664"/>
              <a:ext cx="1403685" cy="288008"/>
              <a:chOff x="3276049" y="2220557"/>
              <a:chExt cx="1403685" cy="288008"/>
            </a:xfrm>
          </p:grpSpPr>
          <p:sp>
            <p:nvSpPr>
              <p:cNvPr id="15452" name="矩形 3"/>
              <p:cNvSpPr>
                <a:spLocks noChangeArrowheads="1"/>
              </p:cNvSpPr>
              <p:nvPr/>
            </p:nvSpPr>
            <p:spPr bwMode="auto">
              <a:xfrm>
                <a:off x="3851920" y="2220557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1800"/>
              </a:p>
            </p:txBody>
          </p:sp>
          <p:cxnSp>
            <p:nvCxnSpPr>
              <p:cNvPr id="15453" name="直接箭头连接符 8"/>
              <p:cNvCxnSpPr>
                <a:cxnSpLocks noChangeShapeType="1"/>
              </p:cNvCxnSpPr>
              <p:nvPr/>
            </p:nvCxnSpPr>
            <p:spPr bwMode="auto">
              <a:xfrm>
                <a:off x="4175847" y="2364561"/>
                <a:ext cx="503887" cy="0"/>
              </a:xfrm>
              <a:prstGeom prst="straightConnector1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 type="oval" w="med" len="med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5454" name="矩形 3"/>
              <p:cNvSpPr>
                <a:spLocks noChangeArrowheads="1"/>
              </p:cNvSpPr>
              <p:nvPr/>
            </p:nvSpPr>
            <p:spPr bwMode="auto">
              <a:xfrm>
                <a:off x="3276049" y="2220557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zh-CN" sz="1800">
                    <a:solidFill>
                      <a:schemeClr val="tx1"/>
                    </a:solidFill>
                  </a:rPr>
                  <a:t>22</a:t>
                </a:r>
                <a:endParaRPr lang="zh-CN" altLang="en-US" sz="18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436" name="组合 143"/>
            <p:cNvGrpSpPr>
              <a:grpSpLocks/>
            </p:cNvGrpSpPr>
            <p:nvPr/>
          </p:nvGrpSpPr>
          <p:grpSpPr bwMode="auto">
            <a:xfrm>
              <a:off x="4291128" y="2330416"/>
              <a:ext cx="1403685" cy="288008"/>
              <a:chOff x="3276049" y="2220557"/>
              <a:chExt cx="1403685" cy="288008"/>
            </a:xfrm>
          </p:grpSpPr>
          <p:sp>
            <p:nvSpPr>
              <p:cNvPr id="15449" name="矩形 3"/>
              <p:cNvSpPr>
                <a:spLocks noChangeArrowheads="1"/>
              </p:cNvSpPr>
              <p:nvPr/>
            </p:nvSpPr>
            <p:spPr bwMode="auto">
              <a:xfrm>
                <a:off x="3851920" y="2220557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1800"/>
              </a:p>
            </p:txBody>
          </p:sp>
          <p:cxnSp>
            <p:nvCxnSpPr>
              <p:cNvPr id="15450" name="直接箭头连接符 8"/>
              <p:cNvCxnSpPr>
                <a:cxnSpLocks noChangeShapeType="1"/>
              </p:cNvCxnSpPr>
              <p:nvPr/>
            </p:nvCxnSpPr>
            <p:spPr bwMode="auto">
              <a:xfrm>
                <a:off x="4175847" y="2364561"/>
                <a:ext cx="503887" cy="0"/>
              </a:xfrm>
              <a:prstGeom prst="straightConnector1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 type="oval" w="med" len="med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5451" name="矩形 3"/>
              <p:cNvSpPr>
                <a:spLocks noChangeArrowheads="1"/>
              </p:cNvSpPr>
              <p:nvPr/>
            </p:nvSpPr>
            <p:spPr bwMode="auto">
              <a:xfrm>
                <a:off x="3276049" y="2220557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zh-CN" sz="1800">
                    <a:solidFill>
                      <a:schemeClr val="tx1"/>
                    </a:solidFill>
                  </a:rPr>
                  <a:t>27</a:t>
                </a:r>
                <a:endParaRPr lang="zh-CN" altLang="en-US" sz="18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437" name="组合 144"/>
            <p:cNvGrpSpPr>
              <a:grpSpLocks/>
            </p:cNvGrpSpPr>
            <p:nvPr/>
          </p:nvGrpSpPr>
          <p:grpSpPr bwMode="auto">
            <a:xfrm>
              <a:off x="5694813" y="2327168"/>
              <a:ext cx="1403685" cy="288008"/>
              <a:chOff x="3276049" y="2220557"/>
              <a:chExt cx="1403685" cy="288008"/>
            </a:xfrm>
          </p:grpSpPr>
          <p:sp>
            <p:nvSpPr>
              <p:cNvPr id="15446" name="矩形 3"/>
              <p:cNvSpPr>
                <a:spLocks noChangeArrowheads="1"/>
              </p:cNvSpPr>
              <p:nvPr/>
            </p:nvSpPr>
            <p:spPr bwMode="auto">
              <a:xfrm>
                <a:off x="3851920" y="2220557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1800"/>
              </a:p>
            </p:txBody>
          </p:sp>
          <p:cxnSp>
            <p:nvCxnSpPr>
              <p:cNvPr id="15447" name="直接箭头连接符 8"/>
              <p:cNvCxnSpPr>
                <a:cxnSpLocks noChangeShapeType="1"/>
              </p:cNvCxnSpPr>
              <p:nvPr/>
            </p:nvCxnSpPr>
            <p:spPr bwMode="auto">
              <a:xfrm>
                <a:off x="4175847" y="2364561"/>
                <a:ext cx="503887" cy="0"/>
              </a:xfrm>
              <a:prstGeom prst="straightConnector1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 type="oval" w="med" len="med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5448" name="矩形 3"/>
              <p:cNvSpPr>
                <a:spLocks noChangeArrowheads="1"/>
              </p:cNvSpPr>
              <p:nvPr/>
            </p:nvSpPr>
            <p:spPr bwMode="auto">
              <a:xfrm>
                <a:off x="3276049" y="2220557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zh-CN" sz="1800">
                    <a:solidFill>
                      <a:schemeClr val="tx1"/>
                    </a:solidFill>
                  </a:rPr>
                  <a:t>32</a:t>
                </a:r>
                <a:endParaRPr lang="zh-CN" altLang="en-US" sz="18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438" name="组合 145"/>
            <p:cNvGrpSpPr>
              <a:grpSpLocks/>
            </p:cNvGrpSpPr>
            <p:nvPr/>
          </p:nvGrpSpPr>
          <p:grpSpPr bwMode="auto">
            <a:xfrm>
              <a:off x="7098498" y="2323920"/>
              <a:ext cx="1403685" cy="288008"/>
              <a:chOff x="3276049" y="2220557"/>
              <a:chExt cx="1403685" cy="288008"/>
            </a:xfrm>
          </p:grpSpPr>
          <p:sp>
            <p:nvSpPr>
              <p:cNvPr id="15443" name="矩形 3"/>
              <p:cNvSpPr>
                <a:spLocks noChangeArrowheads="1"/>
              </p:cNvSpPr>
              <p:nvPr/>
            </p:nvSpPr>
            <p:spPr bwMode="auto">
              <a:xfrm>
                <a:off x="3851920" y="2220557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1800"/>
              </a:p>
            </p:txBody>
          </p:sp>
          <p:cxnSp>
            <p:nvCxnSpPr>
              <p:cNvPr id="15444" name="直接箭头连接符 8"/>
              <p:cNvCxnSpPr>
                <a:cxnSpLocks noChangeShapeType="1"/>
              </p:cNvCxnSpPr>
              <p:nvPr/>
            </p:nvCxnSpPr>
            <p:spPr bwMode="auto">
              <a:xfrm>
                <a:off x="4175847" y="2364561"/>
                <a:ext cx="503887" cy="0"/>
              </a:xfrm>
              <a:prstGeom prst="straightConnector1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 type="oval" w="med" len="med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5445" name="矩形 3"/>
              <p:cNvSpPr>
                <a:spLocks noChangeArrowheads="1"/>
              </p:cNvSpPr>
              <p:nvPr/>
            </p:nvSpPr>
            <p:spPr bwMode="auto">
              <a:xfrm>
                <a:off x="3276049" y="2220557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zh-CN" sz="1800">
                    <a:solidFill>
                      <a:schemeClr val="tx1"/>
                    </a:solidFill>
                  </a:rPr>
                  <a:t>48</a:t>
                </a:r>
                <a:endParaRPr lang="zh-CN" altLang="en-US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7" name="文本框 146"/>
            <p:cNvSpPr txBox="1"/>
            <p:nvPr/>
          </p:nvSpPr>
          <p:spPr>
            <a:xfrm>
              <a:off x="501446" y="2251912"/>
              <a:ext cx="974719" cy="4001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zh-CN" altLang="en-US" sz="2000" b="1" dirty="0">
                  <a:latin typeface="+mn-ea"/>
                  <a:ea typeface="+mn-ea"/>
                </a:rPr>
                <a:t>单链表</a:t>
              </a:r>
            </a:p>
          </p:txBody>
        </p:sp>
        <p:grpSp>
          <p:nvGrpSpPr>
            <p:cNvPr id="15440" name="组合 147"/>
            <p:cNvGrpSpPr>
              <a:grpSpLocks/>
            </p:cNvGrpSpPr>
            <p:nvPr/>
          </p:nvGrpSpPr>
          <p:grpSpPr bwMode="auto">
            <a:xfrm>
              <a:off x="8547788" y="2390597"/>
              <a:ext cx="162568" cy="147401"/>
              <a:chOff x="7386433" y="3979676"/>
              <a:chExt cx="425927" cy="426155"/>
            </a:xfrm>
          </p:grpSpPr>
          <p:cxnSp>
            <p:nvCxnSpPr>
              <p:cNvPr id="149" name="直接连接符 148"/>
              <p:cNvCxnSpPr/>
              <p:nvPr/>
            </p:nvCxnSpPr>
            <p:spPr bwMode="auto">
              <a:xfrm flipH="1">
                <a:off x="7388120" y="3978083"/>
                <a:ext cx="216279" cy="426901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442" name="直接连接符 149"/>
              <p:cNvCxnSpPr>
                <a:cxnSpLocks noChangeShapeType="1"/>
              </p:cNvCxnSpPr>
              <p:nvPr/>
            </p:nvCxnSpPr>
            <p:spPr bwMode="auto">
              <a:xfrm>
                <a:off x="7596336" y="3979676"/>
                <a:ext cx="216024" cy="426155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11299" name="组合 11298"/>
          <p:cNvGrpSpPr>
            <a:grpSpLocks/>
          </p:cNvGrpSpPr>
          <p:nvPr/>
        </p:nvGrpSpPr>
        <p:grpSpPr bwMode="auto">
          <a:xfrm>
            <a:off x="539750" y="3049588"/>
            <a:ext cx="7723188" cy="517525"/>
            <a:chOff x="539553" y="2842582"/>
            <a:chExt cx="7724100" cy="516940"/>
          </a:xfrm>
        </p:grpSpPr>
        <p:sp>
          <p:nvSpPr>
            <p:cNvPr id="171" name="文本框 170"/>
            <p:cNvSpPr txBox="1"/>
            <p:nvPr/>
          </p:nvSpPr>
          <p:spPr>
            <a:xfrm>
              <a:off x="539553" y="2866367"/>
              <a:ext cx="974840" cy="3995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zh-CN" altLang="en-US" sz="2000" b="1" dirty="0">
                  <a:latin typeface="+mn-ea"/>
                  <a:ea typeface="+mn-ea"/>
                </a:rPr>
                <a:t>双链表</a:t>
              </a:r>
            </a:p>
          </p:txBody>
        </p:sp>
        <p:grpSp>
          <p:nvGrpSpPr>
            <p:cNvPr id="15408" name="组合 11297"/>
            <p:cNvGrpSpPr>
              <a:grpSpLocks/>
            </p:cNvGrpSpPr>
            <p:nvPr/>
          </p:nvGrpSpPr>
          <p:grpSpPr bwMode="auto">
            <a:xfrm>
              <a:off x="1822288" y="2842582"/>
              <a:ext cx="2272677" cy="516940"/>
              <a:chOff x="2880360" y="4348064"/>
              <a:chExt cx="2272677" cy="516940"/>
            </a:xfrm>
          </p:grpSpPr>
          <p:sp>
            <p:nvSpPr>
              <p:cNvPr id="15427" name="矩形 3"/>
              <p:cNvSpPr>
                <a:spLocks noChangeArrowheads="1"/>
              </p:cNvSpPr>
              <p:nvPr/>
            </p:nvSpPr>
            <p:spPr bwMode="auto">
              <a:xfrm>
                <a:off x="3152892" y="4437112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1800"/>
              </a:p>
            </p:txBody>
          </p:sp>
          <p:sp>
            <p:nvSpPr>
              <p:cNvPr id="15428" name="矩形 3"/>
              <p:cNvSpPr>
                <a:spLocks noChangeArrowheads="1"/>
              </p:cNvSpPr>
              <p:nvPr/>
            </p:nvSpPr>
            <p:spPr bwMode="auto">
              <a:xfrm>
                <a:off x="4304634" y="4437112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1800"/>
              </a:p>
            </p:txBody>
          </p:sp>
          <p:sp>
            <p:nvSpPr>
              <p:cNvPr id="15429" name="矩形 3"/>
              <p:cNvSpPr>
                <a:spLocks noChangeArrowheads="1"/>
              </p:cNvSpPr>
              <p:nvPr/>
            </p:nvSpPr>
            <p:spPr bwMode="auto">
              <a:xfrm>
                <a:off x="3728763" y="4437112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zh-CN" sz="1800">
                    <a:solidFill>
                      <a:schemeClr val="tx1"/>
                    </a:solidFill>
                  </a:rPr>
                  <a:t>22</a:t>
                </a:r>
                <a:endParaRPr lang="zh-CN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5430" name="任意多边形 11295"/>
              <p:cNvSpPr>
                <a:spLocks/>
              </p:cNvSpPr>
              <p:nvPr/>
            </p:nvSpPr>
            <p:spPr bwMode="auto">
              <a:xfrm>
                <a:off x="4610100" y="4348064"/>
                <a:ext cx="542937" cy="216316"/>
              </a:xfrm>
              <a:custGeom>
                <a:avLst/>
                <a:gdLst>
                  <a:gd name="T0" fmla="*/ 0 w 624840"/>
                  <a:gd name="T1" fmla="*/ 216316 h 216316"/>
                  <a:gd name="T2" fmla="*/ 125972 w 624840"/>
                  <a:gd name="T3" fmla="*/ 33436 h 216316"/>
                  <a:gd name="T4" fmla="*/ 221537 w 624840"/>
                  <a:gd name="T5" fmla="*/ 2956 h 216316"/>
                  <a:gd name="T6" fmla="*/ 304071 w 624840"/>
                  <a:gd name="T7" fmla="*/ 71536 h 216316"/>
                  <a:gd name="T8" fmla="*/ 356198 w 624840"/>
                  <a:gd name="T9" fmla="*/ 140116 h 2163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840" h="216316">
                    <a:moveTo>
                      <a:pt x="0" y="216316"/>
                    </a:moveTo>
                    <a:cubicBezTo>
                      <a:pt x="78105" y="142656"/>
                      <a:pt x="156210" y="68996"/>
                      <a:pt x="220980" y="33436"/>
                    </a:cubicBezTo>
                    <a:cubicBezTo>
                      <a:pt x="285750" y="-2124"/>
                      <a:pt x="336550" y="-3394"/>
                      <a:pt x="388620" y="2956"/>
                    </a:cubicBezTo>
                    <a:cubicBezTo>
                      <a:pt x="440690" y="9306"/>
                      <a:pt x="494030" y="48676"/>
                      <a:pt x="533400" y="71536"/>
                    </a:cubicBezTo>
                    <a:cubicBezTo>
                      <a:pt x="572770" y="94396"/>
                      <a:pt x="598805" y="117256"/>
                      <a:pt x="624840" y="140116"/>
                    </a:cubicBezTo>
                  </a:path>
                </a:pathLst>
              </a:custGeom>
              <a:noFill/>
              <a:ln w="28575" algn="ctr">
                <a:solidFill>
                  <a:schemeClr val="tx1"/>
                </a:solidFill>
                <a:round/>
                <a:headEnd type="oval" w="med" len="med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5431" name="任意多边形 11296"/>
              <p:cNvSpPr>
                <a:spLocks/>
              </p:cNvSpPr>
              <p:nvPr/>
            </p:nvSpPr>
            <p:spPr bwMode="auto">
              <a:xfrm>
                <a:off x="2880360" y="4579620"/>
                <a:ext cx="563880" cy="285384"/>
              </a:xfrm>
              <a:custGeom>
                <a:avLst/>
                <a:gdLst>
                  <a:gd name="T0" fmla="*/ 563880 w 563880"/>
                  <a:gd name="T1" fmla="*/ 0 h 285384"/>
                  <a:gd name="T2" fmla="*/ 373380 w 563880"/>
                  <a:gd name="T3" fmla="*/ 236220 h 285384"/>
                  <a:gd name="T4" fmla="*/ 198120 w 563880"/>
                  <a:gd name="T5" fmla="*/ 274320 h 285384"/>
                  <a:gd name="T6" fmla="*/ 0 w 563880"/>
                  <a:gd name="T7" fmla="*/ 91440 h 28538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63880" h="285384">
                    <a:moveTo>
                      <a:pt x="563880" y="0"/>
                    </a:moveTo>
                    <a:cubicBezTo>
                      <a:pt x="499110" y="95250"/>
                      <a:pt x="434340" y="190500"/>
                      <a:pt x="373380" y="236220"/>
                    </a:cubicBezTo>
                    <a:cubicBezTo>
                      <a:pt x="312420" y="281940"/>
                      <a:pt x="260350" y="298450"/>
                      <a:pt x="198120" y="274320"/>
                    </a:cubicBezTo>
                    <a:cubicBezTo>
                      <a:pt x="135890" y="250190"/>
                      <a:pt x="67945" y="170815"/>
                      <a:pt x="0" y="91440"/>
                    </a:cubicBezTo>
                  </a:path>
                </a:pathLst>
              </a:custGeom>
              <a:noFill/>
              <a:ln w="28575" algn="ctr">
                <a:solidFill>
                  <a:schemeClr val="tx1"/>
                </a:solidFill>
                <a:round/>
                <a:headEnd type="oval" w="med" len="med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5409" name="组合 203"/>
            <p:cNvGrpSpPr>
              <a:grpSpLocks/>
            </p:cNvGrpSpPr>
            <p:nvPr/>
          </p:nvGrpSpPr>
          <p:grpSpPr bwMode="auto">
            <a:xfrm>
              <a:off x="3825348" y="2842582"/>
              <a:ext cx="2272677" cy="516940"/>
              <a:chOff x="2880360" y="4348064"/>
              <a:chExt cx="2272677" cy="516940"/>
            </a:xfrm>
          </p:grpSpPr>
          <p:sp>
            <p:nvSpPr>
              <p:cNvPr id="15422" name="矩形 3"/>
              <p:cNvSpPr>
                <a:spLocks noChangeArrowheads="1"/>
              </p:cNvSpPr>
              <p:nvPr/>
            </p:nvSpPr>
            <p:spPr bwMode="auto">
              <a:xfrm>
                <a:off x="3152892" y="4437112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1800"/>
              </a:p>
            </p:txBody>
          </p:sp>
          <p:sp>
            <p:nvSpPr>
              <p:cNvPr id="15423" name="矩形 3"/>
              <p:cNvSpPr>
                <a:spLocks noChangeArrowheads="1"/>
              </p:cNvSpPr>
              <p:nvPr/>
            </p:nvSpPr>
            <p:spPr bwMode="auto">
              <a:xfrm>
                <a:off x="4304634" y="4437112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1800"/>
              </a:p>
            </p:txBody>
          </p:sp>
          <p:sp>
            <p:nvSpPr>
              <p:cNvPr id="15424" name="矩形 3"/>
              <p:cNvSpPr>
                <a:spLocks noChangeArrowheads="1"/>
              </p:cNvSpPr>
              <p:nvPr/>
            </p:nvSpPr>
            <p:spPr bwMode="auto">
              <a:xfrm>
                <a:off x="3728763" y="4437112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zh-CN" sz="1800">
                    <a:solidFill>
                      <a:schemeClr val="tx1"/>
                    </a:solidFill>
                  </a:rPr>
                  <a:t>22</a:t>
                </a:r>
                <a:endParaRPr lang="zh-CN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5425" name="任意多边形 207"/>
              <p:cNvSpPr>
                <a:spLocks/>
              </p:cNvSpPr>
              <p:nvPr/>
            </p:nvSpPr>
            <p:spPr bwMode="auto">
              <a:xfrm>
                <a:off x="4610100" y="4348064"/>
                <a:ext cx="542937" cy="216316"/>
              </a:xfrm>
              <a:custGeom>
                <a:avLst/>
                <a:gdLst>
                  <a:gd name="T0" fmla="*/ 0 w 624840"/>
                  <a:gd name="T1" fmla="*/ 216316 h 216316"/>
                  <a:gd name="T2" fmla="*/ 125972 w 624840"/>
                  <a:gd name="T3" fmla="*/ 33436 h 216316"/>
                  <a:gd name="T4" fmla="*/ 221537 w 624840"/>
                  <a:gd name="T5" fmla="*/ 2956 h 216316"/>
                  <a:gd name="T6" fmla="*/ 304071 w 624840"/>
                  <a:gd name="T7" fmla="*/ 71536 h 216316"/>
                  <a:gd name="T8" fmla="*/ 356198 w 624840"/>
                  <a:gd name="T9" fmla="*/ 140116 h 2163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840" h="216316">
                    <a:moveTo>
                      <a:pt x="0" y="216316"/>
                    </a:moveTo>
                    <a:cubicBezTo>
                      <a:pt x="78105" y="142656"/>
                      <a:pt x="156210" y="68996"/>
                      <a:pt x="220980" y="33436"/>
                    </a:cubicBezTo>
                    <a:cubicBezTo>
                      <a:pt x="285750" y="-2124"/>
                      <a:pt x="336550" y="-3394"/>
                      <a:pt x="388620" y="2956"/>
                    </a:cubicBezTo>
                    <a:cubicBezTo>
                      <a:pt x="440690" y="9306"/>
                      <a:pt x="494030" y="48676"/>
                      <a:pt x="533400" y="71536"/>
                    </a:cubicBezTo>
                    <a:cubicBezTo>
                      <a:pt x="572770" y="94396"/>
                      <a:pt x="598805" y="117256"/>
                      <a:pt x="624840" y="140116"/>
                    </a:cubicBezTo>
                  </a:path>
                </a:pathLst>
              </a:custGeom>
              <a:noFill/>
              <a:ln w="28575" algn="ctr">
                <a:solidFill>
                  <a:schemeClr val="tx1"/>
                </a:solidFill>
                <a:round/>
                <a:headEnd type="oval" w="med" len="med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5426" name="任意多边形 208"/>
              <p:cNvSpPr>
                <a:spLocks/>
              </p:cNvSpPr>
              <p:nvPr/>
            </p:nvSpPr>
            <p:spPr bwMode="auto">
              <a:xfrm>
                <a:off x="2880360" y="4579620"/>
                <a:ext cx="563880" cy="285384"/>
              </a:xfrm>
              <a:custGeom>
                <a:avLst/>
                <a:gdLst>
                  <a:gd name="T0" fmla="*/ 563880 w 563880"/>
                  <a:gd name="T1" fmla="*/ 0 h 285384"/>
                  <a:gd name="T2" fmla="*/ 373380 w 563880"/>
                  <a:gd name="T3" fmla="*/ 236220 h 285384"/>
                  <a:gd name="T4" fmla="*/ 198120 w 563880"/>
                  <a:gd name="T5" fmla="*/ 274320 h 285384"/>
                  <a:gd name="T6" fmla="*/ 0 w 563880"/>
                  <a:gd name="T7" fmla="*/ 91440 h 28538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63880" h="285384">
                    <a:moveTo>
                      <a:pt x="563880" y="0"/>
                    </a:moveTo>
                    <a:cubicBezTo>
                      <a:pt x="499110" y="95250"/>
                      <a:pt x="434340" y="190500"/>
                      <a:pt x="373380" y="236220"/>
                    </a:cubicBezTo>
                    <a:cubicBezTo>
                      <a:pt x="312420" y="281940"/>
                      <a:pt x="260350" y="298450"/>
                      <a:pt x="198120" y="274320"/>
                    </a:cubicBezTo>
                    <a:cubicBezTo>
                      <a:pt x="135890" y="250190"/>
                      <a:pt x="67945" y="170815"/>
                      <a:pt x="0" y="91440"/>
                    </a:cubicBezTo>
                  </a:path>
                </a:pathLst>
              </a:custGeom>
              <a:noFill/>
              <a:ln w="28575" algn="ctr">
                <a:solidFill>
                  <a:schemeClr val="tx1"/>
                </a:solidFill>
                <a:round/>
                <a:headEnd type="oval" w="med" len="med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5410" name="组合 209"/>
            <p:cNvGrpSpPr>
              <a:grpSpLocks/>
            </p:cNvGrpSpPr>
            <p:nvPr/>
          </p:nvGrpSpPr>
          <p:grpSpPr bwMode="auto">
            <a:xfrm>
              <a:off x="5828408" y="2842582"/>
              <a:ext cx="2272677" cy="516940"/>
              <a:chOff x="2880360" y="4348064"/>
              <a:chExt cx="2272677" cy="516940"/>
            </a:xfrm>
          </p:grpSpPr>
          <p:sp>
            <p:nvSpPr>
              <p:cNvPr id="15417" name="矩形 3"/>
              <p:cNvSpPr>
                <a:spLocks noChangeArrowheads="1"/>
              </p:cNvSpPr>
              <p:nvPr/>
            </p:nvSpPr>
            <p:spPr bwMode="auto">
              <a:xfrm>
                <a:off x="3152892" y="4437112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1800"/>
              </a:p>
            </p:txBody>
          </p:sp>
          <p:sp>
            <p:nvSpPr>
              <p:cNvPr id="15418" name="矩形 3"/>
              <p:cNvSpPr>
                <a:spLocks noChangeArrowheads="1"/>
              </p:cNvSpPr>
              <p:nvPr/>
            </p:nvSpPr>
            <p:spPr bwMode="auto">
              <a:xfrm>
                <a:off x="4304634" y="4437112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1800"/>
              </a:p>
            </p:txBody>
          </p:sp>
          <p:sp>
            <p:nvSpPr>
              <p:cNvPr id="15419" name="矩形 3"/>
              <p:cNvSpPr>
                <a:spLocks noChangeArrowheads="1"/>
              </p:cNvSpPr>
              <p:nvPr/>
            </p:nvSpPr>
            <p:spPr bwMode="auto">
              <a:xfrm>
                <a:off x="3728763" y="4437112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zh-CN" sz="1800">
                    <a:solidFill>
                      <a:schemeClr val="tx1"/>
                    </a:solidFill>
                  </a:rPr>
                  <a:t>22</a:t>
                </a:r>
                <a:endParaRPr lang="zh-CN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5420" name="任意多边形 213"/>
              <p:cNvSpPr>
                <a:spLocks/>
              </p:cNvSpPr>
              <p:nvPr/>
            </p:nvSpPr>
            <p:spPr bwMode="auto">
              <a:xfrm>
                <a:off x="4610100" y="4348064"/>
                <a:ext cx="542937" cy="216316"/>
              </a:xfrm>
              <a:custGeom>
                <a:avLst/>
                <a:gdLst>
                  <a:gd name="T0" fmla="*/ 0 w 624840"/>
                  <a:gd name="T1" fmla="*/ 216316 h 216316"/>
                  <a:gd name="T2" fmla="*/ 125972 w 624840"/>
                  <a:gd name="T3" fmla="*/ 33436 h 216316"/>
                  <a:gd name="T4" fmla="*/ 221537 w 624840"/>
                  <a:gd name="T5" fmla="*/ 2956 h 216316"/>
                  <a:gd name="T6" fmla="*/ 304071 w 624840"/>
                  <a:gd name="T7" fmla="*/ 71536 h 216316"/>
                  <a:gd name="T8" fmla="*/ 356198 w 624840"/>
                  <a:gd name="T9" fmla="*/ 140116 h 2163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840" h="216316">
                    <a:moveTo>
                      <a:pt x="0" y="216316"/>
                    </a:moveTo>
                    <a:cubicBezTo>
                      <a:pt x="78105" y="142656"/>
                      <a:pt x="156210" y="68996"/>
                      <a:pt x="220980" y="33436"/>
                    </a:cubicBezTo>
                    <a:cubicBezTo>
                      <a:pt x="285750" y="-2124"/>
                      <a:pt x="336550" y="-3394"/>
                      <a:pt x="388620" y="2956"/>
                    </a:cubicBezTo>
                    <a:cubicBezTo>
                      <a:pt x="440690" y="9306"/>
                      <a:pt x="494030" y="48676"/>
                      <a:pt x="533400" y="71536"/>
                    </a:cubicBezTo>
                    <a:cubicBezTo>
                      <a:pt x="572770" y="94396"/>
                      <a:pt x="598805" y="117256"/>
                      <a:pt x="624840" y="140116"/>
                    </a:cubicBezTo>
                  </a:path>
                </a:pathLst>
              </a:custGeom>
              <a:noFill/>
              <a:ln w="28575" algn="ctr">
                <a:solidFill>
                  <a:schemeClr val="tx1"/>
                </a:solidFill>
                <a:round/>
                <a:headEnd type="oval" w="med" len="med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5421" name="任意多边形 214"/>
              <p:cNvSpPr>
                <a:spLocks/>
              </p:cNvSpPr>
              <p:nvPr/>
            </p:nvSpPr>
            <p:spPr bwMode="auto">
              <a:xfrm>
                <a:off x="2880360" y="4579620"/>
                <a:ext cx="563880" cy="285384"/>
              </a:xfrm>
              <a:custGeom>
                <a:avLst/>
                <a:gdLst>
                  <a:gd name="T0" fmla="*/ 563880 w 563880"/>
                  <a:gd name="T1" fmla="*/ 0 h 285384"/>
                  <a:gd name="T2" fmla="*/ 373380 w 563880"/>
                  <a:gd name="T3" fmla="*/ 236220 h 285384"/>
                  <a:gd name="T4" fmla="*/ 198120 w 563880"/>
                  <a:gd name="T5" fmla="*/ 274320 h 285384"/>
                  <a:gd name="T6" fmla="*/ 0 w 563880"/>
                  <a:gd name="T7" fmla="*/ 91440 h 28538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63880" h="285384">
                    <a:moveTo>
                      <a:pt x="563880" y="0"/>
                    </a:moveTo>
                    <a:cubicBezTo>
                      <a:pt x="499110" y="95250"/>
                      <a:pt x="434340" y="190500"/>
                      <a:pt x="373380" y="236220"/>
                    </a:cubicBezTo>
                    <a:cubicBezTo>
                      <a:pt x="312420" y="281940"/>
                      <a:pt x="260350" y="298450"/>
                      <a:pt x="198120" y="274320"/>
                    </a:cubicBezTo>
                    <a:cubicBezTo>
                      <a:pt x="135890" y="250190"/>
                      <a:pt x="67945" y="170815"/>
                      <a:pt x="0" y="91440"/>
                    </a:cubicBezTo>
                  </a:path>
                </a:pathLst>
              </a:custGeom>
              <a:noFill/>
              <a:ln w="28575" algn="ctr">
                <a:solidFill>
                  <a:schemeClr val="tx1"/>
                </a:solidFill>
                <a:round/>
                <a:headEnd type="oval" w="med" len="med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5411" name="组合 215"/>
            <p:cNvGrpSpPr>
              <a:grpSpLocks/>
            </p:cNvGrpSpPr>
            <p:nvPr/>
          </p:nvGrpSpPr>
          <p:grpSpPr bwMode="auto">
            <a:xfrm>
              <a:off x="8101085" y="2931630"/>
              <a:ext cx="162568" cy="147401"/>
              <a:chOff x="7386433" y="3979676"/>
              <a:chExt cx="425927" cy="426155"/>
            </a:xfrm>
          </p:grpSpPr>
          <p:cxnSp>
            <p:nvCxnSpPr>
              <p:cNvPr id="217" name="直接连接符 216"/>
              <p:cNvCxnSpPr/>
              <p:nvPr/>
            </p:nvCxnSpPr>
            <p:spPr bwMode="auto">
              <a:xfrm flipH="1">
                <a:off x="7388068" y="3978957"/>
                <a:ext cx="216306" cy="426354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416" name="直接连接符 217"/>
              <p:cNvCxnSpPr>
                <a:cxnSpLocks noChangeShapeType="1"/>
              </p:cNvCxnSpPr>
              <p:nvPr/>
            </p:nvCxnSpPr>
            <p:spPr bwMode="auto">
              <a:xfrm>
                <a:off x="7596336" y="3979676"/>
                <a:ext cx="216024" cy="426155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5412" name="组合 218"/>
            <p:cNvGrpSpPr>
              <a:grpSpLocks/>
            </p:cNvGrpSpPr>
            <p:nvPr/>
          </p:nvGrpSpPr>
          <p:grpSpPr bwMode="auto">
            <a:xfrm>
              <a:off x="1712366" y="3000437"/>
              <a:ext cx="162568" cy="147401"/>
              <a:chOff x="7386433" y="3979676"/>
              <a:chExt cx="425927" cy="426155"/>
            </a:xfrm>
          </p:grpSpPr>
          <p:cxnSp>
            <p:nvCxnSpPr>
              <p:cNvPr id="220" name="直接连接符 219"/>
              <p:cNvCxnSpPr/>
              <p:nvPr/>
            </p:nvCxnSpPr>
            <p:spPr bwMode="auto">
              <a:xfrm flipH="1">
                <a:off x="7387712" y="3981744"/>
                <a:ext cx="216306" cy="426354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414" name="直接连接符 220"/>
              <p:cNvCxnSpPr>
                <a:cxnSpLocks noChangeShapeType="1"/>
              </p:cNvCxnSpPr>
              <p:nvPr/>
            </p:nvCxnSpPr>
            <p:spPr bwMode="auto">
              <a:xfrm>
                <a:off x="7596336" y="3979676"/>
                <a:ext cx="216024" cy="426155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11309" name="组合 11308"/>
          <p:cNvGrpSpPr>
            <a:grpSpLocks/>
          </p:cNvGrpSpPr>
          <p:nvPr/>
        </p:nvGrpSpPr>
        <p:grpSpPr bwMode="auto">
          <a:xfrm>
            <a:off x="539750" y="4322763"/>
            <a:ext cx="7748588" cy="708025"/>
            <a:chOff x="539553" y="4323120"/>
            <a:chExt cx="7748794" cy="707886"/>
          </a:xfrm>
        </p:grpSpPr>
        <p:sp>
          <p:nvSpPr>
            <p:cNvPr id="15387" name="矩形 3"/>
            <p:cNvSpPr>
              <a:spLocks noChangeArrowheads="1"/>
            </p:cNvSpPr>
            <p:nvPr/>
          </p:nvSpPr>
          <p:spPr bwMode="auto">
            <a:xfrm>
              <a:off x="2089634" y="4404872"/>
              <a:ext cx="575871" cy="28800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endParaRPr lang="zh-CN" altLang="en-US" sz="1800"/>
            </a:p>
          </p:txBody>
        </p:sp>
        <p:cxnSp>
          <p:nvCxnSpPr>
            <p:cNvPr id="15388" name="直接箭头连接符 8"/>
            <p:cNvCxnSpPr>
              <a:cxnSpLocks noChangeShapeType="1"/>
            </p:cNvCxnSpPr>
            <p:nvPr/>
          </p:nvCxnSpPr>
          <p:spPr bwMode="auto">
            <a:xfrm>
              <a:off x="2413561" y="4548876"/>
              <a:ext cx="50388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med" len="med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89" name="矩形 3"/>
            <p:cNvSpPr>
              <a:spLocks noChangeArrowheads="1"/>
            </p:cNvSpPr>
            <p:nvPr/>
          </p:nvSpPr>
          <p:spPr bwMode="auto">
            <a:xfrm>
              <a:off x="1513763" y="4404872"/>
              <a:ext cx="575871" cy="28800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zh-CN" sz="1800">
                  <a:solidFill>
                    <a:schemeClr val="tx1"/>
                  </a:solidFill>
                </a:rPr>
                <a:t>-2</a:t>
              </a:r>
              <a:endParaRPr lang="zh-CN" altLang="en-US" sz="1800">
                <a:solidFill>
                  <a:schemeClr val="tx1"/>
                </a:solidFill>
              </a:endParaRPr>
            </a:p>
          </p:txBody>
        </p:sp>
        <p:grpSp>
          <p:nvGrpSpPr>
            <p:cNvPr id="15390" name="组合 226"/>
            <p:cNvGrpSpPr>
              <a:grpSpLocks/>
            </p:cNvGrpSpPr>
            <p:nvPr/>
          </p:nvGrpSpPr>
          <p:grpSpPr bwMode="auto">
            <a:xfrm>
              <a:off x="2925550" y="4404872"/>
              <a:ext cx="1403685" cy="288008"/>
              <a:chOff x="3276049" y="2220557"/>
              <a:chExt cx="1403685" cy="288008"/>
            </a:xfrm>
          </p:grpSpPr>
          <p:sp>
            <p:nvSpPr>
              <p:cNvPr id="15404" name="矩形 3"/>
              <p:cNvSpPr>
                <a:spLocks noChangeArrowheads="1"/>
              </p:cNvSpPr>
              <p:nvPr/>
            </p:nvSpPr>
            <p:spPr bwMode="auto">
              <a:xfrm>
                <a:off x="3851920" y="2220557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1800"/>
              </a:p>
            </p:txBody>
          </p:sp>
          <p:cxnSp>
            <p:nvCxnSpPr>
              <p:cNvPr id="15405" name="直接箭头连接符 8"/>
              <p:cNvCxnSpPr>
                <a:cxnSpLocks noChangeShapeType="1"/>
              </p:cNvCxnSpPr>
              <p:nvPr/>
            </p:nvCxnSpPr>
            <p:spPr bwMode="auto">
              <a:xfrm>
                <a:off x="4175847" y="2364561"/>
                <a:ext cx="503887" cy="0"/>
              </a:xfrm>
              <a:prstGeom prst="straightConnector1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 type="oval" w="med" len="med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5406" name="矩形 3"/>
              <p:cNvSpPr>
                <a:spLocks noChangeArrowheads="1"/>
              </p:cNvSpPr>
              <p:nvPr/>
            </p:nvSpPr>
            <p:spPr bwMode="auto">
              <a:xfrm>
                <a:off x="3276049" y="2220557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zh-CN" sz="1800">
                    <a:solidFill>
                      <a:schemeClr val="tx1"/>
                    </a:solidFill>
                  </a:rPr>
                  <a:t>22</a:t>
                </a:r>
                <a:endParaRPr lang="zh-CN" altLang="en-US" sz="18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391" name="组合 227"/>
            <p:cNvGrpSpPr>
              <a:grpSpLocks/>
            </p:cNvGrpSpPr>
            <p:nvPr/>
          </p:nvGrpSpPr>
          <p:grpSpPr bwMode="auto">
            <a:xfrm>
              <a:off x="4329235" y="4401624"/>
              <a:ext cx="1403685" cy="288008"/>
              <a:chOff x="3276049" y="2220557"/>
              <a:chExt cx="1403685" cy="288008"/>
            </a:xfrm>
          </p:grpSpPr>
          <p:sp>
            <p:nvSpPr>
              <p:cNvPr id="15401" name="矩形 3"/>
              <p:cNvSpPr>
                <a:spLocks noChangeArrowheads="1"/>
              </p:cNvSpPr>
              <p:nvPr/>
            </p:nvSpPr>
            <p:spPr bwMode="auto">
              <a:xfrm>
                <a:off x="3851920" y="2220557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1800"/>
              </a:p>
            </p:txBody>
          </p:sp>
          <p:cxnSp>
            <p:nvCxnSpPr>
              <p:cNvPr id="15402" name="直接箭头连接符 8"/>
              <p:cNvCxnSpPr>
                <a:cxnSpLocks noChangeShapeType="1"/>
              </p:cNvCxnSpPr>
              <p:nvPr/>
            </p:nvCxnSpPr>
            <p:spPr bwMode="auto">
              <a:xfrm>
                <a:off x="4175847" y="2364561"/>
                <a:ext cx="503887" cy="0"/>
              </a:xfrm>
              <a:prstGeom prst="straightConnector1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 type="oval" w="med" len="med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5403" name="矩形 3"/>
              <p:cNvSpPr>
                <a:spLocks noChangeArrowheads="1"/>
              </p:cNvSpPr>
              <p:nvPr/>
            </p:nvSpPr>
            <p:spPr bwMode="auto">
              <a:xfrm>
                <a:off x="3276049" y="2220557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zh-CN" sz="1800">
                    <a:solidFill>
                      <a:schemeClr val="tx1"/>
                    </a:solidFill>
                  </a:rPr>
                  <a:t>27</a:t>
                </a:r>
                <a:endParaRPr lang="zh-CN" altLang="en-US" sz="18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392" name="组合 228"/>
            <p:cNvGrpSpPr>
              <a:grpSpLocks/>
            </p:cNvGrpSpPr>
            <p:nvPr/>
          </p:nvGrpSpPr>
          <p:grpSpPr bwMode="auto">
            <a:xfrm>
              <a:off x="5732920" y="4398376"/>
              <a:ext cx="1403685" cy="288008"/>
              <a:chOff x="3276049" y="2220557"/>
              <a:chExt cx="1403685" cy="288008"/>
            </a:xfrm>
          </p:grpSpPr>
          <p:sp>
            <p:nvSpPr>
              <p:cNvPr id="15398" name="矩形 3"/>
              <p:cNvSpPr>
                <a:spLocks noChangeArrowheads="1"/>
              </p:cNvSpPr>
              <p:nvPr/>
            </p:nvSpPr>
            <p:spPr bwMode="auto">
              <a:xfrm>
                <a:off x="3851920" y="2220557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1800"/>
              </a:p>
            </p:txBody>
          </p:sp>
          <p:cxnSp>
            <p:nvCxnSpPr>
              <p:cNvPr id="15399" name="直接箭头连接符 8"/>
              <p:cNvCxnSpPr>
                <a:cxnSpLocks noChangeShapeType="1"/>
              </p:cNvCxnSpPr>
              <p:nvPr/>
            </p:nvCxnSpPr>
            <p:spPr bwMode="auto">
              <a:xfrm>
                <a:off x="4175847" y="2364561"/>
                <a:ext cx="503887" cy="0"/>
              </a:xfrm>
              <a:prstGeom prst="straightConnector1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 type="oval" w="med" len="med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5400" name="矩形 3"/>
              <p:cNvSpPr>
                <a:spLocks noChangeArrowheads="1"/>
              </p:cNvSpPr>
              <p:nvPr/>
            </p:nvSpPr>
            <p:spPr bwMode="auto">
              <a:xfrm>
                <a:off x="3276049" y="2220557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zh-CN" sz="1800">
                    <a:solidFill>
                      <a:schemeClr val="tx1"/>
                    </a:solidFill>
                  </a:rPr>
                  <a:t>32</a:t>
                </a:r>
                <a:endParaRPr lang="zh-CN" altLang="en-US" sz="18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393" name="组合 229"/>
            <p:cNvGrpSpPr>
              <a:grpSpLocks/>
            </p:cNvGrpSpPr>
            <p:nvPr/>
          </p:nvGrpSpPr>
          <p:grpSpPr bwMode="auto">
            <a:xfrm>
              <a:off x="7136605" y="4395128"/>
              <a:ext cx="1151742" cy="288008"/>
              <a:chOff x="3276049" y="2220557"/>
              <a:chExt cx="1151742" cy="288008"/>
            </a:xfrm>
          </p:grpSpPr>
          <p:sp>
            <p:nvSpPr>
              <p:cNvPr id="15396" name="矩形 3"/>
              <p:cNvSpPr>
                <a:spLocks noChangeArrowheads="1"/>
              </p:cNvSpPr>
              <p:nvPr/>
            </p:nvSpPr>
            <p:spPr bwMode="auto">
              <a:xfrm>
                <a:off x="3851920" y="2220557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1800"/>
              </a:p>
            </p:txBody>
          </p:sp>
          <p:sp>
            <p:nvSpPr>
              <p:cNvPr id="15397" name="矩形 3"/>
              <p:cNvSpPr>
                <a:spLocks noChangeArrowheads="1"/>
              </p:cNvSpPr>
              <p:nvPr/>
            </p:nvSpPr>
            <p:spPr bwMode="auto">
              <a:xfrm>
                <a:off x="3276049" y="2220557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zh-CN" sz="1800">
                    <a:solidFill>
                      <a:schemeClr val="tx1"/>
                    </a:solidFill>
                  </a:rPr>
                  <a:t>48</a:t>
                </a:r>
                <a:endParaRPr lang="zh-CN" altLang="en-US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31" name="文本框 230"/>
            <p:cNvSpPr txBox="1"/>
            <p:nvPr/>
          </p:nvSpPr>
          <p:spPr>
            <a:xfrm>
              <a:off x="539553" y="4323120"/>
              <a:ext cx="974751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zh-CN" altLang="en-US" sz="2000" b="1" dirty="0">
                  <a:latin typeface="+mn-ea"/>
                  <a:ea typeface="+mn-ea"/>
                </a:rPr>
                <a:t>单循环链表</a:t>
              </a:r>
            </a:p>
          </p:txBody>
        </p:sp>
        <p:sp>
          <p:nvSpPr>
            <p:cNvPr id="15395" name="任意多边形 11307"/>
            <p:cNvSpPr>
              <a:spLocks/>
            </p:cNvSpPr>
            <p:nvPr/>
          </p:nvSpPr>
          <p:spPr bwMode="auto">
            <a:xfrm>
              <a:off x="1892300" y="4540250"/>
              <a:ext cx="6108700" cy="365760"/>
            </a:xfrm>
            <a:custGeom>
              <a:avLst/>
              <a:gdLst>
                <a:gd name="T0" fmla="*/ 6108700 w 6108700"/>
                <a:gd name="T1" fmla="*/ 0 h 581920"/>
                <a:gd name="T2" fmla="*/ 5461000 w 6108700"/>
                <a:gd name="T3" fmla="*/ 71357 h 581920"/>
                <a:gd name="T4" fmla="*/ 4025900 w 6108700"/>
                <a:gd name="T5" fmla="*/ 85233 h 581920"/>
                <a:gd name="T6" fmla="*/ 2413000 w 6108700"/>
                <a:gd name="T7" fmla="*/ 89197 h 581920"/>
                <a:gd name="T8" fmla="*/ 1257300 w 6108700"/>
                <a:gd name="T9" fmla="*/ 89197 h 581920"/>
                <a:gd name="T10" fmla="*/ 279400 w 6108700"/>
                <a:gd name="T11" fmla="*/ 69375 h 581920"/>
                <a:gd name="T12" fmla="*/ 0 w 6108700"/>
                <a:gd name="T13" fmla="*/ 33697 h 581920"/>
                <a:gd name="T14" fmla="*/ 0 w 6108700"/>
                <a:gd name="T15" fmla="*/ 33697 h 5819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108700" h="581920">
                  <a:moveTo>
                    <a:pt x="6108700" y="0"/>
                  </a:moveTo>
                  <a:cubicBezTo>
                    <a:pt x="5958416" y="183091"/>
                    <a:pt x="5808133" y="366183"/>
                    <a:pt x="5461000" y="457200"/>
                  </a:cubicBezTo>
                  <a:cubicBezTo>
                    <a:pt x="5113867" y="548217"/>
                    <a:pt x="4533900" y="527050"/>
                    <a:pt x="4025900" y="546100"/>
                  </a:cubicBezTo>
                  <a:cubicBezTo>
                    <a:pt x="3517900" y="565150"/>
                    <a:pt x="2413000" y="571500"/>
                    <a:pt x="2413000" y="571500"/>
                  </a:cubicBezTo>
                  <a:cubicBezTo>
                    <a:pt x="1951567" y="575733"/>
                    <a:pt x="1612900" y="592667"/>
                    <a:pt x="1257300" y="571500"/>
                  </a:cubicBezTo>
                  <a:cubicBezTo>
                    <a:pt x="901700" y="550333"/>
                    <a:pt x="488950" y="503767"/>
                    <a:pt x="279400" y="444500"/>
                  </a:cubicBezTo>
                  <a:cubicBezTo>
                    <a:pt x="69850" y="385233"/>
                    <a:pt x="0" y="215900"/>
                    <a:pt x="0" y="215900"/>
                  </a:cubicBezTo>
                </a:path>
              </a:pathLst>
            </a:custGeom>
            <a:noFill/>
            <a:ln w="28575" algn="ctr">
              <a:solidFill>
                <a:schemeClr val="tx1"/>
              </a:solidFill>
              <a:round/>
              <a:headEnd type="oval" w="med" len="med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</p:grpSp>
      <p:grpSp>
        <p:nvGrpSpPr>
          <p:cNvPr id="11310" name="组合 11309"/>
          <p:cNvGrpSpPr>
            <a:grpSpLocks/>
          </p:cNvGrpSpPr>
          <p:nvPr/>
        </p:nvGrpSpPr>
        <p:grpSpPr bwMode="auto">
          <a:xfrm>
            <a:off x="563563" y="5395913"/>
            <a:ext cx="7289800" cy="963612"/>
            <a:chOff x="564246" y="5395381"/>
            <a:chExt cx="7289000" cy="964144"/>
          </a:xfrm>
        </p:grpSpPr>
        <p:sp>
          <p:nvSpPr>
            <p:cNvPr id="257" name="文本框 256"/>
            <p:cNvSpPr txBox="1"/>
            <p:nvPr/>
          </p:nvSpPr>
          <p:spPr>
            <a:xfrm>
              <a:off x="564246" y="5651109"/>
              <a:ext cx="974618" cy="70841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zh-CN" altLang="en-US" sz="2000" b="1" dirty="0">
                  <a:latin typeface="+mn-ea"/>
                  <a:ea typeface="+mn-ea"/>
                </a:rPr>
                <a:t>双循环链表</a:t>
              </a:r>
            </a:p>
          </p:txBody>
        </p:sp>
        <p:grpSp>
          <p:nvGrpSpPr>
            <p:cNvPr id="15369" name="组合 257"/>
            <p:cNvGrpSpPr>
              <a:grpSpLocks/>
            </p:cNvGrpSpPr>
            <p:nvPr/>
          </p:nvGrpSpPr>
          <p:grpSpPr bwMode="auto">
            <a:xfrm>
              <a:off x="2119513" y="5628645"/>
              <a:ext cx="2000145" cy="377056"/>
              <a:chOff x="3152892" y="4348064"/>
              <a:chExt cx="2000145" cy="377056"/>
            </a:xfrm>
          </p:grpSpPr>
          <p:sp>
            <p:nvSpPr>
              <p:cNvPr id="15383" name="矩形 3"/>
              <p:cNvSpPr>
                <a:spLocks noChangeArrowheads="1"/>
              </p:cNvSpPr>
              <p:nvPr/>
            </p:nvSpPr>
            <p:spPr bwMode="auto">
              <a:xfrm>
                <a:off x="3152892" y="4437112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1800"/>
              </a:p>
            </p:txBody>
          </p:sp>
          <p:sp>
            <p:nvSpPr>
              <p:cNvPr id="15384" name="矩形 3"/>
              <p:cNvSpPr>
                <a:spLocks noChangeArrowheads="1"/>
              </p:cNvSpPr>
              <p:nvPr/>
            </p:nvSpPr>
            <p:spPr bwMode="auto">
              <a:xfrm>
                <a:off x="4304634" y="4437112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1800"/>
              </a:p>
            </p:txBody>
          </p:sp>
          <p:sp>
            <p:nvSpPr>
              <p:cNvPr id="15385" name="矩形 3"/>
              <p:cNvSpPr>
                <a:spLocks noChangeArrowheads="1"/>
              </p:cNvSpPr>
              <p:nvPr/>
            </p:nvSpPr>
            <p:spPr bwMode="auto">
              <a:xfrm>
                <a:off x="3728763" y="4437112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zh-CN" sz="1800">
                    <a:solidFill>
                      <a:schemeClr val="tx1"/>
                    </a:solidFill>
                  </a:rPr>
                  <a:t>22</a:t>
                </a:r>
                <a:endParaRPr lang="zh-CN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5386" name="任意多边形 279"/>
              <p:cNvSpPr>
                <a:spLocks/>
              </p:cNvSpPr>
              <p:nvPr/>
            </p:nvSpPr>
            <p:spPr bwMode="auto">
              <a:xfrm>
                <a:off x="4610100" y="4348064"/>
                <a:ext cx="542937" cy="216316"/>
              </a:xfrm>
              <a:custGeom>
                <a:avLst/>
                <a:gdLst>
                  <a:gd name="T0" fmla="*/ 0 w 624840"/>
                  <a:gd name="T1" fmla="*/ 216316 h 216316"/>
                  <a:gd name="T2" fmla="*/ 125972 w 624840"/>
                  <a:gd name="T3" fmla="*/ 33436 h 216316"/>
                  <a:gd name="T4" fmla="*/ 221537 w 624840"/>
                  <a:gd name="T5" fmla="*/ 2956 h 216316"/>
                  <a:gd name="T6" fmla="*/ 304071 w 624840"/>
                  <a:gd name="T7" fmla="*/ 71536 h 216316"/>
                  <a:gd name="T8" fmla="*/ 356198 w 624840"/>
                  <a:gd name="T9" fmla="*/ 140116 h 2163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840" h="216316">
                    <a:moveTo>
                      <a:pt x="0" y="216316"/>
                    </a:moveTo>
                    <a:cubicBezTo>
                      <a:pt x="78105" y="142656"/>
                      <a:pt x="156210" y="68996"/>
                      <a:pt x="220980" y="33436"/>
                    </a:cubicBezTo>
                    <a:cubicBezTo>
                      <a:pt x="285750" y="-2124"/>
                      <a:pt x="336550" y="-3394"/>
                      <a:pt x="388620" y="2956"/>
                    </a:cubicBezTo>
                    <a:cubicBezTo>
                      <a:pt x="440690" y="9306"/>
                      <a:pt x="494030" y="48676"/>
                      <a:pt x="533400" y="71536"/>
                    </a:cubicBezTo>
                    <a:cubicBezTo>
                      <a:pt x="572770" y="94396"/>
                      <a:pt x="598805" y="117256"/>
                      <a:pt x="624840" y="140116"/>
                    </a:cubicBezTo>
                  </a:path>
                </a:pathLst>
              </a:custGeom>
              <a:noFill/>
              <a:ln w="28575" algn="ctr">
                <a:solidFill>
                  <a:schemeClr val="tx1"/>
                </a:solidFill>
                <a:round/>
                <a:headEnd type="oval" w="med" len="med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5370" name="组合 258"/>
            <p:cNvGrpSpPr>
              <a:grpSpLocks/>
            </p:cNvGrpSpPr>
            <p:nvPr/>
          </p:nvGrpSpPr>
          <p:grpSpPr bwMode="auto">
            <a:xfrm>
              <a:off x="3850041" y="5628645"/>
              <a:ext cx="2272677" cy="516940"/>
              <a:chOff x="2880360" y="4348064"/>
              <a:chExt cx="2272677" cy="516940"/>
            </a:xfrm>
          </p:grpSpPr>
          <p:sp>
            <p:nvSpPr>
              <p:cNvPr id="15378" name="矩形 3"/>
              <p:cNvSpPr>
                <a:spLocks noChangeArrowheads="1"/>
              </p:cNvSpPr>
              <p:nvPr/>
            </p:nvSpPr>
            <p:spPr bwMode="auto">
              <a:xfrm>
                <a:off x="3152892" y="4437112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1800"/>
              </a:p>
            </p:txBody>
          </p:sp>
          <p:sp>
            <p:nvSpPr>
              <p:cNvPr id="15379" name="矩形 3"/>
              <p:cNvSpPr>
                <a:spLocks noChangeArrowheads="1"/>
              </p:cNvSpPr>
              <p:nvPr/>
            </p:nvSpPr>
            <p:spPr bwMode="auto">
              <a:xfrm>
                <a:off x="4304634" y="4437112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1800"/>
              </a:p>
            </p:txBody>
          </p:sp>
          <p:sp>
            <p:nvSpPr>
              <p:cNvPr id="15380" name="矩形 3"/>
              <p:cNvSpPr>
                <a:spLocks noChangeArrowheads="1"/>
              </p:cNvSpPr>
              <p:nvPr/>
            </p:nvSpPr>
            <p:spPr bwMode="auto">
              <a:xfrm>
                <a:off x="3728763" y="4437112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zh-CN" sz="1800">
                    <a:solidFill>
                      <a:schemeClr val="tx1"/>
                    </a:solidFill>
                  </a:rPr>
                  <a:t>22</a:t>
                </a:r>
                <a:endParaRPr lang="zh-CN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5381" name="任意多边形 274"/>
              <p:cNvSpPr>
                <a:spLocks/>
              </p:cNvSpPr>
              <p:nvPr/>
            </p:nvSpPr>
            <p:spPr bwMode="auto">
              <a:xfrm>
                <a:off x="4610100" y="4348064"/>
                <a:ext cx="542937" cy="216316"/>
              </a:xfrm>
              <a:custGeom>
                <a:avLst/>
                <a:gdLst>
                  <a:gd name="T0" fmla="*/ 0 w 624840"/>
                  <a:gd name="T1" fmla="*/ 216316 h 216316"/>
                  <a:gd name="T2" fmla="*/ 125972 w 624840"/>
                  <a:gd name="T3" fmla="*/ 33436 h 216316"/>
                  <a:gd name="T4" fmla="*/ 221537 w 624840"/>
                  <a:gd name="T5" fmla="*/ 2956 h 216316"/>
                  <a:gd name="T6" fmla="*/ 304071 w 624840"/>
                  <a:gd name="T7" fmla="*/ 71536 h 216316"/>
                  <a:gd name="T8" fmla="*/ 356198 w 624840"/>
                  <a:gd name="T9" fmla="*/ 140116 h 2163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840" h="216316">
                    <a:moveTo>
                      <a:pt x="0" y="216316"/>
                    </a:moveTo>
                    <a:cubicBezTo>
                      <a:pt x="78105" y="142656"/>
                      <a:pt x="156210" y="68996"/>
                      <a:pt x="220980" y="33436"/>
                    </a:cubicBezTo>
                    <a:cubicBezTo>
                      <a:pt x="285750" y="-2124"/>
                      <a:pt x="336550" y="-3394"/>
                      <a:pt x="388620" y="2956"/>
                    </a:cubicBezTo>
                    <a:cubicBezTo>
                      <a:pt x="440690" y="9306"/>
                      <a:pt x="494030" y="48676"/>
                      <a:pt x="533400" y="71536"/>
                    </a:cubicBezTo>
                    <a:cubicBezTo>
                      <a:pt x="572770" y="94396"/>
                      <a:pt x="598805" y="117256"/>
                      <a:pt x="624840" y="140116"/>
                    </a:cubicBezTo>
                  </a:path>
                </a:pathLst>
              </a:custGeom>
              <a:noFill/>
              <a:ln w="28575" algn="ctr">
                <a:solidFill>
                  <a:schemeClr val="tx1"/>
                </a:solidFill>
                <a:round/>
                <a:headEnd type="oval" w="med" len="med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5382" name="任意多边形 275"/>
              <p:cNvSpPr>
                <a:spLocks/>
              </p:cNvSpPr>
              <p:nvPr/>
            </p:nvSpPr>
            <p:spPr bwMode="auto">
              <a:xfrm>
                <a:off x="2880360" y="4579620"/>
                <a:ext cx="563880" cy="285384"/>
              </a:xfrm>
              <a:custGeom>
                <a:avLst/>
                <a:gdLst>
                  <a:gd name="T0" fmla="*/ 563880 w 563880"/>
                  <a:gd name="T1" fmla="*/ 0 h 285384"/>
                  <a:gd name="T2" fmla="*/ 373380 w 563880"/>
                  <a:gd name="T3" fmla="*/ 236220 h 285384"/>
                  <a:gd name="T4" fmla="*/ 198120 w 563880"/>
                  <a:gd name="T5" fmla="*/ 274320 h 285384"/>
                  <a:gd name="T6" fmla="*/ 0 w 563880"/>
                  <a:gd name="T7" fmla="*/ 91440 h 28538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63880" h="285384">
                    <a:moveTo>
                      <a:pt x="563880" y="0"/>
                    </a:moveTo>
                    <a:cubicBezTo>
                      <a:pt x="499110" y="95250"/>
                      <a:pt x="434340" y="190500"/>
                      <a:pt x="373380" y="236220"/>
                    </a:cubicBezTo>
                    <a:cubicBezTo>
                      <a:pt x="312420" y="281940"/>
                      <a:pt x="260350" y="298450"/>
                      <a:pt x="198120" y="274320"/>
                    </a:cubicBezTo>
                    <a:cubicBezTo>
                      <a:pt x="135890" y="250190"/>
                      <a:pt x="67945" y="170815"/>
                      <a:pt x="0" y="91440"/>
                    </a:cubicBezTo>
                  </a:path>
                </a:pathLst>
              </a:custGeom>
              <a:noFill/>
              <a:ln w="28575" algn="ctr">
                <a:solidFill>
                  <a:schemeClr val="tx1"/>
                </a:solidFill>
                <a:round/>
                <a:headEnd type="oval" w="med" len="med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5371" name="组合 259"/>
            <p:cNvGrpSpPr>
              <a:grpSpLocks/>
            </p:cNvGrpSpPr>
            <p:nvPr/>
          </p:nvGrpSpPr>
          <p:grpSpPr bwMode="auto">
            <a:xfrm>
              <a:off x="5853101" y="5717693"/>
              <a:ext cx="2000145" cy="427892"/>
              <a:chOff x="2880360" y="4437112"/>
              <a:chExt cx="2000145" cy="427892"/>
            </a:xfrm>
          </p:grpSpPr>
          <p:sp>
            <p:nvSpPr>
              <p:cNvPr id="15374" name="矩形 3"/>
              <p:cNvSpPr>
                <a:spLocks noChangeArrowheads="1"/>
              </p:cNvSpPr>
              <p:nvPr/>
            </p:nvSpPr>
            <p:spPr bwMode="auto">
              <a:xfrm>
                <a:off x="3152892" y="4437112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1800"/>
              </a:p>
            </p:txBody>
          </p:sp>
          <p:sp>
            <p:nvSpPr>
              <p:cNvPr id="15375" name="矩形 3"/>
              <p:cNvSpPr>
                <a:spLocks noChangeArrowheads="1"/>
              </p:cNvSpPr>
              <p:nvPr/>
            </p:nvSpPr>
            <p:spPr bwMode="auto">
              <a:xfrm>
                <a:off x="4304634" y="4437112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1800"/>
              </a:p>
            </p:txBody>
          </p:sp>
          <p:sp>
            <p:nvSpPr>
              <p:cNvPr id="15376" name="矩形 3"/>
              <p:cNvSpPr>
                <a:spLocks noChangeArrowheads="1"/>
              </p:cNvSpPr>
              <p:nvPr/>
            </p:nvSpPr>
            <p:spPr bwMode="auto">
              <a:xfrm>
                <a:off x="3728763" y="4437112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zh-CN" sz="1800">
                    <a:solidFill>
                      <a:schemeClr val="tx1"/>
                    </a:solidFill>
                  </a:rPr>
                  <a:t>22</a:t>
                </a:r>
                <a:endParaRPr lang="zh-CN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5377" name="任意多边形 270"/>
              <p:cNvSpPr>
                <a:spLocks/>
              </p:cNvSpPr>
              <p:nvPr/>
            </p:nvSpPr>
            <p:spPr bwMode="auto">
              <a:xfrm>
                <a:off x="2880360" y="4579620"/>
                <a:ext cx="563880" cy="285384"/>
              </a:xfrm>
              <a:custGeom>
                <a:avLst/>
                <a:gdLst>
                  <a:gd name="T0" fmla="*/ 563880 w 563880"/>
                  <a:gd name="T1" fmla="*/ 0 h 285384"/>
                  <a:gd name="T2" fmla="*/ 373380 w 563880"/>
                  <a:gd name="T3" fmla="*/ 236220 h 285384"/>
                  <a:gd name="T4" fmla="*/ 198120 w 563880"/>
                  <a:gd name="T5" fmla="*/ 274320 h 285384"/>
                  <a:gd name="T6" fmla="*/ 0 w 563880"/>
                  <a:gd name="T7" fmla="*/ 91440 h 28538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63880" h="285384">
                    <a:moveTo>
                      <a:pt x="563880" y="0"/>
                    </a:moveTo>
                    <a:cubicBezTo>
                      <a:pt x="499110" y="95250"/>
                      <a:pt x="434340" y="190500"/>
                      <a:pt x="373380" y="236220"/>
                    </a:cubicBezTo>
                    <a:cubicBezTo>
                      <a:pt x="312420" y="281940"/>
                      <a:pt x="260350" y="298450"/>
                      <a:pt x="198120" y="274320"/>
                    </a:cubicBezTo>
                    <a:cubicBezTo>
                      <a:pt x="135890" y="250190"/>
                      <a:pt x="67945" y="170815"/>
                      <a:pt x="0" y="91440"/>
                    </a:cubicBezTo>
                  </a:path>
                </a:pathLst>
              </a:custGeom>
              <a:noFill/>
              <a:ln w="28575" algn="ctr">
                <a:solidFill>
                  <a:schemeClr val="tx1"/>
                </a:solidFill>
                <a:round/>
                <a:headEnd type="oval" w="med" len="med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5372" name="任意多边形 281"/>
            <p:cNvSpPr>
              <a:spLocks/>
            </p:cNvSpPr>
            <p:nvPr/>
          </p:nvSpPr>
          <p:spPr bwMode="auto">
            <a:xfrm>
              <a:off x="2413560" y="5879786"/>
              <a:ext cx="5170969" cy="457200"/>
            </a:xfrm>
            <a:custGeom>
              <a:avLst/>
              <a:gdLst>
                <a:gd name="T0" fmla="*/ 3136472 w 6108700"/>
                <a:gd name="T1" fmla="*/ 0 h 581920"/>
                <a:gd name="T2" fmla="*/ 2803914 w 6108700"/>
                <a:gd name="T3" fmla="*/ 174212 h 581920"/>
                <a:gd name="T4" fmla="*/ 2067071 w 6108700"/>
                <a:gd name="T5" fmla="*/ 208086 h 581920"/>
                <a:gd name="T6" fmla="*/ 1238939 w 6108700"/>
                <a:gd name="T7" fmla="*/ 217765 h 581920"/>
                <a:gd name="T8" fmla="*/ 645552 w 6108700"/>
                <a:gd name="T9" fmla="*/ 217765 h 581920"/>
                <a:gd name="T10" fmla="*/ 143456 w 6108700"/>
                <a:gd name="T11" fmla="*/ 169373 h 581920"/>
                <a:gd name="T12" fmla="*/ 0 w 6108700"/>
                <a:gd name="T13" fmla="*/ 82266 h 581920"/>
                <a:gd name="T14" fmla="*/ 0 w 6108700"/>
                <a:gd name="T15" fmla="*/ 82266 h 5819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108700" h="581920">
                  <a:moveTo>
                    <a:pt x="6108700" y="0"/>
                  </a:moveTo>
                  <a:cubicBezTo>
                    <a:pt x="5958416" y="183091"/>
                    <a:pt x="5808133" y="366183"/>
                    <a:pt x="5461000" y="457200"/>
                  </a:cubicBezTo>
                  <a:cubicBezTo>
                    <a:pt x="5113867" y="548217"/>
                    <a:pt x="4533900" y="527050"/>
                    <a:pt x="4025900" y="546100"/>
                  </a:cubicBezTo>
                  <a:cubicBezTo>
                    <a:pt x="3517900" y="565150"/>
                    <a:pt x="2413000" y="571500"/>
                    <a:pt x="2413000" y="571500"/>
                  </a:cubicBezTo>
                  <a:cubicBezTo>
                    <a:pt x="1951567" y="575733"/>
                    <a:pt x="1612900" y="592667"/>
                    <a:pt x="1257300" y="571500"/>
                  </a:cubicBezTo>
                  <a:cubicBezTo>
                    <a:pt x="901700" y="550333"/>
                    <a:pt x="488950" y="503767"/>
                    <a:pt x="279400" y="444500"/>
                  </a:cubicBezTo>
                  <a:cubicBezTo>
                    <a:pt x="69850" y="385233"/>
                    <a:pt x="0" y="215900"/>
                    <a:pt x="0" y="215900"/>
                  </a:cubicBezTo>
                </a:path>
              </a:pathLst>
            </a:custGeom>
            <a:noFill/>
            <a:ln w="28575" algn="ctr">
              <a:solidFill>
                <a:schemeClr val="tx1"/>
              </a:solidFill>
              <a:round/>
              <a:headEnd type="oval" w="med" len="med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5373" name="任意多边形 282"/>
            <p:cNvSpPr>
              <a:spLocks/>
            </p:cNvSpPr>
            <p:nvPr/>
          </p:nvSpPr>
          <p:spPr bwMode="auto">
            <a:xfrm rot="10800000">
              <a:off x="2413560" y="5395381"/>
              <a:ext cx="5170969" cy="457200"/>
            </a:xfrm>
            <a:custGeom>
              <a:avLst/>
              <a:gdLst>
                <a:gd name="T0" fmla="*/ 3136472 w 6108700"/>
                <a:gd name="T1" fmla="*/ 0 h 581920"/>
                <a:gd name="T2" fmla="*/ 2803914 w 6108700"/>
                <a:gd name="T3" fmla="*/ 174212 h 581920"/>
                <a:gd name="T4" fmla="*/ 2067071 w 6108700"/>
                <a:gd name="T5" fmla="*/ 208086 h 581920"/>
                <a:gd name="T6" fmla="*/ 1238939 w 6108700"/>
                <a:gd name="T7" fmla="*/ 217765 h 581920"/>
                <a:gd name="T8" fmla="*/ 645552 w 6108700"/>
                <a:gd name="T9" fmla="*/ 217765 h 581920"/>
                <a:gd name="T10" fmla="*/ 143456 w 6108700"/>
                <a:gd name="T11" fmla="*/ 169373 h 581920"/>
                <a:gd name="T12" fmla="*/ 0 w 6108700"/>
                <a:gd name="T13" fmla="*/ 82266 h 581920"/>
                <a:gd name="T14" fmla="*/ 0 w 6108700"/>
                <a:gd name="T15" fmla="*/ 82266 h 5819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108700" h="581920">
                  <a:moveTo>
                    <a:pt x="6108700" y="0"/>
                  </a:moveTo>
                  <a:cubicBezTo>
                    <a:pt x="5958416" y="183091"/>
                    <a:pt x="5808133" y="366183"/>
                    <a:pt x="5461000" y="457200"/>
                  </a:cubicBezTo>
                  <a:cubicBezTo>
                    <a:pt x="5113867" y="548217"/>
                    <a:pt x="4533900" y="527050"/>
                    <a:pt x="4025900" y="546100"/>
                  </a:cubicBezTo>
                  <a:cubicBezTo>
                    <a:pt x="3517900" y="565150"/>
                    <a:pt x="2413000" y="571500"/>
                    <a:pt x="2413000" y="571500"/>
                  </a:cubicBezTo>
                  <a:cubicBezTo>
                    <a:pt x="1951567" y="575733"/>
                    <a:pt x="1612900" y="592667"/>
                    <a:pt x="1257300" y="571500"/>
                  </a:cubicBezTo>
                  <a:cubicBezTo>
                    <a:pt x="901700" y="550333"/>
                    <a:pt x="488950" y="503767"/>
                    <a:pt x="279400" y="444500"/>
                  </a:cubicBezTo>
                  <a:cubicBezTo>
                    <a:pt x="69850" y="385233"/>
                    <a:pt x="0" y="215900"/>
                    <a:pt x="0" y="215900"/>
                  </a:cubicBezTo>
                </a:path>
              </a:pathLst>
            </a:custGeom>
            <a:noFill/>
            <a:ln w="28575" algn="ctr">
              <a:solidFill>
                <a:schemeClr val="tx1"/>
              </a:solidFill>
              <a:round/>
              <a:headEnd type="oval" w="med" len="med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42988" y="179388"/>
            <a:ext cx="8101012" cy="688975"/>
          </a:xfrm>
        </p:spPr>
        <p:txBody>
          <a:bodyPr/>
          <a:lstStyle/>
          <a:p>
            <a:pPr eaLnBrk="1" hangingPunct="1"/>
            <a:r>
              <a:rPr lang="zh-CN" altLang="en-US"/>
              <a:t>单链表的存储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23850" y="4005263"/>
            <a:ext cx="7991475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9263" indent="-449263"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91440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322388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30375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38363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955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527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099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9671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datatype</a:t>
            </a:r>
            <a:r>
              <a:rPr lang="zh-CN" altLang="en-US"/>
              <a:t>可以是任何数据类型</a:t>
            </a:r>
            <a:endParaRPr lang="en-US" altLang="zh-CN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82575" y="1701800"/>
            <a:ext cx="82819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9263" indent="-449263"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91440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322388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30375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38363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955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527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099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9671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如何定义单链表的节点</a:t>
            </a:r>
          </a:p>
        </p:txBody>
      </p:sp>
      <p:sp>
        <p:nvSpPr>
          <p:cNvPr id="10" name="矩形 9"/>
          <p:cNvSpPr/>
          <p:nvPr/>
        </p:nvSpPr>
        <p:spPr>
          <a:xfrm>
            <a:off x="833438" y="2349500"/>
            <a:ext cx="3171825" cy="16319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marL="0" lvl="1" indent="-285750">
              <a:defRPr/>
            </a:pPr>
            <a:r>
              <a:rPr lang="en-US" altLang="zh-CN" sz="2000" b="1" dirty="0" err="1">
                <a:latin typeface="Courier New" panose="02070309020205020404" pitchFamily="49" charset="0"/>
              </a:rPr>
              <a:t>struct</a:t>
            </a:r>
            <a:r>
              <a:rPr lang="en-US" altLang="zh-CN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linkNode</a:t>
            </a:r>
            <a:endParaRPr lang="en-US" altLang="zh-CN" sz="2000" b="1" dirty="0">
              <a:latin typeface="Courier New" panose="02070309020205020404" pitchFamily="49" charset="0"/>
            </a:endParaRPr>
          </a:p>
          <a:p>
            <a:pPr marL="0" lvl="1" indent="-285750"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{</a:t>
            </a:r>
          </a:p>
          <a:p>
            <a:pPr marL="0" lvl="1" indent="-285750">
              <a:defRPr/>
            </a:pP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  datatype  data;</a:t>
            </a:r>
          </a:p>
          <a:p>
            <a:pPr marL="0" lvl="1" indent="-285750"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rgbClr val="6A3BFF"/>
                </a:solidFill>
                <a:latin typeface="Courier New" panose="02070309020205020404" pitchFamily="49" charset="0"/>
              </a:rPr>
              <a:t>linkNode</a:t>
            </a:r>
            <a:r>
              <a:rPr lang="en-US" altLang="zh-CN" sz="2000" b="1" dirty="0">
                <a:solidFill>
                  <a:srgbClr val="6A3BFF"/>
                </a:solidFill>
                <a:latin typeface="Courier New" panose="02070309020205020404" pitchFamily="49" charset="0"/>
              </a:rPr>
              <a:t>  *next;</a:t>
            </a:r>
          </a:p>
          <a:p>
            <a:pPr marL="0" lvl="1" indent="-285750"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}; </a:t>
            </a:r>
          </a:p>
        </p:txBody>
      </p:sp>
      <p:sp>
        <p:nvSpPr>
          <p:cNvPr id="12" name="矩形 11"/>
          <p:cNvSpPr/>
          <p:nvPr/>
        </p:nvSpPr>
        <p:spPr>
          <a:xfrm>
            <a:off x="34925" y="4724400"/>
            <a:ext cx="2808288" cy="16319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marL="0" lvl="1" indent="-285750">
              <a:defRPr/>
            </a:pPr>
            <a:r>
              <a:rPr lang="en-US" altLang="zh-CN" sz="2000" b="1" dirty="0" err="1">
                <a:latin typeface="Courier New" panose="02070309020205020404" pitchFamily="49" charset="0"/>
              </a:rPr>
              <a:t>struct</a:t>
            </a:r>
            <a:r>
              <a:rPr lang="en-US" altLang="zh-CN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linkNode</a:t>
            </a:r>
            <a:endParaRPr lang="en-US" altLang="zh-CN" sz="2000" b="1" dirty="0">
              <a:latin typeface="Courier New" panose="02070309020205020404" pitchFamily="49" charset="0"/>
            </a:endParaRPr>
          </a:p>
          <a:p>
            <a:pPr marL="0" lvl="1" indent="-285750"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{</a:t>
            </a:r>
          </a:p>
          <a:p>
            <a:pPr marL="0" lvl="1" indent="-285750"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int</a:t>
            </a:r>
            <a:r>
              <a:rPr lang="en-US" altLang="zh-CN" sz="2000" b="1" dirty="0">
                <a:latin typeface="Courier New" panose="02070309020205020404" pitchFamily="49" charset="0"/>
              </a:rPr>
              <a:t>  score;</a:t>
            </a:r>
          </a:p>
          <a:p>
            <a:pPr marL="0" lvl="1" indent="-285750"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linkNode</a:t>
            </a:r>
            <a:r>
              <a:rPr lang="en-US" altLang="zh-CN" sz="2000" b="1" dirty="0">
                <a:latin typeface="Courier New" panose="02070309020205020404" pitchFamily="49" charset="0"/>
              </a:rPr>
              <a:t> *next;</a:t>
            </a:r>
          </a:p>
          <a:p>
            <a:pPr marL="0" lvl="1" indent="-285750"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}; </a:t>
            </a:r>
          </a:p>
        </p:txBody>
      </p:sp>
      <p:grpSp>
        <p:nvGrpSpPr>
          <p:cNvPr id="16391" name="组合 4"/>
          <p:cNvGrpSpPr>
            <a:grpSpLocks/>
          </p:cNvGrpSpPr>
          <p:nvPr/>
        </p:nvGrpSpPr>
        <p:grpSpPr bwMode="auto">
          <a:xfrm>
            <a:off x="457200" y="985838"/>
            <a:ext cx="8218488" cy="539750"/>
            <a:chOff x="457763" y="985422"/>
            <a:chExt cx="8218691" cy="540069"/>
          </a:xfrm>
        </p:grpSpPr>
        <p:sp>
          <p:nvSpPr>
            <p:cNvPr id="16394" name="矩形 3"/>
            <p:cNvSpPr>
              <a:spLocks noChangeArrowheads="1"/>
            </p:cNvSpPr>
            <p:nvPr/>
          </p:nvSpPr>
          <p:spPr bwMode="auto">
            <a:xfrm>
              <a:off x="2017625" y="1237483"/>
              <a:ext cx="575871" cy="28800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endParaRPr lang="zh-CN" altLang="en-US" sz="1800"/>
            </a:p>
          </p:txBody>
        </p:sp>
        <p:cxnSp>
          <p:nvCxnSpPr>
            <p:cNvPr id="16395" name="直接箭头连接符 8"/>
            <p:cNvCxnSpPr>
              <a:cxnSpLocks noChangeShapeType="1"/>
            </p:cNvCxnSpPr>
            <p:nvPr/>
          </p:nvCxnSpPr>
          <p:spPr bwMode="auto">
            <a:xfrm>
              <a:off x="2341552" y="1381487"/>
              <a:ext cx="50388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med" len="med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396" name="矩形 3"/>
            <p:cNvSpPr>
              <a:spLocks noChangeArrowheads="1"/>
            </p:cNvSpPr>
            <p:nvPr/>
          </p:nvSpPr>
          <p:spPr bwMode="auto">
            <a:xfrm>
              <a:off x="1441754" y="1237483"/>
              <a:ext cx="575871" cy="28800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zh-CN" sz="1800">
                  <a:solidFill>
                    <a:schemeClr val="tx1"/>
                  </a:solidFill>
                </a:rPr>
                <a:t>-2</a:t>
              </a:r>
              <a:endParaRPr lang="zh-CN" altLang="en-US" sz="1800">
                <a:solidFill>
                  <a:schemeClr val="tx1"/>
                </a:solidFill>
              </a:endParaRPr>
            </a:p>
          </p:txBody>
        </p:sp>
        <p:grpSp>
          <p:nvGrpSpPr>
            <p:cNvPr id="16397" name="组合 16"/>
            <p:cNvGrpSpPr>
              <a:grpSpLocks/>
            </p:cNvGrpSpPr>
            <p:nvPr/>
          </p:nvGrpSpPr>
          <p:grpSpPr bwMode="auto">
            <a:xfrm>
              <a:off x="2853541" y="1237483"/>
              <a:ext cx="1403685" cy="288008"/>
              <a:chOff x="3276049" y="2220557"/>
              <a:chExt cx="1403685" cy="288008"/>
            </a:xfrm>
          </p:grpSpPr>
          <p:sp>
            <p:nvSpPr>
              <p:cNvPr id="16415" name="矩形 3"/>
              <p:cNvSpPr>
                <a:spLocks noChangeArrowheads="1"/>
              </p:cNvSpPr>
              <p:nvPr/>
            </p:nvSpPr>
            <p:spPr bwMode="auto">
              <a:xfrm>
                <a:off x="3851920" y="2220557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1800"/>
              </a:p>
            </p:txBody>
          </p:sp>
          <p:cxnSp>
            <p:nvCxnSpPr>
              <p:cNvPr id="16416" name="直接箭头连接符 8"/>
              <p:cNvCxnSpPr>
                <a:cxnSpLocks noChangeShapeType="1"/>
              </p:cNvCxnSpPr>
              <p:nvPr/>
            </p:nvCxnSpPr>
            <p:spPr bwMode="auto">
              <a:xfrm>
                <a:off x="4175847" y="2364561"/>
                <a:ext cx="503887" cy="0"/>
              </a:xfrm>
              <a:prstGeom prst="straightConnector1">
                <a:avLst/>
              </a:prstGeom>
              <a:noFill/>
              <a:ln w="28575" algn="ctr">
                <a:solidFill>
                  <a:srgbClr val="FF0000"/>
                </a:solidFill>
                <a:round/>
                <a:headEnd type="oval" w="med" len="med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6417" name="矩形 3"/>
              <p:cNvSpPr>
                <a:spLocks noChangeArrowheads="1"/>
              </p:cNvSpPr>
              <p:nvPr/>
            </p:nvSpPr>
            <p:spPr bwMode="auto">
              <a:xfrm>
                <a:off x="3276049" y="2220557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zh-CN" sz="1800">
                    <a:solidFill>
                      <a:srgbClr val="FF0000"/>
                    </a:solidFill>
                  </a:rPr>
                  <a:t>22</a:t>
                </a:r>
                <a:endParaRPr lang="zh-CN" altLang="en-US" sz="180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6398" name="组合 17"/>
            <p:cNvGrpSpPr>
              <a:grpSpLocks/>
            </p:cNvGrpSpPr>
            <p:nvPr/>
          </p:nvGrpSpPr>
          <p:grpSpPr bwMode="auto">
            <a:xfrm>
              <a:off x="4257226" y="1234235"/>
              <a:ext cx="1403685" cy="288008"/>
              <a:chOff x="3276049" y="2220557"/>
              <a:chExt cx="1403685" cy="288008"/>
            </a:xfrm>
          </p:grpSpPr>
          <p:sp>
            <p:nvSpPr>
              <p:cNvPr id="16412" name="矩形 3"/>
              <p:cNvSpPr>
                <a:spLocks noChangeArrowheads="1"/>
              </p:cNvSpPr>
              <p:nvPr/>
            </p:nvSpPr>
            <p:spPr bwMode="auto">
              <a:xfrm>
                <a:off x="3851920" y="2220557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1800"/>
              </a:p>
            </p:txBody>
          </p:sp>
          <p:cxnSp>
            <p:nvCxnSpPr>
              <p:cNvPr id="16413" name="直接箭头连接符 8"/>
              <p:cNvCxnSpPr>
                <a:cxnSpLocks noChangeShapeType="1"/>
              </p:cNvCxnSpPr>
              <p:nvPr/>
            </p:nvCxnSpPr>
            <p:spPr bwMode="auto">
              <a:xfrm>
                <a:off x="4175847" y="2364561"/>
                <a:ext cx="503887" cy="0"/>
              </a:xfrm>
              <a:prstGeom prst="straightConnector1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 type="oval" w="med" len="med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6414" name="矩形 3"/>
              <p:cNvSpPr>
                <a:spLocks noChangeArrowheads="1"/>
              </p:cNvSpPr>
              <p:nvPr/>
            </p:nvSpPr>
            <p:spPr bwMode="auto">
              <a:xfrm>
                <a:off x="3276049" y="2220557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zh-CN" sz="1800">
                    <a:solidFill>
                      <a:schemeClr val="tx1"/>
                    </a:solidFill>
                  </a:rPr>
                  <a:t>27</a:t>
                </a:r>
                <a:endParaRPr lang="zh-CN" altLang="en-US" sz="18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399" name="组合 18"/>
            <p:cNvGrpSpPr>
              <a:grpSpLocks/>
            </p:cNvGrpSpPr>
            <p:nvPr/>
          </p:nvGrpSpPr>
          <p:grpSpPr bwMode="auto">
            <a:xfrm>
              <a:off x="5660911" y="1230987"/>
              <a:ext cx="1403685" cy="288008"/>
              <a:chOff x="3276049" y="2220557"/>
              <a:chExt cx="1403685" cy="288008"/>
            </a:xfrm>
          </p:grpSpPr>
          <p:sp>
            <p:nvSpPr>
              <p:cNvPr id="16409" name="矩形 3"/>
              <p:cNvSpPr>
                <a:spLocks noChangeArrowheads="1"/>
              </p:cNvSpPr>
              <p:nvPr/>
            </p:nvSpPr>
            <p:spPr bwMode="auto">
              <a:xfrm>
                <a:off x="3851920" y="2220557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1800"/>
              </a:p>
            </p:txBody>
          </p:sp>
          <p:cxnSp>
            <p:nvCxnSpPr>
              <p:cNvPr id="16410" name="直接箭头连接符 8"/>
              <p:cNvCxnSpPr>
                <a:cxnSpLocks noChangeShapeType="1"/>
              </p:cNvCxnSpPr>
              <p:nvPr/>
            </p:nvCxnSpPr>
            <p:spPr bwMode="auto">
              <a:xfrm>
                <a:off x="4175847" y="2364561"/>
                <a:ext cx="503887" cy="0"/>
              </a:xfrm>
              <a:prstGeom prst="straightConnector1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 type="oval" w="med" len="med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6411" name="矩形 3"/>
              <p:cNvSpPr>
                <a:spLocks noChangeArrowheads="1"/>
              </p:cNvSpPr>
              <p:nvPr/>
            </p:nvSpPr>
            <p:spPr bwMode="auto">
              <a:xfrm>
                <a:off x="3276049" y="2220557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zh-CN" sz="1800">
                    <a:solidFill>
                      <a:schemeClr val="tx1"/>
                    </a:solidFill>
                  </a:rPr>
                  <a:t>32</a:t>
                </a:r>
                <a:endParaRPr lang="zh-CN" altLang="en-US" sz="18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400" name="组合 19"/>
            <p:cNvGrpSpPr>
              <a:grpSpLocks/>
            </p:cNvGrpSpPr>
            <p:nvPr/>
          </p:nvGrpSpPr>
          <p:grpSpPr bwMode="auto">
            <a:xfrm>
              <a:off x="7064596" y="1227739"/>
              <a:ext cx="1403685" cy="288008"/>
              <a:chOff x="3276049" y="2220557"/>
              <a:chExt cx="1403685" cy="288008"/>
            </a:xfrm>
          </p:grpSpPr>
          <p:sp>
            <p:nvSpPr>
              <p:cNvPr id="16406" name="矩形 3"/>
              <p:cNvSpPr>
                <a:spLocks noChangeArrowheads="1"/>
              </p:cNvSpPr>
              <p:nvPr/>
            </p:nvSpPr>
            <p:spPr bwMode="auto">
              <a:xfrm>
                <a:off x="3851920" y="2220557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1800"/>
              </a:p>
            </p:txBody>
          </p:sp>
          <p:cxnSp>
            <p:nvCxnSpPr>
              <p:cNvPr id="16407" name="直接箭头连接符 8"/>
              <p:cNvCxnSpPr>
                <a:cxnSpLocks noChangeShapeType="1"/>
              </p:cNvCxnSpPr>
              <p:nvPr/>
            </p:nvCxnSpPr>
            <p:spPr bwMode="auto">
              <a:xfrm>
                <a:off x="4175847" y="2364561"/>
                <a:ext cx="503887" cy="0"/>
              </a:xfrm>
              <a:prstGeom prst="straightConnector1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 type="oval" w="med" len="med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6408" name="矩形 3"/>
              <p:cNvSpPr>
                <a:spLocks noChangeArrowheads="1"/>
              </p:cNvSpPr>
              <p:nvPr/>
            </p:nvSpPr>
            <p:spPr bwMode="auto">
              <a:xfrm>
                <a:off x="3276049" y="2220557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zh-CN" sz="1800">
                    <a:solidFill>
                      <a:schemeClr val="tx1"/>
                    </a:solidFill>
                  </a:rPr>
                  <a:t>48</a:t>
                </a:r>
                <a:endParaRPr lang="zh-CN" altLang="en-US" sz="18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401" name="组合 21"/>
            <p:cNvGrpSpPr>
              <a:grpSpLocks/>
            </p:cNvGrpSpPr>
            <p:nvPr/>
          </p:nvGrpSpPr>
          <p:grpSpPr bwMode="auto">
            <a:xfrm>
              <a:off x="8513886" y="1294416"/>
              <a:ext cx="162568" cy="147401"/>
              <a:chOff x="7386433" y="3979676"/>
              <a:chExt cx="425927" cy="426155"/>
            </a:xfrm>
          </p:grpSpPr>
          <p:cxnSp>
            <p:nvCxnSpPr>
              <p:cNvPr id="23" name="直接连接符 22"/>
              <p:cNvCxnSpPr/>
              <p:nvPr/>
            </p:nvCxnSpPr>
            <p:spPr bwMode="auto">
              <a:xfrm flipH="1">
                <a:off x="7388107" y="3981849"/>
                <a:ext cx="216286" cy="422498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405" name="直接连接符 23"/>
              <p:cNvCxnSpPr>
                <a:cxnSpLocks noChangeShapeType="1"/>
              </p:cNvCxnSpPr>
              <p:nvPr/>
            </p:nvCxnSpPr>
            <p:spPr bwMode="auto">
              <a:xfrm>
                <a:off x="7596336" y="3979676"/>
                <a:ext cx="216024" cy="426155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6402" name="直接箭头连接符 8"/>
            <p:cNvCxnSpPr>
              <a:cxnSpLocks noChangeShapeType="1"/>
            </p:cNvCxnSpPr>
            <p:nvPr/>
          </p:nvCxnSpPr>
          <p:spPr bwMode="auto">
            <a:xfrm>
              <a:off x="937867" y="1368116"/>
              <a:ext cx="503887" cy="0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 type="oval" w="med" len="med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403" name="矩形 3"/>
            <p:cNvSpPr>
              <a:spLocks noChangeArrowheads="1"/>
            </p:cNvSpPr>
            <p:nvPr/>
          </p:nvSpPr>
          <p:spPr bwMode="auto">
            <a:xfrm>
              <a:off x="457763" y="985422"/>
              <a:ext cx="73609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zh-CN" sz="1800" b="1">
                  <a:solidFill>
                    <a:srgbClr val="FF0000"/>
                  </a:solidFill>
                  <a:latin typeface="Courier New" panose="02070309020205020404" pitchFamily="49" charset="0"/>
                  <a:ea typeface="宋体" panose="02010600030101010101" pitchFamily="2" charset="-122"/>
                </a:rPr>
                <a:t>head</a:t>
              </a:r>
              <a:endParaRPr lang="zh-CN" altLang="en-US" sz="1800">
                <a:solidFill>
                  <a:srgbClr val="FF0000"/>
                </a:solidFill>
                <a:latin typeface="Garamond" panose="02020404030301010803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38" name="矩形 37"/>
          <p:cNvSpPr/>
          <p:nvPr/>
        </p:nvSpPr>
        <p:spPr>
          <a:xfrm>
            <a:off x="2960688" y="4724400"/>
            <a:ext cx="3238500" cy="16319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marL="0" lvl="1" indent="-285750">
              <a:defRPr/>
            </a:pPr>
            <a:r>
              <a:rPr lang="en-US" altLang="zh-CN" sz="2000" b="1" dirty="0" err="1">
                <a:latin typeface="Courier New" panose="02070309020205020404" pitchFamily="49" charset="0"/>
              </a:rPr>
              <a:t>struct</a:t>
            </a:r>
            <a:r>
              <a:rPr lang="en-US" altLang="zh-CN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linkNode</a:t>
            </a:r>
            <a:endParaRPr lang="en-US" altLang="zh-CN" sz="2000" b="1" dirty="0">
              <a:latin typeface="Courier New" panose="02070309020205020404" pitchFamily="49" charset="0"/>
            </a:endParaRPr>
          </a:p>
          <a:p>
            <a:pPr marL="0" lvl="1" indent="-285750"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{</a:t>
            </a:r>
          </a:p>
          <a:p>
            <a:pPr marL="0" lvl="1" indent="-285750"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studentT</a:t>
            </a:r>
            <a:r>
              <a:rPr lang="en-US" altLang="zh-CN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aStudent</a:t>
            </a:r>
            <a:r>
              <a:rPr lang="en-US" altLang="zh-CN" sz="2000" b="1" dirty="0">
                <a:latin typeface="Courier New" panose="02070309020205020404" pitchFamily="49" charset="0"/>
              </a:rPr>
              <a:t>;</a:t>
            </a:r>
          </a:p>
          <a:p>
            <a:pPr marL="0" lvl="1" indent="-285750"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linkNode</a:t>
            </a:r>
            <a:r>
              <a:rPr lang="en-US" altLang="zh-CN" sz="2000" b="1" dirty="0">
                <a:latin typeface="Courier New" panose="02070309020205020404" pitchFamily="49" charset="0"/>
              </a:rPr>
              <a:t> *next;</a:t>
            </a:r>
          </a:p>
          <a:p>
            <a:pPr marL="0" lvl="1" indent="-285750"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}; </a:t>
            </a:r>
          </a:p>
        </p:txBody>
      </p:sp>
      <p:sp>
        <p:nvSpPr>
          <p:cNvPr id="39" name="矩形 38"/>
          <p:cNvSpPr/>
          <p:nvPr/>
        </p:nvSpPr>
        <p:spPr>
          <a:xfrm>
            <a:off x="6270625" y="4724400"/>
            <a:ext cx="2838450" cy="16319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marL="0" lvl="1" indent="-285750">
              <a:defRPr/>
            </a:pPr>
            <a:r>
              <a:rPr lang="en-US" altLang="zh-CN" sz="2000" b="1" dirty="0" err="1">
                <a:latin typeface="Courier New" panose="02070309020205020404" pitchFamily="49" charset="0"/>
              </a:rPr>
              <a:t>struct</a:t>
            </a:r>
            <a:r>
              <a:rPr lang="en-US" altLang="zh-CN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linkNode</a:t>
            </a:r>
            <a:endParaRPr lang="en-US" altLang="zh-CN" sz="2000" b="1" dirty="0">
              <a:latin typeface="Courier New" panose="02070309020205020404" pitchFamily="49" charset="0"/>
            </a:endParaRPr>
          </a:p>
          <a:p>
            <a:pPr marL="0" lvl="1" indent="-285750"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{</a:t>
            </a:r>
          </a:p>
          <a:p>
            <a:pPr marL="0" lvl="1" indent="-285750"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  void *pointer;</a:t>
            </a:r>
          </a:p>
          <a:p>
            <a:pPr marL="0" lvl="1" indent="-285750"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linkNode</a:t>
            </a:r>
            <a:r>
              <a:rPr lang="en-US" altLang="zh-CN" sz="2000" b="1" dirty="0">
                <a:latin typeface="Courier New" panose="02070309020205020404" pitchFamily="49" charset="0"/>
              </a:rPr>
              <a:t> *next;</a:t>
            </a:r>
          </a:p>
          <a:p>
            <a:pPr marL="0" lvl="1" indent="-285750"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};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 build="p"/>
      <p:bldP spid="10" grpId="0" animBg="1"/>
      <p:bldP spid="12" grpId="0" animBg="1"/>
      <p:bldP spid="38" grpId="0" animBg="1"/>
      <p:bldP spid="3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42988" y="179388"/>
            <a:ext cx="8101012" cy="688975"/>
          </a:xfrm>
        </p:spPr>
        <p:txBody>
          <a:bodyPr/>
          <a:lstStyle/>
          <a:p>
            <a:pPr eaLnBrk="1" hangingPunct="1"/>
            <a:r>
              <a:rPr lang="zh-CN" altLang="en-US"/>
              <a:t>单链表操作</a:t>
            </a:r>
            <a:r>
              <a:rPr lang="en-US" altLang="zh-CN"/>
              <a:t>—</a:t>
            </a:r>
            <a:r>
              <a:rPr lang="zh-CN" altLang="en-US"/>
              <a:t>创建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50825" y="2613025"/>
            <a:ext cx="7993063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9263" indent="-449263"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91440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322388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30375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38363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955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527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099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9671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生成一个新的节点，初始化后加到链表头</a:t>
            </a:r>
            <a:endParaRPr lang="en-US" altLang="zh-CN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50825" y="981075"/>
            <a:ext cx="82819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9263" indent="-449263"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91440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322388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30375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38363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955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527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099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9671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定义单链表的头指针</a:t>
            </a:r>
            <a:r>
              <a:rPr lang="en-US" altLang="zh-CN"/>
              <a:t>head</a:t>
            </a:r>
            <a:r>
              <a:rPr lang="zh-CN" altLang="en-US"/>
              <a:t>，并初始化为空指针</a:t>
            </a:r>
          </a:p>
        </p:txBody>
      </p:sp>
      <p:sp>
        <p:nvSpPr>
          <p:cNvPr id="10" name="矩形 9"/>
          <p:cNvSpPr/>
          <p:nvPr/>
        </p:nvSpPr>
        <p:spPr>
          <a:xfrm>
            <a:off x="801688" y="1700213"/>
            <a:ext cx="384175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marL="0" lvl="1" indent="-285750">
              <a:defRPr/>
            </a:pPr>
            <a:r>
              <a:rPr lang="en-US" altLang="zh-CN" sz="2000" b="1" dirty="0" err="1">
                <a:latin typeface="Courier New" panose="02070309020205020404" pitchFamily="49" charset="0"/>
              </a:rPr>
              <a:t>linkNode</a:t>
            </a:r>
            <a:r>
              <a:rPr lang="en-US" altLang="zh-CN" sz="2000" b="1" dirty="0">
                <a:latin typeface="Courier New" panose="02070309020205020404" pitchFamily="49" charset="0"/>
              </a:rPr>
              <a:t> </a:t>
            </a:r>
            <a:r>
              <a:rPr lang="zh-CN" altLang="en-US" sz="2000" b="1" dirty="0">
                <a:latin typeface="Courier New" panose="02070309020205020404" pitchFamily="49" charset="0"/>
              </a:rPr>
              <a:t>*</a:t>
            </a:r>
            <a:r>
              <a:rPr lang="en-US" altLang="zh-CN" sz="2000" b="1" dirty="0">
                <a:latin typeface="Courier New" panose="02070309020205020404" pitchFamily="49" charset="0"/>
              </a:rPr>
              <a:t>head = NULL;</a:t>
            </a:r>
          </a:p>
        </p:txBody>
      </p:sp>
      <p:grpSp>
        <p:nvGrpSpPr>
          <p:cNvPr id="3" name="组合 2"/>
          <p:cNvGrpSpPr>
            <a:grpSpLocks/>
          </p:cNvGrpSpPr>
          <p:nvPr/>
        </p:nvGrpSpPr>
        <p:grpSpPr bwMode="auto">
          <a:xfrm>
            <a:off x="5292725" y="1628775"/>
            <a:ext cx="1220788" cy="631825"/>
            <a:chOff x="2936782" y="2485459"/>
            <a:chExt cx="1221722" cy="631703"/>
          </a:xfrm>
        </p:grpSpPr>
        <p:sp>
          <p:nvSpPr>
            <p:cNvPr id="17430" name="矩形 3"/>
            <p:cNvSpPr>
              <a:spLocks noChangeArrowheads="1"/>
            </p:cNvSpPr>
            <p:nvPr/>
          </p:nvSpPr>
          <p:spPr bwMode="auto">
            <a:xfrm>
              <a:off x="3016897" y="2829154"/>
              <a:ext cx="575871" cy="28800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endParaRPr lang="zh-CN" altLang="en-US" sz="1800"/>
            </a:p>
          </p:txBody>
        </p:sp>
        <p:grpSp>
          <p:nvGrpSpPr>
            <p:cNvPr id="17431" name="组合 21"/>
            <p:cNvGrpSpPr>
              <a:grpSpLocks/>
            </p:cNvGrpSpPr>
            <p:nvPr/>
          </p:nvGrpSpPr>
          <p:grpSpPr bwMode="auto">
            <a:xfrm>
              <a:off x="3995936" y="2899865"/>
              <a:ext cx="162568" cy="147401"/>
              <a:chOff x="7386433" y="3979676"/>
              <a:chExt cx="425927" cy="426155"/>
            </a:xfrm>
          </p:grpSpPr>
          <p:cxnSp>
            <p:nvCxnSpPr>
              <p:cNvPr id="23" name="直接连接符 22"/>
              <p:cNvCxnSpPr/>
              <p:nvPr/>
            </p:nvCxnSpPr>
            <p:spPr bwMode="auto">
              <a:xfrm flipH="1">
                <a:off x="7387794" y="3979248"/>
                <a:ext cx="216446" cy="426756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435" name="直接连接符 23"/>
              <p:cNvCxnSpPr>
                <a:cxnSpLocks noChangeShapeType="1"/>
              </p:cNvCxnSpPr>
              <p:nvPr/>
            </p:nvCxnSpPr>
            <p:spPr bwMode="auto">
              <a:xfrm>
                <a:off x="7596336" y="3979676"/>
                <a:ext cx="216024" cy="426155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7432" name="直接箭头连接符 8"/>
            <p:cNvCxnSpPr>
              <a:cxnSpLocks noChangeShapeType="1"/>
            </p:cNvCxnSpPr>
            <p:nvPr/>
          </p:nvCxnSpPr>
          <p:spPr bwMode="auto">
            <a:xfrm>
              <a:off x="3395920" y="2973566"/>
              <a:ext cx="50388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med" len="med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433" name="矩形 3"/>
            <p:cNvSpPr>
              <a:spLocks noChangeArrowheads="1"/>
            </p:cNvSpPr>
            <p:nvPr/>
          </p:nvSpPr>
          <p:spPr bwMode="auto">
            <a:xfrm>
              <a:off x="2936782" y="2485459"/>
              <a:ext cx="73609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zh-CN" sz="1800" b="1">
                  <a:solidFill>
                    <a:schemeClr val="tx1"/>
                  </a:solidFill>
                  <a:latin typeface="Courier New" panose="02070309020205020404" pitchFamily="49" charset="0"/>
                  <a:ea typeface="宋体" panose="02010600030101010101" pitchFamily="2" charset="-122"/>
                </a:rPr>
                <a:t>head</a:t>
              </a:r>
              <a:endParaRPr lang="zh-CN" altLang="en-US" sz="1800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41" name="矩形 40"/>
          <p:cNvSpPr/>
          <p:nvPr/>
        </p:nvSpPr>
        <p:spPr>
          <a:xfrm>
            <a:off x="801688" y="3270250"/>
            <a:ext cx="3841750" cy="22463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marL="0" lvl="1" indent="-285750">
              <a:defRPr/>
            </a:pPr>
            <a:r>
              <a:rPr lang="en-US" altLang="zh-CN" sz="2000" b="1" dirty="0" err="1">
                <a:latin typeface="Courier New" panose="02070309020205020404" pitchFamily="49" charset="0"/>
              </a:rPr>
              <a:t>linkNode</a:t>
            </a:r>
            <a:r>
              <a:rPr lang="en-US" altLang="zh-CN" sz="2000" b="1" dirty="0">
                <a:latin typeface="Courier New" panose="02070309020205020404" pitchFamily="49" charset="0"/>
              </a:rPr>
              <a:t> </a:t>
            </a:r>
            <a:r>
              <a:rPr lang="zh-CN" altLang="en-US" sz="2000" b="1" dirty="0">
                <a:latin typeface="Courier New" panose="02070309020205020404" pitchFamily="49" charset="0"/>
              </a:rPr>
              <a:t>*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aNode</a:t>
            </a:r>
            <a:r>
              <a:rPr lang="en-US" altLang="zh-CN" sz="2000" b="1" dirty="0">
                <a:latin typeface="Courier New" panose="02070309020205020404" pitchFamily="49" charset="0"/>
              </a:rPr>
              <a:t>;</a:t>
            </a:r>
          </a:p>
          <a:p>
            <a:pPr marL="0" lvl="1" indent="-285750">
              <a:defRPr/>
            </a:pPr>
            <a:r>
              <a:rPr lang="en-US" altLang="zh-CN" sz="2000" b="1" dirty="0" err="1">
                <a:latin typeface="Courier New" panose="02070309020205020404" pitchFamily="49" charset="0"/>
              </a:rPr>
              <a:t>aNode</a:t>
            </a:r>
            <a:r>
              <a:rPr lang="en-US" altLang="zh-CN" sz="2000" b="1" dirty="0">
                <a:latin typeface="Courier New" panose="02070309020205020404" pitchFamily="49" charset="0"/>
              </a:rPr>
              <a:t> = new 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linkNode</a:t>
            </a:r>
            <a:r>
              <a:rPr lang="en-US" altLang="zh-CN" sz="2000" b="1" dirty="0">
                <a:latin typeface="Courier New" panose="02070309020205020404" pitchFamily="49" charset="0"/>
              </a:rPr>
              <a:t>;</a:t>
            </a:r>
          </a:p>
          <a:p>
            <a:pPr marL="0" lvl="1" indent="-285750">
              <a:defRPr/>
            </a:pPr>
            <a:r>
              <a:rPr lang="en-US" altLang="zh-CN" sz="2000" b="1" dirty="0" err="1">
                <a:latin typeface="Courier New" panose="02070309020205020404" pitchFamily="49" charset="0"/>
              </a:rPr>
              <a:t>aNode</a:t>
            </a:r>
            <a:r>
              <a:rPr lang="en-US" altLang="zh-CN" sz="2000" b="1" dirty="0">
                <a:latin typeface="Courier New" panose="02070309020205020404" pitchFamily="49" charset="0"/>
              </a:rPr>
              <a:t>-&gt;next = NULL;</a:t>
            </a:r>
          </a:p>
          <a:p>
            <a:pPr marL="0" lvl="1" indent="-285750">
              <a:defRPr/>
            </a:pPr>
            <a:r>
              <a:rPr lang="en-US" altLang="zh-CN" sz="2000" b="1" dirty="0" err="1">
                <a:latin typeface="Courier New" panose="02070309020205020404" pitchFamily="49" charset="0"/>
              </a:rPr>
              <a:t>cin</a:t>
            </a:r>
            <a:r>
              <a:rPr lang="en-US" altLang="zh-CN" sz="2000" b="1" dirty="0">
                <a:latin typeface="Courier New" panose="02070309020205020404" pitchFamily="49" charset="0"/>
              </a:rPr>
              <a:t> &gt;&gt; 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aNode</a:t>
            </a:r>
            <a:r>
              <a:rPr lang="en-US" altLang="zh-CN" sz="2000" b="1" dirty="0">
                <a:latin typeface="Courier New" panose="02070309020205020404" pitchFamily="49" charset="0"/>
              </a:rPr>
              <a:t>-&gt;score;</a:t>
            </a:r>
          </a:p>
          <a:p>
            <a:pPr marL="0" lvl="1" indent="-285750">
              <a:defRPr/>
            </a:pPr>
            <a:endParaRPr lang="en-US" altLang="zh-CN" sz="2000" b="1" dirty="0">
              <a:latin typeface="Courier New" panose="02070309020205020404" pitchFamily="49" charset="0"/>
            </a:endParaRPr>
          </a:p>
          <a:p>
            <a:pPr marL="0" lvl="1" indent="-285750">
              <a:defRPr/>
            </a:pPr>
            <a:r>
              <a:rPr lang="en-US" altLang="zh-CN" sz="2000" b="1" dirty="0" err="1">
                <a:latin typeface="Courier New" panose="02070309020205020404" pitchFamily="49" charset="0"/>
              </a:rPr>
              <a:t>aNode</a:t>
            </a:r>
            <a:r>
              <a:rPr lang="en-US" altLang="zh-CN" sz="2000" b="1" dirty="0">
                <a:latin typeface="Courier New" panose="02070309020205020404" pitchFamily="49" charset="0"/>
              </a:rPr>
              <a:t>-&gt;next = head;</a:t>
            </a:r>
          </a:p>
          <a:p>
            <a:pPr marL="0" lvl="1" indent="-285750"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head = 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aNode</a:t>
            </a:r>
            <a:r>
              <a:rPr lang="en-US" altLang="zh-CN" sz="2000" b="1" dirty="0">
                <a:latin typeface="Courier New" panose="02070309020205020404" pitchFamily="49" charset="0"/>
              </a:rPr>
              <a:t>;</a:t>
            </a:r>
          </a:p>
        </p:txBody>
      </p:sp>
      <p:grpSp>
        <p:nvGrpSpPr>
          <p:cNvPr id="8" name="组合 7"/>
          <p:cNvGrpSpPr>
            <a:grpSpLocks/>
          </p:cNvGrpSpPr>
          <p:nvPr/>
        </p:nvGrpSpPr>
        <p:grpSpPr bwMode="auto">
          <a:xfrm>
            <a:off x="5011738" y="3506788"/>
            <a:ext cx="2627312" cy="1258887"/>
            <a:chOff x="5011114" y="3909343"/>
            <a:chExt cx="2628273" cy="1259835"/>
          </a:xfrm>
        </p:grpSpPr>
        <p:sp>
          <p:nvSpPr>
            <p:cNvPr id="17417" name="矩形 3"/>
            <p:cNvSpPr>
              <a:spLocks noChangeArrowheads="1"/>
            </p:cNvSpPr>
            <p:nvPr/>
          </p:nvSpPr>
          <p:spPr bwMode="auto">
            <a:xfrm>
              <a:off x="5091229" y="4881170"/>
              <a:ext cx="575871" cy="28800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endParaRPr lang="zh-CN" altLang="en-US" sz="1800"/>
            </a:p>
          </p:txBody>
        </p:sp>
        <p:grpSp>
          <p:nvGrpSpPr>
            <p:cNvPr id="17418" name="组合 43"/>
            <p:cNvGrpSpPr>
              <a:grpSpLocks/>
            </p:cNvGrpSpPr>
            <p:nvPr/>
          </p:nvGrpSpPr>
          <p:grpSpPr bwMode="auto">
            <a:xfrm>
              <a:off x="7476819" y="4951881"/>
              <a:ext cx="162568" cy="147401"/>
              <a:chOff x="7386433" y="3979676"/>
              <a:chExt cx="425927" cy="426155"/>
            </a:xfrm>
          </p:grpSpPr>
          <p:cxnSp>
            <p:nvCxnSpPr>
              <p:cNvPr id="47" name="直接连接符 46"/>
              <p:cNvCxnSpPr/>
              <p:nvPr/>
            </p:nvCxnSpPr>
            <p:spPr bwMode="auto">
              <a:xfrm flipH="1">
                <a:off x="7387964" y="3978652"/>
                <a:ext cx="216359" cy="427159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429" name="直接连接符 47"/>
              <p:cNvCxnSpPr>
                <a:cxnSpLocks noChangeShapeType="1"/>
              </p:cNvCxnSpPr>
              <p:nvPr/>
            </p:nvCxnSpPr>
            <p:spPr bwMode="auto">
              <a:xfrm>
                <a:off x="7596336" y="3979676"/>
                <a:ext cx="216024" cy="426155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7419" name="直接箭头连接符 8"/>
            <p:cNvCxnSpPr>
              <a:cxnSpLocks noChangeShapeType="1"/>
            </p:cNvCxnSpPr>
            <p:nvPr/>
          </p:nvCxnSpPr>
          <p:spPr bwMode="auto">
            <a:xfrm>
              <a:off x="5470252" y="5025582"/>
              <a:ext cx="50388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med" len="med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420" name="矩形 45"/>
            <p:cNvSpPr>
              <a:spLocks noChangeArrowheads="1"/>
            </p:cNvSpPr>
            <p:nvPr/>
          </p:nvSpPr>
          <p:spPr bwMode="auto">
            <a:xfrm>
              <a:off x="5011114" y="4537475"/>
              <a:ext cx="73609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zh-CN" sz="1800" b="1">
                  <a:solidFill>
                    <a:schemeClr val="tx1"/>
                  </a:solidFill>
                  <a:latin typeface="Courier New" panose="02070309020205020404" pitchFamily="49" charset="0"/>
                  <a:ea typeface="宋体" panose="02010600030101010101" pitchFamily="2" charset="-122"/>
                </a:rPr>
                <a:t>head</a:t>
              </a:r>
              <a:endParaRPr lang="zh-CN" altLang="en-US" sz="1800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17421" name="组合 72"/>
            <p:cNvGrpSpPr>
              <a:grpSpLocks/>
            </p:cNvGrpSpPr>
            <p:nvPr/>
          </p:nvGrpSpPr>
          <p:grpSpPr bwMode="auto">
            <a:xfrm>
              <a:off x="6012160" y="4877935"/>
              <a:ext cx="1403685" cy="288008"/>
              <a:chOff x="3276049" y="2220557"/>
              <a:chExt cx="1403685" cy="288008"/>
            </a:xfrm>
          </p:grpSpPr>
          <p:sp>
            <p:nvSpPr>
              <p:cNvPr id="17425" name="矩形 3"/>
              <p:cNvSpPr>
                <a:spLocks noChangeArrowheads="1"/>
              </p:cNvSpPr>
              <p:nvPr/>
            </p:nvSpPr>
            <p:spPr bwMode="auto">
              <a:xfrm>
                <a:off x="3851920" y="2220557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1800"/>
              </a:p>
            </p:txBody>
          </p:sp>
          <p:cxnSp>
            <p:nvCxnSpPr>
              <p:cNvPr id="17426" name="直接箭头连接符 8"/>
              <p:cNvCxnSpPr>
                <a:cxnSpLocks noChangeShapeType="1"/>
              </p:cNvCxnSpPr>
              <p:nvPr/>
            </p:nvCxnSpPr>
            <p:spPr bwMode="auto">
              <a:xfrm>
                <a:off x="4175847" y="2364561"/>
                <a:ext cx="503887" cy="0"/>
              </a:xfrm>
              <a:prstGeom prst="straightConnector1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 type="oval" w="med" len="med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7427" name="矩形 3"/>
              <p:cNvSpPr>
                <a:spLocks noChangeArrowheads="1"/>
              </p:cNvSpPr>
              <p:nvPr/>
            </p:nvSpPr>
            <p:spPr bwMode="auto">
              <a:xfrm>
                <a:off x="3276049" y="2220557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zh-CN" sz="1800">
                    <a:solidFill>
                      <a:schemeClr val="tx1"/>
                    </a:solidFill>
                  </a:rPr>
                  <a:t>22</a:t>
                </a:r>
                <a:endParaRPr lang="zh-CN" altLang="en-US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7422" name="矩形 3"/>
            <p:cNvSpPr>
              <a:spLocks noChangeArrowheads="1"/>
            </p:cNvSpPr>
            <p:nvPr/>
          </p:nvSpPr>
          <p:spPr bwMode="auto">
            <a:xfrm>
              <a:off x="6070035" y="4253038"/>
              <a:ext cx="575871" cy="28800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endParaRPr lang="zh-CN" altLang="en-US" sz="1800"/>
            </a:p>
          </p:txBody>
        </p:sp>
        <p:cxnSp>
          <p:nvCxnSpPr>
            <p:cNvPr id="17423" name="直接箭头连接符 8"/>
            <p:cNvCxnSpPr>
              <a:cxnSpLocks noChangeShapeType="1"/>
            </p:cNvCxnSpPr>
            <p:nvPr/>
          </p:nvCxnSpPr>
          <p:spPr bwMode="auto">
            <a:xfrm>
              <a:off x="6426898" y="4397042"/>
              <a:ext cx="6201" cy="480893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med" len="med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424" name="矩形 79"/>
            <p:cNvSpPr>
              <a:spLocks noChangeArrowheads="1"/>
            </p:cNvSpPr>
            <p:nvPr/>
          </p:nvSpPr>
          <p:spPr bwMode="auto">
            <a:xfrm>
              <a:off x="5989920" y="3909343"/>
              <a:ext cx="87395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zh-CN" sz="1800" b="1">
                  <a:solidFill>
                    <a:schemeClr val="tx1"/>
                  </a:solidFill>
                  <a:latin typeface="Courier New" panose="02070309020205020404" pitchFamily="49" charset="0"/>
                  <a:ea typeface="宋体" panose="02010600030101010101" pitchFamily="2" charset="-122"/>
                </a:rPr>
                <a:t>aNode</a:t>
              </a:r>
              <a:endParaRPr lang="zh-CN" altLang="en-US" sz="1800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 build="p"/>
      <p:bldP spid="10" grpId="0" animBg="1"/>
      <p:bldP spid="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42988" y="179388"/>
            <a:ext cx="8101012" cy="688975"/>
          </a:xfrm>
        </p:spPr>
        <p:txBody>
          <a:bodyPr/>
          <a:lstStyle/>
          <a:p>
            <a:pPr eaLnBrk="1" hangingPunct="1"/>
            <a:r>
              <a:rPr lang="zh-CN" altLang="en-US"/>
              <a:t>单链表操作</a:t>
            </a:r>
            <a:r>
              <a:rPr lang="en-US" altLang="zh-CN"/>
              <a:t>—</a:t>
            </a:r>
            <a:r>
              <a:rPr lang="zh-CN" altLang="en-US"/>
              <a:t>插入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27013" y="981075"/>
            <a:ext cx="8280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9263" indent="-449263"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91440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322388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30375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38363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955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527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099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9671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要在节点</a:t>
            </a:r>
            <a:r>
              <a:rPr lang="en-US" altLang="zh-CN"/>
              <a:t>p</a:t>
            </a:r>
            <a:r>
              <a:rPr lang="zh-CN" altLang="en-US"/>
              <a:t>之后插入一个新的节点</a:t>
            </a:r>
          </a:p>
        </p:txBody>
      </p:sp>
      <p:sp>
        <p:nvSpPr>
          <p:cNvPr id="41" name="矩形 40"/>
          <p:cNvSpPr/>
          <p:nvPr/>
        </p:nvSpPr>
        <p:spPr>
          <a:xfrm>
            <a:off x="561975" y="4214813"/>
            <a:ext cx="3843338" cy="2247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marL="0" lvl="1" indent="-285750">
              <a:defRPr/>
            </a:pPr>
            <a:r>
              <a:rPr lang="en-US" altLang="zh-CN" sz="2000" b="1" dirty="0" err="1">
                <a:latin typeface="Courier New" panose="02070309020205020404" pitchFamily="49" charset="0"/>
              </a:rPr>
              <a:t>linkNode</a:t>
            </a:r>
            <a:r>
              <a:rPr lang="en-US" altLang="zh-CN" sz="2000" b="1" dirty="0">
                <a:latin typeface="Courier New" panose="02070309020205020404" pitchFamily="49" charset="0"/>
              </a:rPr>
              <a:t> *p, </a:t>
            </a:r>
            <a:r>
              <a:rPr lang="zh-CN" altLang="en-US" sz="2000" b="1" dirty="0">
                <a:latin typeface="Courier New" panose="02070309020205020404" pitchFamily="49" charset="0"/>
              </a:rPr>
              <a:t>*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aNode</a:t>
            </a:r>
            <a:r>
              <a:rPr lang="en-US" altLang="zh-CN" sz="2000" b="1" dirty="0">
                <a:latin typeface="Courier New" panose="02070309020205020404" pitchFamily="49" charset="0"/>
              </a:rPr>
              <a:t>;</a:t>
            </a:r>
          </a:p>
          <a:p>
            <a:pPr marL="0" lvl="1" indent="-285750">
              <a:defRPr/>
            </a:pPr>
            <a:r>
              <a:rPr lang="en-US" altLang="zh-CN" sz="2000" b="1" dirty="0" err="1">
                <a:latin typeface="Courier New" panose="02070309020205020404" pitchFamily="49" charset="0"/>
              </a:rPr>
              <a:t>aNode</a:t>
            </a:r>
            <a:r>
              <a:rPr lang="en-US" altLang="zh-CN" sz="2000" b="1" dirty="0">
                <a:latin typeface="Courier New" panose="02070309020205020404" pitchFamily="49" charset="0"/>
              </a:rPr>
              <a:t> = new 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linkNode</a:t>
            </a:r>
            <a:r>
              <a:rPr lang="en-US" altLang="zh-CN" sz="2000" b="1" dirty="0">
                <a:latin typeface="Courier New" panose="02070309020205020404" pitchFamily="49" charset="0"/>
              </a:rPr>
              <a:t>;</a:t>
            </a:r>
          </a:p>
          <a:p>
            <a:pPr marL="0" lvl="1" indent="-285750">
              <a:defRPr/>
            </a:pPr>
            <a:r>
              <a:rPr lang="en-US" altLang="zh-CN" sz="2000" b="1" dirty="0" err="1">
                <a:latin typeface="Courier New" panose="02070309020205020404" pitchFamily="49" charset="0"/>
              </a:rPr>
              <a:t>aNode</a:t>
            </a:r>
            <a:r>
              <a:rPr lang="en-US" altLang="zh-CN" sz="2000" b="1" dirty="0">
                <a:latin typeface="Courier New" panose="02070309020205020404" pitchFamily="49" charset="0"/>
              </a:rPr>
              <a:t>-&gt;next = NULL;</a:t>
            </a:r>
          </a:p>
          <a:p>
            <a:pPr marL="0" lvl="1" indent="-285750">
              <a:defRPr/>
            </a:pPr>
            <a:r>
              <a:rPr lang="en-US" altLang="zh-CN" sz="2000" b="1" dirty="0" err="1">
                <a:latin typeface="Courier New" panose="02070309020205020404" pitchFamily="49" charset="0"/>
              </a:rPr>
              <a:t>cin</a:t>
            </a:r>
            <a:r>
              <a:rPr lang="en-US" altLang="zh-CN" sz="2000" b="1" dirty="0">
                <a:latin typeface="Courier New" panose="02070309020205020404" pitchFamily="49" charset="0"/>
              </a:rPr>
              <a:t> &gt;&gt; 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aNode</a:t>
            </a:r>
            <a:r>
              <a:rPr lang="en-US" altLang="zh-CN" sz="2000" b="1" dirty="0">
                <a:latin typeface="Courier New" panose="02070309020205020404" pitchFamily="49" charset="0"/>
              </a:rPr>
              <a:t>-&gt;score;</a:t>
            </a:r>
          </a:p>
          <a:p>
            <a:pPr marL="0" lvl="1" indent="-285750">
              <a:defRPr/>
            </a:pPr>
            <a:endParaRPr lang="en-US" altLang="zh-CN" sz="2000" b="1" dirty="0">
              <a:latin typeface="Courier New" panose="02070309020205020404" pitchFamily="49" charset="0"/>
            </a:endParaRPr>
          </a:p>
          <a:p>
            <a:pPr marL="0" lvl="1" indent="-285750">
              <a:defRPr/>
            </a:pPr>
            <a:r>
              <a:rPr lang="en-US" altLang="zh-CN" sz="2000" b="1" dirty="0" err="1">
                <a:latin typeface="Courier New" panose="02070309020205020404" pitchFamily="49" charset="0"/>
              </a:rPr>
              <a:t>aNode</a:t>
            </a:r>
            <a:r>
              <a:rPr lang="en-US" altLang="zh-CN" sz="2000" b="1" dirty="0">
                <a:latin typeface="Courier New" panose="02070309020205020404" pitchFamily="49" charset="0"/>
              </a:rPr>
              <a:t>-&gt;next = p-&gt;next;</a:t>
            </a:r>
          </a:p>
          <a:p>
            <a:pPr marL="0" lvl="1" indent="-285750"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p-&gt;next = 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aNode</a:t>
            </a:r>
            <a:r>
              <a:rPr lang="en-US" altLang="zh-CN" sz="2000" b="1" dirty="0">
                <a:latin typeface="Courier New" panose="02070309020205020404" pitchFamily="49" charset="0"/>
              </a:rPr>
              <a:t>;</a:t>
            </a:r>
          </a:p>
        </p:txBody>
      </p:sp>
      <p:grpSp>
        <p:nvGrpSpPr>
          <p:cNvPr id="2" name="组合 1"/>
          <p:cNvGrpSpPr>
            <a:grpSpLocks/>
          </p:cNvGrpSpPr>
          <p:nvPr/>
        </p:nvGrpSpPr>
        <p:grpSpPr bwMode="auto">
          <a:xfrm>
            <a:off x="927100" y="1644650"/>
            <a:ext cx="6804025" cy="2139950"/>
            <a:chOff x="927100" y="1644650"/>
            <a:chExt cx="6804025" cy="2139950"/>
          </a:xfrm>
        </p:grpSpPr>
        <p:sp>
          <p:nvSpPr>
            <p:cNvPr id="18439" name="矩形 3"/>
            <p:cNvSpPr>
              <a:spLocks noChangeArrowheads="1"/>
            </p:cNvSpPr>
            <p:nvPr/>
          </p:nvSpPr>
          <p:spPr bwMode="auto">
            <a:xfrm>
              <a:off x="2916238" y="2727325"/>
              <a:ext cx="574675" cy="28733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endParaRPr lang="zh-CN" altLang="en-US" sz="1800"/>
            </a:p>
          </p:txBody>
        </p:sp>
        <p:grpSp>
          <p:nvGrpSpPr>
            <p:cNvPr id="18440" name="组合 43"/>
            <p:cNvGrpSpPr>
              <a:grpSpLocks/>
            </p:cNvGrpSpPr>
            <p:nvPr/>
          </p:nvGrpSpPr>
          <p:grpSpPr bwMode="auto">
            <a:xfrm>
              <a:off x="6267450" y="3570288"/>
              <a:ext cx="161925" cy="147637"/>
              <a:chOff x="7386433" y="3979676"/>
              <a:chExt cx="425927" cy="426155"/>
            </a:xfrm>
          </p:grpSpPr>
          <p:cxnSp>
            <p:nvCxnSpPr>
              <p:cNvPr id="47" name="直接连接符 46"/>
              <p:cNvCxnSpPr/>
              <p:nvPr/>
            </p:nvCxnSpPr>
            <p:spPr bwMode="auto">
              <a:xfrm flipH="1">
                <a:off x="7386433" y="3979676"/>
                <a:ext cx="217139" cy="426155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473" name="直接连接符 47"/>
              <p:cNvCxnSpPr>
                <a:cxnSpLocks noChangeShapeType="1"/>
              </p:cNvCxnSpPr>
              <p:nvPr/>
            </p:nvCxnSpPr>
            <p:spPr bwMode="auto">
              <a:xfrm>
                <a:off x="7596336" y="3979676"/>
                <a:ext cx="216024" cy="426155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8441" name="直接箭头连接符 8"/>
            <p:cNvCxnSpPr>
              <a:cxnSpLocks noChangeShapeType="1"/>
            </p:cNvCxnSpPr>
            <p:nvPr/>
          </p:nvCxnSpPr>
          <p:spPr bwMode="auto">
            <a:xfrm flipV="1">
              <a:off x="3294063" y="2335213"/>
              <a:ext cx="198437" cy="536575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med" len="med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42" name="矩形 45"/>
            <p:cNvSpPr>
              <a:spLocks noChangeArrowheads="1"/>
            </p:cNvSpPr>
            <p:nvPr/>
          </p:nvSpPr>
          <p:spPr bwMode="auto">
            <a:xfrm>
              <a:off x="3043238" y="2352675"/>
              <a:ext cx="322262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zh-CN" sz="1800" b="1">
                  <a:solidFill>
                    <a:schemeClr val="tx1"/>
                  </a:solidFill>
                  <a:latin typeface="Courier New" panose="02070309020205020404" pitchFamily="49" charset="0"/>
                  <a:ea typeface="宋体" panose="02010600030101010101" pitchFamily="2" charset="-122"/>
                </a:rPr>
                <a:t>p</a:t>
              </a:r>
              <a:endParaRPr lang="zh-CN" altLang="en-US" sz="1800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18443" name="组合 72"/>
            <p:cNvGrpSpPr>
              <a:grpSpLocks/>
            </p:cNvGrpSpPr>
            <p:nvPr/>
          </p:nvGrpSpPr>
          <p:grpSpPr bwMode="auto">
            <a:xfrm>
              <a:off x="4802188" y="3495675"/>
              <a:ext cx="1403350" cy="288925"/>
              <a:chOff x="3276049" y="2220557"/>
              <a:chExt cx="1403685" cy="288008"/>
            </a:xfrm>
          </p:grpSpPr>
          <p:sp>
            <p:nvSpPr>
              <p:cNvPr id="18469" name="矩形 3"/>
              <p:cNvSpPr>
                <a:spLocks noChangeArrowheads="1"/>
              </p:cNvSpPr>
              <p:nvPr/>
            </p:nvSpPr>
            <p:spPr bwMode="auto">
              <a:xfrm>
                <a:off x="3851920" y="2220557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1800"/>
              </a:p>
            </p:txBody>
          </p:sp>
          <p:cxnSp>
            <p:nvCxnSpPr>
              <p:cNvPr id="18470" name="直接箭头连接符 8"/>
              <p:cNvCxnSpPr>
                <a:cxnSpLocks noChangeShapeType="1"/>
              </p:cNvCxnSpPr>
              <p:nvPr/>
            </p:nvCxnSpPr>
            <p:spPr bwMode="auto">
              <a:xfrm>
                <a:off x="4175847" y="2364561"/>
                <a:ext cx="503887" cy="0"/>
              </a:xfrm>
              <a:prstGeom prst="straightConnector1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 type="oval" w="med" len="med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8471" name="矩形 3"/>
              <p:cNvSpPr>
                <a:spLocks noChangeArrowheads="1"/>
              </p:cNvSpPr>
              <p:nvPr/>
            </p:nvSpPr>
            <p:spPr bwMode="auto">
              <a:xfrm>
                <a:off x="3276049" y="2220557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zh-CN" sz="1800">
                    <a:solidFill>
                      <a:schemeClr val="tx1"/>
                    </a:solidFill>
                  </a:rPr>
                  <a:t>87</a:t>
                </a:r>
                <a:endParaRPr lang="zh-CN" altLang="en-US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8444" name="矩形 3"/>
            <p:cNvSpPr>
              <a:spLocks noChangeArrowheads="1"/>
            </p:cNvSpPr>
            <p:nvPr/>
          </p:nvSpPr>
          <p:spPr bwMode="auto">
            <a:xfrm>
              <a:off x="4859338" y="2871788"/>
              <a:ext cx="576262" cy="287337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endParaRPr lang="zh-CN" altLang="en-US" sz="1800"/>
            </a:p>
          </p:txBody>
        </p:sp>
        <p:cxnSp>
          <p:nvCxnSpPr>
            <p:cNvPr id="18445" name="直接箭头连接符 8"/>
            <p:cNvCxnSpPr>
              <a:cxnSpLocks noChangeShapeType="1"/>
            </p:cNvCxnSpPr>
            <p:nvPr/>
          </p:nvCxnSpPr>
          <p:spPr bwMode="auto">
            <a:xfrm>
              <a:off x="5216525" y="3014663"/>
              <a:ext cx="6350" cy="481012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med" len="med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46" name="矩形 79"/>
            <p:cNvSpPr>
              <a:spLocks noChangeArrowheads="1"/>
            </p:cNvSpPr>
            <p:nvPr/>
          </p:nvSpPr>
          <p:spPr bwMode="auto">
            <a:xfrm>
              <a:off x="4779963" y="2527300"/>
              <a:ext cx="8731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zh-CN" sz="1800" b="1">
                  <a:solidFill>
                    <a:schemeClr val="tx1"/>
                  </a:solidFill>
                  <a:latin typeface="Courier New" panose="02070309020205020404" pitchFamily="49" charset="0"/>
                  <a:ea typeface="宋体" panose="02010600030101010101" pitchFamily="2" charset="-122"/>
                </a:rPr>
                <a:t>aNode</a:t>
              </a:r>
              <a:endParaRPr lang="zh-CN" altLang="en-US" sz="1800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18447" name="组合 31"/>
            <p:cNvGrpSpPr>
              <a:grpSpLocks/>
            </p:cNvGrpSpPr>
            <p:nvPr/>
          </p:nvGrpSpPr>
          <p:grpSpPr bwMode="auto">
            <a:xfrm>
              <a:off x="1908175" y="1998663"/>
              <a:ext cx="1403350" cy="287337"/>
              <a:chOff x="3276049" y="2220557"/>
              <a:chExt cx="1403685" cy="288008"/>
            </a:xfrm>
          </p:grpSpPr>
          <p:sp>
            <p:nvSpPr>
              <p:cNvPr id="18466" name="矩形 3"/>
              <p:cNvSpPr>
                <a:spLocks noChangeArrowheads="1"/>
              </p:cNvSpPr>
              <p:nvPr/>
            </p:nvSpPr>
            <p:spPr bwMode="auto">
              <a:xfrm>
                <a:off x="3851920" y="2220557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1800"/>
              </a:p>
            </p:txBody>
          </p:sp>
          <p:cxnSp>
            <p:nvCxnSpPr>
              <p:cNvPr id="18467" name="直接箭头连接符 8"/>
              <p:cNvCxnSpPr>
                <a:cxnSpLocks noChangeShapeType="1"/>
              </p:cNvCxnSpPr>
              <p:nvPr/>
            </p:nvCxnSpPr>
            <p:spPr bwMode="auto">
              <a:xfrm>
                <a:off x="4175847" y="2364561"/>
                <a:ext cx="503887" cy="0"/>
              </a:xfrm>
              <a:prstGeom prst="straightConnector1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 type="oval" w="med" len="med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8468" name="矩形 3"/>
              <p:cNvSpPr>
                <a:spLocks noChangeArrowheads="1"/>
              </p:cNvSpPr>
              <p:nvPr/>
            </p:nvSpPr>
            <p:spPr bwMode="auto">
              <a:xfrm>
                <a:off x="3276049" y="2220557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zh-CN" sz="1800">
                    <a:solidFill>
                      <a:schemeClr val="tx1"/>
                    </a:solidFill>
                  </a:rPr>
                  <a:t>22</a:t>
                </a:r>
                <a:endParaRPr lang="zh-CN" altLang="en-US" sz="18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8448" name="组合 32"/>
            <p:cNvGrpSpPr>
              <a:grpSpLocks/>
            </p:cNvGrpSpPr>
            <p:nvPr/>
          </p:nvGrpSpPr>
          <p:grpSpPr bwMode="auto">
            <a:xfrm>
              <a:off x="3311525" y="1995488"/>
              <a:ext cx="1403350" cy="287337"/>
              <a:chOff x="3276049" y="2220557"/>
              <a:chExt cx="1403685" cy="288008"/>
            </a:xfrm>
          </p:grpSpPr>
          <p:sp>
            <p:nvSpPr>
              <p:cNvPr id="18463" name="矩形 3"/>
              <p:cNvSpPr>
                <a:spLocks noChangeArrowheads="1"/>
              </p:cNvSpPr>
              <p:nvPr/>
            </p:nvSpPr>
            <p:spPr bwMode="auto">
              <a:xfrm>
                <a:off x="3851920" y="2220557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1800"/>
              </a:p>
            </p:txBody>
          </p:sp>
          <p:cxnSp>
            <p:nvCxnSpPr>
              <p:cNvPr id="18464" name="直接箭头连接符 8"/>
              <p:cNvCxnSpPr>
                <a:cxnSpLocks noChangeShapeType="1"/>
              </p:cNvCxnSpPr>
              <p:nvPr/>
            </p:nvCxnSpPr>
            <p:spPr bwMode="auto">
              <a:xfrm>
                <a:off x="4175847" y="2364561"/>
                <a:ext cx="503887" cy="0"/>
              </a:xfrm>
              <a:prstGeom prst="straightConnector1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 type="oval" w="med" len="med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8465" name="矩形 3"/>
              <p:cNvSpPr>
                <a:spLocks noChangeArrowheads="1"/>
              </p:cNvSpPr>
              <p:nvPr/>
            </p:nvSpPr>
            <p:spPr bwMode="auto">
              <a:xfrm>
                <a:off x="3276049" y="2220557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zh-CN" sz="1800">
                    <a:solidFill>
                      <a:schemeClr val="tx1"/>
                    </a:solidFill>
                  </a:rPr>
                  <a:t>27</a:t>
                </a:r>
                <a:endParaRPr lang="zh-CN" altLang="en-US" sz="18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8449" name="组合 33"/>
            <p:cNvGrpSpPr>
              <a:grpSpLocks/>
            </p:cNvGrpSpPr>
            <p:nvPr/>
          </p:nvGrpSpPr>
          <p:grpSpPr bwMode="auto">
            <a:xfrm>
              <a:off x="4714875" y="1992313"/>
              <a:ext cx="1403350" cy="287337"/>
              <a:chOff x="3276049" y="2220557"/>
              <a:chExt cx="1403685" cy="288008"/>
            </a:xfrm>
          </p:grpSpPr>
          <p:sp>
            <p:nvSpPr>
              <p:cNvPr id="18460" name="矩形 3"/>
              <p:cNvSpPr>
                <a:spLocks noChangeArrowheads="1"/>
              </p:cNvSpPr>
              <p:nvPr/>
            </p:nvSpPr>
            <p:spPr bwMode="auto">
              <a:xfrm>
                <a:off x="3851920" y="2220557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1800"/>
              </a:p>
            </p:txBody>
          </p:sp>
          <p:cxnSp>
            <p:nvCxnSpPr>
              <p:cNvPr id="18461" name="直接箭头连接符 8"/>
              <p:cNvCxnSpPr>
                <a:cxnSpLocks noChangeShapeType="1"/>
              </p:cNvCxnSpPr>
              <p:nvPr/>
            </p:nvCxnSpPr>
            <p:spPr bwMode="auto">
              <a:xfrm>
                <a:off x="4175847" y="2364561"/>
                <a:ext cx="503887" cy="0"/>
              </a:xfrm>
              <a:prstGeom prst="straightConnector1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 type="oval" w="med" len="med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8462" name="矩形 3"/>
              <p:cNvSpPr>
                <a:spLocks noChangeArrowheads="1"/>
              </p:cNvSpPr>
              <p:nvPr/>
            </p:nvSpPr>
            <p:spPr bwMode="auto">
              <a:xfrm>
                <a:off x="3276049" y="2220557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zh-CN" sz="1800">
                    <a:solidFill>
                      <a:schemeClr val="tx1"/>
                    </a:solidFill>
                  </a:rPr>
                  <a:t>32</a:t>
                </a:r>
                <a:endParaRPr lang="zh-CN" altLang="en-US" sz="18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8450" name="组合 34"/>
            <p:cNvGrpSpPr>
              <a:grpSpLocks/>
            </p:cNvGrpSpPr>
            <p:nvPr/>
          </p:nvGrpSpPr>
          <p:grpSpPr bwMode="auto">
            <a:xfrm>
              <a:off x="6118225" y="1989138"/>
              <a:ext cx="1404938" cy="287337"/>
              <a:chOff x="3276049" y="2220557"/>
              <a:chExt cx="1403685" cy="288008"/>
            </a:xfrm>
          </p:grpSpPr>
          <p:sp>
            <p:nvSpPr>
              <p:cNvPr id="18457" name="矩形 3"/>
              <p:cNvSpPr>
                <a:spLocks noChangeArrowheads="1"/>
              </p:cNvSpPr>
              <p:nvPr/>
            </p:nvSpPr>
            <p:spPr bwMode="auto">
              <a:xfrm>
                <a:off x="3851920" y="2220557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1800"/>
              </a:p>
            </p:txBody>
          </p:sp>
          <p:cxnSp>
            <p:nvCxnSpPr>
              <p:cNvPr id="18458" name="直接箭头连接符 8"/>
              <p:cNvCxnSpPr>
                <a:cxnSpLocks noChangeShapeType="1"/>
              </p:cNvCxnSpPr>
              <p:nvPr/>
            </p:nvCxnSpPr>
            <p:spPr bwMode="auto">
              <a:xfrm>
                <a:off x="4175847" y="2364561"/>
                <a:ext cx="503887" cy="0"/>
              </a:xfrm>
              <a:prstGeom prst="straightConnector1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 type="oval" w="med" len="med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8459" name="矩形 3"/>
              <p:cNvSpPr>
                <a:spLocks noChangeArrowheads="1"/>
              </p:cNvSpPr>
              <p:nvPr/>
            </p:nvSpPr>
            <p:spPr bwMode="auto">
              <a:xfrm>
                <a:off x="3276049" y="2220557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zh-CN" sz="1800">
                    <a:solidFill>
                      <a:schemeClr val="tx1"/>
                    </a:solidFill>
                  </a:rPr>
                  <a:t>48</a:t>
                </a:r>
                <a:endParaRPr lang="zh-CN" altLang="en-US" sz="18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8451" name="组合 37"/>
            <p:cNvGrpSpPr>
              <a:grpSpLocks/>
            </p:cNvGrpSpPr>
            <p:nvPr/>
          </p:nvGrpSpPr>
          <p:grpSpPr bwMode="auto">
            <a:xfrm>
              <a:off x="7567613" y="2055813"/>
              <a:ext cx="163512" cy="147637"/>
              <a:chOff x="7386433" y="3979676"/>
              <a:chExt cx="425927" cy="426155"/>
            </a:xfrm>
          </p:grpSpPr>
          <p:cxnSp>
            <p:nvCxnSpPr>
              <p:cNvPr id="39" name="直接连接符 38"/>
              <p:cNvCxnSpPr/>
              <p:nvPr/>
            </p:nvCxnSpPr>
            <p:spPr bwMode="auto">
              <a:xfrm flipH="1">
                <a:off x="7386433" y="3979676"/>
                <a:ext cx="215032" cy="426155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456" name="直接连接符 41"/>
              <p:cNvCxnSpPr>
                <a:cxnSpLocks noChangeShapeType="1"/>
              </p:cNvCxnSpPr>
              <p:nvPr/>
            </p:nvCxnSpPr>
            <p:spPr bwMode="auto">
              <a:xfrm>
                <a:off x="7596336" y="3979676"/>
                <a:ext cx="216024" cy="426155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8452" name="矩形 3"/>
            <p:cNvSpPr>
              <a:spLocks noChangeArrowheads="1"/>
            </p:cNvSpPr>
            <p:nvPr/>
          </p:nvSpPr>
          <p:spPr bwMode="auto">
            <a:xfrm>
              <a:off x="1008063" y="1989138"/>
              <a:ext cx="576262" cy="287337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endParaRPr lang="zh-CN" altLang="en-US" sz="1800"/>
            </a:p>
          </p:txBody>
        </p:sp>
        <p:cxnSp>
          <p:nvCxnSpPr>
            <p:cNvPr id="18453" name="直接箭头连接符 8"/>
            <p:cNvCxnSpPr>
              <a:cxnSpLocks noChangeShapeType="1"/>
            </p:cNvCxnSpPr>
            <p:nvPr/>
          </p:nvCxnSpPr>
          <p:spPr bwMode="auto">
            <a:xfrm>
              <a:off x="1387475" y="2133600"/>
              <a:ext cx="503238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med" len="med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54" name="矩形 62"/>
            <p:cNvSpPr>
              <a:spLocks noChangeArrowheads="1"/>
            </p:cNvSpPr>
            <p:nvPr/>
          </p:nvSpPr>
          <p:spPr bwMode="auto">
            <a:xfrm>
              <a:off x="927100" y="1644650"/>
              <a:ext cx="7366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zh-CN" sz="1800" b="1">
                  <a:solidFill>
                    <a:schemeClr val="tx1"/>
                  </a:solidFill>
                  <a:latin typeface="Courier New" panose="02070309020205020404" pitchFamily="49" charset="0"/>
                  <a:ea typeface="宋体" panose="02010600030101010101" pitchFamily="2" charset="-122"/>
                </a:rPr>
                <a:t>head</a:t>
              </a:r>
              <a:endParaRPr lang="zh-CN" altLang="en-US" sz="1800"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40" name="Text Box 36"/>
          <p:cNvSpPr txBox="1">
            <a:spLocks noChangeArrowheads="1"/>
          </p:cNvSpPr>
          <p:nvPr/>
        </p:nvSpPr>
        <p:spPr bwMode="auto">
          <a:xfrm>
            <a:off x="4572000" y="4214813"/>
            <a:ext cx="3843338" cy="46196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bg1"/>
                </a:solidFill>
                <a:latin typeface="Courier New" panose="02070309020205020404" pitchFamily="49" charset="0"/>
                <a:ea typeface="+mn-ea"/>
              </a:defRPr>
            </a:lvl1pPr>
          </a:lstStyle>
          <a:p>
            <a:pPr>
              <a:defRPr/>
            </a:pPr>
            <a:r>
              <a:rPr lang="zh-CN" altLang="en-US" dirty="0"/>
              <a:t>如果</a:t>
            </a:r>
            <a:r>
              <a:rPr lang="en-US" altLang="zh-CN" dirty="0"/>
              <a:t>p==NULL</a:t>
            </a:r>
            <a:r>
              <a:rPr lang="zh-CN" altLang="en-US" dirty="0"/>
              <a:t>，会怎样？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41" grpId="0" animBg="1"/>
      <p:bldP spid="4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42988" y="179388"/>
            <a:ext cx="8101012" cy="688975"/>
          </a:xfrm>
        </p:spPr>
        <p:txBody>
          <a:bodyPr/>
          <a:lstStyle/>
          <a:p>
            <a:pPr eaLnBrk="1" hangingPunct="1"/>
            <a:r>
              <a:rPr lang="zh-CN" altLang="en-US"/>
              <a:t>单链表操作</a:t>
            </a:r>
            <a:r>
              <a:rPr lang="en-US" altLang="zh-CN"/>
              <a:t>—</a:t>
            </a:r>
            <a:r>
              <a:rPr lang="zh-CN" altLang="en-US"/>
              <a:t>删除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50825" y="981075"/>
            <a:ext cx="8280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9263" indent="-449263"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91440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322388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30375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38363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955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527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099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9671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要删除节点</a:t>
            </a:r>
            <a:r>
              <a:rPr lang="en-US" altLang="zh-CN"/>
              <a:t>p</a:t>
            </a:r>
            <a:r>
              <a:rPr lang="zh-CN" altLang="en-US"/>
              <a:t>之后的节点</a:t>
            </a:r>
          </a:p>
        </p:txBody>
      </p:sp>
      <p:sp>
        <p:nvSpPr>
          <p:cNvPr id="41" name="矩形 40"/>
          <p:cNvSpPr/>
          <p:nvPr/>
        </p:nvSpPr>
        <p:spPr>
          <a:xfrm>
            <a:off x="501650" y="3216275"/>
            <a:ext cx="3843338" cy="16319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marL="0" lvl="1" indent="-285750">
              <a:defRPr/>
            </a:pPr>
            <a:r>
              <a:rPr lang="en-US" altLang="zh-CN" sz="2000" b="1" dirty="0" err="1">
                <a:latin typeface="Courier New" panose="02070309020205020404" pitchFamily="49" charset="0"/>
              </a:rPr>
              <a:t>linkNode</a:t>
            </a:r>
            <a:r>
              <a:rPr lang="en-US" altLang="zh-CN" sz="2000" b="1" dirty="0">
                <a:latin typeface="Courier New" panose="02070309020205020404" pitchFamily="49" charset="0"/>
              </a:rPr>
              <a:t> *p, </a:t>
            </a:r>
            <a:r>
              <a:rPr lang="zh-CN" altLang="en-US" sz="2000" b="1" dirty="0">
                <a:latin typeface="Courier New" panose="02070309020205020404" pitchFamily="49" charset="0"/>
              </a:rPr>
              <a:t>*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aNode</a:t>
            </a:r>
            <a:r>
              <a:rPr lang="en-US" altLang="zh-CN" sz="2000" b="1" dirty="0">
                <a:latin typeface="Courier New" panose="02070309020205020404" pitchFamily="49" charset="0"/>
              </a:rPr>
              <a:t>;</a:t>
            </a:r>
          </a:p>
          <a:p>
            <a:pPr marL="0" lvl="1" indent="-285750">
              <a:defRPr/>
            </a:pPr>
            <a:endParaRPr lang="en-US" altLang="zh-CN" sz="2000" b="1" dirty="0">
              <a:latin typeface="Courier New" panose="02070309020205020404" pitchFamily="49" charset="0"/>
            </a:endParaRPr>
          </a:p>
          <a:p>
            <a:pPr marL="0" lvl="1" indent="-285750">
              <a:defRPr/>
            </a:pPr>
            <a:r>
              <a:rPr lang="en-US" altLang="zh-CN" sz="2000" b="1" dirty="0" err="1">
                <a:latin typeface="Courier New" panose="02070309020205020404" pitchFamily="49" charset="0"/>
              </a:rPr>
              <a:t>aNode</a:t>
            </a:r>
            <a:r>
              <a:rPr lang="en-US" altLang="zh-CN" sz="2000" b="1" dirty="0">
                <a:latin typeface="Courier New" panose="02070309020205020404" pitchFamily="49" charset="0"/>
              </a:rPr>
              <a:t> = p-&gt;next;</a:t>
            </a:r>
          </a:p>
          <a:p>
            <a:pPr marL="0" lvl="1" indent="-285750"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p-&gt;next = 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aNode</a:t>
            </a:r>
            <a:r>
              <a:rPr lang="en-US" altLang="zh-CN" sz="2000" b="1" dirty="0">
                <a:latin typeface="Courier New" panose="02070309020205020404" pitchFamily="49" charset="0"/>
              </a:rPr>
              <a:t>-&gt;next;</a:t>
            </a:r>
          </a:p>
          <a:p>
            <a:pPr marL="0" lvl="1" indent="-285750"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delete 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aNode</a:t>
            </a:r>
            <a:r>
              <a:rPr lang="en-US" altLang="zh-CN" sz="2000" b="1" dirty="0">
                <a:latin typeface="Courier New" panose="02070309020205020404" pitchFamily="49" charset="0"/>
              </a:rPr>
              <a:t>;</a:t>
            </a:r>
          </a:p>
        </p:txBody>
      </p:sp>
      <p:sp>
        <p:nvSpPr>
          <p:cNvPr id="43" name="矩形 3"/>
          <p:cNvSpPr>
            <a:spLocks noChangeArrowheads="1"/>
          </p:cNvSpPr>
          <p:nvPr/>
        </p:nvSpPr>
        <p:spPr bwMode="auto">
          <a:xfrm>
            <a:off x="5867400" y="2692400"/>
            <a:ext cx="574675" cy="287338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>
            <a:lvl1pPr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zh-CN" altLang="en-US" sz="1800"/>
          </a:p>
        </p:txBody>
      </p:sp>
      <p:cxnSp>
        <p:nvCxnSpPr>
          <p:cNvPr id="45" name="直接箭头连接符 8"/>
          <p:cNvCxnSpPr>
            <a:cxnSpLocks noChangeShapeType="1"/>
          </p:cNvCxnSpPr>
          <p:nvPr/>
        </p:nvCxnSpPr>
        <p:spPr bwMode="auto">
          <a:xfrm flipV="1">
            <a:off x="6245225" y="2300288"/>
            <a:ext cx="198438" cy="53657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" name="矩形 45"/>
          <p:cNvSpPr>
            <a:spLocks noChangeArrowheads="1"/>
          </p:cNvSpPr>
          <p:nvPr/>
        </p:nvSpPr>
        <p:spPr bwMode="auto">
          <a:xfrm>
            <a:off x="5992813" y="2319338"/>
            <a:ext cx="323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18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</a:t>
            </a:r>
            <a:endParaRPr lang="zh-CN" altLang="en-US" sz="1800">
              <a:solidFill>
                <a:schemeClr val="tx1"/>
              </a:solidFill>
              <a:latin typeface="Garamond" panose="02020404030301010803" pitchFamily="18" charset="0"/>
              <a:ea typeface="宋体" panose="02010600030101010101" pitchFamily="2" charset="-122"/>
            </a:endParaRPr>
          </a:p>
        </p:txBody>
      </p:sp>
      <p:grpSp>
        <p:nvGrpSpPr>
          <p:cNvPr id="19464" name="组合 31"/>
          <p:cNvGrpSpPr>
            <a:grpSpLocks/>
          </p:cNvGrpSpPr>
          <p:nvPr/>
        </p:nvGrpSpPr>
        <p:grpSpPr bwMode="auto">
          <a:xfrm>
            <a:off x="1908175" y="1998663"/>
            <a:ext cx="1403350" cy="287337"/>
            <a:chOff x="3276049" y="2220557"/>
            <a:chExt cx="1403685" cy="288008"/>
          </a:xfrm>
        </p:grpSpPr>
        <p:sp>
          <p:nvSpPr>
            <p:cNvPr id="19489" name="矩形 3"/>
            <p:cNvSpPr>
              <a:spLocks noChangeArrowheads="1"/>
            </p:cNvSpPr>
            <p:nvPr/>
          </p:nvSpPr>
          <p:spPr bwMode="auto">
            <a:xfrm>
              <a:off x="3851920" y="2220557"/>
              <a:ext cx="575871" cy="28800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endParaRPr lang="zh-CN" altLang="en-US" sz="1800"/>
            </a:p>
          </p:txBody>
        </p:sp>
        <p:cxnSp>
          <p:nvCxnSpPr>
            <p:cNvPr id="19490" name="直接箭头连接符 8"/>
            <p:cNvCxnSpPr>
              <a:cxnSpLocks noChangeShapeType="1"/>
            </p:cNvCxnSpPr>
            <p:nvPr/>
          </p:nvCxnSpPr>
          <p:spPr bwMode="auto">
            <a:xfrm>
              <a:off x="4175847" y="2364561"/>
              <a:ext cx="50388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med" len="med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91" name="矩形 3"/>
            <p:cNvSpPr>
              <a:spLocks noChangeArrowheads="1"/>
            </p:cNvSpPr>
            <p:nvPr/>
          </p:nvSpPr>
          <p:spPr bwMode="auto">
            <a:xfrm>
              <a:off x="3276049" y="2220557"/>
              <a:ext cx="575871" cy="28800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zh-CN" sz="1800">
                  <a:solidFill>
                    <a:schemeClr val="tx1"/>
                  </a:solidFill>
                </a:rPr>
                <a:t>22</a:t>
              </a:r>
              <a:endParaRPr lang="zh-CN" altLang="en-US" sz="1800">
                <a:solidFill>
                  <a:schemeClr val="tx1"/>
                </a:solidFill>
              </a:endParaRPr>
            </a:p>
          </p:txBody>
        </p:sp>
      </p:grpSp>
      <p:grpSp>
        <p:nvGrpSpPr>
          <p:cNvPr id="19465" name="组合 32"/>
          <p:cNvGrpSpPr>
            <a:grpSpLocks/>
          </p:cNvGrpSpPr>
          <p:nvPr/>
        </p:nvGrpSpPr>
        <p:grpSpPr bwMode="auto">
          <a:xfrm>
            <a:off x="3311525" y="1995488"/>
            <a:ext cx="1403350" cy="287337"/>
            <a:chOff x="3276049" y="2220557"/>
            <a:chExt cx="1403685" cy="288008"/>
          </a:xfrm>
        </p:grpSpPr>
        <p:sp>
          <p:nvSpPr>
            <p:cNvPr id="19486" name="矩形 3"/>
            <p:cNvSpPr>
              <a:spLocks noChangeArrowheads="1"/>
            </p:cNvSpPr>
            <p:nvPr/>
          </p:nvSpPr>
          <p:spPr bwMode="auto">
            <a:xfrm>
              <a:off x="3851920" y="2220557"/>
              <a:ext cx="575871" cy="28800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endParaRPr lang="zh-CN" altLang="en-US" sz="1800"/>
            </a:p>
          </p:txBody>
        </p:sp>
        <p:cxnSp>
          <p:nvCxnSpPr>
            <p:cNvPr id="19487" name="直接箭头连接符 8"/>
            <p:cNvCxnSpPr>
              <a:cxnSpLocks noChangeShapeType="1"/>
            </p:cNvCxnSpPr>
            <p:nvPr/>
          </p:nvCxnSpPr>
          <p:spPr bwMode="auto">
            <a:xfrm>
              <a:off x="4175847" y="2364561"/>
              <a:ext cx="50388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med" len="med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88" name="矩形 3"/>
            <p:cNvSpPr>
              <a:spLocks noChangeArrowheads="1"/>
            </p:cNvSpPr>
            <p:nvPr/>
          </p:nvSpPr>
          <p:spPr bwMode="auto">
            <a:xfrm>
              <a:off x="3276049" y="2220557"/>
              <a:ext cx="575871" cy="28800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zh-CN" sz="1800">
                  <a:solidFill>
                    <a:schemeClr val="tx1"/>
                  </a:solidFill>
                </a:rPr>
                <a:t>27</a:t>
              </a:r>
              <a:endParaRPr lang="zh-CN" altLang="en-US" sz="1800">
                <a:solidFill>
                  <a:schemeClr val="tx1"/>
                </a:solidFill>
              </a:endParaRPr>
            </a:p>
          </p:txBody>
        </p:sp>
      </p:grpSp>
      <p:grpSp>
        <p:nvGrpSpPr>
          <p:cNvPr id="19466" name="组合 33"/>
          <p:cNvGrpSpPr>
            <a:grpSpLocks/>
          </p:cNvGrpSpPr>
          <p:nvPr/>
        </p:nvGrpSpPr>
        <p:grpSpPr bwMode="auto">
          <a:xfrm>
            <a:off x="4714875" y="1992313"/>
            <a:ext cx="1403350" cy="287337"/>
            <a:chOff x="3276049" y="2220557"/>
            <a:chExt cx="1403685" cy="288008"/>
          </a:xfrm>
        </p:grpSpPr>
        <p:sp>
          <p:nvSpPr>
            <p:cNvPr id="19483" name="矩形 3"/>
            <p:cNvSpPr>
              <a:spLocks noChangeArrowheads="1"/>
            </p:cNvSpPr>
            <p:nvPr/>
          </p:nvSpPr>
          <p:spPr bwMode="auto">
            <a:xfrm>
              <a:off x="3851920" y="2220557"/>
              <a:ext cx="575871" cy="28800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endParaRPr lang="zh-CN" altLang="en-US" sz="1800"/>
            </a:p>
          </p:txBody>
        </p:sp>
        <p:cxnSp>
          <p:nvCxnSpPr>
            <p:cNvPr id="19484" name="直接箭头连接符 8"/>
            <p:cNvCxnSpPr>
              <a:cxnSpLocks noChangeShapeType="1"/>
            </p:cNvCxnSpPr>
            <p:nvPr/>
          </p:nvCxnSpPr>
          <p:spPr bwMode="auto">
            <a:xfrm>
              <a:off x="4175847" y="2364561"/>
              <a:ext cx="50388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med" len="med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85" name="矩形 3"/>
            <p:cNvSpPr>
              <a:spLocks noChangeArrowheads="1"/>
            </p:cNvSpPr>
            <p:nvPr/>
          </p:nvSpPr>
          <p:spPr bwMode="auto">
            <a:xfrm>
              <a:off x="3276049" y="2220557"/>
              <a:ext cx="575871" cy="28800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zh-CN" sz="1800">
                  <a:solidFill>
                    <a:schemeClr val="tx1"/>
                  </a:solidFill>
                </a:rPr>
                <a:t>32</a:t>
              </a:r>
              <a:endParaRPr lang="zh-CN" altLang="en-US" sz="1800">
                <a:solidFill>
                  <a:schemeClr val="tx1"/>
                </a:solidFill>
              </a:endParaRPr>
            </a:p>
          </p:txBody>
        </p:sp>
      </p:grpSp>
      <p:grpSp>
        <p:nvGrpSpPr>
          <p:cNvPr id="19467" name="组合 34"/>
          <p:cNvGrpSpPr>
            <a:grpSpLocks/>
          </p:cNvGrpSpPr>
          <p:nvPr/>
        </p:nvGrpSpPr>
        <p:grpSpPr bwMode="auto">
          <a:xfrm>
            <a:off x="6118225" y="1989138"/>
            <a:ext cx="1404938" cy="287337"/>
            <a:chOff x="3276049" y="2220557"/>
            <a:chExt cx="1403685" cy="288008"/>
          </a:xfrm>
        </p:grpSpPr>
        <p:sp>
          <p:nvSpPr>
            <p:cNvPr id="19480" name="矩形 3"/>
            <p:cNvSpPr>
              <a:spLocks noChangeArrowheads="1"/>
            </p:cNvSpPr>
            <p:nvPr/>
          </p:nvSpPr>
          <p:spPr bwMode="auto">
            <a:xfrm>
              <a:off x="3851920" y="2220557"/>
              <a:ext cx="575871" cy="28800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endParaRPr lang="zh-CN" altLang="en-US" sz="1800"/>
            </a:p>
          </p:txBody>
        </p:sp>
        <p:cxnSp>
          <p:nvCxnSpPr>
            <p:cNvPr id="19481" name="直接箭头连接符 8"/>
            <p:cNvCxnSpPr>
              <a:cxnSpLocks noChangeShapeType="1"/>
            </p:cNvCxnSpPr>
            <p:nvPr/>
          </p:nvCxnSpPr>
          <p:spPr bwMode="auto">
            <a:xfrm>
              <a:off x="4175847" y="2364561"/>
              <a:ext cx="50388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med" len="med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82" name="矩形 3"/>
            <p:cNvSpPr>
              <a:spLocks noChangeArrowheads="1"/>
            </p:cNvSpPr>
            <p:nvPr/>
          </p:nvSpPr>
          <p:spPr bwMode="auto">
            <a:xfrm>
              <a:off x="3276049" y="2220557"/>
              <a:ext cx="575871" cy="28800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zh-CN" sz="1800">
                  <a:solidFill>
                    <a:schemeClr val="tx1"/>
                  </a:solidFill>
                </a:rPr>
                <a:t>48</a:t>
              </a:r>
              <a:endParaRPr lang="zh-CN" altLang="en-US" sz="1800">
                <a:solidFill>
                  <a:schemeClr val="tx1"/>
                </a:solidFill>
              </a:endParaRPr>
            </a:p>
          </p:txBody>
        </p:sp>
      </p:grpSp>
      <p:grpSp>
        <p:nvGrpSpPr>
          <p:cNvPr id="19468" name="组合 37"/>
          <p:cNvGrpSpPr>
            <a:grpSpLocks/>
          </p:cNvGrpSpPr>
          <p:nvPr/>
        </p:nvGrpSpPr>
        <p:grpSpPr bwMode="auto">
          <a:xfrm>
            <a:off x="7567613" y="2055813"/>
            <a:ext cx="163512" cy="147637"/>
            <a:chOff x="7386433" y="3979676"/>
            <a:chExt cx="425927" cy="426155"/>
          </a:xfrm>
        </p:grpSpPr>
        <p:cxnSp>
          <p:nvCxnSpPr>
            <p:cNvPr id="39" name="直接连接符 38"/>
            <p:cNvCxnSpPr/>
            <p:nvPr/>
          </p:nvCxnSpPr>
          <p:spPr bwMode="auto">
            <a:xfrm flipH="1">
              <a:off x="7386433" y="3979676"/>
              <a:ext cx="215032" cy="426155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479" name="直接连接符 41"/>
            <p:cNvCxnSpPr>
              <a:cxnSpLocks noChangeShapeType="1"/>
            </p:cNvCxnSpPr>
            <p:nvPr/>
          </p:nvCxnSpPr>
          <p:spPr bwMode="auto">
            <a:xfrm>
              <a:off x="7596336" y="3979676"/>
              <a:ext cx="216024" cy="426155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9469" name="矩形 3"/>
          <p:cNvSpPr>
            <a:spLocks noChangeArrowheads="1"/>
          </p:cNvSpPr>
          <p:nvPr/>
        </p:nvSpPr>
        <p:spPr bwMode="auto">
          <a:xfrm>
            <a:off x="1008063" y="1989138"/>
            <a:ext cx="576262" cy="287337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>
            <a:lvl1pPr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zh-CN" altLang="en-US" sz="1800"/>
          </a:p>
        </p:txBody>
      </p:sp>
      <p:cxnSp>
        <p:nvCxnSpPr>
          <p:cNvPr id="19470" name="直接箭头连接符 8"/>
          <p:cNvCxnSpPr>
            <a:cxnSpLocks noChangeShapeType="1"/>
          </p:cNvCxnSpPr>
          <p:nvPr/>
        </p:nvCxnSpPr>
        <p:spPr bwMode="auto">
          <a:xfrm>
            <a:off x="1387475" y="2133600"/>
            <a:ext cx="503238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71" name="矩形 62"/>
          <p:cNvSpPr>
            <a:spLocks noChangeArrowheads="1"/>
          </p:cNvSpPr>
          <p:nvPr/>
        </p:nvSpPr>
        <p:spPr bwMode="auto">
          <a:xfrm>
            <a:off x="927100" y="1644650"/>
            <a:ext cx="736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18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head</a:t>
            </a:r>
            <a:endParaRPr lang="zh-CN" altLang="en-US" sz="1800">
              <a:solidFill>
                <a:schemeClr val="tx1"/>
              </a:solidFill>
              <a:latin typeface="Garamond" panose="02020404030301010803" pitchFamily="18" charset="0"/>
              <a:ea typeface="宋体" panose="02010600030101010101" pitchFamily="2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4616450" y="3775075"/>
            <a:ext cx="3843338" cy="16319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marL="0" lvl="1" indent="-285750"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if(p-&gt;next) {</a:t>
            </a:r>
          </a:p>
          <a:p>
            <a:pPr marL="0" lvl="1" indent="-285750"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aNode</a:t>
            </a:r>
            <a:r>
              <a:rPr lang="en-US" altLang="zh-CN" sz="2000" b="1" dirty="0">
                <a:latin typeface="Courier New" panose="02070309020205020404" pitchFamily="49" charset="0"/>
              </a:rPr>
              <a:t> = p-&gt;next;</a:t>
            </a:r>
          </a:p>
          <a:p>
            <a:pPr marL="0" lvl="1" indent="-285750"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  p-&gt;next = 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aNode</a:t>
            </a:r>
            <a:r>
              <a:rPr lang="en-US" altLang="zh-CN" sz="2000" b="1" dirty="0">
                <a:latin typeface="Courier New" panose="02070309020205020404" pitchFamily="49" charset="0"/>
              </a:rPr>
              <a:t>-&gt;next;</a:t>
            </a:r>
          </a:p>
          <a:p>
            <a:pPr marL="0" lvl="1" indent="-285750"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  delete 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aNode</a:t>
            </a:r>
            <a:r>
              <a:rPr lang="en-US" altLang="zh-CN" sz="2000" b="1" dirty="0">
                <a:latin typeface="Courier New" panose="02070309020205020404" pitchFamily="49" charset="0"/>
              </a:rPr>
              <a:t>;</a:t>
            </a:r>
          </a:p>
          <a:p>
            <a:pPr marL="0" lvl="1" indent="-285750"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64" name="Text Box 36"/>
          <p:cNvSpPr txBox="1">
            <a:spLocks noChangeArrowheads="1"/>
          </p:cNvSpPr>
          <p:nvPr/>
        </p:nvSpPr>
        <p:spPr bwMode="auto">
          <a:xfrm>
            <a:off x="4616450" y="3216275"/>
            <a:ext cx="3843338" cy="46196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bg1"/>
                </a:solidFill>
                <a:latin typeface="Courier New" panose="02070309020205020404" pitchFamily="49" charset="0"/>
                <a:ea typeface="+mn-ea"/>
              </a:defRPr>
            </a:lvl1pPr>
          </a:lstStyle>
          <a:p>
            <a:pPr>
              <a:defRPr/>
            </a:pPr>
            <a:r>
              <a:rPr lang="zh-CN" altLang="en-US" dirty="0"/>
              <a:t>如果</a:t>
            </a:r>
            <a:r>
              <a:rPr lang="en-US" altLang="zh-CN" dirty="0"/>
              <a:t>p-&gt;next==NULL?</a:t>
            </a:r>
            <a:endParaRPr lang="zh-CN" altLang="en-US" dirty="0"/>
          </a:p>
        </p:txBody>
      </p:sp>
      <p:sp>
        <p:nvSpPr>
          <p:cNvPr id="19474" name="矩形 3"/>
          <p:cNvSpPr>
            <a:spLocks noChangeArrowheads="1"/>
          </p:cNvSpPr>
          <p:nvPr/>
        </p:nvSpPr>
        <p:spPr bwMode="auto">
          <a:xfrm>
            <a:off x="1584325" y="2687638"/>
            <a:ext cx="574675" cy="288925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>
            <a:lvl1pPr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zh-CN" altLang="en-US" sz="1800"/>
          </a:p>
        </p:txBody>
      </p:sp>
      <p:cxnSp>
        <p:nvCxnSpPr>
          <p:cNvPr id="19475" name="直接箭头连接符 8"/>
          <p:cNvCxnSpPr>
            <a:cxnSpLocks noChangeShapeType="1"/>
          </p:cNvCxnSpPr>
          <p:nvPr/>
        </p:nvCxnSpPr>
        <p:spPr bwMode="auto">
          <a:xfrm flipV="1">
            <a:off x="1962150" y="2297113"/>
            <a:ext cx="198438" cy="5349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76" name="矩形 66"/>
          <p:cNvSpPr>
            <a:spLocks noChangeArrowheads="1"/>
          </p:cNvSpPr>
          <p:nvPr/>
        </p:nvSpPr>
        <p:spPr bwMode="auto">
          <a:xfrm>
            <a:off x="1709738" y="2314575"/>
            <a:ext cx="323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18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</a:t>
            </a:r>
            <a:endParaRPr lang="zh-CN" altLang="en-US" sz="1800">
              <a:solidFill>
                <a:schemeClr val="tx1"/>
              </a:solidFill>
              <a:latin typeface="Garamond" panose="02020404030301010803" pitchFamily="18" charset="0"/>
              <a:ea typeface="宋体" panose="02010600030101010101" pitchFamily="2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250825" y="5732463"/>
            <a:ext cx="8569325" cy="83099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C00000"/>
                </a:solidFill>
                <a:latin typeface="Courier New" panose="02070309020205020404" pitchFamily="49" charset="0"/>
                <a:ea typeface="+mn-ea"/>
              </a:rPr>
              <a:t>Exercise</a:t>
            </a:r>
            <a:r>
              <a:rPr lang="zh-CN" altLang="en-US" sz="2400" b="1" dirty="0">
                <a:solidFill>
                  <a:srgbClr val="C00000"/>
                </a:solidFill>
                <a:latin typeface="Courier New" panose="02070309020205020404" pitchFamily="49" charset="0"/>
                <a:ea typeface="+mn-ea"/>
              </a:rPr>
              <a:t>：编写一个函数，从一个单链表</a:t>
            </a:r>
            <a:r>
              <a:rPr lang="en-US" altLang="zh-CN" sz="2400" b="1" dirty="0">
                <a:solidFill>
                  <a:srgbClr val="C00000"/>
                </a:solidFill>
                <a:latin typeface="Courier New" panose="02070309020205020404" pitchFamily="49" charset="0"/>
                <a:ea typeface="+mn-ea"/>
              </a:rPr>
              <a:t>queue</a:t>
            </a:r>
            <a:r>
              <a:rPr lang="zh-CN" altLang="en-US" sz="2400" b="1" dirty="0">
                <a:solidFill>
                  <a:srgbClr val="C00000"/>
                </a:solidFill>
                <a:latin typeface="Courier New" panose="02070309020205020404" pitchFamily="49" charset="0"/>
                <a:ea typeface="+mn-ea"/>
              </a:rPr>
              <a:t>删除节点</a:t>
            </a:r>
            <a:r>
              <a:rPr lang="en-US" altLang="zh-CN" sz="2400" b="1" dirty="0">
                <a:solidFill>
                  <a:srgbClr val="C00000"/>
                </a:solidFill>
                <a:latin typeface="Courier New" panose="02070309020205020404" pitchFamily="49" charset="0"/>
                <a:ea typeface="+mn-ea"/>
              </a:rPr>
              <a:t>p</a:t>
            </a:r>
            <a:r>
              <a:rPr lang="zh-CN" altLang="en-US" sz="2400" b="1" dirty="0">
                <a:solidFill>
                  <a:srgbClr val="C00000"/>
                </a:solidFill>
                <a:latin typeface="Courier New" panose="02070309020205020404" pitchFamily="49" charset="0"/>
                <a:ea typeface="+mn-ea"/>
              </a:rPr>
              <a:t>：</a:t>
            </a:r>
            <a:endParaRPr lang="en-US" altLang="zh-CN" sz="2400" b="1" dirty="0">
              <a:solidFill>
                <a:srgbClr val="C00000"/>
              </a:solidFill>
              <a:latin typeface="Courier New" panose="02070309020205020404" pitchFamily="49" charset="0"/>
              <a:ea typeface="+mn-ea"/>
            </a:endParaRPr>
          </a:p>
          <a:p>
            <a:pPr>
              <a:defRPr/>
            </a:pPr>
            <a:r>
              <a:rPr lang="en-US" altLang="zh-CN" sz="2400" b="1" dirty="0" err="1">
                <a:solidFill>
                  <a:srgbClr val="C00000"/>
                </a:solidFill>
                <a:latin typeface="Courier New" panose="02070309020205020404" pitchFamily="49" charset="0"/>
                <a:ea typeface="+mn-ea"/>
              </a:rPr>
              <a:t>int</a:t>
            </a:r>
            <a:r>
              <a:rPr lang="en-US" altLang="zh-CN" sz="2400" b="1" dirty="0">
                <a:solidFill>
                  <a:srgbClr val="C00000"/>
                </a:solidFill>
                <a:latin typeface="Courier New" panose="02070309020205020404" pitchFamily="49" charset="0"/>
                <a:ea typeface="+mn-ea"/>
              </a:rPr>
              <a:t> </a:t>
            </a:r>
            <a:r>
              <a:rPr lang="en-US" altLang="zh-CN" sz="2400" b="1" dirty="0" err="1">
                <a:solidFill>
                  <a:srgbClr val="C00000"/>
                </a:solidFill>
                <a:latin typeface="Courier New" panose="02070309020205020404" pitchFamily="49" charset="0"/>
                <a:ea typeface="+mn-ea"/>
              </a:rPr>
              <a:t>deleteNode</a:t>
            </a:r>
            <a:r>
              <a:rPr lang="en-US" altLang="zh-CN" sz="2400" b="1" dirty="0">
                <a:solidFill>
                  <a:srgbClr val="C00000"/>
                </a:solidFill>
                <a:latin typeface="Courier New" panose="02070309020205020404" pitchFamily="49" charset="0"/>
                <a:ea typeface="+mn-ea"/>
              </a:rPr>
              <a:t>(</a:t>
            </a:r>
            <a:r>
              <a:rPr lang="en-US" altLang="zh-CN" sz="2400" b="1" dirty="0" err="1">
                <a:solidFill>
                  <a:srgbClr val="C00000"/>
                </a:solidFill>
                <a:latin typeface="Courier New" panose="02070309020205020404" pitchFamily="49" charset="0"/>
                <a:ea typeface="+mn-ea"/>
              </a:rPr>
              <a:t>linkNode</a:t>
            </a:r>
            <a:r>
              <a:rPr lang="en-US" altLang="zh-CN" sz="2400" b="1" dirty="0">
                <a:solidFill>
                  <a:srgbClr val="C00000"/>
                </a:solidFill>
                <a:latin typeface="Courier New" panose="02070309020205020404" pitchFamily="49" charset="0"/>
                <a:ea typeface="+mn-ea"/>
              </a:rPr>
              <a:t> *head, </a:t>
            </a:r>
            <a:r>
              <a:rPr lang="en-US" altLang="zh-CN" sz="2400" b="1" dirty="0" err="1">
                <a:solidFill>
                  <a:srgbClr val="C00000"/>
                </a:solidFill>
                <a:latin typeface="Courier New" panose="02070309020205020404" pitchFamily="49" charset="0"/>
                <a:ea typeface="+mn-ea"/>
              </a:rPr>
              <a:t>linkNode</a:t>
            </a:r>
            <a:r>
              <a:rPr lang="en-US" altLang="zh-CN" sz="2400" b="1" dirty="0">
                <a:solidFill>
                  <a:srgbClr val="C00000"/>
                </a:solidFill>
                <a:latin typeface="Courier New" panose="02070309020205020404" pitchFamily="49" charset="0"/>
                <a:ea typeface="+mn-ea"/>
              </a:rPr>
              <a:t> *p);</a:t>
            </a:r>
            <a:endParaRPr lang="zh-CN" altLang="en-US" sz="2400" b="1" dirty="0">
              <a:solidFill>
                <a:srgbClr val="C00000"/>
              </a:solidFill>
              <a:latin typeface="Courier New" panose="02070309020205020404" pitchFamily="49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41" grpId="0" animBg="1"/>
      <p:bldP spid="43" grpId="0" animBg="1"/>
      <p:bldP spid="46" grpId="0"/>
      <p:bldP spid="40" grpId="0" animBg="1"/>
      <p:bldP spid="64" grpId="0" animBg="1"/>
      <p:bldP spid="3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42988" y="179388"/>
            <a:ext cx="8101012" cy="688975"/>
          </a:xfrm>
        </p:spPr>
        <p:txBody>
          <a:bodyPr/>
          <a:lstStyle/>
          <a:p>
            <a:pPr eaLnBrk="1" hangingPunct="1"/>
            <a:r>
              <a:rPr lang="zh-CN" altLang="en-US"/>
              <a:t>单链表操作</a:t>
            </a:r>
            <a:r>
              <a:rPr lang="en-US" altLang="zh-CN"/>
              <a:t>—</a:t>
            </a:r>
            <a:r>
              <a:rPr lang="zh-CN" altLang="en-US"/>
              <a:t>遍历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27013" y="981075"/>
            <a:ext cx="8280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9263" indent="-449263"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91440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322388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30375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38363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955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527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099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9671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要遍历一个单链表</a:t>
            </a:r>
          </a:p>
        </p:txBody>
      </p:sp>
      <p:sp>
        <p:nvSpPr>
          <p:cNvPr id="41" name="矩形 40"/>
          <p:cNvSpPr/>
          <p:nvPr/>
        </p:nvSpPr>
        <p:spPr>
          <a:xfrm>
            <a:off x="984250" y="3524250"/>
            <a:ext cx="3841750" cy="22463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marL="0" lvl="1" indent="-285750">
              <a:defRPr/>
            </a:pPr>
            <a:r>
              <a:rPr lang="en-US" altLang="zh-CN" sz="2000" b="1" dirty="0" err="1">
                <a:latin typeface="Courier New" panose="02070309020205020404" pitchFamily="49" charset="0"/>
              </a:rPr>
              <a:t>linkNode</a:t>
            </a:r>
            <a:r>
              <a:rPr lang="en-US" altLang="zh-CN" sz="2000" b="1" dirty="0">
                <a:latin typeface="Courier New" panose="02070309020205020404" pitchFamily="49" charset="0"/>
              </a:rPr>
              <a:t> *p;</a:t>
            </a:r>
          </a:p>
          <a:p>
            <a:pPr marL="0" lvl="1" indent="-285750">
              <a:defRPr/>
            </a:pPr>
            <a:endParaRPr lang="en-US" altLang="zh-CN" sz="2000" b="1" dirty="0">
              <a:latin typeface="Courier New" panose="02070309020205020404" pitchFamily="49" charset="0"/>
            </a:endParaRPr>
          </a:p>
          <a:p>
            <a:pPr marL="0" lvl="1" indent="-285750"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p = head;</a:t>
            </a:r>
          </a:p>
          <a:p>
            <a:pPr marL="0" lvl="1" indent="-285750"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while(p) {</a:t>
            </a:r>
          </a:p>
          <a:p>
            <a:pPr marL="0" lvl="1" indent="-285750"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cout</a:t>
            </a:r>
            <a:r>
              <a:rPr lang="en-US" altLang="zh-CN" sz="2000" b="1" dirty="0">
                <a:latin typeface="Courier New" panose="02070309020205020404" pitchFamily="49" charset="0"/>
              </a:rPr>
              <a:t> &lt;&lt; p-&gt;score;</a:t>
            </a:r>
          </a:p>
          <a:p>
            <a:pPr marL="0" lvl="1" indent="-285750"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  p = p-&gt;next;</a:t>
            </a:r>
          </a:p>
          <a:p>
            <a:pPr marL="0" lvl="1" indent="-285750"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}</a:t>
            </a:r>
          </a:p>
        </p:txBody>
      </p:sp>
      <p:grpSp>
        <p:nvGrpSpPr>
          <p:cNvPr id="20485" name="组合 31"/>
          <p:cNvGrpSpPr>
            <a:grpSpLocks/>
          </p:cNvGrpSpPr>
          <p:nvPr/>
        </p:nvGrpSpPr>
        <p:grpSpPr bwMode="auto">
          <a:xfrm>
            <a:off x="1908175" y="1998663"/>
            <a:ext cx="1403350" cy="287337"/>
            <a:chOff x="3276049" y="2220557"/>
            <a:chExt cx="1403685" cy="288008"/>
          </a:xfrm>
        </p:grpSpPr>
        <p:sp>
          <p:nvSpPr>
            <p:cNvPr id="20507" name="矩形 3"/>
            <p:cNvSpPr>
              <a:spLocks noChangeArrowheads="1"/>
            </p:cNvSpPr>
            <p:nvPr/>
          </p:nvSpPr>
          <p:spPr bwMode="auto">
            <a:xfrm>
              <a:off x="3851920" y="2220557"/>
              <a:ext cx="575871" cy="28800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endParaRPr lang="zh-CN" altLang="en-US" sz="1800"/>
            </a:p>
          </p:txBody>
        </p:sp>
        <p:cxnSp>
          <p:nvCxnSpPr>
            <p:cNvPr id="20508" name="直接箭头连接符 8"/>
            <p:cNvCxnSpPr>
              <a:cxnSpLocks noChangeShapeType="1"/>
            </p:cNvCxnSpPr>
            <p:nvPr/>
          </p:nvCxnSpPr>
          <p:spPr bwMode="auto">
            <a:xfrm>
              <a:off x="4175847" y="2364561"/>
              <a:ext cx="50388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med" len="med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09" name="矩形 3"/>
            <p:cNvSpPr>
              <a:spLocks noChangeArrowheads="1"/>
            </p:cNvSpPr>
            <p:nvPr/>
          </p:nvSpPr>
          <p:spPr bwMode="auto">
            <a:xfrm>
              <a:off x="3276049" y="2220557"/>
              <a:ext cx="575871" cy="28800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zh-CN" sz="1800">
                  <a:solidFill>
                    <a:schemeClr val="tx1"/>
                  </a:solidFill>
                </a:rPr>
                <a:t>22</a:t>
              </a:r>
              <a:endParaRPr lang="zh-CN" altLang="en-US" sz="1800">
                <a:solidFill>
                  <a:schemeClr val="tx1"/>
                </a:solidFill>
              </a:endParaRPr>
            </a:p>
          </p:txBody>
        </p:sp>
      </p:grpSp>
      <p:grpSp>
        <p:nvGrpSpPr>
          <p:cNvPr id="20486" name="组合 32"/>
          <p:cNvGrpSpPr>
            <a:grpSpLocks/>
          </p:cNvGrpSpPr>
          <p:nvPr/>
        </p:nvGrpSpPr>
        <p:grpSpPr bwMode="auto">
          <a:xfrm>
            <a:off x="3311525" y="1995488"/>
            <a:ext cx="1403350" cy="287337"/>
            <a:chOff x="3276049" y="2220557"/>
            <a:chExt cx="1403685" cy="288008"/>
          </a:xfrm>
        </p:grpSpPr>
        <p:sp>
          <p:nvSpPr>
            <p:cNvPr id="20504" name="矩形 3"/>
            <p:cNvSpPr>
              <a:spLocks noChangeArrowheads="1"/>
            </p:cNvSpPr>
            <p:nvPr/>
          </p:nvSpPr>
          <p:spPr bwMode="auto">
            <a:xfrm>
              <a:off x="3851920" y="2220557"/>
              <a:ext cx="575871" cy="28800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endParaRPr lang="zh-CN" altLang="en-US" sz="1800"/>
            </a:p>
          </p:txBody>
        </p:sp>
        <p:cxnSp>
          <p:nvCxnSpPr>
            <p:cNvPr id="20505" name="直接箭头连接符 8"/>
            <p:cNvCxnSpPr>
              <a:cxnSpLocks noChangeShapeType="1"/>
            </p:cNvCxnSpPr>
            <p:nvPr/>
          </p:nvCxnSpPr>
          <p:spPr bwMode="auto">
            <a:xfrm>
              <a:off x="4175847" y="2364561"/>
              <a:ext cx="50388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med" len="med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06" name="矩形 3"/>
            <p:cNvSpPr>
              <a:spLocks noChangeArrowheads="1"/>
            </p:cNvSpPr>
            <p:nvPr/>
          </p:nvSpPr>
          <p:spPr bwMode="auto">
            <a:xfrm>
              <a:off x="3276049" y="2220557"/>
              <a:ext cx="575871" cy="28800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zh-CN" sz="1800">
                  <a:solidFill>
                    <a:schemeClr val="tx1"/>
                  </a:solidFill>
                </a:rPr>
                <a:t>27</a:t>
              </a:r>
              <a:endParaRPr lang="zh-CN" altLang="en-US" sz="1800">
                <a:solidFill>
                  <a:schemeClr val="tx1"/>
                </a:solidFill>
              </a:endParaRPr>
            </a:p>
          </p:txBody>
        </p:sp>
      </p:grpSp>
      <p:grpSp>
        <p:nvGrpSpPr>
          <p:cNvPr id="20487" name="组合 33"/>
          <p:cNvGrpSpPr>
            <a:grpSpLocks/>
          </p:cNvGrpSpPr>
          <p:nvPr/>
        </p:nvGrpSpPr>
        <p:grpSpPr bwMode="auto">
          <a:xfrm>
            <a:off x="4714875" y="1992313"/>
            <a:ext cx="1403350" cy="287337"/>
            <a:chOff x="3276049" y="2220557"/>
            <a:chExt cx="1403685" cy="288008"/>
          </a:xfrm>
        </p:grpSpPr>
        <p:sp>
          <p:nvSpPr>
            <p:cNvPr id="20501" name="矩形 3"/>
            <p:cNvSpPr>
              <a:spLocks noChangeArrowheads="1"/>
            </p:cNvSpPr>
            <p:nvPr/>
          </p:nvSpPr>
          <p:spPr bwMode="auto">
            <a:xfrm>
              <a:off x="3851920" y="2220557"/>
              <a:ext cx="575871" cy="28800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endParaRPr lang="zh-CN" altLang="en-US" sz="1800"/>
            </a:p>
          </p:txBody>
        </p:sp>
        <p:cxnSp>
          <p:nvCxnSpPr>
            <p:cNvPr id="20502" name="直接箭头连接符 8"/>
            <p:cNvCxnSpPr>
              <a:cxnSpLocks noChangeShapeType="1"/>
            </p:cNvCxnSpPr>
            <p:nvPr/>
          </p:nvCxnSpPr>
          <p:spPr bwMode="auto">
            <a:xfrm>
              <a:off x="4175847" y="2364561"/>
              <a:ext cx="50388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med" len="med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03" name="矩形 3"/>
            <p:cNvSpPr>
              <a:spLocks noChangeArrowheads="1"/>
            </p:cNvSpPr>
            <p:nvPr/>
          </p:nvSpPr>
          <p:spPr bwMode="auto">
            <a:xfrm>
              <a:off x="3276049" y="2220557"/>
              <a:ext cx="575871" cy="28800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zh-CN" sz="1800">
                  <a:solidFill>
                    <a:schemeClr val="tx1"/>
                  </a:solidFill>
                </a:rPr>
                <a:t>32</a:t>
              </a:r>
              <a:endParaRPr lang="zh-CN" altLang="en-US" sz="1800">
                <a:solidFill>
                  <a:schemeClr val="tx1"/>
                </a:solidFill>
              </a:endParaRPr>
            </a:p>
          </p:txBody>
        </p:sp>
      </p:grpSp>
      <p:grpSp>
        <p:nvGrpSpPr>
          <p:cNvPr id="20488" name="组合 34"/>
          <p:cNvGrpSpPr>
            <a:grpSpLocks/>
          </p:cNvGrpSpPr>
          <p:nvPr/>
        </p:nvGrpSpPr>
        <p:grpSpPr bwMode="auto">
          <a:xfrm>
            <a:off x="6118225" y="1989138"/>
            <a:ext cx="1404938" cy="287337"/>
            <a:chOff x="3276049" y="2220557"/>
            <a:chExt cx="1403685" cy="288008"/>
          </a:xfrm>
        </p:grpSpPr>
        <p:sp>
          <p:nvSpPr>
            <p:cNvPr id="20498" name="矩形 3"/>
            <p:cNvSpPr>
              <a:spLocks noChangeArrowheads="1"/>
            </p:cNvSpPr>
            <p:nvPr/>
          </p:nvSpPr>
          <p:spPr bwMode="auto">
            <a:xfrm>
              <a:off x="3851920" y="2220557"/>
              <a:ext cx="575871" cy="28800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endParaRPr lang="zh-CN" altLang="en-US" sz="1800"/>
            </a:p>
          </p:txBody>
        </p:sp>
        <p:cxnSp>
          <p:nvCxnSpPr>
            <p:cNvPr id="20499" name="直接箭头连接符 8"/>
            <p:cNvCxnSpPr>
              <a:cxnSpLocks noChangeShapeType="1"/>
            </p:cNvCxnSpPr>
            <p:nvPr/>
          </p:nvCxnSpPr>
          <p:spPr bwMode="auto">
            <a:xfrm>
              <a:off x="4175847" y="2364561"/>
              <a:ext cx="50388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med" len="med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00" name="矩形 3"/>
            <p:cNvSpPr>
              <a:spLocks noChangeArrowheads="1"/>
            </p:cNvSpPr>
            <p:nvPr/>
          </p:nvSpPr>
          <p:spPr bwMode="auto">
            <a:xfrm>
              <a:off x="3276049" y="2220557"/>
              <a:ext cx="575871" cy="28800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zh-CN" sz="1800">
                  <a:solidFill>
                    <a:schemeClr val="tx1"/>
                  </a:solidFill>
                </a:rPr>
                <a:t>48</a:t>
              </a:r>
              <a:endParaRPr lang="zh-CN" altLang="en-US" sz="1800">
                <a:solidFill>
                  <a:schemeClr val="tx1"/>
                </a:solidFill>
              </a:endParaRPr>
            </a:p>
          </p:txBody>
        </p:sp>
      </p:grpSp>
      <p:grpSp>
        <p:nvGrpSpPr>
          <p:cNvPr id="20489" name="组合 37"/>
          <p:cNvGrpSpPr>
            <a:grpSpLocks/>
          </p:cNvGrpSpPr>
          <p:nvPr/>
        </p:nvGrpSpPr>
        <p:grpSpPr bwMode="auto">
          <a:xfrm>
            <a:off x="7567613" y="2055813"/>
            <a:ext cx="163512" cy="147637"/>
            <a:chOff x="7386433" y="3979676"/>
            <a:chExt cx="425927" cy="426155"/>
          </a:xfrm>
        </p:grpSpPr>
        <p:cxnSp>
          <p:nvCxnSpPr>
            <p:cNvPr id="39" name="直接连接符 38"/>
            <p:cNvCxnSpPr/>
            <p:nvPr/>
          </p:nvCxnSpPr>
          <p:spPr bwMode="auto">
            <a:xfrm flipH="1">
              <a:off x="7386433" y="3979676"/>
              <a:ext cx="215032" cy="426155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497" name="直接连接符 41"/>
            <p:cNvCxnSpPr>
              <a:cxnSpLocks noChangeShapeType="1"/>
            </p:cNvCxnSpPr>
            <p:nvPr/>
          </p:nvCxnSpPr>
          <p:spPr bwMode="auto">
            <a:xfrm>
              <a:off x="7596336" y="3979676"/>
              <a:ext cx="216024" cy="426155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0490" name="矩形 3"/>
          <p:cNvSpPr>
            <a:spLocks noChangeArrowheads="1"/>
          </p:cNvSpPr>
          <p:nvPr/>
        </p:nvSpPr>
        <p:spPr bwMode="auto">
          <a:xfrm>
            <a:off x="1008063" y="1989138"/>
            <a:ext cx="576262" cy="287337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>
            <a:lvl1pPr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zh-CN" altLang="en-US" sz="1800"/>
          </a:p>
        </p:txBody>
      </p:sp>
      <p:cxnSp>
        <p:nvCxnSpPr>
          <p:cNvPr id="20491" name="直接箭头连接符 8"/>
          <p:cNvCxnSpPr>
            <a:cxnSpLocks noChangeShapeType="1"/>
          </p:cNvCxnSpPr>
          <p:nvPr/>
        </p:nvCxnSpPr>
        <p:spPr bwMode="auto">
          <a:xfrm>
            <a:off x="1387475" y="2133600"/>
            <a:ext cx="503238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2" name="矩形 62"/>
          <p:cNvSpPr>
            <a:spLocks noChangeArrowheads="1"/>
          </p:cNvSpPr>
          <p:nvPr/>
        </p:nvSpPr>
        <p:spPr bwMode="auto">
          <a:xfrm>
            <a:off x="927100" y="1644650"/>
            <a:ext cx="736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18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head</a:t>
            </a:r>
            <a:endParaRPr lang="zh-CN" altLang="en-US" sz="1800">
              <a:solidFill>
                <a:schemeClr val="tx1"/>
              </a:solidFill>
              <a:latin typeface="Garamond" panose="02020404030301010803" pitchFamily="18" charset="0"/>
              <a:ea typeface="宋体" panose="02010600030101010101" pitchFamily="2" charset="-122"/>
            </a:endParaRPr>
          </a:p>
        </p:txBody>
      </p:sp>
      <p:sp>
        <p:nvSpPr>
          <p:cNvPr id="20493" name="矩形 3"/>
          <p:cNvSpPr>
            <a:spLocks noChangeArrowheads="1"/>
          </p:cNvSpPr>
          <p:nvPr/>
        </p:nvSpPr>
        <p:spPr bwMode="auto">
          <a:xfrm>
            <a:off x="1584325" y="2687638"/>
            <a:ext cx="574675" cy="288925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>
            <a:lvl1pPr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zh-CN" altLang="en-US" sz="1800"/>
          </a:p>
        </p:txBody>
      </p:sp>
      <p:cxnSp>
        <p:nvCxnSpPr>
          <p:cNvPr id="20494" name="直接箭头连接符 8"/>
          <p:cNvCxnSpPr>
            <a:cxnSpLocks noChangeShapeType="1"/>
          </p:cNvCxnSpPr>
          <p:nvPr/>
        </p:nvCxnSpPr>
        <p:spPr bwMode="auto">
          <a:xfrm flipV="1">
            <a:off x="1962150" y="2297113"/>
            <a:ext cx="198438" cy="5349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5" name="矩形 66"/>
          <p:cNvSpPr>
            <a:spLocks noChangeArrowheads="1"/>
          </p:cNvSpPr>
          <p:nvPr/>
        </p:nvSpPr>
        <p:spPr bwMode="auto">
          <a:xfrm>
            <a:off x="1709738" y="2314575"/>
            <a:ext cx="323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1800" b="1">
                <a:solidFill>
                  <a:schemeClr val="tx1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p</a:t>
            </a:r>
            <a:endParaRPr lang="zh-CN" altLang="en-US" sz="1800">
              <a:solidFill>
                <a:schemeClr val="tx1"/>
              </a:solidFill>
              <a:latin typeface="Garamond" panose="02020404030301010803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4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矩形 32"/>
          <p:cNvSpPr/>
          <p:nvPr/>
        </p:nvSpPr>
        <p:spPr>
          <a:xfrm>
            <a:off x="395288" y="1052513"/>
            <a:ext cx="8497887" cy="482441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zh-CN" altLang="en-US" sz="2200" b="1" dirty="0">
                <a:solidFill>
                  <a:srgbClr val="133984"/>
                </a:solidFill>
                <a:latin typeface="Courier New" panose="02070309020205020404" pitchFamily="49" charset="0"/>
                <a:ea typeface="+mn-ea"/>
              </a:rPr>
              <a:t>约瑟夫环：</a:t>
            </a:r>
            <a:endParaRPr lang="en-US" altLang="zh-CN" sz="2200" b="1" dirty="0">
              <a:solidFill>
                <a:srgbClr val="133984"/>
              </a:solidFill>
              <a:latin typeface="Courier New" panose="02070309020205020404" pitchFamily="49" charset="0"/>
              <a:ea typeface="+mn-ea"/>
            </a:endParaRPr>
          </a:p>
          <a:p>
            <a:pPr eaLnBrk="1" hangingPunct="1">
              <a:defRPr/>
            </a:pPr>
            <a:r>
              <a:rPr lang="zh-CN" altLang="en-US" sz="2200" dirty="0">
                <a:latin typeface="+mn-ea"/>
                <a:ea typeface="+mn-ea"/>
              </a:rPr>
              <a:t>  有</a:t>
            </a:r>
            <a:r>
              <a:rPr lang="en-US" altLang="zh-CN" sz="2200" dirty="0">
                <a:latin typeface="+mn-ea"/>
                <a:ea typeface="+mn-ea"/>
              </a:rPr>
              <a:t>n</a:t>
            </a:r>
            <a:r>
              <a:rPr lang="zh-CN" altLang="en-US" sz="2200" dirty="0">
                <a:latin typeface="+mn-ea"/>
                <a:ea typeface="+mn-ea"/>
              </a:rPr>
              <a:t>个人围成一圈，从第一个人开始报数</a:t>
            </a:r>
            <a:r>
              <a:rPr lang="en-US" altLang="zh-CN" sz="2200" dirty="0">
                <a:latin typeface="+mn-ea"/>
                <a:ea typeface="+mn-ea"/>
              </a:rPr>
              <a:t>1</a:t>
            </a:r>
            <a:r>
              <a:rPr lang="zh-CN" altLang="en-US" sz="2200" dirty="0">
                <a:latin typeface="+mn-ea"/>
                <a:ea typeface="+mn-ea"/>
              </a:rPr>
              <a:t>、</a:t>
            </a:r>
            <a:r>
              <a:rPr lang="en-US" altLang="zh-CN" sz="2200" dirty="0">
                <a:latin typeface="+mn-ea"/>
                <a:ea typeface="+mn-ea"/>
              </a:rPr>
              <a:t>2</a:t>
            </a:r>
            <a:r>
              <a:rPr lang="zh-CN" altLang="en-US" sz="2200" dirty="0">
                <a:latin typeface="+mn-ea"/>
                <a:ea typeface="+mn-ea"/>
              </a:rPr>
              <a:t>、</a:t>
            </a:r>
            <a:r>
              <a:rPr lang="en-US" altLang="zh-CN" sz="2200" dirty="0">
                <a:latin typeface="+mn-ea"/>
                <a:ea typeface="+mn-ea"/>
              </a:rPr>
              <a:t>3</a:t>
            </a:r>
            <a:r>
              <a:rPr lang="zh-CN" altLang="en-US" sz="2200" dirty="0">
                <a:latin typeface="+mn-ea"/>
                <a:ea typeface="+mn-ea"/>
              </a:rPr>
              <a:t>、凡报到</a:t>
            </a:r>
            <a:r>
              <a:rPr lang="en-US" altLang="zh-CN" sz="2200" dirty="0">
                <a:latin typeface="+mn-ea"/>
                <a:ea typeface="+mn-ea"/>
              </a:rPr>
              <a:t>m</a:t>
            </a:r>
            <a:r>
              <a:rPr lang="zh-CN" altLang="en-US" sz="2200" dirty="0">
                <a:latin typeface="+mn-ea"/>
                <a:ea typeface="+mn-ea"/>
              </a:rPr>
              <a:t>者退出圈子，从这个人之后重新从</a:t>
            </a:r>
            <a:r>
              <a:rPr lang="en-US" altLang="zh-CN" sz="2200" dirty="0">
                <a:latin typeface="+mn-ea"/>
                <a:ea typeface="+mn-ea"/>
              </a:rPr>
              <a:t>1</a:t>
            </a:r>
            <a:r>
              <a:rPr lang="zh-CN" altLang="en-US" sz="2200" dirty="0">
                <a:latin typeface="+mn-ea"/>
                <a:ea typeface="+mn-ea"/>
              </a:rPr>
              <a:t>报数，直到最后一个人，求他的序号。例如当</a:t>
            </a:r>
            <a:r>
              <a:rPr lang="en-US" altLang="zh-CN" sz="2200" dirty="0">
                <a:latin typeface="+mn-ea"/>
                <a:ea typeface="+mn-ea"/>
              </a:rPr>
              <a:t>n = 5</a:t>
            </a:r>
            <a:r>
              <a:rPr lang="zh-CN" altLang="en-US" sz="2200" dirty="0">
                <a:latin typeface="+mn-ea"/>
                <a:ea typeface="+mn-ea"/>
              </a:rPr>
              <a:t>，</a:t>
            </a:r>
            <a:r>
              <a:rPr lang="en-US" altLang="zh-CN" sz="2200" dirty="0">
                <a:latin typeface="+mn-ea"/>
                <a:ea typeface="+mn-ea"/>
              </a:rPr>
              <a:t>m=3</a:t>
            </a:r>
            <a:r>
              <a:rPr lang="zh-CN" altLang="en-US" sz="2200" dirty="0">
                <a:latin typeface="+mn-ea"/>
                <a:ea typeface="+mn-ea"/>
              </a:rPr>
              <a:t>时，其删除的节点的顺序为</a:t>
            </a:r>
            <a:r>
              <a:rPr lang="en-US" altLang="zh-CN" sz="2200" dirty="0">
                <a:latin typeface="+mn-ea"/>
                <a:ea typeface="+mn-ea"/>
              </a:rPr>
              <a:t>2</a:t>
            </a:r>
            <a:r>
              <a:rPr lang="zh-CN" altLang="en-US" sz="2200" dirty="0">
                <a:latin typeface="+mn-ea"/>
                <a:ea typeface="+mn-ea"/>
              </a:rPr>
              <a:t>，</a:t>
            </a:r>
            <a:r>
              <a:rPr lang="en-US" altLang="zh-CN" sz="2200" dirty="0">
                <a:latin typeface="+mn-ea"/>
                <a:ea typeface="+mn-ea"/>
              </a:rPr>
              <a:t>0</a:t>
            </a:r>
            <a:r>
              <a:rPr lang="zh-CN" altLang="en-US" sz="2200" dirty="0">
                <a:latin typeface="+mn-ea"/>
                <a:ea typeface="+mn-ea"/>
              </a:rPr>
              <a:t>，</a:t>
            </a:r>
            <a:r>
              <a:rPr lang="en-US" altLang="zh-CN" sz="2200" dirty="0">
                <a:latin typeface="+mn-ea"/>
                <a:ea typeface="+mn-ea"/>
              </a:rPr>
              <a:t>4</a:t>
            </a:r>
            <a:r>
              <a:rPr lang="zh-CN" altLang="en-US" sz="2200" dirty="0">
                <a:latin typeface="+mn-ea"/>
                <a:ea typeface="+mn-ea"/>
              </a:rPr>
              <a:t>，</a:t>
            </a:r>
            <a:r>
              <a:rPr lang="en-US" altLang="zh-CN" sz="2200" dirty="0">
                <a:latin typeface="+mn-ea"/>
                <a:ea typeface="+mn-ea"/>
              </a:rPr>
              <a:t>1</a:t>
            </a:r>
            <a:r>
              <a:rPr lang="zh-CN" altLang="en-US" sz="2200" dirty="0">
                <a:latin typeface="+mn-ea"/>
                <a:ea typeface="+mn-ea"/>
              </a:rPr>
              <a:t>，最后剩下的节点为</a:t>
            </a:r>
            <a:r>
              <a:rPr lang="en-US" altLang="zh-CN" sz="2200" dirty="0">
                <a:latin typeface="+mn-ea"/>
                <a:ea typeface="+mn-ea"/>
              </a:rPr>
              <a:t>3</a:t>
            </a:r>
          </a:p>
          <a:p>
            <a:pPr eaLnBrk="1" hangingPunct="1">
              <a:defRPr/>
            </a:pPr>
            <a:endParaRPr lang="zh-CN" altLang="en-US" sz="2200" dirty="0">
              <a:latin typeface="Courier New" panose="02070309020205020404" pitchFamily="49" charset="0"/>
              <a:ea typeface="+mn-ea"/>
            </a:endParaRPr>
          </a:p>
          <a:p>
            <a:pPr eaLnBrk="1" hangingPunct="1">
              <a:spcBef>
                <a:spcPts val="600"/>
              </a:spcBef>
              <a:spcAft>
                <a:spcPts val="200"/>
              </a:spcAft>
              <a:defRPr/>
            </a:pPr>
            <a:r>
              <a:rPr lang="zh-CN" altLang="en-US" sz="2200" b="1" dirty="0">
                <a:solidFill>
                  <a:srgbClr val="133984"/>
                </a:solidFill>
                <a:latin typeface="Courier New" panose="02070309020205020404" pitchFamily="49" charset="0"/>
                <a:ea typeface="+mn-ea"/>
              </a:rPr>
              <a:t>思路：</a:t>
            </a:r>
            <a:endParaRPr lang="en-US" altLang="zh-CN" sz="2200" b="1" dirty="0">
              <a:solidFill>
                <a:srgbClr val="133984"/>
              </a:solidFill>
              <a:latin typeface="Courier New" panose="02070309020205020404" pitchFamily="49" charset="0"/>
              <a:ea typeface="+mn-ea"/>
            </a:endParaRPr>
          </a:p>
          <a:p>
            <a:pPr eaLnBrk="1" hangingPunct="1">
              <a:defRPr/>
            </a:pPr>
            <a:r>
              <a:rPr lang="zh-CN" altLang="en-US" sz="2400" dirty="0">
                <a:latin typeface="+mn-ea"/>
                <a:ea typeface="+mn-ea"/>
              </a:rPr>
              <a:t>  用循环链表，如下图所示，遍历链表每遍历到第</a:t>
            </a:r>
            <a:r>
              <a:rPr lang="en-US" altLang="zh-CN" sz="2400" dirty="0">
                <a:latin typeface="+mn-ea"/>
                <a:ea typeface="+mn-ea"/>
              </a:rPr>
              <a:t>m</a:t>
            </a:r>
            <a:r>
              <a:rPr lang="zh-CN" altLang="en-US" sz="2400" dirty="0">
                <a:latin typeface="+mn-ea"/>
                <a:ea typeface="+mn-ea"/>
              </a:rPr>
              <a:t>个节点的时候输出节点序号，然后将其从链表中删除，继续遍历</a:t>
            </a:r>
            <a:endParaRPr lang="zh-CN" altLang="en-US" sz="2200" dirty="0">
              <a:latin typeface="+mn-ea"/>
              <a:ea typeface="+mn-ea"/>
            </a:endParaRPr>
          </a:p>
        </p:txBody>
      </p:sp>
      <p:grpSp>
        <p:nvGrpSpPr>
          <p:cNvPr id="21507" name="Group 4"/>
          <p:cNvGrpSpPr>
            <a:grpSpLocks/>
          </p:cNvGrpSpPr>
          <p:nvPr/>
        </p:nvGrpSpPr>
        <p:grpSpPr bwMode="auto">
          <a:xfrm>
            <a:off x="836613" y="4598194"/>
            <a:ext cx="7696200" cy="1135062"/>
            <a:chOff x="1686" y="3468"/>
            <a:chExt cx="8394" cy="624"/>
          </a:xfrm>
        </p:grpSpPr>
        <p:grpSp>
          <p:nvGrpSpPr>
            <p:cNvPr id="21509" name="Group 5"/>
            <p:cNvGrpSpPr>
              <a:grpSpLocks/>
            </p:cNvGrpSpPr>
            <p:nvPr/>
          </p:nvGrpSpPr>
          <p:grpSpPr bwMode="auto">
            <a:xfrm>
              <a:off x="3060" y="3468"/>
              <a:ext cx="1080" cy="312"/>
              <a:chOff x="3060" y="3468"/>
              <a:chExt cx="1080" cy="312"/>
            </a:xfrm>
          </p:grpSpPr>
          <p:sp>
            <p:nvSpPr>
              <p:cNvPr id="21533" name="Rectangle 6"/>
              <p:cNvSpPr>
                <a:spLocks noChangeArrowheads="1"/>
              </p:cNvSpPr>
              <p:nvPr/>
            </p:nvSpPr>
            <p:spPr bwMode="auto">
              <a:xfrm>
                <a:off x="3060" y="3468"/>
                <a:ext cx="540" cy="31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lnSpc>
                    <a:spcPct val="72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zh-CN" sz="20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0</a:t>
                </a:r>
              </a:p>
            </p:txBody>
          </p:sp>
          <p:sp>
            <p:nvSpPr>
              <p:cNvPr id="21534" name="Rectangle 7"/>
              <p:cNvSpPr>
                <a:spLocks noChangeArrowheads="1"/>
              </p:cNvSpPr>
              <p:nvPr/>
            </p:nvSpPr>
            <p:spPr bwMode="auto">
              <a:xfrm>
                <a:off x="3600" y="3468"/>
                <a:ext cx="540" cy="31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1800"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1510" name="Group 8"/>
            <p:cNvGrpSpPr>
              <a:grpSpLocks/>
            </p:cNvGrpSpPr>
            <p:nvPr/>
          </p:nvGrpSpPr>
          <p:grpSpPr bwMode="auto">
            <a:xfrm>
              <a:off x="4500" y="3468"/>
              <a:ext cx="1080" cy="312"/>
              <a:chOff x="3060" y="3468"/>
              <a:chExt cx="1080" cy="312"/>
            </a:xfrm>
          </p:grpSpPr>
          <p:sp>
            <p:nvSpPr>
              <p:cNvPr id="21531" name="Rectangle 9"/>
              <p:cNvSpPr>
                <a:spLocks noChangeArrowheads="1"/>
              </p:cNvSpPr>
              <p:nvPr/>
            </p:nvSpPr>
            <p:spPr bwMode="auto">
              <a:xfrm>
                <a:off x="3060" y="3468"/>
                <a:ext cx="540" cy="31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lnSpc>
                    <a:spcPct val="72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zh-CN" sz="20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1</a:t>
                </a:r>
              </a:p>
            </p:txBody>
          </p:sp>
          <p:sp>
            <p:nvSpPr>
              <p:cNvPr id="21532" name="Rectangle 10"/>
              <p:cNvSpPr>
                <a:spLocks noChangeArrowheads="1"/>
              </p:cNvSpPr>
              <p:nvPr/>
            </p:nvSpPr>
            <p:spPr bwMode="auto">
              <a:xfrm>
                <a:off x="3600" y="3468"/>
                <a:ext cx="540" cy="31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1800"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1511" name="Group 11"/>
            <p:cNvGrpSpPr>
              <a:grpSpLocks/>
            </p:cNvGrpSpPr>
            <p:nvPr/>
          </p:nvGrpSpPr>
          <p:grpSpPr bwMode="auto">
            <a:xfrm>
              <a:off x="5940" y="3468"/>
              <a:ext cx="1080" cy="312"/>
              <a:chOff x="3060" y="3468"/>
              <a:chExt cx="1080" cy="312"/>
            </a:xfrm>
          </p:grpSpPr>
          <p:sp>
            <p:nvSpPr>
              <p:cNvPr id="21529" name="Rectangle 12"/>
              <p:cNvSpPr>
                <a:spLocks noChangeArrowheads="1"/>
              </p:cNvSpPr>
              <p:nvPr/>
            </p:nvSpPr>
            <p:spPr bwMode="auto">
              <a:xfrm>
                <a:off x="3060" y="3468"/>
                <a:ext cx="540" cy="31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lnSpc>
                    <a:spcPct val="72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zh-CN" sz="20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2</a:t>
                </a:r>
              </a:p>
            </p:txBody>
          </p:sp>
          <p:sp>
            <p:nvSpPr>
              <p:cNvPr id="21530" name="Rectangle 13"/>
              <p:cNvSpPr>
                <a:spLocks noChangeArrowheads="1"/>
              </p:cNvSpPr>
              <p:nvPr/>
            </p:nvSpPr>
            <p:spPr bwMode="auto">
              <a:xfrm>
                <a:off x="3600" y="3468"/>
                <a:ext cx="540" cy="31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1800"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1512" name="Group 14"/>
            <p:cNvGrpSpPr>
              <a:grpSpLocks/>
            </p:cNvGrpSpPr>
            <p:nvPr/>
          </p:nvGrpSpPr>
          <p:grpSpPr bwMode="auto">
            <a:xfrm>
              <a:off x="8820" y="3468"/>
              <a:ext cx="1080" cy="312"/>
              <a:chOff x="3060" y="3468"/>
              <a:chExt cx="1080" cy="312"/>
            </a:xfrm>
          </p:grpSpPr>
          <p:sp>
            <p:nvSpPr>
              <p:cNvPr id="21527" name="Rectangle 15"/>
              <p:cNvSpPr>
                <a:spLocks noChangeArrowheads="1"/>
              </p:cNvSpPr>
              <p:nvPr/>
            </p:nvSpPr>
            <p:spPr bwMode="auto">
              <a:xfrm>
                <a:off x="3060" y="3468"/>
                <a:ext cx="540" cy="31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lnSpc>
                    <a:spcPct val="72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zh-CN" sz="20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4</a:t>
                </a:r>
              </a:p>
            </p:txBody>
          </p:sp>
          <p:sp>
            <p:nvSpPr>
              <p:cNvPr id="21528" name="Rectangle 16"/>
              <p:cNvSpPr>
                <a:spLocks noChangeArrowheads="1"/>
              </p:cNvSpPr>
              <p:nvPr/>
            </p:nvSpPr>
            <p:spPr bwMode="auto">
              <a:xfrm>
                <a:off x="3600" y="3468"/>
                <a:ext cx="540" cy="31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1800"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1513" name="Group 17"/>
            <p:cNvGrpSpPr>
              <a:grpSpLocks/>
            </p:cNvGrpSpPr>
            <p:nvPr/>
          </p:nvGrpSpPr>
          <p:grpSpPr bwMode="auto">
            <a:xfrm>
              <a:off x="7380" y="3468"/>
              <a:ext cx="1080" cy="312"/>
              <a:chOff x="3060" y="3468"/>
              <a:chExt cx="1080" cy="312"/>
            </a:xfrm>
          </p:grpSpPr>
          <p:sp>
            <p:nvSpPr>
              <p:cNvPr id="21525" name="Rectangle 18"/>
              <p:cNvSpPr>
                <a:spLocks noChangeArrowheads="1"/>
              </p:cNvSpPr>
              <p:nvPr/>
            </p:nvSpPr>
            <p:spPr bwMode="auto">
              <a:xfrm>
                <a:off x="3060" y="3468"/>
                <a:ext cx="540" cy="31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lnSpc>
                    <a:spcPct val="72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zh-CN" sz="2000"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3</a:t>
                </a:r>
              </a:p>
            </p:txBody>
          </p:sp>
          <p:sp>
            <p:nvSpPr>
              <p:cNvPr id="21526" name="Rectangle 19"/>
              <p:cNvSpPr>
                <a:spLocks noChangeArrowheads="1"/>
              </p:cNvSpPr>
              <p:nvPr/>
            </p:nvSpPr>
            <p:spPr bwMode="auto">
              <a:xfrm>
                <a:off x="3600" y="3468"/>
                <a:ext cx="540" cy="31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1800"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21514" name="Line 20"/>
            <p:cNvSpPr>
              <a:spLocks noChangeShapeType="1"/>
            </p:cNvSpPr>
            <p:nvPr/>
          </p:nvSpPr>
          <p:spPr bwMode="auto">
            <a:xfrm>
              <a:off x="3960" y="3624"/>
              <a:ext cx="5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5" name="Line 21"/>
            <p:cNvSpPr>
              <a:spLocks noChangeShapeType="1"/>
            </p:cNvSpPr>
            <p:nvPr/>
          </p:nvSpPr>
          <p:spPr bwMode="auto">
            <a:xfrm>
              <a:off x="5400" y="3624"/>
              <a:ext cx="5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6" name="Line 22"/>
            <p:cNvSpPr>
              <a:spLocks noChangeShapeType="1"/>
            </p:cNvSpPr>
            <p:nvPr/>
          </p:nvSpPr>
          <p:spPr bwMode="auto">
            <a:xfrm>
              <a:off x="6840" y="3624"/>
              <a:ext cx="5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7" name="Line 23"/>
            <p:cNvSpPr>
              <a:spLocks noChangeShapeType="1"/>
            </p:cNvSpPr>
            <p:nvPr/>
          </p:nvSpPr>
          <p:spPr bwMode="auto">
            <a:xfrm>
              <a:off x="8280" y="3624"/>
              <a:ext cx="5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8" name="Line 24"/>
            <p:cNvSpPr>
              <a:spLocks noChangeShapeType="1"/>
            </p:cNvSpPr>
            <p:nvPr/>
          </p:nvSpPr>
          <p:spPr bwMode="auto">
            <a:xfrm>
              <a:off x="2406" y="3549"/>
              <a:ext cx="6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9" name="Rectangle 25"/>
            <p:cNvSpPr>
              <a:spLocks noChangeArrowheads="1"/>
            </p:cNvSpPr>
            <p:nvPr/>
          </p:nvSpPr>
          <p:spPr bwMode="auto">
            <a:xfrm>
              <a:off x="1686" y="3468"/>
              <a:ext cx="720" cy="3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55440" rIns="55440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72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zh-CN"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head</a:t>
              </a:r>
            </a:p>
          </p:txBody>
        </p:sp>
        <p:sp>
          <p:nvSpPr>
            <p:cNvPr id="21520" name="Line 26"/>
            <p:cNvSpPr>
              <a:spLocks noChangeShapeType="1"/>
            </p:cNvSpPr>
            <p:nvPr/>
          </p:nvSpPr>
          <p:spPr bwMode="auto">
            <a:xfrm flipH="1">
              <a:off x="2700" y="4092"/>
              <a:ext cx="73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1" name="Line 27"/>
            <p:cNvSpPr>
              <a:spLocks noChangeShapeType="1"/>
            </p:cNvSpPr>
            <p:nvPr/>
          </p:nvSpPr>
          <p:spPr bwMode="auto">
            <a:xfrm>
              <a:off x="9720" y="3624"/>
              <a:ext cx="3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2" name="Line 28"/>
            <p:cNvSpPr>
              <a:spLocks noChangeShapeType="1"/>
            </p:cNvSpPr>
            <p:nvPr/>
          </p:nvSpPr>
          <p:spPr bwMode="auto">
            <a:xfrm>
              <a:off x="10080" y="3624"/>
              <a:ext cx="0" cy="4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3" name="Line 29"/>
            <p:cNvSpPr>
              <a:spLocks noChangeShapeType="1"/>
            </p:cNvSpPr>
            <p:nvPr/>
          </p:nvSpPr>
          <p:spPr bwMode="auto">
            <a:xfrm>
              <a:off x="2700" y="3708"/>
              <a:ext cx="3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4" name="Line 30"/>
            <p:cNvSpPr>
              <a:spLocks noChangeShapeType="1"/>
            </p:cNvSpPr>
            <p:nvPr/>
          </p:nvSpPr>
          <p:spPr bwMode="auto">
            <a:xfrm>
              <a:off x="2700" y="370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1508" name="Text Box 32"/>
          <p:cNvSpPr txBox="1">
            <a:spLocks noChangeArrowheads="1"/>
          </p:cNvSpPr>
          <p:nvPr/>
        </p:nvSpPr>
        <p:spPr bwMode="auto">
          <a:xfrm>
            <a:off x="2035175" y="80963"/>
            <a:ext cx="64357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54000" anchorCtr="1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 b="1">
                <a:solidFill>
                  <a:srgbClr val="922706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循环链表的应用</a:t>
            </a:r>
            <a:r>
              <a:rPr lang="en-US" altLang="zh-CN" sz="3600" b="1">
                <a:solidFill>
                  <a:srgbClr val="922706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—</a:t>
            </a:r>
            <a:r>
              <a:rPr lang="zh-CN" altLang="en-US" sz="3600" b="1">
                <a:solidFill>
                  <a:srgbClr val="922706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约瑟夫环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107950" y="115888"/>
            <a:ext cx="9001125" cy="65563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 b="1" dirty="0" err="1">
                <a:latin typeface="Courier New" panose="02070309020205020404" pitchFamily="49" charset="0"/>
              </a:rPr>
              <a:t>struct</a:t>
            </a:r>
            <a:r>
              <a:rPr lang="en-US" altLang="zh-CN" sz="2000" b="1" dirty="0">
                <a:latin typeface="Courier New" panose="02070309020205020404" pitchFamily="49" charset="0"/>
              </a:rPr>
              <a:t>  node</a:t>
            </a:r>
          </a:p>
          <a:p>
            <a:pPr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{ </a:t>
            </a:r>
          </a:p>
          <a:p>
            <a:pPr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int</a:t>
            </a:r>
            <a:r>
              <a:rPr lang="en-US" altLang="zh-CN" sz="2000" b="1" dirty="0">
                <a:latin typeface="Courier New" panose="02070309020205020404" pitchFamily="49" charset="0"/>
              </a:rPr>
              <a:t> data;     </a:t>
            </a:r>
          </a:p>
          <a:p>
            <a:pPr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  node  *next; </a:t>
            </a:r>
          </a:p>
          <a:p>
            <a:pPr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};</a:t>
            </a:r>
          </a:p>
          <a:p>
            <a:pPr>
              <a:defRPr/>
            </a:pPr>
            <a:endParaRPr lang="en-US" altLang="zh-CN" sz="2000" b="1" dirty="0">
              <a:latin typeface="Courier New" panose="02070309020205020404" pitchFamily="49" charset="0"/>
            </a:endParaRPr>
          </a:p>
          <a:p>
            <a:pPr>
              <a:defRPr/>
            </a:pPr>
            <a:r>
              <a:rPr lang="en-US" altLang="zh-CN" sz="2000" b="1" dirty="0" err="1">
                <a:latin typeface="Courier New" panose="02070309020205020404" pitchFamily="49" charset="0"/>
              </a:rPr>
              <a:t>int</a:t>
            </a:r>
            <a:r>
              <a:rPr lang="en-US" altLang="zh-CN" sz="2000" b="1" dirty="0">
                <a:latin typeface="Courier New" panose="02070309020205020404" pitchFamily="49" charset="0"/>
              </a:rPr>
              <a:t> main()</a:t>
            </a:r>
          </a:p>
          <a:p>
            <a:pPr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{ node *head, *p, *q;  // head</a:t>
            </a:r>
            <a:r>
              <a:rPr lang="zh-CN" altLang="en-US" sz="2000" b="1" dirty="0">
                <a:latin typeface="Courier New" panose="02070309020205020404" pitchFamily="49" charset="0"/>
              </a:rPr>
              <a:t>为链表头</a:t>
            </a:r>
          </a:p>
          <a:p>
            <a:pPr>
              <a:defRPr/>
            </a:pPr>
            <a:r>
              <a:rPr lang="zh-CN" altLang="en-US" sz="2000" b="1" dirty="0"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int</a:t>
            </a:r>
            <a:r>
              <a:rPr lang="en-US" altLang="zh-CN" sz="2000" b="1" dirty="0">
                <a:latin typeface="Courier New" panose="02070309020205020404" pitchFamily="49" charset="0"/>
              </a:rPr>
              <a:t> n, 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i</a:t>
            </a:r>
            <a:r>
              <a:rPr lang="en-US" altLang="zh-CN" sz="2000" b="1" dirty="0">
                <a:latin typeface="Courier New" panose="02070309020205020404" pitchFamily="49" charset="0"/>
              </a:rPr>
              <a:t>, m; </a:t>
            </a:r>
          </a:p>
          <a:p>
            <a:pPr>
              <a:defRPr/>
            </a:pPr>
            <a:endParaRPr lang="en-US" altLang="zh-CN" sz="2000" b="1" dirty="0">
              <a:latin typeface="Courier New" panose="02070309020205020404" pitchFamily="49" charset="0"/>
            </a:endParaRPr>
          </a:p>
          <a:p>
            <a:pPr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  //</a:t>
            </a:r>
            <a:r>
              <a:rPr lang="zh-CN" altLang="en-US" sz="2000" b="1" dirty="0">
                <a:latin typeface="Courier New" panose="02070309020205020404" pitchFamily="49" charset="0"/>
              </a:rPr>
              <a:t>输入</a:t>
            </a:r>
            <a:r>
              <a:rPr lang="en-US" altLang="zh-CN" sz="2000" b="1" dirty="0">
                <a:latin typeface="Courier New" panose="02070309020205020404" pitchFamily="49" charset="0"/>
              </a:rPr>
              <a:t>n</a:t>
            </a:r>
          </a:p>
          <a:p>
            <a:pPr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   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cout</a:t>
            </a:r>
            <a:r>
              <a:rPr lang="en-US" altLang="zh-CN" sz="2000" b="1" dirty="0">
                <a:latin typeface="Courier New" panose="02070309020205020404" pitchFamily="49" charset="0"/>
              </a:rPr>
              <a:t> &lt;&lt; "\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ninput</a:t>
            </a:r>
            <a:r>
              <a:rPr lang="en-US" altLang="zh-CN" sz="2000" b="1" dirty="0">
                <a:latin typeface="Courier New" panose="02070309020205020404" pitchFamily="49" charset="0"/>
              </a:rPr>
              <a:t> n and m:"; 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cin</a:t>
            </a:r>
            <a:r>
              <a:rPr lang="en-US" altLang="zh-CN" sz="2000" b="1" dirty="0">
                <a:latin typeface="Courier New" panose="02070309020205020404" pitchFamily="49" charset="0"/>
              </a:rPr>
              <a:t> &gt;&gt; n &gt;&gt; m;</a:t>
            </a:r>
          </a:p>
          <a:p>
            <a:pPr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  //</a:t>
            </a:r>
            <a:r>
              <a:rPr lang="zh-CN" altLang="en-US" sz="2000" b="1" dirty="0">
                <a:latin typeface="Courier New" panose="02070309020205020404" pitchFamily="49" charset="0"/>
              </a:rPr>
              <a:t>建立链表</a:t>
            </a:r>
          </a:p>
          <a:p>
            <a:pPr>
              <a:defRPr/>
            </a:pPr>
            <a:r>
              <a:rPr lang="zh-CN" altLang="en-US" sz="2000" b="1" dirty="0"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latin typeface="Courier New" panose="02070309020205020404" pitchFamily="49" charset="0"/>
              </a:rPr>
              <a:t>head = p = new node; </a:t>
            </a:r>
          </a:p>
          <a:p>
            <a:pPr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  p-&gt;data = 0; //p</a:t>
            </a:r>
            <a:r>
              <a:rPr lang="zh-CN" altLang="en-US" sz="2000" b="1" dirty="0">
                <a:latin typeface="Courier New" panose="02070309020205020404" pitchFamily="49" charset="0"/>
              </a:rPr>
              <a:t>指向表尾</a:t>
            </a:r>
          </a:p>
          <a:p>
            <a:pPr>
              <a:defRPr/>
            </a:pPr>
            <a:r>
              <a:rPr lang="zh-CN" altLang="en-US" sz="2000" b="1" dirty="0"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latin typeface="Courier New" panose="02070309020205020404" pitchFamily="49" charset="0"/>
              </a:rPr>
              <a:t>for (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i</a:t>
            </a:r>
            <a:r>
              <a:rPr lang="en-US" altLang="zh-CN" sz="2000" b="1" dirty="0">
                <a:latin typeface="Courier New" panose="02070309020205020404" pitchFamily="49" charset="0"/>
              </a:rPr>
              <a:t>=1; 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i</a:t>
            </a:r>
            <a:r>
              <a:rPr lang="en-US" altLang="zh-CN" sz="2000" b="1" dirty="0">
                <a:latin typeface="Courier New" panose="02070309020205020404" pitchFamily="49" charset="0"/>
              </a:rPr>
              <a:t>&lt;n; ++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i</a:t>
            </a:r>
            <a:r>
              <a:rPr lang="en-US" altLang="zh-CN" sz="2000" b="1" dirty="0">
                <a:latin typeface="Courier New" panose="02070309020205020404" pitchFamily="49" charset="0"/>
              </a:rPr>
              <a:t>) </a:t>
            </a:r>
          </a:p>
          <a:p>
            <a:pPr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    { q = new node; //q</a:t>
            </a:r>
            <a:r>
              <a:rPr lang="zh-CN" altLang="en-US" sz="2000" b="1" dirty="0">
                <a:latin typeface="Courier New" panose="02070309020205020404" pitchFamily="49" charset="0"/>
              </a:rPr>
              <a:t>为当前正在创建的节点</a:t>
            </a:r>
          </a:p>
          <a:p>
            <a:pPr>
              <a:defRPr/>
            </a:pPr>
            <a:r>
              <a:rPr lang="zh-CN" altLang="en-US" sz="2000" b="1" dirty="0">
                <a:latin typeface="Courier New" panose="02070309020205020404" pitchFamily="49" charset="0"/>
              </a:rPr>
              <a:t>      </a:t>
            </a:r>
            <a:r>
              <a:rPr lang="en-US" altLang="zh-CN" sz="2000" b="1" dirty="0">
                <a:latin typeface="Courier New" panose="02070309020205020404" pitchFamily="49" charset="0"/>
              </a:rPr>
              <a:t>q-&gt;data =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i</a:t>
            </a:r>
            <a:r>
              <a:rPr lang="en-US" altLang="zh-CN" sz="2000" b="1" dirty="0">
                <a:latin typeface="Courier New" panose="02070309020205020404" pitchFamily="49" charset="0"/>
              </a:rPr>
              <a:t>; </a:t>
            </a:r>
          </a:p>
          <a:p>
            <a:pPr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      p-&gt;next = q;  p = q;  //</a:t>
            </a:r>
            <a:r>
              <a:rPr lang="zh-CN" altLang="en-US" sz="2000" b="1" dirty="0">
                <a:latin typeface="Courier New" panose="02070309020205020404" pitchFamily="49" charset="0"/>
              </a:rPr>
              <a:t>将</a:t>
            </a:r>
            <a:r>
              <a:rPr lang="en-US" altLang="zh-CN" sz="2000" b="1" dirty="0">
                <a:latin typeface="Courier New" panose="02070309020205020404" pitchFamily="49" charset="0"/>
              </a:rPr>
              <a:t>q</a:t>
            </a:r>
            <a:r>
              <a:rPr lang="zh-CN" altLang="en-US" sz="2000" b="1" dirty="0">
                <a:latin typeface="Courier New" panose="02070309020205020404" pitchFamily="49" charset="0"/>
              </a:rPr>
              <a:t>链入表尾</a:t>
            </a:r>
          </a:p>
          <a:p>
            <a:pPr>
              <a:defRPr/>
            </a:pPr>
            <a:r>
              <a:rPr lang="zh-CN" altLang="en-US" sz="2000" b="1" dirty="0">
                <a:latin typeface="Courier New" panose="02070309020205020404" pitchFamily="49" charset="0"/>
              </a:rPr>
              <a:t>   </a:t>
            </a:r>
            <a:r>
              <a:rPr lang="en-US" altLang="zh-CN" sz="2000" b="1" dirty="0">
                <a:latin typeface="Courier New" panose="02070309020205020404" pitchFamily="49" charset="0"/>
              </a:rPr>
              <a:t>}</a:t>
            </a:r>
          </a:p>
          <a:p>
            <a:pPr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  p-&gt;next = head; // </a:t>
            </a:r>
            <a:r>
              <a:rPr lang="zh-CN" altLang="en-US" sz="2000" b="1" dirty="0">
                <a:latin typeface="Courier New" panose="02070309020205020404" pitchFamily="49" charset="0"/>
              </a:rPr>
              <a:t>头尾相连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107950" y="188913"/>
            <a:ext cx="8928100" cy="53244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  // </a:t>
            </a:r>
            <a:r>
              <a:rPr lang="zh-CN" altLang="en-US" sz="2000" b="1" dirty="0">
                <a:latin typeface="Courier New" panose="02070309020205020404" pitchFamily="49" charset="0"/>
              </a:rPr>
              <a:t>删除过程 </a:t>
            </a:r>
          </a:p>
          <a:p>
            <a:pPr>
              <a:defRPr/>
            </a:pPr>
            <a:r>
              <a:rPr lang="zh-CN" altLang="en-US" sz="2000" b="1" dirty="0"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latin typeface="Courier New" panose="02070309020205020404" pitchFamily="49" charset="0"/>
              </a:rPr>
              <a:t>q=head;</a:t>
            </a:r>
          </a:p>
          <a:p>
            <a:pPr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  while (q-&gt;next != q) //</a:t>
            </a:r>
            <a:r>
              <a:rPr lang="zh-CN" altLang="en-US" sz="2000" b="1" dirty="0">
                <a:latin typeface="Courier New" panose="02070309020205020404" pitchFamily="49" charset="0"/>
              </a:rPr>
              <a:t>只要表非空</a:t>
            </a:r>
          </a:p>
          <a:p>
            <a:pPr>
              <a:defRPr/>
            </a:pPr>
            <a:r>
              <a:rPr lang="zh-CN" altLang="en-US" sz="2000" b="1" dirty="0">
                <a:latin typeface="Courier New" panose="02070309020205020404" pitchFamily="49" charset="0"/>
              </a:rPr>
              <a:t>     </a:t>
            </a:r>
            <a:r>
              <a:rPr lang="en-US" altLang="zh-CN" sz="2000" b="1" dirty="0">
                <a:latin typeface="Courier New" panose="02070309020205020404" pitchFamily="49" charset="0"/>
              </a:rPr>
              <a:t>{ for (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i</a:t>
            </a:r>
            <a:r>
              <a:rPr lang="en-US" altLang="zh-CN" sz="2000" b="1" dirty="0">
                <a:latin typeface="Courier New" panose="02070309020205020404" pitchFamily="49" charset="0"/>
              </a:rPr>
              <a:t> = 0; 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i</a:t>
            </a:r>
            <a:r>
              <a:rPr lang="en-US" altLang="zh-CN" sz="2000" b="1" dirty="0">
                <a:latin typeface="Courier New" panose="02070309020205020404" pitchFamily="49" charset="0"/>
              </a:rPr>
              <a:t>&lt;m; ++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i</a:t>
            </a:r>
            <a:r>
              <a:rPr lang="en-US" altLang="zh-CN" sz="2000" b="1" dirty="0">
                <a:latin typeface="Courier New" panose="02070309020205020404" pitchFamily="49" charset="0"/>
              </a:rPr>
              <a:t>) //</a:t>
            </a:r>
            <a:r>
              <a:rPr lang="zh-CN" altLang="en-US" sz="2000" b="1" dirty="0">
                <a:latin typeface="Courier New" panose="02070309020205020404" pitchFamily="49" charset="0"/>
              </a:rPr>
              <a:t>报数， </a:t>
            </a:r>
          </a:p>
          <a:p>
            <a:pPr>
              <a:defRPr/>
            </a:pPr>
            <a:r>
              <a:rPr lang="zh-CN" altLang="en-US" sz="2000" b="1" dirty="0">
                <a:latin typeface="Courier New" panose="02070309020205020404" pitchFamily="49" charset="0"/>
              </a:rPr>
              <a:t>          </a:t>
            </a:r>
            <a:r>
              <a:rPr lang="en-US" altLang="zh-CN" sz="2000" b="1" dirty="0">
                <a:latin typeface="Courier New" panose="02070309020205020404" pitchFamily="49" charset="0"/>
              </a:rPr>
              <a:t>{ p = q;  q = p-&gt;next;}</a:t>
            </a:r>
          </a:p>
          <a:p>
            <a:pPr>
              <a:defRPr/>
            </a:pPr>
            <a:endParaRPr lang="en-US" altLang="zh-CN" sz="2000" b="1" dirty="0">
              <a:latin typeface="Courier New" panose="02070309020205020404" pitchFamily="49" charset="0"/>
            </a:endParaRPr>
          </a:p>
          <a:p>
            <a:pPr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       p-&gt;next = q-&gt;next;  //</a:t>
            </a:r>
            <a:r>
              <a:rPr lang="zh-CN" altLang="en-US" sz="2000" b="1" dirty="0">
                <a:latin typeface="Courier New" panose="02070309020205020404" pitchFamily="49" charset="0"/>
              </a:rPr>
              <a:t>绕过节点</a:t>
            </a:r>
            <a:r>
              <a:rPr lang="en-US" altLang="zh-CN" sz="2000" b="1" dirty="0">
                <a:latin typeface="Courier New" panose="02070309020205020404" pitchFamily="49" charset="0"/>
              </a:rPr>
              <a:t>q</a:t>
            </a:r>
          </a:p>
          <a:p>
            <a:pPr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       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cout</a:t>
            </a:r>
            <a:r>
              <a:rPr lang="en-US" altLang="zh-CN" sz="2000" b="1" dirty="0">
                <a:latin typeface="Courier New" panose="02070309020205020404" pitchFamily="49" charset="0"/>
              </a:rPr>
              <a:t> &lt;&lt; q-&gt;data &lt;&lt; '\t';    //</a:t>
            </a:r>
            <a:r>
              <a:rPr lang="zh-CN" altLang="en-US" sz="2000" b="1" dirty="0">
                <a:latin typeface="Courier New" panose="02070309020205020404" pitchFamily="49" charset="0"/>
              </a:rPr>
              <a:t>显示被删者的编号</a:t>
            </a:r>
          </a:p>
          <a:p>
            <a:pPr>
              <a:defRPr/>
            </a:pPr>
            <a:r>
              <a:rPr lang="zh-CN" altLang="en-US" sz="2000" b="1" dirty="0">
                <a:latin typeface="Courier New" panose="02070309020205020404" pitchFamily="49" charset="0"/>
              </a:rPr>
              <a:t>       </a:t>
            </a:r>
            <a:r>
              <a:rPr lang="en-US" altLang="zh-CN" sz="2000" b="1" dirty="0">
                <a:latin typeface="Courier New" panose="02070309020205020404" pitchFamily="49" charset="0"/>
              </a:rPr>
              <a:t>delete q;	//</a:t>
            </a:r>
            <a:r>
              <a:rPr lang="zh-CN" altLang="en-US" sz="2000" b="1" dirty="0">
                <a:latin typeface="Courier New" panose="02070309020205020404" pitchFamily="49" charset="0"/>
              </a:rPr>
              <a:t>回收被删者的空间</a:t>
            </a:r>
          </a:p>
          <a:p>
            <a:pPr>
              <a:defRPr/>
            </a:pPr>
            <a:r>
              <a:rPr lang="zh-CN" altLang="en-US" sz="2000" b="1" dirty="0">
                <a:latin typeface="Courier New" panose="02070309020205020404" pitchFamily="49" charset="0"/>
              </a:rPr>
              <a:t>       </a:t>
            </a:r>
            <a:r>
              <a:rPr lang="en-US" altLang="zh-CN" sz="2000" b="1" dirty="0">
                <a:latin typeface="Courier New" panose="02070309020205020404" pitchFamily="49" charset="0"/>
              </a:rPr>
              <a:t>q=p-&gt;next; //</a:t>
            </a:r>
            <a:r>
              <a:rPr lang="zh-CN" altLang="en-US" sz="2000" b="1" dirty="0">
                <a:latin typeface="Courier New" panose="02070309020205020404" pitchFamily="49" charset="0"/>
              </a:rPr>
              <a:t>让</a:t>
            </a:r>
            <a:r>
              <a:rPr lang="en-US" altLang="zh-CN" sz="2000" b="1" dirty="0">
                <a:latin typeface="Courier New" panose="02070309020205020404" pitchFamily="49" charset="0"/>
              </a:rPr>
              <a:t>q</a:t>
            </a:r>
            <a:r>
              <a:rPr lang="zh-CN" altLang="en-US" sz="2000" b="1" dirty="0">
                <a:latin typeface="Courier New" panose="02070309020205020404" pitchFamily="49" charset="0"/>
              </a:rPr>
              <a:t>指向报</a:t>
            </a:r>
            <a:r>
              <a:rPr lang="en-US" altLang="zh-CN" sz="2000" b="1" dirty="0">
                <a:latin typeface="Courier New" panose="02070309020205020404" pitchFamily="49" charset="0"/>
              </a:rPr>
              <a:t>1</a:t>
            </a:r>
            <a:r>
              <a:rPr lang="zh-CN" altLang="en-US" sz="2000" b="1" dirty="0">
                <a:latin typeface="Courier New" panose="02070309020205020404" pitchFamily="49" charset="0"/>
              </a:rPr>
              <a:t>的节点</a:t>
            </a:r>
          </a:p>
          <a:p>
            <a:pPr>
              <a:defRPr/>
            </a:pPr>
            <a:r>
              <a:rPr lang="zh-CN" altLang="en-US" sz="2000" b="1" dirty="0">
                <a:latin typeface="Courier New" panose="02070309020205020404" pitchFamily="49" charset="0"/>
              </a:rPr>
              <a:t>     </a:t>
            </a:r>
            <a:r>
              <a:rPr lang="en-US" altLang="zh-CN" sz="2000" b="1" dirty="0">
                <a:latin typeface="Courier New" panose="02070309020205020404" pitchFamily="49" charset="0"/>
              </a:rPr>
              <a:t>}</a:t>
            </a:r>
          </a:p>
          <a:p>
            <a:pPr>
              <a:defRPr/>
            </a:pPr>
            <a:endParaRPr lang="en-US" altLang="zh-CN" sz="2000" b="1" dirty="0">
              <a:latin typeface="Courier New" panose="02070309020205020404" pitchFamily="49" charset="0"/>
            </a:endParaRPr>
          </a:p>
          <a:p>
            <a:pPr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  // </a:t>
            </a:r>
            <a:r>
              <a:rPr lang="zh-CN" altLang="en-US" sz="2000" b="1" dirty="0">
                <a:latin typeface="Courier New" panose="02070309020205020404" pitchFamily="49" charset="0"/>
              </a:rPr>
              <a:t>打印结果 </a:t>
            </a:r>
          </a:p>
          <a:p>
            <a:pPr>
              <a:defRPr/>
            </a:pPr>
            <a:r>
              <a:rPr lang="zh-CN" altLang="en-US" sz="2000" b="1" dirty="0"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cout</a:t>
            </a:r>
            <a:r>
              <a:rPr lang="en-US" altLang="zh-CN" sz="2000" b="1" dirty="0">
                <a:latin typeface="Courier New" panose="02070309020205020404" pitchFamily="49" charset="0"/>
              </a:rPr>
              <a:t> &lt;&lt; "\n</a:t>
            </a:r>
            <a:r>
              <a:rPr lang="zh-CN" altLang="en-US" sz="2000" b="1" dirty="0">
                <a:latin typeface="Courier New" panose="02070309020205020404" pitchFamily="49" charset="0"/>
              </a:rPr>
              <a:t>最后剩下： </a:t>
            </a:r>
            <a:r>
              <a:rPr lang="en-US" altLang="zh-CN" sz="2000" b="1" dirty="0">
                <a:latin typeface="Courier New" panose="02070309020205020404" pitchFamily="49" charset="0"/>
              </a:rPr>
              <a:t>" &lt;&lt;  q-&gt;data &lt;&lt; 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endl</a:t>
            </a:r>
            <a:r>
              <a:rPr lang="en-US" altLang="zh-CN" sz="2000" b="1" dirty="0">
                <a:latin typeface="Courier New" panose="02070309020205020404" pitchFamily="49" charset="0"/>
              </a:rPr>
              <a:t>;</a:t>
            </a:r>
          </a:p>
          <a:p>
            <a:pPr>
              <a:defRPr/>
            </a:pPr>
            <a:endParaRPr lang="en-US" altLang="zh-CN" sz="2000" b="1" dirty="0">
              <a:latin typeface="Courier New" panose="02070309020205020404" pitchFamily="49" charset="0"/>
            </a:endParaRPr>
          </a:p>
          <a:p>
            <a:pPr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return 0;</a:t>
            </a:r>
          </a:p>
          <a:p>
            <a:pPr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}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链表总结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实现较复杂</a:t>
            </a:r>
          </a:p>
          <a:p>
            <a:pPr eaLnBrk="1" hangingPunct="1"/>
            <a:r>
              <a:rPr lang="zh-CN" altLang="en-US"/>
              <a:t>插入、删除效率高，但查找第</a:t>
            </a:r>
            <a:r>
              <a:rPr lang="en-US" altLang="zh-CN"/>
              <a:t>i</a:t>
            </a:r>
            <a:r>
              <a:rPr lang="zh-CN" altLang="en-US"/>
              <a:t>个元素效率低</a:t>
            </a:r>
          </a:p>
          <a:p>
            <a:pPr eaLnBrk="1" hangingPunct="1"/>
            <a:r>
              <a:rPr lang="zh-CN" altLang="en-US"/>
              <a:t>无表满的问题</a:t>
            </a:r>
          </a:p>
          <a:p>
            <a:pPr eaLnBrk="1" hangingPunct="1"/>
            <a:r>
              <a:rPr lang="zh-CN" altLang="en-US"/>
              <a:t>适合于动态表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19138" y="115888"/>
            <a:ext cx="8229600" cy="720725"/>
          </a:xfrm>
        </p:spPr>
        <p:txBody>
          <a:bodyPr/>
          <a:lstStyle/>
          <a:p>
            <a:pPr eaLnBrk="1" hangingPunct="1"/>
            <a:r>
              <a:rPr lang="zh-CN" altLang="en-US"/>
              <a:t>结构体的概念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981075"/>
            <a:ext cx="8229600" cy="838200"/>
          </a:xfrm>
        </p:spPr>
        <p:txBody>
          <a:bodyPr/>
          <a:lstStyle/>
          <a:p>
            <a:pPr eaLnBrk="1" hangingPunct="1"/>
            <a:r>
              <a:rPr lang="zh-CN" altLang="en-US" b="1"/>
              <a:t>打印学生成绩单，格式如下：</a:t>
            </a:r>
          </a:p>
        </p:txBody>
      </p:sp>
      <p:graphicFrame>
        <p:nvGraphicFramePr>
          <p:cNvPr id="4100" name="Group 4"/>
          <p:cNvGraphicFramePr>
            <a:graphicFrameLocks noGrp="1"/>
          </p:cNvGraphicFramePr>
          <p:nvPr>
            <p:ph sz="half" idx="2"/>
          </p:nvPr>
        </p:nvGraphicFramePr>
        <p:xfrm>
          <a:off x="900113" y="1628775"/>
          <a:ext cx="7127874" cy="2232024"/>
        </p:xfrm>
        <a:graphic>
          <a:graphicData uri="http://schemas.openxmlformats.org/drawingml/2006/table">
            <a:tbl>
              <a:tblPr/>
              <a:tblGrid>
                <a:gridCol w="15949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5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5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58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8006">
                <a:tc>
                  <a:txBody>
                    <a:bodyPr/>
                    <a:lstStyle/>
                    <a:p>
                      <a:pPr marL="477838" marR="0" lvl="0" indent="-477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29200" algn="l"/>
                        </a:tabLst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学号</a:t>
                      </a:r>
                    </a:p>
                  </a:txBody>
                  <a:tcPr marL="91428" marR="91428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7838" marR="0" lvl="0" indent="-4778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29200" algn="l"/>
                        </a:tabLst>
                      </a:pP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姓名</a:t>
                      </a:r>
                    </a:p>
                  </a:txBody>
                  <a:tcPr marL="91428" marR="91428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7838" marR="0" lvl="0" indent="-477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29200" algn="l"/>
                        </a:tabLst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语文成绩</a:t>
                      </a:r>
                    </a:p>
                  </a:txBody>
                  <a:tcPr marL="91428" marR="91428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7838" marR="0" lvl="0" indent="-477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29200" algn="l"/>
                        </a:tabLst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数学成绩</a:t>
                      </a:r>
                    </a:p>
                  </a:txBody>
                  <a:tcPr marL="91428" marR="91428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7838" marR="0" lvl="0" indent="-477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29200" algn="l"/>
                        </a:tabLst>
                      </a:pP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英语成绩</a:t>
                      </a:r>
                      <a:endParaRPr kumimoji="0" lang="en-US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91428" marR="91428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006">
                <a:tc>
                  <a:txBody>
                    <a:bodyPr/>
                    <a:lstStyle/>
                    <a:p>
                      <a:pPr marL="477838" marR="0" lvl="0" indent="-477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29200" algn="l"/>
                        </a:tabLst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00001</a:t>
                      </a:r>
                    </a:p>
                  </a:txBody>
                  <a:tcPr marL="91428" marR="91428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7838" marR="0" lvl="0" indent="-477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29200" algn="l"/>
                        </a:tabLst>
                      </a:pP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张三</a:t>
                      </a:r>
                    </a:p>
                  </a:txBody>
                  <a:tcPr marL="91428" marR="91428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7838" marR="0" lvl="0" indent="-477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29200" algn="l"/>
                        </a:tabLst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96</a:t>
                      </a:r>
                    </a:p>
                  </a:txBody>
                  <a:tcPr marL="91428" marR="91428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7838" marR="0" lvl="0" indent="-477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29200" algn="l"/>
                        </a:tabLst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94</a:t>
                      </a:r>
                    </a:p>
                  </a:txBody>
                  <a:tcPr marL="91428" marR="91428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7838" marR="0" lvl="0" indent="-477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29200" algn="l"/>
                        </a:tabLst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88</a:t>
                      </a:r>
                    </a:p>
                  </a:txBody>
                  <a:tcPr marL="91428" marR="91428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006">
                <a:tc>
                  <a:txBody>
                    <a:bodyPr/>
                    <a:lstStyle/>
                    <a:p>
                      <a:pPr marL="477838" marR="0" lvl="0" indent="-477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29200" algn="l"/>
                        </a:tabLst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00003</a:t>
                      </a:r>
                    </a:p>
                  </a:txBody>
                  <a:tcPr marL="91428" marR="91428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7838" marR="0" lvl="0" indent="-477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29200" algn="l"/>
                        </a:tabLst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李四</a:t>
                      </a:r>
                    </a:p>
                  </a:txBody>
                  <a:tcPr marL="91428" marR="91428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7838" marR="0" lvl="0" indent="-477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29200" algn="l"/>
                        </a:tabLst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89</a:t>
                      </a:r>
                    </a:p>
                  </a:txBody>
                  <a:tcPr marL="91428" marR="91428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7838" marR="0" lvl="0" indent="-477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29200" algn="l"/>
                        </a:tabLst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91428" marR="91428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7838" marR="0" lvl="0" indent="-477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29200" algn="l"/>
                        </a:tabLst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76</a:t>
                      </a:r>
                    </a:p>
                  </a:txBody>
                  <a:tcPr marL="91428" marR="91428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006">
                <a:tc>
                  <a:txBody>
                    <a:bodyPr/>
                    <a:lstStyle/>
                    <a:p>
                      <a:pPr marL="477838" marR="0" lvl="0" indent="-477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29200" algn="l"/>
                        </a:tabLst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00004</a:t>
                      </a:r>
                    </a:p>
                  </a:txBody>
                  <a:tcPr marL="91428" marR="91428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7838" marR="0" lvl="0" indent="-477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29200" algn="l"/>
                        </a:tabLst>
                      </a:pP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王五</a:t>
                      </a:r>
                    </a:p>
                  </a:txBody>
                  <a:tcPr marL="91428" marR="91428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7838" marR="0" lvl="0" indent="-477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29200" algn="l"/>
                        </a:tabLst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L="91428" marR="91428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7838" marR="0" lvl="0" indent="-477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29200" algn="l"/>
                        </a:tabLst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87</a:t>
                      </a:r>
                    </a:p>
                  </a:txBody>
                  <a:tcPr marL="91428" marR="91428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7838" marR="0" lvl="0" indent="-477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29200" algn="l"/>
                        </a:tabLst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Times New Roman" pitchFamily="18" charset="0"/>
                        </a:rPr>
                        <a:t>78</a:t>
                      </a:r>
                    </a:p>
                  </a:txBody>
                  <a:tcPr marL="91428" marR="91428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755650" y="4221163"/>
            <a:ext cx="4835525" cy="46196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bg1"/>
                </a:solidFill>
                <a:latin typeface="Courier New" panose="02070309020205020404" pitchFamily="49" charset="0"/>
                <a:ea typeface="+mn-ea"/>
              </a:defRPr>
            </a:lvl1pPr>
          </a:lstStyle>
          <a:p>
            <a:pPr>
              <a:defRPr/>
            </a:pPr>
            <a:r>
              <a:rPr lang="zh-CN" altLang="en-US" dirty="0"/>
              <a:t>如何在程序中表示这组学生信息？</a:t>
            </a:r>
          </a:p>
        </p:txBody>
      </p:sp>
      <p:sp>
        <p:nvSpPr>
          <p:cNvPr id="2" name="矩形 1"/>
          <p:cNvSpPr/>
          <p:nvPr/>
        </p:nvSpPr>
        <p:spPr>
          <a:xfrm>
            <a:off x="755650" y="4803775"/>
            <a:ext cx="3278188" cy="460375"/>
          </a:xfrm>
          <a:prstGeom prst="rect">
            <a:avLst/>
          </a:prstGeom>
          <a:solidFill>
            <a:srgbClr val="FFC000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rgbClr val="C00000"/>
                </a:solidFill>
                <a:latin typeface="Courier New" panose="02070309020205020404" pitchFamily="49" charset="0"/>
                <a:ea typeface="+mn-ea"/>
              </a:rPr>
              <a:t>用二维的数组来表示</a:t>
            </a:r>
            <a:r>
              <a:rPr lang="en-US" altLang="zh-CN" sz="2400" b="1" dirty="0">
                <a:solidFill>
                  <a:srgbClr val="C00000"/>
                </a:solidFill>
                <a:latin typeface="Courier New" panose="02070309020205020404" pitchFamily="49" charset="0"/>
                <a:ea typeface="+mn-ea"/>
              </a:rPr>
              <a:t>?</a:t>
            </a:r>
            <a:endParaRPr lang="zh-CN" altLang="en-US" sz="2400" b="1" dirty="0">
              <a:solidFill>
                <a:srgbClr val="C00000"/>
              </a:solidFill>
              <a:latin typeface="Courier New" panose="02070309020205020404" pitchFamily="49" charset="0"/>
              <a:ea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294188" y="4803775"/>
            <a:ext cx="4392612" cy="460375"/>
          </a:xfrm>
          <a:prstGeom prst="rect">
            <a:avLst/>
          </a:prstGeom>
          <a:solidFill>
            <a:srgbClr val="FFC000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rgbClr val="C00000"/>
                </a:solidFill>
                <a:latin typeface="Courier New" panose="02070309020205020404" pitchFamily="49" charset="0"/>
                <a:ea typeface="+mn-ea"/>
              </a:rPr>
              <a:t>每一列用一个一维数组来表示</a:t>
            </a:r>
            <a:r>
              <a:rPr lang="en-US" altLang="zh-CN" sz="2400" b="1" dirty="0">
                <a:solidFill>
                  <a:srgbClr val="C00000"/>
                </a:solidFill>
                <a:latin typeface="Courier New" panose="02070309020205020404" pitchFamily="49" charset="0"/>
                <a:ea typeface="+mn-ea"/>
              </a:rPr>
              <a:t>?</a:t>
            </a:r>
            <a:endParaRPr lang="zh-CN" altLang="en-US" sz="2400" b="1" dirty="0">
              <a:solidFill>
                <a:srgbClr val="C00000"/>
              </a:solidFill>
              <a:latin typeface="Courier New" panose="02070309020205020404" pitchFamily="49" charset="0"/>
              <a:ea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55650" y="5397500"/>
            <a:ext cx="8312150" cy="46196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Courier New" panose="02070309020205020404" pitchFamily="49" charset="0"/>
                <a:ea typeface="+mn-ea"/>
              </a:rPr>
              <a:t>应该将一个人的所有信息项放在一起，即保持数据的相关性</a:t>
            </a:r>
            <a:endParaRPr lang="en-US" altLang="zh-CN" sz="2400" b="1" dirty="0">
              <a:solidFill>
                <a:schemeClr val="bg1"/>
              </a:solidFill>
              <a:latin typeface="Courier New" panose="02070309020205020404" pitchFamily="49" charset="0"/>
              <a:ea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55650" y="5991225"/>
            <a:ext cx="7283450" cy="461963"/>
          </a:xfrm>
          <a:prstGeom prst="rect">
            <a:avLst/>
          </a:prstGeom>
          <a:solidFill>
            <a:srgbClr val="FFC000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rgbClr val="C00000"/>
                </a:solidFill>
                <a:latin typeface="Courier New" panose="02070309020205020404" pitchFamily="49" charset="0"/>
                <a:ea typeface="+mn-ea"/>
              </a:rPr>
              <a:t>结构体：自定义由一组相关数据构成的新的数据类型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2" grpId="0" animBg="1"/>
      <p:bldP spid="2" grpId="0" animBg="1"/>
      <p:bldP spid="3" grpId="0" animBg="1"/>
      <p:bldP spid="4" grpId="0" animBg="1"/>
      <p:bldP spid="1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188" y="115888"/>
            <a:ext cx="7772400" cy="1143000"/>
          </a:xfrm>
        </p:spPr>
        <p:txBody>
          <a:bodyPr/>
          <a:lstStyle/>
          <a:p>
            <a:pPr eaLnBrk="1" hangingPunct="1"/>
            <a:r>
              <a:rPr lang="zh-CN" altLang="en-US"/>
              <a:t>总结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052513"/>
            <a:ext cx="7772400" cy="4368800"/>
          </a:xfrm>
        </p:spPr>
        <p:txBody>
          <a:bodyPr/>
          <a:lstStyle/>
          <a:p>
            <a:pPr eaLnBrk="1" hangingPunct="1"/>
            <a:r>
              <a:rPr lang="zh-CN" altLang="en-US" sz="3200"/>
              <a:t>本章介绍了结构体</a:t>
            </a:r>
          </a:p>
          <a:p>
            <a:pPr eaLnBrk="1" hangingPunct="1"/>
            <a:r>
              <a:rPr lang="zh-CN" altLang="en-US" sz="3200"/>
              <a:t>作用：</a:t>
            </a:r>
          </a:p>
          <a:p>
            <a:pPr lvl="1" eaLnBrk="1" hangingPunct="1"/>
            <a:r>
              <a:rPr lang="zh-CN" altLang="en-US" sz="2800"/>
              <a:t>处理更复杂的数据</a:t>
            </a:r>
          </a:p>
          <a:p>
            <a:pPr eaLnBrk="1" hangingPunct="1"/>
            <a:r>
              <a:rPr lang="zh-CN" altLang="en-US" sz="3200"/>
              <a:t>使用：</a:t>
            </a:r>
          </a:p>
          <a:p>
            <a:pPr lvl="1" eaLnBrk="1" hangingPunct="1"/>
            <a:r>
              <a:rPr lang="zh-CN" altLang="en-US" sz="2800"/>
              <a:t>定义类型</a:t>
            </a:r>
          </a:p>
          <a:p>
            <a:pPr lvl="1" eaLnBrk="1" hangingPunct="1"/>
            <a:r>
              <a:rPr lang="zh-CN" altLang="en-US" sz="2800"/>
              <a:t>定义变量</a:t>
            </a:r>
          </a:p>
          <a:p>
            <a:pPr eaLnBrk="1" hangingPunct="1"/>
            <a:r>
              <a:rPr lang="zh-CN" altLang="en-US" sz="3200"/>
              <a:t>链表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/>
            <a:r>
              <a:rPr lang="zh-CN" altLang="en-US"/>
              <a:t>作业</a:t>
            </a:r>
            <a:r>
              <a:rPr lang="en-US" altLang="zh-CN"/>
              <a:t>&amp;</a:t>
            </a:r>
            <a:r>
              <a:rPr lang="zh-CN" altLang="en-US"/>
              <a:t>上机练习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15925" y="908050"/>
            <a:ext cx="8312150" cy="5617294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sz="2000" b="1" dirty="0"/>
              <a:t>Using struct, implement a data structure called binary search tree, in which every node contains an integer key, </a:t>
            </a:r>
            <a:r>
              <a:rPr lang="en-US" altLang="zh-CN" sz="2000" b="1"/>
              <a:t>and pointers to two </a:t>
            </a:r>
            <a:r>
              <a:rPr lang="en-US" altLang="zh-CN" sz="2000" b="1" dirty="0"/>
              <a:t>children. The left subtree of a node contains only nodes with keys less than the node’s key. The right subtree contains only nodes with bigger keys. Now implement the following functions: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zh-CN" sz="1800" b="1" dirty="0">
                <a:solidFill>
                  <a:schemeClr val="tx1"/>
                </a:solidFill>
              </a:rPr>
              <a:t>insert (</a:t>
            </a:r>
            <a:r>
              <a:rPr lang="en-US" altLang="zh-CN" sz="1800" b="1" dirty="0" err="1">
                <a:solidFill>
                  <a:schemeClr val="tx1"/>
                </a:solidFill>
              </a:rPr>
              <a:t>bin_tree</a:t>
            </a:r>
            <a:r>
              <a:rPr lang="en-US" altLang="zh-CN" sz="1800" b="1" dirty="0">
                <a:solidFill>
                  <a:schemeClr val="tx1"/>
                </a:solidFill>
              </a:rPr>
              <a:t>*, </a:t>
            </a:r>
            <a:r>
              <a:rPr lang="en-US" altLang="zh-CN" sz="1800" b="1" dirty="0" err="1">
                <a:solidFill>
                  <a:schemeClr val="tx1"/>
                </a:solidFill>
              </a:rPr>
              <a:t>a_node</a:t>
            </a:r>
            <a:r>
              <a:rPr lang="en-US" altLang="zh-CN" sz="1800" b="1" dirty="0">
                <a:solidFill>
                  <a:schemeClr val="tx1"/>
                </a:solidFill>
              </a:rPr>
              <a:t>); //insert a node into the tree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zh-CN" sz="1800" b="1" dirty="0">
                <a:solidFill>
                  <a:schemeClr val="tx1"/>
                </a:solidFill>
              </a:rPr>
              <a:t>delete (</a:t>
            </a:r>
            <a:r>
              <a:rPr lang="en-US" altLang="zh-CN" sz="1800" b="1" dirty="0" err="1">
                <a:solidFill>
                  <a:schemeClr val="tx1"/>
                </a:solidFill>
              </a:rPr>
              <a:t>bin_tree</a:t>
            </a:r>
            <a:r>
              <a:rPr lang="en-US" altLang="zh-CN" sz="1800" b="1" dirty="0">
                <a:solidFill>
                  <a:schemeClr val="tx1"/>
                </a:solidFill>
              </a:rPr>
              <a:t>*, id); //delete a node with a certain id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b="1" dirty="0"/>
              <a:t>A balanced binary tree, also referred to as a height-balanced binary tree, is defined as a binary tree in which the height of the left and right subtree of any node differ by not more than 1.  Implement the following function: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1800" b="1" dirty="0"/>
              <a:t>rebalance (</a:t>
            </a:r>
            <a:r>
              <a:rPr lang="en-US" sz="1800" b="1" dirty="0" err="1"/>
              <a:t>bin_tree</a:t>
            </a:r>
            <a:r>
              <a:rPr lang="en-US" sz="1800" b="1" dirty="0"/>
              <a:t>*) </a:t>
            </a:r>
            <a:r>
              <a:rPr lang="en-US" sz="1800" b="1" dirty="0">
                <a:sym typeface="Wingdings" pitchFamily="2" charset="2"/>
              </a:rPr>
              <a:t> a balanced binary tree </a:t>
            </a:r>
          </a:p>
          <a:p>
            <a:pPr marL="628650" lvl="1" indent="0" eaLnBrk="1" hangingPunct="1">
              <a:lnSpc>
                <a:spcPct val="120000"/>
              </a:lnSpc>
              <a:buNone/>
            </a:pPr>
            <a:r>
              <a:rPr lang="en-US" sz="1800" b="1" dirty="0">
                <a:sym typeface="Wingdings" pitchFamily="2" charset="2"/>
              </a:rPr>
              <a:t>	//hint, use a recursive function</a:t>
            </a:r>
            <a:endParaRPr lang="en-US" sz="1800" b="1" dirty="0"/>
          </a:p>
          <a:p>
            <a:pPr eaLnBrk="1" hangingPunct="1">
              <a:lnSpc>
                <a:spcPct val="120000"/>
              </a:lnSpc>
            </a:pPr>
            <a:endParaRPr lang="en-US" altLang="zh-CN" sz="2000" b="1" dirty="0"/>
          </a:p>
          <a:p>
            <a:pPr eaLnBrk="1" hangingPunct="1">
              <a:lnSpc>
                <a:spcPct val="120000"/>
              </a:lnSpc>
            </a:pPr>
            <a:endParaRPr lang="en-US" altLang="zh-CN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结构体类型的定义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052513"/>
            <a:ext cx="4392613" cy="647700"/>
          </a:xfrm>
        </p:spPr>
        <p:txBody>
          <a:bodyPr/>
          <a:lstStyle/>
          <a:p>
            <a:pPr eaLnBrk="1" hangingPunct="1"/>
            <a:r>
              <a:rPr lang="zh-CN" altLang="en-US"/>
              <a:t>结构体类型定义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219700" y="981075"/>
            <a:ext cx="3500438" cy="20304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1" dirty="0" err="1">
                <a:latin typeface="Courier New" panose="02070309020205020404" pitchFamily="49" charset="0"/>
              </a:rPr>
              <a:t>struct</a:t>
            </a:r>
            <a:r>
              <a:rPr lang="en-US" altLang="zh-CN" b="1" dirty="0">
                <a:latin typeface="Courier New" panose="02070309020205020404" pitchFamily="49" charset="0"/>
              </a:rPr>
              <a:t> </a:t>
            </a:r>
            <a:r>
              <a:rPr lang="en-US" altLang="zh-CN" b="1" dirty="0" err="1">
                <a:latin typeface="Courier New" panose="02070309020205020404" pitchFamily="49" charset="0"/>
              </a:rPr>
              <a:t>studentT</a:t>
            </a:r>
            <a:r>
              <a:rPr lang="en-US" altLang="zh-CN" b="1" dirty="0">
                <a:latin typeface="Courier New" panose="02070309020205020404" pitchFamily="49" charset="0"/>
              </a:rPr>
              <a:t> {</a:t>
            </a:r>
          </a:p>
          <a:p>
            <a:pPr>
              <a:defRPr/>
            </a:pPr>
            <a:r>
              <a:rPr lang="pt-BR" altLang="zh-CN" b="1" dirty="0">
                <a:latin typeface="Courier New" panose="02070309020205020404" pitchFamily="49" charset="0"/>
              </a:rPr>
              <a:t>  char  </a:t>
            </a:r>
            <a:r>
              <a:rPr lang="en-US" altLang="zh-CN" b="1" dirty="0">
                <a:latin typeface="Courier New" panose="02070309020205020404" pitchFamily="49" charset="0"/>
              </a:rPr>
              <a:t>id</a:t>
            </a:r>
            <a:r>
              <a:rPr lang="pt-BR" altLang="zh-CN" b="1" dirty="0">
                <a:latin typeface="Courier New" panose="02070309020205020404" pitchFamily="49" charset="0"/>
              </a:rPr>
              <a:t>[10];</a:t>
            </a:r>
          </a:p>
          <a:p>
            <a:pPr>
              <a:defRPr/>
            </a:pPr>
            <a:r>
              <a:rPr lang="pt-BR" altLang="zh-CN" b="1" dirty="0">
                <a:latin typeface="Courier New" panose="02070309020205020404" pitchFamily="49" charset="0"/>
              </a:rPr>
              <a:t>  char  name[8];</a:t>
            </a:r>
          </a:p>
          <a:p>
            <a:pPr>
              <a:defRPr/>
            </a:pPr>
            <a:r>
              <a:rPr lang="en-US" altLang="zh-CN" b="1" dirty="0">
                <a:latin typeface="Courier New" panose="02070309020205020404" pitchFamily="49" charset="0"/>
              </a:rPr>
              <a:t>  </a:t>
            </a:r>
            <a:r>
              <a:rPr lang="en-US" altLang="zh-CN" b="1" dirty="0" err="1">
                <a:latin typeface="Courier New" panose="02070309020205020404" pitchFamily="49" charset="0"/>
              </a:rPr>
              <a:t>int</a:t>
            </a:r>
            <a:r>
              <a:rPr lang="en-US" altLang="zh-CN" b="1" dirty="0">
                <a:latin typeface="Courier New" panose="02070309020205020404" pitchFamily="49" charset="0"/>
              </a:rPr>
              <a:t> </a:t>
            </a:r>
            <a:r>
              <a:rPr lang="en-US" altLang="zh-CN" b="1" dirty="0" err="1">
                <a:latin typeface="Courier New" panose="02070309020205020404" pitchFamily="49" charset="0"/>
              </a:rPr>
              <a:t>chinese</a:t>
            </a:r>
            <a:r>
              <a:rPr lang="en-US" altLang="zh-CN" b="1" dirty="0">
                <a:latin typeface="Courier New" panose="02070309020205020404" pitchFamily="49" charset="0"/>
              </a:rPr>
              <a:t>;</a:t>
            </a:r>
          </a:p>
          <a:p>
            <a:pPr>
              <a:defRPr/>
            </a:pPr>
            <a:r>
              <a:rPr lang="en-US" altLang="zh-CN" b="1" dirty="0">
                <a:latin typeface="Courier New" panose="02070309020205020404" pitchFamily="49" charset="0"/>
              </a:rPr>
              <a:t>  </a:t>
            </a:r>
            <a:r>
              <a:rPr lang="en-US" altLang="zh-CN" b="1" dirty="0" err="1">
                <a:latin typeface="Courier New" panose="02070309020205020404" pitchFamily="49" charset="0"/>
              </a:rPr>
              <a:t>int</a:t>
            </a:r>
            <a:r>
              <a:rPr lang="en-US" altLang="zh-CN" b="1" dirty="0">
                <a:latin typeface="Courier New" panose="02070309020205020404" pitchFamily="49" charset="0"/>
              </a:rPr>
              <a:t> math;</a:t>
            </a:r>
          </a:p>
          <a:p>
            <a:pPr>
              <a:defRPr/>
            </a:pPr>
            <a:r>
              <a:rPr lang="en-US" altLang="zh-CN" b="1" dirty="0">
                <a:latin typeface="Courier New" panose="02070309020205020404" pitchFamily="49" charset="0"/>
              </a:rPr>
              <a:t>  </a:t>
            </a:r>
            <a:r>
              <a:rPr lang="en-US" altLang="zh-CN" b="1" dirty="0" err="1">
                <a:latin typeface="Courier New" panose="02070309020205020404" pitchFamily="49" charset="0"/>
              </a:rPr>
              <a:t>int</a:t>
            </a:r>
            <a:r>
              <a:rPr lang="en-US" altLang="zh-CN" b="1" dirty="0">
                <a:latin typeface="Courier New" panose="02070309020205020404" pitchFamily="49" charset="0"/>
              </a:rPr>
              <a:t> </a:t>
            </a:r>
            <a:r>
              <a:rPr lang="en-US" altLang="zh-CN" b="1" dirty="0" err="1">
                <a:latin typeface="Courier New" panose="02070309020205020404" pitchFamily="49" charset="0"/>
              </a:rPr>
              <a:t>english</a:t>
            </a:r>
            <a:r>
              <a:rPr lang="en-US" altLang="zh-CN" b="1" dirty="0">
                <a:latin typeface="Courier New" panose="02070309020205020404" pitchFamily="49" charset="0"/>
              </a:rPr>
              <a:t>;</a:t>
            </a:r>
          </a:p>
          <a:p>
            <a:pPr>
              <a:defRPr/>
            </a:pPr>
            <a:r>
              <a:rPr lang="en-US" altLang="zh-CN" b="1" dirty="0">
                <a:latin typeface="Courier New" panose="02070309020205020404" pitchFamily="49" charset="0"/>
              </a:rPr>
              <a:t>};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900113" y="1700213"/>
            <a:ext cx="3959225" cy="12969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marL="0" lvl="1"/>
            <a:r>
              <a:rPr kumimoji="1" lang="en-US" altLang="zh-CN" sz="2400" b="1">
                <a:solidFill>
                  <a:schemeClr val="bg1"/>
                </a:solidFill>
                <a:latin typeface="Courier New" panose="02070309020205020404" pitchFamily="49" charset="0"/>
                <a:ea typeface="黑体" panose="02010609060101010101" pitchFamily="49" charset="-122"/>
                <a:cs typeface="Courier New" panose="02070309020205020404" pitchFamily="49" charset="0"/>
              </a:rPr>
              <a:t>struct </a:t>
            </a:r>
            <a:r>
              <a:rPr kumimoji="1" lang="zh-CN" altLang="en-US" sz="2400" b="1">
                <a:solidFill>
                  <a:schemeClr val="bg1"/>
                </a:solidFill>
                <a:latin typeface="Courier New" panose="02070309020205020404" pitchFamily="49" charset="0"/>
                <a:ea typeface="黑体" panose="02010609060101010101" pitchFamily="49" charset="-122"/>
                <a:cs typeface="Courier New" panose="02070309020205020404" pitchFamily="49" charset="0"/>
              </a:rPr>
              <a:t>结构体类型名</a:t>
            </a:r>
            <a:r>
              <a:rPr kumimoji="1" lang="en-US" altLang="zh-CN" sz="2400" b="1">
                <a:solidFill>
                  <a:schemeClr val="bg1"/>
                </a:solidFill>
                <a:latin typeface="Courier New" panose="02070309020205020404" pitchFamily="49" charset="0"/>
                <a:ea typeface="黑体" panose="02010609060101010101" pitchFamily="49" charset="-122"/>
                <a:cs typeface="Courier New" panose="02070309020205020404" pitchFamily="49" charset="0"/>
              </a:rPr>
              <a:t>{</a:t>
            </a:r>
          </a:p>
          <a:p>
            <a:pPr marL="0" lvl="1"/>
            <a:r>
              <a:rPr kumimoji="1" lang="zh-CN" altLang="en-US" sz="2400" b="1">
                <a:solidFill>
                  <a:schemeClr val="bg1"/>
                </a:solidFill>
                <a:latin typeface="Courier New" panose="02070309020205020404" pitchFamily="49" charset="0"/>
                <a:ea typeface="黑体" panose="02010609060101010101" pitchFamily="49" charset="-122"/>
                <a:cs typeface="Courier New" panose="02070309020205020404" pitchFamily="49" charset="0"/>
              </a:rPr>
              <a:t>  字段声明</a:t>
            </a:r>
            <a:r>
              <a:rPr kumimoji="1" lang="en-US" altLang="zh-CN" sz="2400" b="1">
                <a:solidFill>
                  <a:schemeClr val="bg1"/>
                </a:solidFill>
                <a:latin typeface="Courier New" panose="02070309020205020404" pitchFamily="49" charset="0"/>
                <a:ea typeface="黑体" panose="02010609060101010101" pitchFamily="49" charset="-122"/>
                <a:cs typeface="Courier New" panose="02070309020205020404" pitchFamily="49" charset="0"/>
              </a:rPr>
              <a:t>;</a:t>
            </a:r>
            <a:endParaRPr kumimoji="1" lang="zh-CN" altLang="en-US" sz="2400" b="1">
              <a:solidFill>
                <a:schemeClr val="bg1"/>
              </a:solidFill>
              <a:latin typeface="Courier New" panose="02070309020205020404" pitchFamily="49" charset="0"/>
              <a:ea typeface="黑体" panose="02010609060101010101" pitchFamily="49" charset="-122"/>
              <a:cs typeface="Courier New" panose="02070309020205020404" pitchFamily="49" charset="0"/>
            </a:endParaRPr>
          </a:p>
          <a:p>
            <a:pPr marL="0" lvl="1"/>
            <a:r>
              <a:rPr kumimoji="1" lang="en-US" altLang="zh-CN" sz="2400" b="1">
                <a:solidFill>
                  <a:schemeClr val="bg1"/>
                </a:solidFill>
                <a:latin typeface="Courier New" panose="02070309020205020404" pitchFamily="49" charset="0"/>
                <a:ea typeface="黑体" panose="02010609060101010101" pitchFamily="49" charset="-122"/>
                <a:cs typeface="Courier New" panose="02070309020205020404" pitchFamily="49" charset="0"/>
              </a:rPr>
              <a:t>}</a:t>
            </a:r>
            <a:r>
              <a:rPr kumimoji="1" lang="en-US" altLang="zh-CN" sz="2800" b="1">
                <a:solidFill>
                  <a:srgbClr val="FF0000"/>
                </a:solidFill>
                <a:latin typeface="Courier New" panose="02070309020205020404" pitchFamily="49" charset="0"/>
                <a:ea typeface="黑体" panose="02010609060101010101" pitchFamily="49" charset="-122"/>
                <a:cs typeface="Courier New" panose="02070309020205020404" pitchFamily="49" charset="0"/>
              </a:rPr>
              <a:t>;</a:t>
            </a:r>
            <a:endParaRPr kumimoji="1" lang="zh-CN" altLang="en-US" sz="2400" b="1">
              <a:solidFill>
                <a:srgbClr val="FF0000"/>
              </a:solidFill>
              <a:latin typeface="Courier New" panose="02070309020205020404" pitchFamily="49" charset="0"/>
              <a:ea typeface="黑体" panose="02010609060101010101" pitchFamily="49" charset="-122"/>
              <a:cs typeface="Courier New" panose="02070309020205020404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23850" y="3228975"/>
            <a:ext cx="7993063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9263" indent="-449263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  <a:cs typeface="+mn-cs"/>
              </a:defRPr>
            </a:lvl1pPr>
            <a:lvl2pPr marL="91440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2pPr>
            <a:lvl3pPr marL="1322388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ourier New" panose="02070309020205020404" pitchFamily="49" charset="0"/>
                <a:ea typeface="宋体" pitchFamily="2" charset="-122"/>
              </a:defRPr>
            </a:lvl3pPr>
            <a:lvl4pPr marL="1730375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ourier New" panose="02070309020205020404" pitchFamily="49" charset="0"/>
                <a:ea typeface="宋体" pitchFamily="2" charset="-122"/>
              </a:defRPr>
            </a:lvl4pPr>
            <a:lvl5pPr marL="2138363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urier New" panose="02070309020205020404" pitchFamily="49" charset="0"/>
                <a:ea typeface="宋体" pitchFamily="2" charset="-122"/>
              </a:defRPr>
            </a:lvl5pPr>
            <a:lvl6pPr marL="259556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itchFamily="2" charset="-122"/>
              </a:defRPr>
            </a:lvl6pPr>
            <a:lvl7pPr marL="305276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itchFamily="2" charset="-122"/>
              </a:defRPr>
            </a:lvl7pPr>
            <a:lvl8pPr marL="350996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itchFamily="2" charset="-122"/>
              </a:defRPr>
            </a:lvl8pPr>
            <a:lvl9pPr marL="396716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defRPr/>
            </a:pPr>
            <a:r>
              <a:rPr lang="zh-CN" altLang="en-US" dirty="0">
                <a:latin typeface="+mn-lt"/>
                <a:ea typeface="+mn-ea"/>
              </a:rPr>
              <a:t>字段声明用来定义每个成员字段的类型</a:t>
            </a:r>
            <a:endParaRPr lang="en-US" altLang="zh-CN" dirty="0">
              <a:latin typeface="+mn-lt"/>
              <a:ea typeface="+mn-ea"/>
            </a:endParaRPr>
          </a:p>
          <a:p>
            <a:pPr lvl="1" eaLnBrk="1" hangingPunct="1">
              <a:lnSpc>
                <a:spcPct val="110000"/>
              </a:lnSpc>
              <a:defRPr/>
            </a:pPr>
            <a:r>
              <a:rPr lang="zh-CN" altLang="en-US" dirty="0">
                <a:solidFill>
                  <a:schemeClr val="tx1"/>
                </a:solidFill>
                <a:latin typeface="+mn-lt"/>
                <a:ea typeface="+mn-ea"/>
              </a:rPr>
              <a:t>字段名的作用域是该结构体</a:t>
            </a:r>
            <a:endParaRPr lang="en-US" altLang="zh-CN" dirty="0">
              <a:solidFill>
                <a:schemeClr val="tx1"/>
              </a:solidFill>
              <a:latin typeface="+mn-lt"/>
              <a:ea typeface="+mn-ea"/>
            </a:endParaRPr>
          </a:p>
          <a:p>
            <a:pPr lvl="1" eaLnBrk="1" hangingPunct="1">
              <a:lnSpc>
                <a:spcPct val="110000"/>
              </a:lnSpc>
              <a:defRPr/>
            </a:pPr>
            <a:r>
              <a:rPr lang="zh-CN" altLang="en-US" dirty="0">
                <a:solidFill>
                  <a:schemeClr val="tx1"/>
                </a:solidFill>
                <a:latin typeface="+mn-lt"/>
                <a:ea typeface="+mn-ea"/>
              </a:rPr>
              <a:t>字段可以是任意类型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219700" y="4005263"/>
            <a:ext cx="3500438" cy="23082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1" dirty="0" err="1">
                <a:latin typeface="Courier New" panose="02070309020205020404" pitchFamily="49" charset="0"/>
              </a:rPr>
              <a:t>struct</a:t>
            </a:r>
            <a:r>
              <a:rPr lang="en-US" altLang="zh-CN" b="1" dirty="0">
                <a:latin typeface="Courier New" panose="02070309020205020404" pitchFamily="49" charset="0"/>
              </a:rPr>
              <a:t> </a:t>
            </a:r>
            <a:r>
              <a:rPr lang="en-US" altLang="zh-CN" b="1" dirty="0" err="1">
                <a:latin typeface="Courier New" panose="02070309020205020404" pitchFamily="49" charset="0"/>
              </a:rPr>
              <a:t>studentT</a:t>
            </a:r>
            <a:r>
              <a:rPr lang="en-US" altLang="zh-CN" b="1" dirty="0">
                <a:latin typeface="Courier New" panose="02070309020205020404" pitchFamily="49" charset="0"/>
              </a:rPr>
              <a:t> {</a:t>
            </a:r>
          </a:p>
          <a:p>
            <a:pPr>
              <a:defRPr/>
            </a:pPr>
            <a:r>
              <a:rPr lang="pt-BR" altLang="zh-CN" b="1" dirty="0">
                <a:latin typeface="Courier New" panose="02070309020205020404" pitchFamily="49" charset="0"/>
              </a:rPr>
              <a:t>  char  </a:t>
            </a:r>
            <a:r>
              <a:rPr lang="en-US" altLang="zh-CN" b="1" dirty="0">
                <a:latin typeface="Courier New" panose="02070309020205020404" pitchFamily="49" charset="0"/>
              </a:rPr>
              <a:t>id</a:t>
            </a:r>
            <a:r>
              <a:rPr lang="pt-BR" altLang="zh-CN" b="1" dirty="0">
                <a:latin typeface="Courier New" panose="02070309020205020404" pitchFamily="49" charset="0"/>
              </a:rPr>
              <a:t>[10];</a:t>
            </a:r>
          </a:p>
          <a:p>
            <a:pPr>
              <a:defRPr/>
            </a:pPr>
            <a:r>
              <a:rPr lang="pt-BR" altLang="zh-CN" b="1" dirty="0">
                <a:latin typeface="Courier New" panose="02070309020205020404" pitchFamily="49" charset="0"/>
              </a:rPr>
              <a:t>  char  name[8];</a:t>
            </a:r>
          </a:p>
          <a:p>
            <a:pPr>
              <a:defRPr/>
            </a:pPr>
            <a:r>
              <a:rPr lang="pt-BR" altLang="zh-CN" b="1" dirty="0">
                <a:latin typeface="Courier New" panose="02070309020205020404" pitchFamily="49" charset="0"/>
              </a:rPr>
              <a:t>  date birthday;</a:t>
            </a:r>
          </a:p>
          <a:p>
            <a:pPr>
              <a:defRPr/>
            </a:pPr>
            <a:r>
              <a:rPr lang="en-US" altLang="zh-CN" b="1" dirty="0">
                <a:latin typeface="Courier New" panose="02070309020205020404" pitchFamily="49" charset="0"/>
              </a:rPr>
              <a:t>  </a:t>
            </a:r>
            <a:r>
              <a:rPr lang="en-US" altLang="zh-CN" b="1" dirty="0" err="1">
                <a:latin typeface="Courier New" panose="02070309020205020404" pitchFamily="49" charset="0"/>
              </a:rPr>
              <a:t>int</a:t>
            </a:r>
            <a:r>
              <a:rPr lang="en-US" altLang="zh-CN" b="1" dirty="0">
                <a:latin typeface="Courier New" panose="02070309020205020404" pitchFamily="49" charset="0"/>
              </a:rPr>
              <a:t> </a:t>
            </a:r>
            <a:r>
              <a:rPr lang="en-US" altLang="zh-CN" b="1" dirty="0" err="1">
                <a:latin typeface="Courier New" panose="02070309020205020404" pitchFamily="49" charset="0"/>
              </a:rPr>
              <a:t>chinese</a:t>
            </a:r>
            <a:r>
              <a:rPr lang="en-US" altLang="zh-CN" b="1" dirty="0">
                <a:latin typeface="Courier New" panose="02070309020205020404" pitchFamily="49" charset="0"/>
              </a:rPr>
              <a:t>;</a:t>
            </a:r>
          </a:p>
          <a:p>
            <a:pPr>
              <a:defRPr/>
            </a:pPr>
            <a:r>
              <a:rPr lang="en-US" altLang="zh-CN" b="1" dirty="0">
                <a:latin typeface="Courier New" panose="02070309020205020404" pitchFamily="49" charset="0"/>
              </a:rPr>
              <a:t>  </a:t>
            </a:r>
            <a:r>
              <a:rPr lang="en-US" altLang="zh-CN" b="1" dirty="0" err="1">
                <a:latin typeface="Courier New" panose="02070309020205020404" pitchFamily="49" charset="0"/>
              </a:rPr>
              <a:t>int</a:t>
            </a:r>
            <a:r>
              <a:rPr lang="en-US" altLang="zh-CN" b="1" dirty="0">
                <a:latin typeface="Courier New" panose="02070309020205020404" pitchFamily="49" charset="0"/>
              </a:rPr>
              <a:t> math;</a:t>
            </a:r>
          </a:p>
          <a:p>
            <a:pPr>
              <a:defRPr/>
            </a:pPr>
            <a:r>
              <a:rPr lang="en-US" altLang="zh-CN" b="1" dirty="0">
                <a:latin typeface="Courier New" panose="02070309020205020404" pitchFamily="49" charset="0"/>
              </a:rPr>
              <a:t>  </a:t>
            </a:r>
            <a:r>
              <a:rPr lang="en-US" altLang="zh-CN" b="1" dirty="0" err="1">
                <a:latin typeface="Courier New" panose="02070309020205020404" pitchFamily="49" charset="0"/>
              </a:rPr>
              <a:t>int</a:t>
            </a:r>
            <a:r>
              <a:rPr lang="en-US" altLang="zh-CN" b="1" dirty="0">
                <a:latin typeface="Courier New" panose="02070309020205020404" pitchFamily="49" charset="0"/>
              </a:rPr>
              <a:t> </a:t>
            </a:r>
            <a:r>
              <a:rPr lang="en-US" altLang="zh-CN" b="1" dirty="0" err="1">
                <a:latin typeface="Courier New" panose="02070309020205020404" pitchFamily="49" charset="0"/>
              </a:rPr>
              <a:t>english</a:t>
            </a:r>
            <a:r>
              <a:rPr lang="en-US" altLang="zh-CN" b="1" dirty="0">
                <a:latin typeface="Courier New" panose="02070309020205020404" pitchFamily="49" charset="0"/>
              </a:rPr>
              <a:t>;</a:t>
            </a:r>
          </a:p>
          <a:p>
            <a:pPr>
              <a:defRPr/>
            </a:pPr>
            <a:r>
              <a:rPr lang="en-US" altLang="zh-CN" b="1" dirty="0">
                <a:latin typeface="Courier New" panose="02070309020205020404" pitchFamily="49" charset="0"/>
              </a:rPr>
              <a:t>};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900113" y="4797425"/>
            <a:ext cx="3959225" cy="14779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1" dirty="0" err="1">
                <a:latin typeface="Courier New" panose="02070309020205020404" pitchFamily="49" charset="0"/>
              </a:rPr>
              <a:t>struct</a:t>
            </a:r>
            <a:r>
              <a:rPr lang="en-US" altLang="zh-CN" b="1" dirty="0">
                <a:latin typeface="Courier New" panose="02070309020205020404" pitchFamily="49" charset="0"/>
              </a:rPr>
              <a:t> date {</a:t>
            </a:r>
          </a:p>
          <a:p>
            <a:pPr>
              <a:defRPr/>
            </a:pPr>
            <a:r>
              <a:rPr lang="pt-BR" altLang="zh-CN" b="1" dirty="0">
                <a:latin typeface="Courier New" panose="02070309020205020404" pitchFamily="49" charset="0"/>
              </a:rPr>
              <a:t>  int </a:t>
            </a:r>
            <a:r>
              <a:rPr lang="en-US" altLang="zh-CN" b="1" dirty="0">
                <a:latin typeface="Courier New" panose="02070309020205020404" pitchFamily="49" charset="0"/>
              </a:rPr>
              <a:t>month</a:t>
            </a:r>
            <a:r>
              <a:rPr lang="pt-BR" altLang="zh-CN" b="1" dirty="0">
                <a:latin typeface="Courier New" panose="02070309020205020404" pitchFamily="49" charset="0"/>
              </a:rPr>
              <a:t>;</a:t>
            </a:r>
          </a:p>
          <a:p>
            <a:pPr>
              <a:defRPr/>
            </a:pPr>
            <a:r>
              <a:rPr lang="pt-BR" altLang="zh-CN" b="1" dirty="0">
                <a:latin typeface="Courier New" panose="02070309020205020404" pitchFamily="49" charset="0"/>
              </a:rPr>
              <a:t>  int day;</a:t>
            </a:r>
          </a:p>
          <a:p>
            <a:pPr>
              <a:defRPr/>
            </a:pPr>
            <a:r>
              <a:rPr lang="en-US" altLang="zh-CN" b="1" dirty="0">
                <a:latin typeface="Courier New" panose="02070309020205020404" pitchFamily="49" charset="0"/>
              </a:rPr>
              <a:t>  </a:t>
            </a:r>
            <a:r>
              <a:rPr lang="en-US" altLang="zh-CN" b="1" dirty="0" err="1">
                <a:latin typeface="Courier New" panose="02070309020205020404" pitchFamily="49" charset="0"/>
              </a:rPr>
              <a:t>int</a:t>
            </a:r>
            <a:r>
              <a:rPr lang="en-US" altLang="zh-CN" b="1" dirty="0">
                <a:latin typeface="Courier New" panose="02070309020205020404" pitchFamily="49" charset="0"/>
              </a:rPr>
              <a:t> year;</a:t>
            </a:r>
          </a:p>
          <a:p>
            <a:pPr>
              <a:defRPr/>
            </a:pPr>
            <a:r>
              <a:rPr lang="en-US" altLang="zh-CN" b="1" dirty="0">
                <a:latin typeface="Courier New" panose="02070309020205020404" pitchFamily="49" charset="0"/>
              </a:rPr>
              <a:t>};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68" grpId="0" animBg="1"/>
      <p:bldP spid="2" grpId="0" animBg="1"/>
      <p:bldP spid="7" grpId="0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定义结构体类型的变量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052513"/>
            <a:ext cx="8280400" cy="647700"/>
          </a:xfrm>
        </p:spPr>
        <p:txBody>
          <a:bodyPr/>
          <a:lstStyle/>
          <a:p>
            <a:pPr eaLnBrk="1" hangingPunct="1"/>
            <a:r>
              <a:rPr lang="zh-CN" altLang="en-US"/>
              <a:t>定义了结构体类型后，可以定义该类型的变量</a:t>
            </a:r>
          </a:p>
        </p:txBody>
      </p:sp>
      <p:sp>
        <p:nvSpPr>
          <p:cNvPr id="2" name="矩形 1"/>
          <p:cNvSpPr/>
          <p:nvPr/>
        </p:nvSpPr>
        <p:spPr>
          <a:xfrm>
            <a:off x="863600" y="1704975"/>
            <a:ext cx="7416800" cy="4619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marL="0" lvl="1" indent="-285750">
              <a:defRPr/>
            </a:pPr>
            <a:r>
              <a:rPr lang="en-US" altLang="zh-CN" sz="2400" b="1" dirty="0" err="1">
                <a:solidFill>
                  <a:srgbClr val="6A3BFF"/>
                </a:solidFill>
                <a:latin typeface="Courier New" panose="02070309020205020404" pitchFamily="49" charset="0"/>
              </a:rPr>
              <a:t>studentT</a:t>
            </a:r>
            <a:r>
              <a:rPr lang="zh-CN" altLang="en-US" sz="2400" b="1" dirty="0">
                <a:latin typeface="Courier New" panose="02070309020205020404" pitchFamily="49" charset="0"/>
              </a:rPr>
              <a:t> </a:t>
            </a:r>
            <a:r>
              <a:rPr lang="en-US" altLang="zh-CN" sz="2400" b="1" dirty="0">
                <a:latin typeface="Courier New" panose="02070309020205020404" pitchFamily="49" charset="0"/>
              </a:rPr>
              <a:t>student1, students[10], *</a:t>
            </a:r>
            <a:r>
              <a:rPr lang="en-US" altLang="zh-CN" sz="2400" b="1" dirty="0" err="1">
                <a:latin typeface="Courier New" panose="02070309020205020404" pitchFamily="49" charset="0"/>
              </a:rPr>
              <a:t>sp</a:t>
            </a:r>
            <a:r>
              <a:rPr lang="en-US" altLang="zh-CN" sz="2400" b="1" dirty="0">
                <a:latin typeface="Courier New" panose="02070309020205020404" pitchFamily="49" charset="0"/>
              </a:rPr>
              <a:t>;</a:t>
            </a:r>
            <a:endParaRPr lang="zh-CN" altLang="en-US" sz="2400" b="1" dirty="0">
              <a:latin typeface="Courier New" panose="02070309020205020404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23850" y="2290763"/>
            <a:ext cx="7993063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9263" indent="-449263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  <a:cs typeface="+mn-cs"/>
              </a:defRPr>
            </a:lvl1pPr>
            <a:lvl2pPr marL="91440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2pPr>
            <a:lvl3pPr marL="1322388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ourier New" panose="02070309020205020404" pitchFamily="49" charset="0"/>
                <a:ea typeface="宋体" pitchFamily="2" charset="-122"/>
              </a:defRPr>
            </a:lvl3pPr>
            <a:lvl4pPr marL="1730375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ourier New" panose="02070309020205020404" pitchFamily="49" charset="0"/>
                <a:ea typeface="宋体" pitchFamily="2" charset="-122"/>
              </a:defRPr>
            </a:lvl4pPr>
            <a:lvl5pPr marL="2138363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urier New" panose="02070309020205020404" pitchFamily="49" charset="0"/>
                <a:ea typeface="宋体" pitchFamily="2" charset="-122"/>
              </a:defRPr>
            </a:lvl5pPr>
            <a:lvl6pPr marL="259556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itchFamily="2" charset="-122"/>
              </a:defRPr>
            </a:lvl6pPr>
            <a:lvl7pPr marL="305276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itchFamily="2" charset="-122"/>
              </a:defRPr>
            </a:lvl7pPr>
            <a:lvl8pPr marL="350996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itchFamily="2" charset="-122"/>
              </a:defRPr>
            </a:lvl8pPr>
            <a:lvl9pPr marL="396716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defRPr/>
            </a:pPr>
            <a:r>
              <a:rPr lang="zh-CN" altLang="en-US" dirty="0">
                <a:latin typeface="+mn-lt"/>
                <a:ea typeface="+mn-ea"/>
              </a:rPr>
              <a:t>结构体变量是内存中一块连续的空间，依次存放每一个字段变量</a:t>
            </a:r>
            <a:endParaRPr lang="en-US" altLang="zh-CN" dirty="0">
              <a:latin typeface="+mn-lt"/>
              <a:ea typeface="+mn-ea"/>
            </a:endParaRPr>
          </a:p>
          <a:p>
            <a:pPr eaLnBrk="1" hangingPunct="1">
              <a:defRPr/>
            </a:pPr>
            <a:endParaRPr lang="en-US" altLang="zh-CN" kern="0" dirty="0"/>
          </a:p>
        </p:txBody>
      </p:sp>
      <p:sp>
        <p:nvSpPr>
          <p:cNvPr id="10" name="Text Box 36"/>
          <p:cNvSpPr txBox="1">
            <a:spLocks noChangeArrowheads="1"/>
          </p:cNvSpPr>
          <p:nvPr/>
        </p:nvSpPr>
        <p:spPr bwMode="auto">
          <a:xfrm>
            <a:off x="323850" y="3403600"/>
            <a:ext cx="8675688" cy="46196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bg1"/>
                </a:solidFill>
                <a:latin typeface="Courier New" panose="02070309020205020404" pitchFamily="49" charset="0"/>
                <a:ea typeface="+mn-ea"/>
              </a:defRPr>
            </a:lvl1pPr>
          </a:lstStyle>
          <a:p>
            <a:pPr>
              <a:defRPr/>
            </a:pPr>
            <a:r>
              <a:rPr lang="en-US" altLang="zh-CN" dirty="0"/>
              <a:t>student1</a:t>
            </a:r>
            <a:r>
              <a:rPr lang="zh-CN" altLang="en-US" dirty="0"/>
              <a:t>和</a:t>
            </a:r>
            <a:r>
              <a:rPr lang="en-US" altLang="zh-CN" dirty="0" err="1"/>
              <a:t>sp</a:t>
            </a:r>
            <a:r>
              <a:rPr lang="zh-CN" altLang="en-US" dirty="0"/>
              <a:t>在内存中是什么样子？</a:t>
            </a:r>
            <a:r>
              <a:rPr lang="en-US" altLang="zh-CN" dirty="0" err="1"/>
              <a:t>sizeof</a:t>
            </a:r>
            <a:r>
              <a:rPr lang="en-US" altLang="zh-CN" dirty="0"/>
              <a:t>(student1)=?</a:t>
            </a:r>
            <a:endParaRPr lang="zh-CN" altLang="en-US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23850" y="3992563"/>
            <a:ext cx="7993063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9263" indent="-449263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  <a:cs typeface="+mn-cs"/>
              </a:defRPr>
            </a:lvl1pPr>
            <a:lvl2pPr marL="91440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2pPr>
            <a:lvl3pPr marL="1322388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ourier New" panose="02070309020205020404" pitchFamily="49" charset="0"/>
                <a:ea typeface="宋体" pitchFamily="2" charset="-122"/>
              </a:defRPr>
            </a:lvl3pPr>
            <a:lvl4pPr marL="1730375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ourier New" panose="02070309020205020404" pitchFamily="49" charset="0"/>
                <a:ea typeface="宋体" pitchFamily="2" charset="-122"/>
              </a:defRPr>
            </a:lvl4pPr>
            <a:lvl5pPr marL="2138363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urier New" panose="02070309020205020404" pitchFamily="49" charset="0"/>
                <a:ea typeface="宋体" pitchFamily="2" charset="-122"/>
              </a:defRPr>
            </a:lvl5pPr>
            <a:lvl6pPr marL="259556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itchFamily="2" charset="-122"/>
              </a:defRPr>
            </a:lvl6pPr>
            <a:lvl7pPr marL="305276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itchFamily="2" charset="-122"/>
              </a:defRPr>
            </a:lvl7pPr>
            <a:lvl8pPr marL="350996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itchFamily="2" charset="-122"/>
              </a:defRPr>
            </a:lvl8pPr>
            <a:lvl9pPr marL="396716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defRPr/>
            </a:pPr>
            <a:r>
              <a:rPr lang="zh-CN" altLang="en-US" dirty="0">
                <a:latin typeface="+mn-lt"/>
                <a:ea typeface="+mn-ea"/>
              </a:rPr>
              <a:t>可以在定义结构体类型的同时定义其变量</a:t>
            </a:r>
            <a:endParaRPr lang="en-US" altLang="zh-CN" dirty="0">
              <a:latin typeface="+mn-lt"/>
              <a:ea typeface="+mn-ea"/>
            </a:endParaRPr>
          </a:p>
          <a:p>
            <a:pPr eaLnBrk="1" hangingPunct="1">
              <a:defRPr/>
            </a:pPr>
            <a:endParaRPr lang="en-US" altLang="zh-CN" kern="0" dirty="0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863600" y="4578350"/>
            <a:ext cx="3500438" cy="20304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1" dirty="0" err="1">
                <a:latin typeface="Courier New" panose="02070309020205020404" pitchFamily="49" charset="0"/>
              </a:rPr>
              <a:t>struct</a:t>
            </a:r>
            <a:r>
              <a:rPr lang="en-US" altLang="zh-CN" b="1" dirty="0">
                <a:latin typeface="Courier New" panose="02070309020205020404" pitchFamily="49" charset="0"/>
              </a:rPr>
              <a:t> </a:t>
            </a:r>
            <a:r>
              <a:rPr lang="en-US" altLang="zh-CN" b="1" dirty="0" err="1">
                <a:latin typeface="Courier New" panose="02070309020205020404" pitchFamily="49" charset="0"/>
              </a:rPr>
              <a:t>studentT</a:t>
            </a:r>
            <a:r>
              <a:rPr lang="en-US" altLang="zh-CN" b="1" dirty="0">
                <a:latin typeface="Courier New" panose="02070309020205020404" pitchFamily="49" charset="0"/>
              </a:rPr>
              <a:t> {</a:t>
            </a:r>
          </a:p>
          <a:p>
            <a:pPr>
              <a:defRPr/>
            </a:pPr>
            <a:r>
              <a:rPr lang="pt-BR" altLang="zh-CN" b="1" dirty="0">
                <a:latin typeface="Courier New" panose="02070309020205020404" pitchFamily="49" charset="0"/>
              </a:rPr>
              <a:t>  char  </a:t>
            </a:r>
            <a:r>
              <a:rPr lang="en-US" altLang="zh-CN" b="1" dirty="0">
                <a:latin typeface="Courier New" panose="02070309020205020404" pitchFamily="49" charset="0"/>
              </a:rPr>
              <a:t>id</a:t>
            </a:r>
            <a:r>
              <a:rPr lang="pt-BR" altLang="zh-CN" b="1" dirty="0">
                <a:latin typeface="Courier New" panose="02070309020205020404" pitchFamily="49" charset="0"/>
              </a:rPr>
              <a:t>[10];</a:t>
            </a:r>
          </a:p>
          <a:p>
            <a:pPr>
              <a:defRPr/>
            </a:pPr>
            <a:r>
              <a:rPr lang="pt-BR" altLang="zh-CN" b="1" dirty="0">
                <a:latin typeface="Courier New" panose="02070309020205020404" pitchFamily="49" charset="0"/>
              </a:rPr>
              <a:t>  char  name[8];</a:t>
            </a:r>
          </a:p>
          <a:p>
            <a:pPr>
              <a:defRPr/>
            </a:pPr>
            <a:r>
              <a:rPr lang="en-US" altLang="zh-CN" b="1" dirty="0">
                <a:latin typeface="Courier New" panose="02070309020205020404" pitchFamily="49" charset="0"/>
              </a:rPr>
              <a:t>  </a:t>
            </a:r>
            <a:r>
              <a:rPr lang="en-US" altLang="zh-CN" b="1" dirty="0" err="1">
                <a:latin typeface="Courier New" panose="02070309020205020404" pitchFamily="49" charset="0"/>
              </a:rPr>
              <a:t>int</a:t>
            </a:r>
            <a:r>
              <a:rPr lang="en-US" altLang="zh-CN" b="1" dirty="0">
                <a:latin typeface="Courier New" panose="02070309020205020404" pitchFamily="49" charset="0"/>
              </a:rPr>
              <a:t> </a:t>
            </a:r>
            <a:r>
              <a:rPr lang="en-US" altLang="zh-CN" b="1" dirty="0" err="1">
                <a:latin typeface="Courier New" panose="02070309020205020404" pitchFamily="49" charset="0"/>
              </a:rPr>
              <a:t>chinese</a:t>
            </a:r>
            <a:r>
              <a:rPr lang="en-US" altLang="zh-CN" b="1" dirty="0">
                <a:latin typeface="Courier New" panose="02070309020205020404" pitchFamily="49" charset="0"/>
              </a:rPr>
              <a:t>;</a:t>
            </a:r>
          </a:p>
          <a:p>
            <a:pPr>
              <a:defRPr/>
            </a:pPr>
            <a:r>
              <a:rPr lang="en-US" altLang="zh-CN" b="1" dirty="0">
                <a:latin typeface="Courier New" panose="02070309020205020404" pitchFamily="49" charset="0"/>
              </a:rPr>
              <a:t>  </a:t>
            </a:r>
            <a:r>
              <a:rPr lang="en-US" altLang="zh-CN" b="1" dirty="0" err="1">
                <a:latin typeface="Courier New" panose="02070309020205020404" pitchFamily="49" charset="0"/>
              </a:rPr>
              <a:t>int</a:t>
            </a:r>
            <a:r>
              <a:rPr lang="en-US" altLang="zh-CN" b="1" dirty="0">
                <a:latin typeface="Courier New" panose="02070309020205020404" pitchFamily="49" charset="0"/>
              </a:rPr>
              <a:t> math;</a:t>
            </a:r>
          </a:p>
          <a:p>
            <a:pPr>
              <a:defRPr/>
            </a:pPr>
            <a:r>
              <a:rPr lang="en-US" altLang="zh-CN" b="1" dirty="0">
                <a:latin typeface="Courier New" panose="02070309020205020404" pitchFamily="49" charset="0"/>
              </a:rPr>
              <a:t>  </a:t>
            </a:r>
            <a:r>
              <a:rPr lang="en-US" altLang="zh-CN" b="1" dirty="0" err="1">
                <a:latin typeface="Courier New" panose="02070309020205020404" pitchFamily="49" charset="0"/>
              </a:rPr>
              <a:t>int</a:t>
            </a:r>
            <a:r>
              <a:rPr lang="en-US" altLang="zh-CN" b="1" dirty="0">
                <a:latin typeface="Courier New" panose="02070309020205020404" pitchFamily="49" charset="0"/>
              </a:rPr>
              <a:t> </a:t>
            </a:r>
            <a:r>
              <a:rPr lang="en-US" altLang="zh-CN" b="1" dirty="0" err="1">
                <a:latin typeface="Courier New" panose="02070309020205020404" pitchFamily="49" charset="0"/>
              </a:rPr>
              <a:t>english</a:t>
            </a:r>
            <a:r>
              <a:rPr lang="en-US" altLang="zh-CN" b="1" dirty="0">
                <a:latin typeface="Courier New" panose="02070309020205020404" pitchFamily="49" charset="0"/>
              </a:rPr>
              <a:t>;</a:t>
            </a:r>
          </a:p>
          <a:p>
            <a:pPr>
              <a:defRPr/>
            </a:pPr>
            <a:r>
              <a:rPr lang="en-US" altLang="zh-CN" b="1" dirty="0">
                <a:latin typeface="Courier New" panose="02070309020205020404" pitchFamily="49" charset="0"/>
              </a:rPr>
              <a:t>} student1, *</a:t>
            </a:r>
            <a:r>
              <a:rPr lang="en-US" altLang="zh-CN" b="1" dirty="0" err="1">
                <a:latin typeface="Courier New" panose="02070309020205020404" pitchFamily="49" charset="0"/>
              </a:rPr>
              <a:t>sp</a:t>
            </a:r>
            <a:r>
              <a:rPr lang="en-US" altLang="zh-CN" b="1" dirty="0">
                <a:latin typeface="Courier New" panose="02070309020205020404" pitchFamily="49" charset="0"/>
              </a:rPr>
              <a:t>;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4779963" y="4573588"/>
            <a:ext cx="3500437" cy="203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1" dirty="0" err="1">
                <a:latin typeface="Courier New" panose="02070309020205020404" pitchFamily="49" charset="0"/>
              </a:rPr>
              <a:t>struct</a:t>
            </a:r>
            <a:r>
              <a:rPr lang="en-US" altLang="zh-CN" b="1" dirty="0">
                <a:latin typeface="Courier New" panose="02070309020205020404" pitchFamily="49" charset="0"/>
              </a:rPr>
              <a:t> {</a:t>
            </a:r>
          </a:p>
          <a:p>
            <a:pPr>
              <a:defRPr/>
            </a:pPr>
            <a:r>
              <a:rPr lang="pt-BR" altLang="zh-CN" b="1" dirty="0">
                <a:latin typeface="Courier New" panose="02070309020205020404" pitchFamily="49" charset="0"/>
              </a:rPr>
              <a:t>  char  </a:t>
            </a:r>
            <a:r>
              <a:rPr lang="en-US" altLang="zh-CN" b="1" dirty="0">
                <a:latin typeface="Courier New" panose="02070309020205020404" pitchFamily="49" charset="0"/>
              </a:rPr>
              <a:t>id</a:t>
            </a:r>
            <a:r>
              <a:rPr lang="pt-BR" altLang="zh-CN" b="1" dirty="0">
                <a:latin typeface="Courier New" panose="02070309020205020404" pitchFamily="49" charset="0"/>
              </a:rPr>
              <a:t>[10];</a:t>
            </a:r>
          </a:p>
          <a:p>
            <a:pPr>
              <a:defRPr/>
            </a:pPr>
            <a:r>
              <a:rPr lang="pt-BR" altLang="zh-CN" b="1" dirty="0">
                <a:latin typeface="Courier New" panose="02070309020205020404" pitchFamily="49" charset="0"/>
              </a:rPr>
              <a:t>  char  name[8];</a:t>
            </a:r>
          </a:p>
          <a:p>
            <a:pPr>
              <a:defRPr/>
            </a:pPr>
            <a:r>
              <a:rPr lang="en-US" altLang="zh-CN" b="1" dirty="0">
                <a:latin typeface="Courier New" panose="02070309020205020404" pitchFamily="49" charset="0"/>
              </a:rPr>
              <a:t>  </a:t>
            </a:r>
            <a:r>
              <a:rPr lang="en-US" altLang="zh-CN" b="1" dirty="0" err="1">
                <a:latin typeface="Courier New" panose="02070309020205020404" pitchFamily="49" charset="0"/>
              </a:rPr>
              <a:t>int</a:t>
            </a:r>
            <a:r>
              <a:rPr lang="en-US" altLang="zh-CN" b="1" dirty="0">
                <a:latin typeface="Courier New" panose="02070309020205020404" pitchFamily="49" charset="0"/>
              </a:rPr>
              <a:t> </a:t>
            </a:r>
            <a:r>
              <a:rPr lang="en-US" altLang="zh-CN" b="1" dirty="0" err="1">
                <a:latin typeface="Courier New" panose="02070309020205020404" pitchFamily="49" charset="0"/>
              </a:rPr>
              <a:t>chinese</a:t>
            </a:r>
            <a:r>
              <a:rPr lang="en-US" altLang="zh-CN" b="1" dirty="0">
                <a:latin typeface="Courier New" panose="02070309020205020404" pitchFamily="49" charset="0"/>
              </a:rPr>
              <a:t>;</a:t>
            </a:r>
          </a:p>
          <a:p>
            <a:pPr>
              <a:defRPr/>
            </a:pPr>
            <a:r>
              <a:rPr lang="en-US" altLang="zh-CN" b="1" dirty="0">
                <a:latin typeface="Courier New" panose="02070309020205020404" pitchFamily="49" charset="0"/>
              </a:rPr>
              <a:t>  </a:t>
            </a:r>
            <a:r>
              <a:rPr lang="en-US" altLang="zh-CN" b="1" dirty="0" err="1">
                <a:latin typeface="Courier New" panose="02070309020205020404" pitchFamily="49" charset="0"/>
              </a:rPr>
              <a:t>int</a:t>
            </a:r>
            <a:r>
              <a:rPr lang="en-US" altLang="zh-CN" b="1" dirty="0">
                <a:latin typeface="Courier New" panose="02070309020205020404" pitchFamily="49" charset="0"/>
              </a:rPr>
              <a:t> math;</a:t>
            </a:r>
          </a:p>
          <a:p>
            <a:pPr>
              <a:defRPr/>
            </a:pPr>
            <a:r>
              <a:rPr lang="en-US" altLang="zh-CN" b="1" dirty="0">
                <a:latin typeface="Courier New" panose="02070309020205020404" pitchFamily="49" charset="0"/>
              </a:rPr>
              <a:t>  </a:t>
            </a:r>
            <a:r>
              <a:rPr lang="en-US" altLang="zh-CN" b="1" dirty="0" err="1">
                <a:latin typeface="Courier New" panose="02070309020205020404" pitchFamily="49" charset="0"/>
              </a:rPr>
              <a:t>int</a:t>
            </a:r>
            <a:r>
              <a:rPr lang="en-US" altLang="zh-CN" b="1" dirty="0">
                <a:latin typeface="Courier New" panose="02070309020205020404" pitchFamily="49" charset="0"/>
              </a:rPr>
              <a:t> </a:t>
            </a:r>
            <a:r>
              <a:rPr lang="en-US" altLang="zh-CN" b="1" dirty="0" err="1">
                <a:latin typeface="Courier New" panose="02070309020205020404" pitchFamily="49" charset="0"/>
              </a:rPr>
              <a:t>english</a:t>
            </a:r>
            <a:r>
              <a:rPr lang="en-US" altLang="zh-CN" b="1" dirty="0">
                <a:latin typeface="Courier New" panose="02070309020205020404" pitchFamily="49" charset="0"/>
              </a:rPr>
              <a:t>;</a:t>
            </a:r>
          </a:p>
          <a:p>
            <a:pPr>
              <a:defRPr/>
            </a:pPr>
            <a:r>
              <a:rPr lang="en-US" altLang="zh-CN" b="1" dirty="0">
                <a:latin typeface="Courier New" panose="02070309020205020404" pitchFamily="49" charset="0"/>
              </a:rPr>
              <a:t>} student1, *</a:t>
            </a:r>
            <a:r>
              <a:rPr lang="en-US" altLang="zh-CN" b="1" dirty="0" err="1">
                <a:latin typeface="Courier New" panose="02070309020205020404" pitchFamily="49" charset="0"/>
              </a:rPr>
              <a:t>sp</a:t>
            </a:r>
            <a:r>
              <a:rPr lang="en-US" altLang="zh-CN" b="1" dirty="0">
                <a:latin typeface="Courier New" panose="02070309020205020404" pitchFamily="49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2" grpId="0" animBg="1"/>
      <p:bldP spid="7" grpId="0"/>
      <p:bldP spid="10" grpId="0" animBg="1"/>
      <p:bldP spid="11" grpId="0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42988" y="179388"/>
            <a:ext cx="8101012" cy="688975"/>
          </a:xfrm>
        </p:spPr>
        <p:txBody>
          <a:bodyPr/>
          <a:lstStyle/>
          <a:p>
            <a:pPr eaLnBrk="1" hangingPunct="1"/>
            <a:r>
              <a:rPr lang="zh-CN" altLang="en-US"/>
              <a:t>结构体类型的变量的使用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052513"/>
            <a:ext cx="8280400" cy="647700"/>
          </a:xfrm>
        </p:spPr>
        <p:txBody>
          <a:bodyPr/>
          <a:lstStyle/>
          <a:p>
            <a:pPr eaLnBrk="1" hangingPunct="1"/>
            <a:r>
              <a:rPr lang="zh-CN" altLang="en-US" sz="2400"/>
              <a:t>定义时初始化结构体变量</a:t>
            </a:r>
          </a:p>
        </p:txBody>
      </p:sp>
      <p:sp>
        <p:nvSpPr>
          <p:cNvPr id="2" name="矩形 1"/>
          <p:cNvSpPr/>
          <p:nvPr/>
        </p:nvSpPr>
        <p:spPr>
          <a:xfrm>
            <a:off x="755650" y="1557338"/>
            <a:ext cx="8137525" cy="4016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marL="0" lvl="1" indent="-285750">
              <a:defRPr/>
            </a:pPr>
            <a:r>
              <a:rPr lang="en-US" altLang="zh-CN" sz="2000" b="1" dirty="0" err="1">
                <a:solidFill>
                  <a:srgbClr val="6A3BFF"/>
                </a:solidFill>
                <a:latin typeface="Courier New" panose="02070309020205020404" pitchFamily="49" charset="0"/>
              </a:rPr>
              <a:t>studentT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student1={"00315","San Zhang", 98, 98, 99};</a:t>
            </a:r>
            <a:endParaRPr lang="zh-CN" altLang="en-US" sz="2000" b="1" dirty="0">
              <a:latin typeface="Courier New" panose="02070309020205020404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23850" y="2228850"/>
            <a:ext cx="8424863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9263" indent="-449263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  <a:cs typeface="+mn-cs"/>
              </a:defRPr>
            </a:lvl1pPr>
            <a:lvl2pPr marL="91440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2pPr>
            <a:lvl3pPr marL="1322388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ourier New" panose="02070309020205020404" pitchFamily="49" charset="0"/>
                <a:ea typeface="宋体" pitchFamily="2" charset="-122"/>
              </a:defRPr>
            </a:lvl3pPr>
            <a:lvl4pPr marL="1730375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ourier New" panose="02070309020205020404" pitchFamily="49" charset="0"/>
                <a:ea typeface="宋体" pitchFamily="2" charset="-122"/>
              </a:defRPr>
            </a:lvl4pPr>
            <a:lvl5pPr marL="2138363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urier New" panose="02070309020205020404" pitchFamily="49" charset="0"/>
                <a:ea typeface="宋体" pitchFamily="2" charset="-122"/>
              </a:defRPr>
            </a:lvl5pPr>
            <a:lvl6pPr marL="259556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itchFamily="2" charset="-122"/>
              </a:defRPr>
            </a:lvl6pPr>
            <a:lvl7pPr marL="305276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itchFamily="2" charset="-122"/>
              </a:defRPr>
            </a:lvl7pPr>
            <a:lvl8pPr marL="350996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itchFamily="2" charset="-122"/>
              </a:defRPr>
            </a:lvl8pPr>
            <a:lvl9pPr marL="396716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defRPr/>
            </a:pPr>
            <a:r>
              <a:rPr lang="zh-CN" altLang="en-US" sz="2400" dirty="0">
                <a:latin typeface="+mn-lt"/>
                <a:ea typeface="+mn-ea"/>
              </a:rPr>
              <a:t>结构体类型是自定义类型，对一个结构体变量的访问主要是通过</a:t>
            </a:r>
            <a:r>
              <a:rPr lang="en-US" altLang="zh-CN" dirty="0">
                <a:solidFill>
                  <a:srgbClr val="C00000"/>
                </a:solidFill>
                <a:ea typeface="+mn-ea"/>
                <a:cs typeface="Courier New" panose="02070309020205020404" pitchFamily="49" charset="0"/>
              </a:rPr>
              <a:t>.</a:t>
            </a:r>
            <a:r>
              <a:rPr lang="zh-CN" altLang="en-US" sz="2400" dirty="0">
                <a:latin typeface="+mn-lt"/>
                <a:ea typeface="+mn-ea"/>
              </a:rPr>
              <a:t>运算符对其成员完成的</a:t>
            </a:r>
            <a:endParaRPr lang="en-US" altLang="zh-CN" sz="2400" dirty="0">
              <a:latin typeface="+mn-lt"/>
              <a:ea typeface="+mn-ea"/>
            </a:endParaRPr>
          </a:p>
          <a:p>
            <a:pPr eaLnBrk="1" hangingPunct="1">
              <a:defRPr/>
            </a:pPr>
            <a:endParaRPr lang="en-US" altLang="zh-CN" kern="0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23850" y="4486275"/>
            <a:ext cx="7993063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9263" indent="-449263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  <a:cs typeface="+mn-cs"/>
              </a:defRPr>
            </a:lvl1pPr>
            <a:lvl2pPr marL="91440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2pPr>
            <a:lvl3pPr marL="1322388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ourier New" panose="02070309020205020404" pitchFamily="49" charset="0"/>
                <a:ea typeface="宋体" pitchFamily="2" charset="-122"/>
              </a:defRPr>
            </a:lvl3pPr>
            <a:lvl4pPr marL="1730375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ourier New" panose="02070309020205020404" pitchFamily="49" charset="0"/>
                <a:ea typeface="宋体" pitchFamily="2" charset="-122"/>
              </a:defRPr>
            </a:lvl4pPr>
            <a:lvl5pPr marL="2138363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urier New" panose="02070309020205020404" pitchFamily="49" charset="0"/>
                <a:ea typeface="宋体" pitchFamily="2" charset="-122"/>
              </a:defRPr>
            </a:lvl5pPr>
            <a:lvl6pPr marL="259556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itchFamily="2" charset="-122"/>
              </a:defRPr>
            </a:lvl6pPr>
            <a:lvl7pPr marL="305276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itchFamily="2" charset="-122"/>
              </a:defRPr>
            </a:lvl7pPr>
            <a:lvl8pPr marL="350996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itchFamily="2" charset="-122"/>
              </a:defRPr>
            </a:lvl8pPr>
            <a:lvl9pPr marL="396716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defRPr/>
            </a:pPr>
            <a:r>
              <a:rPr lang="zh-CN" altLang="en-US" sz="2400" dirty="0">
                <a:latin typeface="+mn-lt"/>
                <a:ea typeface="+mn-ea"/>
              </a:rPr>
              <a:t>同一结构体类型的变量可以相互赋值</a:t>
            </a:r>
            <a:endParaRPr lang="en-US" altLang="zh-CN" sz="2400" dirty="0">
              <a:latin typeface="+mn-lt"/>
              <a:ea typeface="+mn-ea"/>
            </a:endParaRPr>
          </a:p>
          <a:p>
            <a:pPr lvl="1" eaLnBrk="1" hangingPunct="1">
              <a:lnSpc>
                <a:spcPct val="110000"/>
              </a:lnSpc>
              <a:defRPr/>
            </a:pPr>
            <a:r>
              <a:rPr lang="zh-CN" altLang="en-US" sz="2000" dirty="0">
                <a:solidFill>
                  <a:schemeClr val="tx1"/>
                </a:solidFill>
                <a:latin typeface="+mn-lt"/>
                <a:ea typeface="+mn-ea"/>
              </a:rPr>
              <a:t>含义是对每个字段进行赋值</a:t>
            </a:r>
            <a:endParaRPr lang="en-US" altLang="zh-CN" sz="2000" dirty="0">
              <a:solidFill>
                <a:schemeClr val="tx1"/>
              </a:solidFill>
              <a:latin typeface="+mn-lt"/>
              <a:ea typeface="+mn-ea"/>
            </a:endParaRPr>
          </a:p>
          <a:p>
            <a:pPr eaLnBrk="1" hangingPunct="1">
              <a:defRPr/>
            </a:pPr>
            <a:endParaRPr lang="en-US" altLang="zh-CN" sz="2400" kern="0" dirty="0"/>
          </a:p>
        </p:txBody>
      </p:sp>
      <p:sp>
        <p:nvSpPr>
          <p:cNvPr id="14" name="矩形 13"/>
          <p:cNvSpPr/>
          <p:nvPr/>
        </p:nvSpPr>
        <p:spPr>
          <a:xfrm>
            <a:off x="755650" y="3284538"/>
            <a:ext cx="8137525" cy="101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marL="0" lvl="1" indent="-285750">
              <a:defRPr/>
            </a:pPr>
            <a:r>
              <a:rPr lang="en-US" altLang="zh-CN" sz="2000" b="1" dirty="0" err="1">
                <a:latin typeface="Courier New" panose="02070309020205020404" pitchFamily="49" charset="0"/>
              </a:rPr>
              <a:t>strncpy</a:t>
            </a:r>
            <a:r>
              <a:rPr lang="en-US" altLang="zh-CN" sz="2000" b="1" dirty="0">
                <a:latin typeface="Courier New" panose="02070309020205020404" pitchFamily="49" charset="0"/>
              </a:rPr>
              <a:t>(student1.id, "00315", 10};</a:t>
            </a:r>
          </a:p>
          <a:p>
            <a:pPr marL="0" lvl="1" indent="-285750"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student1.chinese += 1;</a:t>
            </a:r>
          </a:p>
          <a:p>
            <a:pPr marL="0" lvl="1" indent="-285750"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student1</a:t>
            </a:r>
            <a:r>
              <a:rPr lang="en-US" altLang="zh-CN" sz="2000" b="1" dirty="0">
                <a:solidFill>
                  <a:srgbClr val="6A3BFF"/>
                </a:solidFill>
                <a:latin typeface="Courier New" panose="02070309020205020404" pitchFamily="49" charset="0"/>
              </a:rPr>
              <a:t>.</a:t>
            </a:r>
            <a:r>
              <a:rPr lang="en-US" altLang="zh-CN" sz="2000" b="1" dirty="0">
                <a:latin typeface="Courier New" panose="02070309020205020404" pitchFamily="49" charset="0"/>
              </a:rPr>
              <a:t>birthday.year = 1997;</a:t>
            </a:r>
          </a:p>
        </p:txBody>
      </p:sp>
      <p:sp>
        <p:nvSpPr>
          <p:cNvPr id="15" name="矩形 14"/>
          <p:cNvSpPr/>
          <p:nvPr/>
        </p:nvSpPr>
        <p:spPr>
          <a:xfrm>
            <a:off x="755650" y="5516563"/>
            <a:ext cx="8137525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marL="0" lvl="1" indent="-285750"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students[1] = students[0];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2" grpId="0" animBg="1"/>
      <p:bldP spid="7" grpId="0"/>
      <p:bldP spid="11" grpId="0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42988" y="179388"/>
            <a:ext cx="8101012" cy="688975"/>
          </a:xfrm>
        </p:spPr>
        <p:txBody>
          <a:bodyPr/>
          <a:lstStyle/>
          <a:p>
            <a:pPr eaLnBrk="1" hangingPunct="1"/>
            <a:r>
              <a:rPr lang="zh-CN" altLang="en-US"/>
              <a:t>结构体类型的指针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052513"/>
            <a:ext cx="8280400" cy="647700"/>
          </a:xfrm>
        </p:spPr>
        <p:txBody>
          <a:bodyPr/>
          <a:lstStyle/>
          <a:p>
            <a:pPr eaLnBrk="1" hangingPunct="1"/>
            <a:r>
              <a:rPr lang="zh-CN" altLang="en-US"/>
              <a:t>一个结构体变量可以通过指针间接访问</a:t>
            </a:r>
          </a:p>
        </p:txBody>
      </p:sp>
      <p:sp>
        <p:nvSpPr>
          <p:cNvPr id="2" name="矩形 1"/>
          <p:cNvSpPr/>
          <p:nvPr/>
        </p:nvSpPr>
        <p:spPr>
          <a:xfrm>
            <a:off x="611188" y="1704975"/>
            <a:ext cx="8353425" cy="7080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marL="0" lvl="1" indent="-285750">
              <a:defRPr/>
            </a:pPr>
            <a:r>
              <a:rPr lang="en-US" altLang="zh-CN" sz="2000" b="1" dirty="0" err="1">
                <a:solidFill>
                  <a:srgbClr val="6A3BFF"/>
                </a:solidFill>
                <a:latin typeface="Courier New" panose="02070309020205020404" pitchFamily="49" charset="0"/>
              </a:rPr>
              <a:t>studentT</a:t>
            </a:r>
            <a:r>
              <a:rPr lang="zh-CN" altLang="en-US" sz="2000" b="1" dirty="0">
                <a:latin typeface="Courier New" panose="02070309020205020404" pitchFamily="49" charset="0"/>
              </a:rPr>
              <a:t> *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sp</a:t>
            </a:r>
            <a:r>
              <a:rPr lang="en-US" altLang="zh-CN" sz="2000" b="1" dirty="0">
                <a:latin typeface="Courier New" panose="02070309020205020404" pitchFamily="49" charset="0"/>
              </a:rPr>
              <a:t> = &amp;student1;</a:t>
            </a:r>
          </a:p>
          <a:p>
            <a:pPr marL="0" lvl="1" indent="-285750"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(*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sp</a:t>
            </a:r>
            <a:r>
              <a:rPr lang="en-US" altLang="zh-CN" sz="2000" b="1" dirty="0">
                <a:latin typeface="Courier New" panose="02070309020205020404" pitchFamily="49" charset="0"/>
              </a:rPr>
              <a:t>).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chinese</a:t>
            </a:r>
            <a:r>
              <a:rPr lang="en-US" altLang="zh-CN" sz="2000" b="1" dirty="0">
                <a:latin typeface="Courier New" panose="02070309020205020404" pitchFamily="49" charset="0"/>
              </a:rPr>
              <a:t> -= 2; //</a:t>
            </a:r>
            <a:r>
              <a:rPr lang="zh-CN" altLang="en-US" sz="2000" b="1" dirty="0">
                <a:solidFill>
                  <a:srgbClr val="C00000"/>
                </a:solidFill>
                <a:latin typeface="+mn-ea"/>
                <a:ea typeface="+mn-ea"/>
              </a:rPr>
              <a:t>括号是必须的，因为</a:t>
            </a: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.</a:t>
            </a:r>
            <a:r>
              <a:rPr lang="zh-CN" altLang="en-US" sz="2000" b="1" dirty="0">
                <a:solidFill>
                  <a:srgbClr val="C00000"/>
                </a:solidFill>
                <a:latin typeface="+mn-ea"/>
                <a:ea typeface="+mn-ea"/>
              </a:rPr>
              <a:t>的优先级高于</a:t>
            </a:r>
            <a:r>
              <a:rPr lang="en-US" altLang="zh-CN" sz="2000" b="1" dirty="0">
                <a:solidFill>
                  <a:srgbClr val="C00000"/>
                </a:solidFill>
                <a:latin typeface="+mn-ea"/>
                <a:ea typeface="+mn-ea"/>
              </a:rPr>
              <a:t>*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30200" y="4005263"/>
            <a:ext cx="7991475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9263" indent="-449263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  <a:cs typeface="+mn-cs"/>
              </a:defRPr>
            </a:lvl1pPr>
            <a:lvl2pPr marL="91440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2pPr>
            <a:lvl3pPr marL="1322388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ourier New" panose="02070309020205020404" pitchFamily="49" charset="0"/>
                <a:ea typeface="宋体" pitchFamily="2" charset="-122"/>
              </a:defRPr>
            </a:lvl3pPr>
            <a:lvl4pPr marL="1730375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ourier New" panose="02070309020205020404" pitchFamily="49" charset="0"/>
                <a:ea typeface="宋体" pitchFamily="2" charset="-122"/>
              </a:defRPr>
            </a:lvl4pPr>
            <a:lvl5pPr marL="2138363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urier New" panose="02070309020205020404" pitchFamily="49" charset="0"/>
                <a:ea typeface="宋体" pitchFamily="2" charset="-122"/>
              </a:defRPr>
            </a:lvl5pPr>
            <a:lvl6pPr marL="259556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itchFamily="2" charset="-122"/>
              </a:defRPr>
            </a:lvl6pPr>
            <a:lvl7pPr marL="305276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itchFamily="2" charset="-122"/>
              </a:defRPr>
            </a:lvl7pPr>
            <a:lvl8pPr marL="350996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itchFamily="2" charset="-122"/>
              </a:defRPr>
            </a:lvl8pPr>
            <a:lvl9pPr marL="396716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defRPr/>
            </a:pPr>
            <a:r>
              <a:rPr lang="zh-CN" altLang="en-US" dirty="0">
                <a:latin typeface="+mn-lt"/>
                <a:ea typeface="+mn-ea"/>
              </a:rPr>
              <a:t>通常使用指针来引用动态分配的结构体变量</a:t>
            </a:r>
            <a:endParaRPr lang="en-US" altLang="zh-CN" dirty="0">
              <a:latin typeface="+mn-lt"/>
              <a:ea typeface="+mn-ea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23850" y="2501900"/>
            <a:ext cx="8280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9263" indent="-449263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  <a:cs typeface="+mn-cs"/>
              </a:defRPr>
            </a:lvl1pPr>
            <a:lvl2pPr marL="91440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2pPr>
            <a:lvl3pPr marL="1322388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ourier New" panose="02070309020205020404" pitchFamily="49" charset="0"/>
                <a:ea typeface="宋体" pitchFamily="2" charset="-122"/>
              </a:defRPr>
            </a:lvl3pPr>
            <a:lvl4pPr marL="1730375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ourier New" panose="02070309020205020404" pitchFamily="49" charset="0"/>
                <a:ea typeface="宋体" pitchFamily="2" charset="-122"/>
              </a:defRPr>
            </a:lvl4pPr>
            <a:lvl5pPr marL="2138363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urier New" panose="02070309020205020404" pitchFamily="49" charset="0"/>
                <a:ea typeface="宋体" pitchFamily="2" charset="-122"/>
              </a:defRPr>
            </a:lvl5pPr>
            <a:lvl6pPr marL="259556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itchFamily="2" charset="-122"/>
              </a:defRPr>
            </a:lvl6pPr>
            <a:lvl7pPr marL="305276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itchFamily="2" charset="-122"/>
              </a:defRPr>
            </a:lvl7pPr>
            <a:lvl8pPr marL="350996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itchFamily="2" charset="-122"/>
              </a:defRPr>
            </a:lvl8pPr>
            <a:lvl9pPr marL="396716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defRPr/>
            </a:pPr>
            <a:r>
              <a:rPr lang="zh-CN" altLang="en-US" dirty="0">
                <a:latin typeface="+mn-lt"/>
                <a:ea typeface="+mn-ea"/>
              </a:rPr>
              <a:t>使用</a:t>
            </a:r>
            <a:r>
              <a:rPr lang="en-US" altLang="zh-CN" b="1" dirty="0">
                <a:solidFill>
                  <a:srgbClr val="C00000"/>
                </a:solidFill>
                <a:ea typeface="+mn-ea"/>
                <a:cs typeface="Courier New" panose="02070309020205020404" pitchFamily="49" charset="0"/>
              </a:rPr>
              <a:t>-&gt;</a:t>
            </a:r>
            <a:r>
              <a:rPr lang="zh-CN" altLang="en-US" dirty="0">
                <a:latin typeface="+mn-lt"/>
                <a:ea typeface="+mn-ea"/>
              </a:rPr>
              <a:t>运算符通过指针访问一个结构体类型变量</a:t>
            </a:r>
          </a:p>
        </p:txBody>
      </p:sp>
      <p:sp>
        <p:nvSpPr>
          <p:cNvPr id="10" name="矩形 9"/>
          <p:cNvSpPr/>
          <p:nvPr/>
        </p:nvSpPr>
        <p:spPr>
          <a:xfrm>
            <a:off x="611188" y="3138488"/>
            <a:ext cx="8353425" cy="7080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marL="0" lvl="1" indent="-285750">
              <a:defRPr/>
            </a:pPr>
            <a:r>
              <a:rPr lang="en-US" altLang="zh-CN" sz="2000" b="1" dirty="0" err="1">
                <a:solidFill>
                  <a:srgbClr val="6A3BFF"/>
                </a:solidFill>
                <a:latin typeface="Courier New" panose="02070309020205020404" pitchFamily="49" charset="0"/>
              </a:rPr>
              <a:t>studentT</a:t>
            </a:r>
            <a:r>
              <a:rPr lang="zh-CN" altLang="en-US" sz="2000" b="1" dirty="0">
                <a:latin typeface="Courier New" panose="02070309020205020404" pitchFamily="49" charset="0"/>
              </a:rPr>
              <a:t> *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sp</a:t>
            </a:r>
            <a:r>
              <a:rPr lang="en-US" altLang="zh-CN" sz="2000" b="1" dirty="0">
                <a:latin typeface="Courier New" panose="02070309020205020404" pitchFamily="49" charset="0"/>
              </a:rPr>
              <a:t> = &amp;student1;</a:t>
            </a:r>
          </a:p>
          <a:p>
            <a:pPr marL="0" lvl="1" indent="-285750">
              <a:defRPr/>
            </a:pPr>
            <a:r>
              <a:rPr lang="en-US" altLang="zh-CN" sz="2000" b="1" dirty="0" err="1">
                <a:latin typeface="Courier New" panose="02070309020205020404" pitchFamily="49" charset="0"/>
              </a:rPr>
              <a:t>sp</a:t>
            </a:r>
            <a:r>
              <a:rPr lang="en-US" altLang="zh-CN" sz="2000" b="1" dirty="0">
                <a:latin typeface="Courier New" panose="02070309020205020404" pitchFamily="49" charset="0"/>
              </a:rPr>
              <a:t>-&gt;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chinese</a:t>
            </a:r>
            <a:r>
              <a:rPr lang="en-US" altLang="zh-CN" sz="2000" b="1" dirty="0">
                <a:latin typeface="Courier New" panose="02070309020205020404" pitchFamily="49" charset="0"/>
              </a:rPr>
              <a:t> -= 2; //</a:t>
            </a:r>
            <a:r>
              <a:rPr lang="zh-CN" altLang="en-US" sz="2000" b="1" dirty="0">
                <a:solidFill>
                  <a:srgbClr val="C00000"/>
                </a:solidFill>
                <a:latin typeface="+mn-ea"/>
                <a:ea typeface="+mn-ea"/>
              </a:rPr>
              <a:t>与上例等价，</a:t>
            </a:r>
            <a:r>
              <a:rPr lang="en-US" altLang="zh-CN" sz="2000" b="1" dirty="0">
                <a:solidFill>
                  <a:srgbClr val="C00000"/>
                </a:solidFill>
                <a:latin typeface="+mn-ea"/>
                <a:ea typeface="+mn-ea"/>
              </a:rPr>
              <a:t>-&gt;</a:t>
            </a:r>
            <a:r>
              <a:rPr lang="zh-CN" altLang="en-US" sz="2000" b="1" dirty="0">
                <a:solidFill>
                  <a:srgbClr val="C00000"/>
                </a:solidFill>
                <a:latin typeface="+mn-ea"/>
                <a:ea typeface="+mn-ea"/>
              </a:rPr>
              <a:t>是所有运算符中优先级最高的 </a:t>
            </a:r>
            <a:endParaRPr lang="en-US" altLang="zh-CN" sz="2000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11188" y="4700588"/>
            <a:ext cx="8353425" cy="13239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marL="0" lvl="1" indent="-285750">
              <a:defRPr/>
            </a:pPr>
            <a:r>
              <a:rPr lang="en-US" altLang="zh-CN" sz="2000" b="1" dirty="0" err="1">
                <a:solidFill>
                  <a:srgbClr val="6A3BFF"/>
                </a:solidFill>
                <a:latin typeface="Courier New" panose="02070309020205020404" pitchFamily="49" charset="0"/>
              </a:rPr>
              <a:t>studentT</a:t>
            </a:r>
            <a:r>
              <a:rPr lang="zh-CN" altLang="en-US" sz="2000" b="1" dirty="0">
                <a:latin typeface="Courier New" panose="02070309020205020404" pitchFamily="49" charset="0"/>
              </a:rPr>
              <a:t> *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sp</a:t>
            </a:r>
            <a:r>
              <a:rPr lang="en-US" altLang="zh-CN" sz="2000" b="1" dirty="0">
                <a:latin typeface="Courier New" panose="02070309020205020404" pitchFamily="49" charset="0"/>
              </a:rPr>
              <a:t> = new 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studentT</a:t>
            </a:r>
            <a:r>
              <a:rPr lang="en-US" altLang="zh-CN" sz="2000" b="1" dirty="0">
                <a:latin typeface="Courier New" panose="02070309020205020404" pitchFamily="49" charset="0"/>
              </a:rPr>
              <a:t>;</a:t>
            </a:r>
          </a:p>
          <a:p>
            <a:pPr marL="0" lvl="1" indent="-285750">
              <a:defRPr/>
            </a:pPr>
            <a:r>
              <a:rPr lang="en-US" altLang="zh-CN" sz="2000" b="1" dirty="0" err="1">
                <a:latin typeface="Courier New" panose="02070309020205020404" pitchFamily="49" charset="0"/>
              </a:rPr>
              <a:t>strncpy</a:t>
            </a:r>
            <a:r>
              <a:rPr lang="en-US" altLang="zh-CN" sz="2000" b="1" dirty="0">
                <a:latin typeface="Courier New" panose="02070309020205020404" pitchFamily="49" charset="0"/>
              </a:rPr>
              <a:t>(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sp</a:t>
            </a:r>
            <a:r>
              <a:rPr lang="en-US" altLang="zh-CN" sz="2000" b="1" dirty="0">
                <a:latin typeface="Courier New" panose="02070309020205020404" pitchFamily="49" charset="0"/>
              </a:rPr>
              <a:t>-&gt;id, "02342", 10);</a:t>
            </a:r>
          </a:p>
          <a:p>
            <a:pPr marL="0" lvl="1" indent="-285750">
              <a:defRPr/>
            </a:pPr>
            <a:r>
              <a:rPr lang="en-US" altLang="zh-CN" sz="2000" b="1" dirty="0" err="1">
                <a:latin typeface="Courier New" panose="02070309020205020404" pitchFamily="49" charset="0"/>
              </a:rPr>
              <a:t>sp</a:t>
            </a:r>
            <a:r>
              <a:rPr lang="en-US" altLang="zh-CN" sz="2000" b="1" dirty="0">
                <a:latin typeface="Courier New" panose="02070309020205020404" pitchFamily="49" charset="0"/>
              </a:rPr>
              <a:t>-&gt;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chinese</a:t>
            </a:r>
            <a:r>
              <a:rPr lang="en-US" altLang="zh-CN" sz="2000" b="1" dirty="0">
                <a:latin typeface="Courier New" panose="02070309020205020404" pitchFamily="49" charset="0"/>
              </a:rPr>
              <a:t> = 0;</a:t>
            </a:r>
          </a:p>
          <a:p>
            <a:pPr marL="0" lvl="1" indent="-285750">
              <a:defRPr/>
            </a:pP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  <a:ea typeface="+mn-ea"/>
              </a:rPr>
              <a:t>delete </a:t>
            </a:r>
            <a:r>
              <a:rPr lang="en-US" altLang="zh-CN" sz="2000" b="1" dirty="0" err="1">
                <a:solidFill>
                  <a:srgbClr val="C00000"/>
                </a:solidFill>
                <a:latin typeface="Courier New" panose="02070309020205020404" pitchFamily="49" charset="0"/>
                <a:ea typeface="+mn-ea"/>
              </a:rPr>
              <a:t>sp</a:t>
            </a: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  <a:ea typeface="+mn-ea"/>
              </a:rPr>
              <a:t>;</a:t>
            </a:r>
            <a:endParaRPr lang="en-US" altLang="zh-CN" sz="2000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2" grpId="0" animBg="1"/>
      <p:bldP spid="11" grpId="0"/>
      <p:bldP spid="9" grpId="0" build="p"/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结构体作为函数参数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981075"/>
            <a:ext cx="8229600" cy="1800225"/>
          </a:xfrm>
        </p:spPr>
        <p:txBody>
          <a:bodyPr/>
          <a:lstStyle/>
          <a:p>
            <a:pPr eaLnBrk="1" hangingPunct="1"/>
            <a:r>
              <a:rPr lang="zh-CN" altLang="en-US" sz="2400"/>
              <a:t>当结构体变量作为形参，发生函数调用时，参数传递也是值传递，即实参的每个成员的值对应赋给形参的成员</a:t>
            </a:r>
            <a:endParaRPr lang="en-US" altLang="zh-CN" sz="2400"/>
          </a:p>
        </p:txBody>
      </p:sp>
      <p:sp>
        <p:nvSpPr>
          <p:cNvPr id="4" name="Text Box 36"/>
          <p:cNvSpPr txBox="1">
            <a:spLocks noChangeArrowheads="1"/>
          </p:cNvSpPr>
          <p:nvPr/>
        </p:nvSpPr>
        <p:spPr bwMode="auto">
          <a:xfrm>
            <a:off x="5219700" y="1989138"/>
            <a:ext cx="3600450" cy="46196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chemeClr val="bg1"/>
                </a:solidFill>
                <a:latin typeface="Courier New" panose="02070309020205020404" pitchFamily="49" charset="0"/>
                <a:ea typeface="黑体" panose="02010609060101010101" pitchFamily="49" charset="-122"/>
              </a:rPr>
              <a:t>会有哪些性能上的弊端？</a:t>
            </a:r>
          </a:p>
        </p:txBody>
      </p:sp>
      <p:sp>
        <p:nvSpPr>
          <p:cNvPr id="3" name="矩形 2"/>
          <p:cNvSpPr/>
          <p:nvPr/>
        </p:nvSpPr>
        <p:spPr>
          <a:xfrm>
            <a:off x="250825" y="3644900"/>
            <a:ext cx="8229600" cy="9048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9263" indent="-449263" eaLnBrk="1" hangingPunct="1">
              <a:lnSpc>
                <a:spcPct val="110000"/>
              </a:lnSpc>
              <a:spcBef>
                <a:spcPct val="20000"/>
              </a:spcBef>
              <a:buSzPct val="120000"/>
              <a:buFontTx/>
              <a:buBlip>
                <a:blip r:embed="rId2"/>
              </a:buBlip>
              <a:defRPr/>
            </a:pPr>
            <a:r>
              <a:rPr lang="zh-CN" altLang="en-US" sz="2400" dirty="0">
                <a:solidFill>
                  <a:srgbClr val="133984"/>
                </a:solidFill>
                <a:latin typeface="+mn-lt"/>
                <a:ea typeface="+mn-ea"/>
              </a:rPr>
              <a:t>为节省函数调用开销，对于结构体，通常使用指针或者引用作为函数的形参</a:t>
            </a:r>
            <a:endParaRPr lang="en-US" altLang="zh-CN" sz="2400" dirty="0">
              <a:solidFill>
                <a:srgbClr val="133984"/>
              </a:solidFill>
              <a:latin typeface="+mn-lt"/>
              <a:ea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84213" y="2420938"/>
            <a:ext cx="8135937" cy="101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marL="0" lvl="1" indent="-285750"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void 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print_student</a:t>
            </a:r>
            <a:r>
              <a:rPr lang="en-US" altLang="zh-CN" sz="2000" b="1" dirty="0">
                <a:latin typeface="Courier New" panose="02070309020205020404" pitchFamily="49" charset="0"/>
              </a:rPr>
              <a:t>(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studentT</a:t>
            </a:r>
            <a:r>
              <a:rPr lang="en-US" altLang="zh-CN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aStudent</a:t>
            </a:r>
            <a:r>
              <a:rPr lang="en-US" altLang="zh-CN" sz="2000" b="1" dirty="0">
                <a:latin typeface="Courier New" panose="02070309020205020404" pitchFamily="49" charset="0"/>
              </a:rPr>
              <a:t>);</a:t>
            </a:r>
          </a:p>
          <a:p>
            <a:pPr marL="0" lvl="1" indent="-285750">
              <a:defRPr/>
            </a:pPr>
            <a:r>
              <a:rPr lang="en-US" altLang="zh-CN" sz="2000" b="1" dirty="0" err="1">
                <a:solidFill>
                  <a:srgbClr val="6A3BFF"/>
                </a:solidFill>
                <a:latin typeface="Courier New" panose="02070309020205020404" pitchFamily="49" charset="0"/>
              </a:rPr>
              <a:t>studentT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student1={"00315","San Zhang", 98, 98, 99};</a:t>
            </a:r>
          </a:p>
          <a:p>
            <a:pPr marL="0" lvl="1" indent="-285750">
              <a:defRPr/>
            </a:pPr>
            <a:r>
              <a:rPr lang="en-US" altLang="zh-CN" sz="2000" b="1" dirty="0" err="1">
                <a:latin typeface="Courier New" panose="02070309020205020404" pitchFamily="49" charset="0"/>
              </a:rPr>
              <a:t>print_student</a:t>
            </a:r>
            <a:r>
              <a:rPr lang="en-US" altLang="zh-CN" sz="2000" b="1" dirty="0">
                <a:latin typeface="Courier New" panose="02070309020205020404" pitchFamily="49" charset="0"/>
              </a:rPr>
              <a:t>(student1);</a:t>
            </a:r>
            <a:endParaRPr lang="zh-CN" altLang="en-US" sz="2000" b="1" dirty="0">
              <a:latin typeface="Courier New" panose="02070309020205020404" pitchFamily="49" charset="0"/>
            </a:endParaRPr>
          </a:p>
        </p:txBody>
      </p:sp>
      <p:sp>
        <p:nvSpPr>
          <p:cNvPr id="8" name="Text Box 36"/>
          <p:cNvSpPr txBox="1">
            <a:spLocks noChangeArrowheads="1"/>
          </p:cNvSpPr>
          <p:nvPr/>
        </p:nvSpPr>
        <p:spPr bwMode="auto">
          <a:xfrm>
            <a:off x="5357813" y="4292600"/>
            <a:ext cx="3535362" cy="46196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chemeClr val="bg1"/>
                </a:solidFill>
                <a:latin typeface="Courier New" panose="02070309020205020404" pitchFamily="49" charset="0"/>
                <a:ea typeface="黑体" panose="02010609060101010101" pitchFamily="49" charset="-122"/>
              </a:rPr>
              <a:t>会有哪些安全感上的隐患？</a:t>
            </a:r>
          </a:p>
        </p:txBody>
      </p:sp>
      <p:sp>
        <p:nvSpPr>
          <p:cNvPr id="9" name="矩形 8"/>
          <p:cNvSpPr/>
          <p:nvPr/>
        </p:nvSpPr>
        <p:spPr>
          <a:xfrm>
            <a:off x="684213" y="4745038"/>
            <a:ext cx="8208962" cy="10144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marL="0" lvl="1" indent="-285750"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void 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print_student</a:t>
            </a:r>
            <a:r>
              <a:rPr lang="en-US" altLang="zh-CN" sz="2000" b="1" dirty="0">
                <a:latin typeface="Courier New" panose="02070309020205020404" pitchFamily="49" charset="0"/>
              </a:rPr>
              <a:t>(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studentT</a:t>
            </a:r>
            <a:r>
              <a:rPr lang="en-US" altLang="zh-CN" sz="2000" b="1" dirty="0">
                <a:latin typeface="Courier New" panose="02070309020205020404" pitchFamily="49" charset="0"/>
              </a:rPr>
              <a:t> </a:t>
            </a:r>
            <a:r>
              <a:rPr lang="zh-CN" altLang="en-US" sz="2000" b="1" dirty="0">
                <a:latin typeface="Courier New" panose="02070309020205020404" pitchFamily="49" charset="0"/>
              </a:rPr>
              <a:t>*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aStudent</a:t>
            </a:r>
            <a:r>
              <a:rPr lang="en-US" altLang="zh-CN" sz="2000" b="1" dirty="0">
                <a:latin typeface="Courier New" panose="02070309020205020404" pitchFamily="49" charset="0"/>
              </a:rPr>
              <a:t>);</a:t>
            </a:r>
          </a:p>
          <a:p>
            <a:pPr marL="0" lvl="1" indent="-285750">
              <a:defRPr/>
            </a:pPr>
            <a:r>
              <a:rPr lang="en-US" altLang="zh-CN" sz="2000" b="1" dirty="0" err="1">
                <a:solidFill>
                  <a:srgbClr val="6A3BFF"/>
                </a:solidFill>
                <a:latin typeface="Courier New" panose="02070309020205020404" pitchFamily="49" charset="0"/>
              </a:rPr>
              <a:t>studentT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student1={"00315","San Zhang", 98, 98, 99};</a:t>
            </a:r>
          </a:p>
          <a:p>
            <a:pPr marL="0" lvl="1" indent="-285750">
              <a:defRPr/>
            </a:pPr>
            <a:r>
              <a:rPr lang="en-US" altLang="zh-CN" sz="2000" b="1" dirty="0" err="1">
                <a:latin typeface="Courier New" panose="02070309020205020404" pitchFamily="49" charset="0"/>
              </a:rPr>
              <a:t>print_student</a:t>
            </a:r>
            <a:r>
              <a:rPr lang="en-US" altLang="zh-CN" sz="2000" b="1" dirty="0">
                <a:latin typeface="Courier New" panose="02070309020205020404" pitchFamily="49" charset="0"/>
              </a:rPr>
              <a:t>(&amp;student1);</a:t>
            </a:r>
            <a:endParaRPr lang="zh-CN" altLang="en-US" sz="2000" b="1" dirty="0">
              <a:latin typeface="Courier New" panose="02070309020205020404" pitchFamily="49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84213" y="5940425"/>
            <a:ext cx="8208962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marL="0" lvl="1" indent="-285750"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void 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print_student</a:t>
            </a:r>
            <a:r>
              <a:rPr lang="en-US" altLang="zh-CN" sz="2000" b="1" dirty="0">
                <a:latin typeface="Courier New" panose="02070309020205020404" pitchFamily="49" charset="0"/>
              </a:rPr>
              <a:t>(</a:t>
            </a:r>
            <a:r>
              <a:rPr lang="en-US" altLang="zh-CN" sz="20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const</a:t>
            </a:r>
            <a:r>
              <a:rPr lang="en-US" altLang="zh-CN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studentT</a:t>
            </a:r>
            <a:r>
              <a:rPr lang="en-US" altLang="zh-CN" sz="2000" b="1" dirty="0">
                <a:latin typeface="Courier New" panose="02070309020205020404" pitchFamily="49" charset="0"/>
              </a:rPr>
              <a:t> </a:t>
            </a:r>
            <a:r>
              <a:rPr lang="zh-CN" altLang="en-US" sz="2000" b="1" dirty="0">
                <a:latin typeface="Courier New" panose="02070309020205020404" pitchFamily="49" charset="0"/>
              </a:rPr>
              <a:t>*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aStudent</a:t>
            </a:r>
            <a:r>
              <a:rPr lang="en-US" altLang="zh-CN" sz="2000" b="1" dirty="0">
                <a:latin typeface="Courier New" panose="02070309020205020404" pitchFamily="49" charset="0"/>
              </a:rPr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  <p:bldP spid="4" grpId="0" animBg="1"/>
      <p:bldP spid="3" grpId="0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187450" y="188913"/>
            <a:ext cx="7772400" cy="719137"/>
          </a:xfrm>
        </p:spPr>
        <p:txBody>
          <a:bodyPr/>
          <a:lstStyle/>
          <a:p>
            <a:pPr eaLnBrk="1" hangingPunct="1"/>
            <a:r>
              <a:rPr lang="zh-CN" altLang="en-US"/>
              <a:t>函数需要返回结构体？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90805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2400" dirty="0"/>
              <a:t>直接返回一个结构体</a:t>
            </a:r>
          </a:p>
          <a:p>
            <a:pPr eaLnBrk="1" hangingPunct="1">
              <a:defRPr/>
            </a:pPr>
            <a:endParaRPr lang="en-US" altLang="zh-CN" sz="2400" dirty="0">
              <a:latin typeface="楷体_GB2312" pitchFamily="49" charset="-122"/>
            </a:endParaRPr>
          </a:p>
          <a:p>
            <a:pPr eaLnBrk="1" hangingPunct="1">
              <a:defRPr/>
            </a:pPr>
            <a:endParaRPr lang="en-US" altLang="zh-CN" sz="1800" dirty="0">
              <a:latin typeface="楷体_GB2312" pitchFamily="49" charset="-122"/>
            </a:endParaRPr>
          </a:p>
          <a:p>
            <a:pPr eaLnBrk="1" hangingPunct="1">
              <a:defRPr/>
            </a:pPr>
            <a:endParaRPr lang="en-US" altLang="zh-CN" sz="2400" dirty="0">
              <a:latin typeface="楷体_GB2312" pitchFamily="49" charset="-122"/>
            </a:endParaRPr>
          </a:p>
          <a:p>
            <a:pPr eaLnBrk="1" hangingPunct="1">
              <a:defRPr/>
            </a:pPr>
            <a:endParaRPr lang="en-US" altLang="zh-CN" sz="2400" dirty="0">
              <a:latin typeface="楷体_GB2312" pitchFamily="49" charset="-122"/>
            </a:endParaRPr>
          </a:p>
          <a:p>
            <a:pPr marL="0" indent="0" eaLnBrk="1" hangingPunct="1">
              <a:buFontTx/>
              <a:buNone/>
              <a:defRPr/>
            </a:pPr>
            <a:endParaRPr lang="en-US" altLang="zh-CN" sz="2400" dirty="0">
              <a:latin typeface="楷体_GB2312" pitchFamily="49" charset="-122"/>
            </a:endParaRPr>
          </a:p>
          <a:p>
            <a:pPr eaLnBrk="1" hangingPunct="1">
              <a:defRPr/>
            </a:pPr>
            <a:r>
              <a:rPr lang="zh-CN" altLang="en-US" sz="2400" dirty="0"/>
              <a:t>返回一个结构体的指针或者引用</a:t>
            </a:r>
            <a:endParaRPr lang="en-US" altLang="zh-CN" sz="2400" dirty="0"/>
          </a:p>
        </p:txBody>
      </p:sp>
      <p:sp>
        <p:nvSpPr>
          <p:cNvPr id="2" name="矩形 1"/>
          <p:cNvSpPr/>
          <p:nvPr/>
        </p:nvSpPr>
        <p:spPr>
          <a:xfrm>
            <a:off x="827088" y="1341438"/>
            <a:ext cx="6840537" cy="22463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marL="0" lvl="1" indent="-285750">
              <a:defRPr/>
            </a:pPr>
            <a:r>
              <a:rPr lang="en-US" altLang="zh-CN" sz="2000" b="1" dirty="0" err="1">
                <a:latin typeface="Courier New" panose="02070309020205020404" pitchFamily="49" charset="0"/>
              </a:rPr>
              <a:t>studentT</a:t>
            </a:r>
            <a:r>
              <a:rPr lang="en-US" altLang="zh-CN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GetStudentData</a:t>
            </a:r>
            <a:r>
              <a:rPr lang="en-US" altLang="zh-CN" sz="2000" b="1" dirty="0">
                <a:latin typeface="Courier New" panose="02070309020205020404" pitchFamily="49" charset="0"/>
              </a:rPr>
              <a:t>(void)</a:t>
            </a:r>
          </a:p>
          <a:p>
            <a:pPr marL="0" lvl="1" indent="-285750"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{</a:t>
            </a:r>
          </a:p>
          <a:p>
            <a:pPr marL="0" lvl="1" indent="-285750"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studentT</a:t>
            </a:r>
            <a:r>
              <a:rPr lang="en-US" altLang="zh-CN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aStudent</a:t>
            </a:r>
            <a:r>
              <a:rPr lang="en-US" altLang="zh-CN" sz="2000" b="1" dirty="0">
                <a:latin typeface="Courier New" panose="02070309020205020404" pitchFamily="49" charset="0"/>
              </a:rPr>
              <a:t>;</a:t>
            </a:r>
          </a:p>
          <a:p>
            <a:pPr marL="0" lvl="1" indent="-285750"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 ......</a:t>
            </a:r>
          </a:p>
          <a:p>
            <a:pPr marL="0" lvl="1" indent="-285750"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 return 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aStudent</a:t>
            </a:r>
            <a:r>
              <a:rPr lang="en-US" altLang="zh-CN" sz="2000" b="1" dirty="0">
                <a:latin typeface="Courier New" panose="02070309020205020404" pitchFamily="49" charset="0"/>
              </a:rPr>
              <a:t>;</a:t>
            </a:r>
          </a:p>
          <a:p>
            <a:pPr marL="0" lvl="1" indent="-285750"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}</a:t>
            </a:r>
          </a:p>
          <a:p>
            <a:pPr marL="0" lvl="1" indent="-285750">
              <a:defRPr/>
            </a:pPr>
            <a:r>
              <a:rPr lang="en-US" altLang="zh-CN" sz="2000" b="1" dirty="0" err="1">
                <a:latin typeface="Courier New" panose="02070309020205020404" pitchFamily="49" charset="0"/>
              </a:rPr>
              <a:t>studentT</a:t>
            </a:r>
            <a:r>
              <a:rPr lang="en-US" altLang="zh-CN" sz="2000" b="1" dirty="0">
                <a:latin typeface="Courier New" panose="02070309020205020404" pitchFamily="49" charset="0"/>
              </a:rPr>
              <a:t> s1 = 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GetStudentData</a:t>
            </a:r>
            <a:r>
              <a:rPr lang="en-US" altLang="zh-CN" sz="2000" b="1" dirty="0">
                <a:latin typeface="Courier New" panose="02070309020205020404" pitchFamily="49" charset="0"/>
              </a:rPr>
              <a:t>();</a:t>
            </a:r>
          </a:p>
        </p:txBody>
      </p:sp>
      <p:sp>
        <p:nvSpPr>
          <p:cNvPr id="6" name="矩形 5"/>
          <p:cNvSpPr/>
          <p:nvPr/>
        </p:nvSpPr>
        <p:spPr>
          <a:xfrm>
            <a:off x="827088" y="4149725"/>
            <a:ext cx="6880225" cy="22463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marL="0" lvl="1" indent="-285750">
              <a:defRPr/>
            </a:pPr>
            <a:r>
              <a:rPr lang="en-US" altLang="zh-CN" sz="2000" b="1" dirty="0" err="1">
                <a:latin typeface="Courier New" panose="02070309020205020404" pitchFamily="49" charset="0"/>
              </a:rPr>
              <a:t>studentT</a:t>
            </a:r>
            <a:r>
              <a:rPr lang="en-US" altLang="zh-CN" sz="2000" b="1" dirty="0">
                <a:latin typeface="Courier New" panose="02070309020205020404" pitchFamily="49" charset="0"/>
              </a:rPr>
              <a:t>  </a:t>
            </a:r>
            <a:r>
              <a:rPr lang="zh-CN" altLang="en-US" sz="2000" b="1" dirty="0">
                <a:latin typeface="Courier New" panose="02070309020205020404" pitchFamily="49" charset="0"/>
              </a:rPr>
              <a:t>*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GetStudentData</a:t>
            </a:r>
            <a:r>
              <a:rPr lang="en-US" altLang="zh-CN" sz="2000" b="1" dirty="0">
                <a:latin typeface="Courier New" panose="02070309020205020404" pitchFamily="49" charset="0"/>
              </a:rPr>
              <a:t>(void)</a:t>
            </a:r>
          </a:p>
          <a:p>
            <a:pPr marL="0" lvl="1" indent="-285750"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{</a:t>
            </a:r>
          </a:p>
          <a:p>
            <a:pPr marL="0" lvl="1" indent="-285750"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studentT</a:t>
            </a:r>
            <a:r>
              <a:rPr lang="en-US" altLang="zh-CN" sz="2000" b="1" dirty="0">
                <a:latin typeface="Courier New" panose="02070309020205020404" pitchFamily="49" charset="0"/>
              </a:rPr>
              <a:t> *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aStudent</a:t>
            </a:r>
            <a:r>
              <a:rPr lang="en-US" altLang="zh-CN" sz="2000" b="1" dirty="0">
                <a:latin typeface="Courier New" panose="02070309020205020404" pitchFamily="49" charset="0"/>
              </a:rPr>
              <a:t> = new 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studentT</a:t>
            </a:r>
            <a:r>
              <a:rPr lang="en-US" altLang="zh-CN" sz="2000" b="1" dirty="0">
                <a:latin typeface="Courier New" panose="02070309020205020404" pitchFamily="49" charset="0"/>
              </a:rPr>
              <a:t>;</a:t>
            </a:r>
          </a:p>
          <a:p>
            <a:pPr marL="0" lvl="1" indent="-285750"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  ......</a:t>
            </a:r>
          </a:p>
          <a:p>
            <a:pPr marL="0" lvl="1" indent="-285750"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  return 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aStudent</a:t>
            </a:r>
            <a:r>
              <a:rPr lang="en-US" altLang="zh-CN" sz="2000" b="1" dirty="0">
                <a:latin typeface="Courier New" panose="02070309020205020404" pitchFamily="49" charset="0"/>
              </a:rPr>
              <a:t>;</a:t>
            </a:r>
          </a:p>
          <a:p>
            <a:pPr marL="0" lvl="1" indent="-285750">
              <a:defRPr/>
            </a:pPr>
            <a:r>
              <a:rPr lang="en-US" altLang="zh-CN" sz="2000" b="1" dirty="0">
                <a:latin typeface="Courier New" panose="02070309020205020404" pitchFamily="49" charset="0"/>
              </a:rPr>
              <a:t>}</a:t>
            </a:r>
          </a:p>
          <a:p>
            <a:pPr marL="0" lvl="1" indent="-285750">
              <a:defRPr/>
            </a:pPr>
            <a:r>
              <a:rPr lang="en-US" altLang="zh-CN" sz="2000" b="1" dirty="0" err="1">
                <a:latin typeface="Courier New" panose="02070309020205020404" pitchFamily="49" charset="0"/>
              </a:rPr>
              <a:t>studentT</a:t>
            </a:r>
            <a:r>
              <a:rPr lang="en-US" altLang="zh-CN" sz="2000" b="1" dirty="0">
                <a:latin typeface="Courier New" panose="02070309020205020404" pitchFamily="49" charset="0"/>
              </a:rPr>
              <a:t> </a:t>
            </a:r>
            <a:r>
              <a:rPr lang="zh-CN" altLang="en-US" sz="2000" b="1" dirty="0">
                <a:latin typeface="Courier New" panose="02070309020205020404" pitchFamily="49" charset="0"/>
              </a:rPr>
              <a:t>*</a:t>
            </a:r>
            <a:r>
              <a:rPr lang="en-US" altLang="zh-CN" sz="2000" b="1" dirty="0">
                <a:latin typeface="Courier New" panose="02070309020205020404" pitchFamily="49" charset="0"/>
              </a:rPr>
              <a:t>s1 = 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GetStudentData</a:t>
            </a:r>
            <a:r>
              <a:rPr lang="en-US" altLang="zh-CN" sz="2000" b="1" dirty="0">
                <a:latin typeface="Courier New" panose="02070309020205020404" pitchFamily="49" charset="0"/>
              </a:rPr>
              <a:t>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uiExpand="1" build="p" autoUpdateAnimBg="0"/>
      <p:bldP spid="2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42988" y="179388"/>
            <a:ext cx="8101012" cy="688975"/>
          </a:xfrm>
        </p:spPr>
        <p:txBody>
          <a:bodyPr/>
          <a:lstStyle/>
          <a:p>
            <a:pPr eaLnBrk="1" hangingPunct="1"/>
            <a:r>
              <a:rPr lang="zh-CN" altLang="en-US"/>
              <a:t>结构体的应用：链表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84138" y="968375"/>
            <a:ext cx="9036050" cy="649288"/>
          </a:xfrm>
        </p:spPr>
        <p:txBody>
          <a:bodyPr/>
          <a:lstStyle/>
          <a:p>
            <a:pPr eaLnBrk="1" hangingPunct="1"/>
            <a:r>
              <a:rPr lang="zh-CN" altLang="en-US"/>
              <a:t>一组数据通过指针构成可以向前</a:t>
            </a:r>
            <a:r>
              <a:rPr lang="en-US" altLang="zh-CN"/>
              <a:t>/</a:t>
            </a:r>
            <a:r>
              <a:rPr lang="zh-CN" altLang="en-US"/>
              <a:t>向后检索的链式结构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84138" y="3421063"/>
            <a:ext cx="9036050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9263" indent="-449263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  <a:cs typeface="+mn-cs"/>
              </a:defRPr>
            </a:lvl1pPr>
            <a:lvl2pPr marL="91440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2pPr>
            <a:lvl3pPr marL="1322388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ourier New" panose="02070309020205020404" pitchFamily="49" charset="0"/>
                <a:ea typeface="宋体" pitchFamily="2" charset="-122"/>
              </a:defRPr>
            </a:lvl3pPr>
            <a:lvl4pPr marL="1730375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ourier New" panose="02070309020205020404" pitchFamily="49" charset="0"/>
                <a:ea typeface="宋体" pitchFamily="2" charset="-122"/>
              </a:defRPr>
            </a:lvl4pPr>
            <a:lvl5pPr marL="2138363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urier New" panose="02070309020205020404" pitchFamily="49" charset="0"/>
                <a:ea typeface="宋体" pitchFamily="2" charset="-122"/>
              </a:defRPr>
            </a:lvl5pPr>
            <a:lvl6pPr marL="259556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itchFamily="2" charset="-122"/>
              </a:defRPr>
            </a:lvl6pPr>
            <a:lvl7pPr marL="305276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itchFamily="2" charset="-122"/>
              </a:defRPr>
            </a:lvl7pPr>
            <a:lvl8pPr marL="350996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itchFamily="2" charset="-122"/>
              </a:defRPr>
            </a:lvl8pPr>
            <a:lvl9pPr marL="396716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defRPr/>
            </a:pPr>
            <a:r>
              <a:rPr lang="zh-CN" altLang="en-US" dirty="0">
                <a:latin typeface="+mn-lt"/>
                <a:ea typeface="+mn-ea"/>
              </a:rPr>
              <a:t>链表可以很灵活的删除或者插入一个数据</a:t>
            </a:r>
          </a:p>
        </p:txBody>
      </p:sp>
      <p:grpSp>
        <p:nvGrpSpPr>
          <p:cNvPr id="11273" name="组合 11272"/>
          <p:cNvGrpSpPr>
            <a:grpSpLocks/>
          </p:cNvGrpSpPr>
          <p:nvPr/>
        </p:nvGrpSpPr>
        <p:grpSpPr bwMode="auto">
          <a:xfrm>
            <a:off x="763588" y="2228850"/>
            <a:ext cx="3629025" cy="400050"/>
            <a:chOff x="726260" y="1700808"/>
            <a:chExt cx="3628750" cy="400110"/>
          </a:xfrm>
        </p:grpSpPr>
        <p:sp>
          <p:nvSpPr>
            <p:cNvPr id="90" name="文本框 89"/>
            <p:cNvSpPr txBox="1"/>
            <p:nvPr/>
          </p:nvSpPr>
          <p:spPr>
            <a:xfrm>
              <a:off x="726260" y="1700808"/>
              <a:ext cx="749243" cy="4001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zh-CN" altLang="en-US" sz="2000" b="1" dirty="0">
                  <a:latin typeface="+mn-ea"/>
                  <a:ea typeface="+mn-ea"/>
                </a:rPr>
                <a:t>数组</a:t>
              </a:r>
            </a:p>
          </p:txBody>
        </p:sp>
        <p:sp>
          <p:nvSpPr>
            <p:cNvPr id="14420" name="矩形 3"/>
            <p:cNvSpPr>
              <a:spLocks noChangeArrowheads="1"/>
            </p:cNvSpPr>
            <p:nvPr/>
          </p:nvSpPr>
          <p:spPr bwMode="auto">
            <a:xfrm>
              <a:off x="1475656" y="1786826"/>
              <a:ext cx="575871" cy="28800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zh-CN" sz="1800">
                  <a:solidFill>
                    <a:schemeClr val="tx1"/>
                  </a:solidFill>
                </a:rPr>
                <a:t>-2</a:t>
              </a:r>
              <a:endParaRPr lang="zh-CN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4421" name="矩形 3"/>
            <p:cNvSpPr>
              <a:spLocks noChangeArrowheads="1"/>
            </p:cNvSpPr>
            <p:nvPr/>
          </p:nvSpPr>
          <p:spPr bwMode="auto">
            <a:xfrm>
              <a:off x="2051526" y="1786826"/>
              <a:ext cx="575871" cy="28800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zh-CN" sz="1800">
                  <a:solidFill>
                    <a:schemeClr val="tx1"/>
                  </a:solidFill>
                </a:rPr>
                <a:t>22</a:t>
              </a:r>
              <a:endParaRPr lang="zh-CN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4422" name="矩形 3"/>
            <p:cNvSpPr>
              <a:spLocks noChangeArrowheads="1"/>
            </p:cNvSpPr>
            <p:nvPr/>
          </p:nvSpPr>
          <p:spPr bwMode="auto">
            <a:xfrm>
              <a:off x="2627397" y="1786826"/>
              <a:ext cx="575871" cy="28800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zh-CN" sz="1800">
                  <a:solidFill>
                    <a:schemeClr val="tx1"/>
                  </a:solidFill>
                </a:rPr>
                <a:t>27</a:t>
              </a:r>
              <a:endParaRPr lang="zh-CN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4423" name="矩形 3"/>
            <p:cNvSpPr>
              <a:spLocks noChangeArrowheads="1"/>
            </p:cNvSpPr>
            <p:nvPr/>
          </p:nvSpPr>
          <p:spPr bwMode="auto">
            <a:xfrm>
              <a:off x="3203268" y="1786826"/>
              <a:ext cx="575871" cy="28800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zh-CN" sz="1800">
                  <a:solidFill>
                    <a:schemeClr val="tx1"/>
                  </a:solidFill>
                </a:rPr>
                <a:t>32</a:t>
              </a:r>
              <a:endParaRPr lang="zh-CN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4424" name="矩形 3"/>
            <p:cNvSpPr>
              <a:spLocks noChangeArrowheads="1"/>
            </p:cNvSpPr>
            <p:nvPr/>
          </p:nvSpPr>
          <p:spPr bwMode="auto">
            <a:xfrm>
              <a:off x="3779139" y="1786826"/>
              <a:ext cx="575871" cy="28800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zh-CN" sz="1800">
                  <a:solidFill>
                    <a:schemeClr val="tx1"/>
                  </a:solidFill>
                </a:rPr>
                <a:t>48</a:t>
              </a:r>
              <a:endParaRPr lang="zh-CN" altLang="en-US" sz="1800">
                <a:solidFill>
                  <a:schemeClr val="tx1"/>
                </a:solidFill>
              </a:endParaRPr>
            </a:p>
          </p:txBody>
        </p:sp>
      </p:grpSp>
      <p:sp>
        <p:nvSpPr>
          <p:cNvPr id="99" name="Text Box 36"/>
          <p:cNvSpPr txBox="1">
            <a:spLocks noChangeArrowheads="1"/>
          </p:cNvSpPr>
          <p:nvPr/>
        </p:nvSpPr>
        <p:spPr bwMode="auto">
          <a:xfrm>
            <a:off x="0" y="2822575"/>
            <a:ext cx="9144000" cy="5238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chemeClr val="bg1"/>
                </a:solidFill>
                <a:latin typeface="Courier New" panose="02070309020205020404" pitchFamily="49" charset="0"/>
                <a:ea typeface="黑体" panose="02010609060101010101" pitchFamily="49" charset="-122"/>
              </a:rPr>
              <a:t>数组和链表都可以存储一组相关数据，各有什么优缺点？</a:t>
            </a:r>
          </a:p>
        </p:txBody>
      </p:sp>
      <p:grpSp>
        <p:nvGrpSpPr>
          <p:cNvPr id="11283" name="组合 11282"/>
          <p:cNvGrpSpPr>
            <a:grpSpLocks/>
          </p:cNvGrpSpPr>
          <p:nvPr/>
        </p:nvGrpSpPr>
        <p:grpSpPr bwMode="auto">
          <a:xfrm>
            <a:off x="763588" y="1676400"/>
            <a:ext cx="7985125" cy="400050"/>
            <a:chOff x="726260" y="2251912"/>
            <a:chExt cx="7984096" cy="400110"/>
          </a:xfrm>
        </p:grpSpPr>
        <p:sp>
          <p:nvSpPr>
            <p:cNvPr id="14396" name="矩形 3"/>
            <p:cNvSpPr>
              <a:spLocks noChangeArrowheads="1"/>
            </p:cNvSpPr>
            <p:nvPr/>
          </p:nvSpPr>
          <p:spPr bwMode="auto">
            <a:xfrm>
              <a:off x="2051527" y="2333664"/>
              <a:ext cx="575871" cy="28800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endParaRPr lang="zh-CN" altLang="en-US" sz="1800"/>
            </a:p>
          </p:txBody>
        </p:sp>
        <p:cxnSp>
          <p:nvCxnSpPr>
            <p:cNvPr id="14397" name="直接箭头连接符 8"/>
            <p:cNvCxnSpPr>
              <a:cxnSpLocks noChangeShapeType="1"/>
            </p:cNvCxnSpPr>
            <p:nvPr/>
          </p:nvCxnSpPr>
          <p:spPr bwMode="auto">
            <a:xfrm>
              <a:off x="2375454" y="2477668"/>
              <a:ext cx="50388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med" len="med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98" name="矩形 3"/>
            <p:cNvSpPr>
              <a:spLocks noChangeArrowheads="1"/>
            </p:cNvSpPr>
            <p:nvPr/>
          </p:nvSpPr>
          <p:spPr bwMode="auto">
            <a:xfrm>
              <a:off x="1475656" y="2333664"/>
              <a:ext cx="575871" cy="28800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zh-CN" sz="1800">
                  <a:solidFill>
                    <a:schemeClr val="tx1"/>
                  </a:solidFill>
                </a:rPr>
                <a:t>-2</a:t>
              </a:r>
              <a:endParaRPr lang="zh-CN" altLang="en-US" sz="1800">
                <a:solidFill>
                  <a:schemeClr val="tx1"/>
                </a:solidFill>
              </a:endParaRPr>
            </a:p>
          </p:txBody>
        </p:sp>
        <p:grpSp>
          <p:nvGrpSpPr>
            <p:cNvPr id="14399" name="组合 64"/>
            <p:cNvGrpSpPr>
              <a:grpSpLocks/>
            </p:cNvGrpSpPr>
            <p:nvPr/>
          </p:nvGrpSpPr>
          <p:grpSpPr bwMode="auto">
            <a:xfrm>
              <a:off x="2887443" y="2333664"/>
              <a:ext cx="1403685" cy="288008"/>
              <a:chOff x="3276049" y="2220557"/>
              <a:chExt cx="1403685" cy="288008"/>
            </a:xfrm>
          </p:grpSpPr>
          <p:sp>
            <p:nvSpPr>
              <p:cNvPr id="14416" name="矩形 3"/>
              <p:cNvSpPr>
                <a:spLocks noChangeArrowheads="1"/>
              </p:cNvSpPr>
              <p:nvPr/>
            </p:nvSpPr>
            <p:spPr bwMode="auto">
              <a:xfrm>
                <a:off x="3851920" y="2220557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1800"/>
              </a:p>
            </p:txBody>
          </p:sp>
          <p:cxnSp>
            <p:nvCxnSpPr>
              <p:cNvPr id="14417" name="直接箭头连接符 8"/>
              <p:cNvCxnSpPr>
                <a:cxnSpLocks noChangeShapeType="1"/>
              </p:cNvCxnSpPr>
              <p:nvPr/>
            </p:nvCxnSpPr>
            <p:spPr bwMode="auto">
              <a:xfrm>
                <a:off x="4175847" y="2364561"/>
                <a:ext cx="503887" cy="0"/>
              </a:xfrm>
              <a:prstGeom prst="straightConnector1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 type="oval" w="med" len="med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4418" name="矩形 3"/>
              <p:cNvSpPr>
                <a:spLocks noChangeArrowheads="1"/>
              </p:cNvSpPr>
              <p:nvPr/>
            </p:nvSpPr>
            <p:spPr bwMode="auto">
              <a:xfrm>
                <a:off x="3276049" y="2220557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zh-CN" sz="1800">
                    <a:solidFill>
                      <a:schemeClr val="tx1"/>
                    </a:solidFill>
                  </a:rPr>
                  <a:t>22</a:t>
                </a:r>
                <a:endParaRPr lang="zh-CN" altLang="en-US" sz="18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400" name="组合 68"/>
            <p:cNvGrpSpPr>
              <a:grpSpLocks/>
            </p:cNvGrpSpPr>
            <p:nvPr/>
          </p:nvGrpSpPr>
          <p:grpSpPr bwMode="auto">
            <a:xfrm>
              <a:off x="4291128" y="2330416"/>
              <a:ext cx="1403685" cy="288008"/>
              <a:chOff x="3276049" y="2220557"/>
              <a:chExt cx="1403685" cy="288008"/>
            </a:xfrm>
          </p:grpSpPr>
          <p:sp>
            <p:nvSpPr>
              <p:cNvPr id="14413" name="矩形 3"/>
              <p:cNvSpPr>
                <a:spLocks noChangeArrowheads="1"/>
              </p:cNvSpPr>
              <p:nvPr/>
            </p:nvSpPr>
            <p:spPr bwMode="auto">
              <a:xfrm>
                <a:off x="3851920" y="2220557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1800"/>
              </a:p>
            </p:txBody>
          </p:sp>
          <p:cxnSp>
            <p:nvCxnSpPr>
              <p:cNvPr id="14414" name="直接箭头连接符 8"/>
              <p:cNvCxnSpPr>
                <a:cxnSpLocks noChangeShapeType="1"/>
              </p:cNvCxnSpPr>
              <p:nvPr/>
            </p:nvCxnSpPr>
            <p:spPr bwMode="auto">
              <a:xfrm>
                <a:off x="4175847" y="2364561"/>
                <a:ext cx="503887" cy="0"/>
              </a:xfrm>
              <a:prstGeom prst="straightConnector1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 type="oval" w="med" len="med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4415" name="矩形 3"/>
              <p:cNvSpPr>
                <a:spLocks noChangeArrowheads="1"/>
              </p:cNvSpPr>
              <p:nvPr/>
            </p:nvSpPr>
            <p:spPr bwMode="auto">
              <a:xfrm>
                <a:off x="3276049" y="2220557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zh-CN" sz="1800">
                    <a:solidFill>
                      <a:schemeClr val="tx1"/>
                    </a:solidFill>
                  </a:rPr>
                  <a:t>27</a:t>
                </a:r>
                <a:endParaRPr lang="zh-CN" altLang="en-US" sz="18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401" name="组合 72"/>
            <p:cNvGrpSpPr>
              <a:grpSpLocks/>
            </p:cNvGrpSpPr>
            <p:nvPr/>
          </p:nvGrpSpPr>
          <p:grpSpPr bwMode="auto">
            <a:xfrm>
              <a:off x="5694813" y="2327168"/>
              <a:ext cx="1403685" cy="288008"/>
              <a:chOff x="3276049" y="2220557"/>
              <a:chExt cx="1403685" cy="288008"/>
            </a:xfrm>
          </p:grpSpPr>
          <p:sp>
            <p:nvSpPr>
              <p:cNvPr id="14410" name="矩形 3"/>
              <p:cNvSpPr>
                <a:spLocks noChangeArrowheads="1"/>
              </p:cNvSpPr>
              <p:nvPr/>
            </p:nvSpPr>
            <p:spPr bwMode="auto">
              <a:xfrm>
                <a:off x="3851920" y="2220557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1800"/>
              </a:p>
            </p:txBody>
          </p:sp>
          <p:cxnSp>
            <p:nvCxnSpPr>
              <p:cNvPr id="14411" name="直接箭头连接符 8"/>
              <p:cNvCxnSpPr>
                <a:cxnSpLocks noChangeShapeType="1"/>
              </p:cNvCxnSpPr>
              <p:nvPr/>
            </p:nvCxnSpPr>
            <p:spPr bwMode="auto">
              <a:xfrm>
                <a:off x="4175847" y="2364561"/>
                <a:ext cx="503887" cy="0"/>
              </a:xfrm>
              <a:prstGeom prst="straightConnector1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 type="oval" w="med" len="med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4412" name="矩形 3"/>
              <p:cNvSpPr>
                <a:spLocks noChangeArrowheads="1"/>
              </p:cNvSpPr>
              <p:nvPr/>
            </p:nvSpPr>
            <p:spPr bwMode="auto">
              <a:xfrm>
                <a:off x="3276049" y="2220557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zh-CN" sz="1800">
                    <a:solidFill>
                      <a:schemeClr val="tx1"/>
                    </a:solidFill>
                  </a:rPr>
                  <a:t>32</a:t>
                </a:r>
                <a:endParaRPr lang="zh-CN" altLang="en-US" sz="18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402" name="组合 76"/>
            <p:cNvGrpSpPr>
              <a:grpSpLocks/>
            </p:cNvGrpSpPr>
            <p:nvPr/>
          </p:nvGrpSpPr>
          <p:grpSpPr bwMode="auto">
            <a:xfrm>
              <a:off x="7098498" y="2323920"/>
              <a:ext cx="1403685" cy="288008"/>
              <a:chOff x="3276049" y="2220557"/>
              <a:chExt cx="1403685" cy="288008"/>
            </a:xfrm>
          </p:grpSpPr>
          <p:sp>
            <p:nvSpPr>
              <p:cNvPr id="14407" name="矩形 3"/>
              <p:cNvSpPr>
                <a:spLocks noChangeArrowheads="1"/>
              </p:cNvSpPr>
              <p:nvPr/>
            </p:nvSpPr>
            <p:spPr bwMode="auto">
              <a:xfrm>
                <a:off x="3851920" y="2220557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1800"/>
              </a:p>
            </p:txBody>
          </p:sp>
          <p:cxnSp>
            <p:nvCxnSpPr>
              <p:cNvPr id="14408" name="直接箭头连接符 8"/>
              <p:cNvCxnSpPr>
                <a:cxnSpLocks noChangeShapeType="1"/>
              </p:cNvCxnSpPr>
              <p:nvPr/>
            </p:nvCxnSpPr>
            <p:spPr bwMode="auto">
              <a:xfrm>
                <a:off x="4175847" y="2364561"/>
                <a:ext cx="503887" cy="0"/>
              </a:xfrm>
              <a:prstGeom prst="straightConnector1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 type="oval" w="med" len="med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4409" name="矩形 3"/>
              <p:cNvSpPr>
                <a:spLocks noChangeArrowheads="1"/>
              </p:cNvSpPr>
              <p:nvPr/>
            </p:nvSpPr>
            <p:spPr bwMode="auto">
              <a:xfrm>
                <a:off x="3276049" y="2220557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zh-CN" sz="1800">
                    <a:solidFill>
                      <a:schemeClr val="tx1"/>
                    </a:solidFill>
                  </a:rPr>
                  <a:t>48</a:t>
                </a:r>
                <a:endParaRPr lang="zh-CN" altLang="en-US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272" name="文本框 11271"/>
            <p:cNvSpPr txBox="1"/>
            <p:nvPr/>
          </p:nvSpPr>
          <p:spPr>
            <a:xfrm>
              <a:off x="726260" y="2251912"/>
              <a:ext cx="749203" cy="4001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zh-CN" altLang="en-US" sz="2000" b="1" dirty="0">
                  <a:latin typeface="+mn-ea"/>
                  <a:ea typeface="+mn-ea"/>
                </a:rPr>
                <a:t>链表</a:t>
              </a:r>
            </a:p>
          </p:txBody>
        </p:sp>
        <p:grpSp>
          <p:nvGrpSpPr>
            <p:cNvPr id="14404" name="组合 11281"/>
            <p:cNvGrpSpPr>
              <a:grpSpLocks/>
            </p:cNvGrpSpPr>
            <p:nvPr/>
          </p:nvGrpSpPr>
          <p:grpSpPr bwMode="auto">
            <a:xfrm>
              <a:off x="8547788" y="2390597"/>
              <a:ext cx="162568" cy="147401"/>
              <a:chOff x="7386433" y="3979676"/>
              <a:chExt cx="425927" cy="426155"/>
            </a:xfrm>
          </p:grpSpPr>
          <p:cxnSp>
            <p:nvCxnSpPr>
              <p:cNvPr id="11275" name="直接连接符 11274"/>
              <p:cNvCxnSpPr/>
              <p:nvPr/>
            </p:nvCxnSpPr>
            <p:spPr bwMode="auto">
              <a:xfrm flipH="1">
                <a:off x="7388172" y="3978083"/>
                <a:ext cx="216252" cy="426901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406" name="直接连接符 11276"/>
              <p:cNvCxnSpPr>
                <a:cxnSpLocks noChangeShapeType="1"/>
              </p:cNvCxnSpPr>
              <p:nvPr/>
            </p:nvCxnSpPr>
            <p:spPr bwMode="auto">
              <a:xfrm>
                <a:off x="7596336" y="3979676"/>
                <a:ext cx="216024" cy="426155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2" name="组合 1"/>
          <p:cNvGrpSpPr>
            <a:grpSpLocks/>
          </p:cNvGrpSpPr>
          <p:nvPr/>
        </p:nvGrpSpPr>
        <p:grpSpPr bwMode="auto">
          <a:xfrm>
            <a:off x="763588" y="4041775"/>
            <a:ext cx="7985125" cy="1046163"/>
            <a:chOff x="763588" y="4041775"/>
            <a:chExt cx="7985125" cy="1046163"/>
          </a:xfrm>
        </p:grpSpPr>
        <p:grpSp>
          <p:nvGrpSpPr>
            <p:cNvPr id="14372" name="组合 11285"/>
            <p:cNvGrpSpPr>
              <a:grpSpLocks/>
            </p:cNvGrpSpPr>
            <p:nvPr/>
          </p:nvGrpSpPr>
          <p:grpSpPr bwMode="auto">
            <a:xfrm>
              <a:off x="763588" y="4346575"/>
              <a:ext cx="7985125" cy="741363"/>
              <a:chOff x="764367" y="4105047"/>
              <a:chExt cx="7984096" cy="742276"/>
            </a:xfrm>
          </p:grpSpPr>
          <p:sp>
            <p:nvSpPr>
              <p:cNvPr id="14374" name="矩形 3"/>
              <p:cNvSpPr>
                <a:spLocks noChangeArrowheads="1"/>
              </p:cNvSpPr>
              <p:nvPr/>
            </p:nvSpPr>
            <p:spPr bwMode="auto">
              <a:xfrm>
                <a:off x="2089634" y="4186799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1800"/>
              </a:p>
            </p:txBody>
          </p:sp>
          <p:cxnSp>
            <p:nvCxnSpPr>
              <p:cNvPr id="14375" name="直接箭头连接符 8"/>
              <p:cNvCxnSpPr>
                <a:cxnSpLocks noChangeShapeType="1"/>
              </p:cNvCxnSpPr>
              <p:nvPr/>
            </p:nvCxnSpPr>
            <p:spPr bwMode="auto">
              <a:xfrm>
                <a:off x="2413561" y="4330803"/>
                <a:ext cx="503887" cy="0"/>
              </a:xfrm>
              <a:prstGeom prst="straightConnector1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 type="oval" w="med" len="med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4376" name="矩形 3"/>
              <p:cNvSpPr>
                <a:spLocks noChangeArrowheads="1"/>
              </p:cNvSpPr>
              <p:nvPr/>
            </p:nvSpPr>
            <p:spPr bwMode="auto">
              <a:xfrm>
                <a:off x="1513763" y="4186799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zh-CN" sz="1800">
                    <a:solidFill>
                      <a:schemeClr val="tx1"/>
                    </a:solidFill>
                  </a:rPr>
                  <a:t>-2</a:t>
                </a:r>
                <a:endParaRPr lang="zh-CN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4377" name="矩形 3"/>
              <p:cNvSpPr>
                <a:spLocks noChangeArrowheads="1"/>
              </p:cNvSpPr>
              <p:nvPr/>
            </p:nvSpPr>
            <p:spPr bwMode="auto">
              <a:xfrm>
                <a:off x="3501421" y="4186799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1800"/>
              </a:p>
            </p:txBody>
          </p:sp>
          <p:sp>
            <p:nvSpPr>
              <p:cNvPr id="14378" name="矩形 3"/>
              <p:cNvSpPr>
                <a:spLocks noChangeArrowheads="1"/>
              </p:cNvSpPr>
              <p:nvPr/>
            </p:nvSpPr>
            <p:spPr bwMode="auto">
              <a:xfrm>
                <a:off x="2925550" y="4186799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zh-CN" sz="1800">
                    <a:solidFill>
                      <a:schemeClr val="tx1"/>
                    </a:solidFill>
                  </a:rPr>
                  <a:t>22</a:t>
                </a:r>
                <a:endParaRPr lang="zh-CN" altLang="en-US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4379" name="组合 115"/>
              <p:cNvGrpSpPr>
                <a:grpSpLocks/>
              </p:cNvGrpSpPr>
              <p:nvPr/>
            </p:nvGrpSpPr>
            <p:grpSpPr bwMode="auto">
              <a:xfrm>
                <a:off x="4329235" y="4183551"/>
                <a:ext cx="1403685" cy="288008"/>
                <a:chOff x="3276049" y="2220557"/>
                <a:chExt cx="1403685" cy="288008"/>
              </a:xfrm>
            </p:grpSpPr>
            <p:sp>
              <p:nvSpPr>
                <p:cNvPr id="129" name="矩形 3"/>
                <p:cNvSpPr>
                  <a:spLocks noChangeArrowheads="1"/>
                </p:cNvSpPr>
                <p:nvPr/>
              </p:nvSpPr>
              <p:spPr bwMode="auto">
                <a:xfrm>
                  <a:off x="3852435" y="2219937"/>
                  <a:ext cx="574601" cy="28928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905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 anchor="ctr">
                  <a:spAutoFit/>
                </a:bodyPr>
                <a:lstStyle>
                  <a:lvl1pPr>
                    <a:lnSpc>
                      <a:spcPct val="120000"/>
                    </a:lnSpc>
                    <a:spcBef>
                      <a:spcPct val="20000"/>
                    </a:spcBef>
                    <a:buSzPct val="120000"/>
                    <a:buBlip>
                      <a:blip r:embed="rId2"/>
                    </a:buBlip>
                    <a:defRPr sz="2800">
                      <a:solidFill>
                        <a:srgbClr val="133984"/>
                      </a:solidFill>
                      <a:latin typeface="Courier New" panose="02070309020205020404" pitchFamily="49" charset="0"/>
                      <a:ea typeface="宋体" panose="02010600030101010101" pitchFamily="2" charset="-122"/>
                    </a:defRPr>
                  </a:lvl1pPr>
                  <a:lvl2pPr marL="742950" indent="-285750">
                    <a:lnSpc>
                      <a:spcPct val="120000"/>
                    </a:lnSpc>
                    <a:spcBef>
                      <a:spcPct val="20000"/>
                    </a:spcBef>
                    <a:buClr>
                      <a:srgbClr val="000066"/>
                    </a:buClr>
                    <a:buChar char="•"/>
                    <a:defRPr sz="2400">
                      <a:solidFill>
                        <a:srgbClr val="133984"/>
                      </a:solidFill>
                      <a:latin typeface="Courier New" panose="02070309020205020404" pitchFamily="49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SzTx/>
                    <a:buFontTx/>
                    <a:buNone/>
                    <a:defRPr/>
                  </a:pPr>
                  <a:endParaRPr lang="zh-CN" altLang="en-US" sz="1800">
                    <a:latin typeface="Arial" panose="020B0604020202020204" pitchFamily="34" charset="0"/>
                    <a:ea typeface="黑体" panose="02010609060101010101" pitchFamily="49" charset="-122"/>
                  </a:endParaRPr>
                </a:p>
              </p:txBody>
            </p:sp>
            <p:cxnSp>
              <p:nvCxnSpPr>
                <p:cNvPr id="14394" name="直接箭头连接符 8"/>
                <p:cNvCxnSpPr>
                  <a:cxnSpLocks noChangeShapeType="1"/>
                </p:cNvCxnSpPr>
                <p:nvPr/>
              </p:nvCxnSpPr>
              <p:spPr bwMode="auto">
                <a:xfrm>
                  <a:off x="4175847" y="2364561"/>
                  <a:ext cx="503887" cy="0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  <a:headEnd type="oval" w="med" len="med"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31" name="矩形 3"/>
                <p:cNvSpPr>
                  <a:spLocks noChangeArrowheads="1"/>
                </p:cNvSpPr>
                <p:nvPr/>
              </p:nvSpPr>
              <p:spPr bwMode="auto">
                <a:xfrm>
                  <a:off x="3276247" y="2219937"/>
                  <a:ext cx="576188" cy="28928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905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 anchor="ctr"/>
                <a:lstStyle>
                  <a:lvl1pPr>
                    <a:lnSpc>
                      <a:spcPct val="120000"/>
                    </a:lnSpc>
                    <a:spcBef>
                      <a:spcPct val="20000"/>
                    </a:spcBef>
                    <a:buSzPct val="120000"/>
                    <a:buBlip>
                      <a:blip r:embed="rId2"/>
                    </a:buBlip>
                    <a:defRPr sz="2800">
                      <a:solidFill>
                        <a:srgbClr val="133984"/>
                      </a:solidFill>
                      <a:latin typeface="Courier New" panose="02070309020205020404" pitchFamily="49" charset="0"/>
                      <a:ea typeface="宋体" panose="02010600030101010101" pitchFamily="2" charset="-122"/>
                    </a:defRPr>
                  </a:lvl1pPr>
                  <a:lvl2pPr marL="742950" indent="-285750">
                    <a:lnSpc>
                      <a:spcPct val="120000"/>
                    </a:lnSpc>
                    <a:spcBef>
                      <a:spcPct val="20000"/>
                    </a:spcBef>
                    <a:buClr>
                      <a:srgbClr val="000066"/>
                    </a:buClr>
                    <a:buChar char="•"/>
                    <a:defRPr sz="2400">
                      <a:solidFill>
                        <a:srgbClr val="133984"/>
                      </a:solidFill>
                      <a:latin typeface="Courier New" panose="02070309020205020404" pitchFamily="49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SzTx/>
                    <a:buFontTx/>
                    <a:buNone/>
                    <a:defRPr/>
                  </a:pPr>
                  <a:r>
                    <a:rPr lang="en-US" altLang="zh-CN" sz="1800" dirty="0">
                      <a:solidFill>
                        <a:schemeClr val="tx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rPr>
                    <a:t>27</a:t>
                  </a:r>
                  <a:endParaRPr lang="zh-CN" altLang="en-US" sz="1800" dirty="0">
                    <a:solidFill>
                      <a:schemeClr val="tx1"/>
                    </a:solidFill>
                    <a:latin typeface="Arial" panose="020B0604020202020204" pitchFamily="34" charset="0"/>
                    <a:ea typeface="黑体" panose="02010609060101010101" pitchFamily="49" charset="-122"/>
                  </a:endParaRPr>
                </a:p>
              </p:txBody>
            </p:sp>
          </p:grpSp>
          <p:grpSp>
            <p:nvGrpSpPr>
              <p:cNvPr id="14380" name="组合 116"/>
              <p:cNvGrpSpPr>
                <a:grpSpLocks/>
              </p:cNvGrpSpPr>
              <p:nvPr/>
            </p:nvGrpSpPr>
            <p:grpSpPr bwMode="auto">
              <a:xfrm>
                <a:off x="5732920" y="4180303"/>
                <a:ext cx="1403685" cy="288008"/>
                <a:chOff x="3276049" y="2220557"/>
                <a:chExt cx="1403685" cy="288008"/>
              </a:xfrm>
            </p:grpSpPr>
            <p:sp>
              <p:nvSpPr>
                <p:cNvPr id="14390" name="矩形 3"/>
                <p:cNvSpPr>
                  <a:spLocks noChangeArrowheads="1"/>
                </p:cNvSpPr>
                <p:nvPr/>
              </p:nvSpPr>
              <p:spPr bwMode="auto">
                <a:xfrm>
                  <a:off x="3851920" y="2220557"/>
                  <a:ext cx="575871" cy="288008"/>
                </a:xfrm>
                <a:prstGeom prst="rect">
                  <a:avLst/>
                </a:prstGeom>
                <a:solidFill>
                  <a:schemeClr val="bg1"/>
                </a:solidFill>
                <a:ln w="1905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 anchor="ctr">
                  <a:spAutoFit/>
                </a:bodyPr>
                <a:lstStyle>
                  <a:lvl1pPr>
                    <a:lnSpc>
                      <a:spcPct val="110000"/>
                    </a:lnSpc>
                    <a:spcBef>
                      <a:spcPct val="20000"/>
                    </a:spcBef>
                    <a:buSzPct val="120000"/>
                    <a:buBlip>
                      <a:blip r:embed="rId2"/>
                    </a:buBlip>
                    <a:defRPr sz="2800">
                      <a:solidFill>
                        <a:srgbClr val="133984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 marL="742950" indent="-285750">
                    <a:lnSpc>
                      <a:spcPct val="110000"/>
                    </a:lnSpc>
                    <a:spcBef>
                      <a:spcPct val="20000"/>
                    </a:spcBef>
                    <a:buClr>
                      <a:srgbClr val="000066"/>
                    </a:buClr>
                    <a:buChar char="•"/>
                    <a:defRPr sz="2400">
                      <a:solidFill>
                        <a:srgbClr val="133984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SzTx/>
                    <a:buFontTx/>
                    <a:buNone/>
                  </a:pPr>
                  <a:endParaRPr lang="zh-CN" altLang="en-US" sz="1800"/>
                </a:p>
              </p:txBody>
            </p:sp>
            <p:cxnSp>
              <p:nvCxnSpPr>
                <p:cNvPr id="14391" name="直接箭头连接符 8"/>
                <p:cNvCxnSpPr>
                  <a:cxnSpLocks noChangeShapeType="1"/>
                </p:cNvCxnSpPr>
                <p:nvPr/>
              </p:nvCxnSpPr>
              <p:spPr bwMode="auto">
                <a:xfrm>
                  <a:off x="4175847" y="2364561"/>
                  <a:ext cx="503887" cy="0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  <a:headEnd type="oval" w="med" len="med"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4392" name="矩形 3"/>
                <p:cNvSpPr>
                  <a:spLocks noChangeArrowheads="1"/>
                </p:cNvSpPr>
                <p:nvPr/>
              </p:nvSpPr>
              <p:spPr bwMode="auto">
                <a:xfrm>
                  <a:off x="3276049" y="2220557"/>
                  <a:ext cx="575871" cy="288008"/>
                </a:xfrm>
                <a:prstGeom prst="rect">
                  <a:avLst/>
                </a:prstGeom>
                <a:solidFill>
                  <a:schemeClr val="bg1"/>
                </a:solidFill>
                <a:ln w="1905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 anchor="ctr"/>
                <a:lstStyle>
                  <a:lvl1pPr>
                    <a:lnSpc>
                      <a:spcPct val="110000"/>
                    </a:lnSpc>
                    <a:spcBef>
                      <a:spcPct val="20000"/>
                    </a:spcBef>
                    <a:buSzPct val="120000"/>
                    <a:buBlip>
                      <a:blip r:embed="rId2"/>
                    </a:buBlip>
                    <a:defRPr sz="2800">
                      <a:solidFill>
                        <a:srgbClr val="133984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 marL="742950" indent="-285750">
                    <a:lnSpc>
                      <a:spcPct val="110000"/>
                    </a:lnSpc>
                    <a:spcBef>
                      <a:spcPct val="20000"/>
                    </a:spcBef>
                    <a:buClr>
                      <a:srgbClr val="000066"/>
                    </a:buClr>
                    <a:buChar char="•"/>
                    <a:defRPr sz="2400">
                      <a:solidFill>
                        <a:srgbClr val="133984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SzTx/>
                    <a:buFontTx/>
                    <a:buNone/>
                  </a:pPr>
                  <a:r>
                    <a:rPr lang="en-US" altLang="zh-CN" sz="1800">
                      <a:solidFill>
                        <a:schemeClr val="tx1"/>
                      </a:solidFill>
                    </a:rPr>
                    <a:t>32</a:t>
                  </a:r>
                  <a:endParaRPr lang="zh-CN" altLang="en-US" sz="180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4381" name="组合 117"/>
              <p:cNvGrpSpPr>
                <a:grpSpLocks/>
              </p:cNvGrpSpPr>
              <p:nvPr/>
            </p:nvGrpSpPr>
            <p:grpSpPr bwMode="auto">
              <a:xfrm>
                <a:off x="7136605" y="4177055"/>
                <a:ext cx="1403685" cy="288008"/>
                <a:chOff x="3276049" y="2220557"/>
                <a:chExt cx="1403685" cy="288008"/>
              </a:xfrm>
            </p:grpSpPr>
            <p:sp>
              <p:nvSpPr>
                <p:cNvPr id="14387" name="矩形 3"/>
                <p:cNvSpPr>
                  <a:spLocks noChangeArrowheads="1"/>
                </p:cNvSpPr>
                <p:nvPr/>
              </p:nvSpPr>
              <p:spPr bwMode="auto">
                <a:xfrm>
                  <a:off x="3851920" y="2220557"/>
                  <a:ext cx="575871" cy="288008"/>
                </a:xfrm>
                <a:prstGeom prst="rect">
                  <a:avLst/>
                </a:prstGeom>
                <a:solidFill>
                  <a:schemeClr val="bg1"/>
                </a:solidFill>
                <a:ln w="1905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 anchor="ctr">
                  <a:spAutoFit/>
                </a:bodyPr>
                <a:lstStyle>
                  <a:lvl1pPr>
                    <a:lnSpc>
                      <a:spcPct val="110000"/>
                    </a:lnSpc>
                    <a:spcBef>
                      <a:spcPct val="20000"/>
                    </a:spcBef>
                    <a:buSzPct val="120000"/>
                    <a:buBlip>
                      <a:blip r:embed="rId2"/>
                    </a:buBlip>
                    <a:defRPr sz="2800">
                      <a:solidFill>
                        <a:srgbClr val="133984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 marL="742950" indent="-285750">
                    <a:lnSpc>
                      <a:spcPct val="110000"/>
                    </a:lnSpc>
                    <a:spcBef>
                      <a:spcPct val="20000"/>
                    </a:spcBef>
                    <a:buClr>
                      <a:srgbClr val="000066"/>
                    </a:buClr>
                    <a:buChar char="•"/>
                    <a:defRPr sz="2400">
                      <a:solidFill>
                        <a:srgbClr val="133984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SzTx/>
                    <a:buFontTx/>
                    <a:buNone/>
                  </a:pPr>
                  <a:endParaRPr lang="zh-CN" altLang="en-US" sz="1800"/>
                </a:p>
              </p:txBody>
            </p:sp>
            <p:cxnSp>
              <p:nvCxnSpPr>
                <p:cNvPr id="14388" name="直接箭头连接符 8"/>
                <p:cNvCxnSpPr>
                  <a:cxnSpLocks noChangeShapeType="1"/>
                </p:cNvCxnSpPr>
                <p:nvPr/>
              </p:nvCxnSpPr>
              <p:spPr bwMode="auto">
                <a:xfrm>
                  <a:off x="4175847" y="2364561"/>
                  <a:ext cx="503887" cy="0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  <a:headEnd type="oval" w="med" len="med"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4389" name="矩形 3"/>
                <p:cNvSpPr>
                  <a:spLocks noChangeArrowheads="1"/>
                </p:cNvSpPr>
                <p:nvPr/>
              </p:nvSpPr>
              <p:spPr bwMode="auto">
                <a:xfrm>
                  <a:off x="3276049" y="2220557"/>
                  <a:ext cx="575871" cy="288008"/>
                </a:xfrm>
                <a:prstGeom prst="rect">
                  <a:avLst/>
                </a:prstGeom>
                <a:solidFill>
                  <a:schemeClr val="bg1"/>
                </a:solidFill>
                <a:ln w="1905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 anchor="ctr"/>
                <a:lstStyle>
                  <a:lvl1pPr>
                    <a:lnSpc>
                      <a:spcPct val="110000"/>
                    </a:lnSpc>
                    <a:spcBef>
                      <a:spcPct val="20000"/>
                    </a:spcBef>
                    <a:buSzPct val="120000"/>
                    <a:buBlip>
                      <a:blip r:embed="rId2"/>
                    </a:buBlip>
                    <a:defRPr sz="2800">
                      <a:solidFill>
                        <a:srgbClr val="133984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 marL="742950" indent="-285750">
                    <a:lnSpc>
                      <a:spcPct val="110000"/>
                    </a:lnSpc>
                    <a:spcBef>
                      <a:spcPct val="20000"/>
                    </a:spcBef>
                    <a:buClr>
                      <a:srgbClr val="000066"/>
                    </a:buClr>
                    <a:buChar char="•"/>
                    <a:defRPr sz="2400">
                      <a:solidFill>
                        <a:srgbClr val="133984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SzTx/>
                    <a:buFontTx/>
                    <a:buNone/>
                  </a:pPr>
                  <a:r>
                    <a:rPr lang="en-US" altLang="zh-CN" sz="1800">
                      <a:solidFill>
                        <a:schemeClr val="tx1"/>
                      </a:solidFill>
                    </a:rPr>
                    <a:t>48</a:t>
                  </a:r>
                  <a:endParaRPr lang="zh-CN" altLang="en-US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19" name="文本框 118"/>
              <p:cNvSpPr txBox="1"/>
              <p:nvPr/>
            </p:nvSpPr>
            <p:spPr>
              <a:xfrm>
                <a:off x="764367" y="4105047"/>
                <a:ext cx="749203" cy="40054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zh-CN" altLang="en-US" sz="2000" b="1" dirty="0">
                    <a:latin typeface="+mn-ea"/>
                    <a:ea typeface="+mn-ea"/>
                  </a:rPr>
                  <a:t>链表</a:t>
                </a:r>
              </a:p>
            </p:txBody>
          </p:sp>
          <p:grpSp>
            <p:nvGrpSpPr>
              <p:cNvPr id="14383" name="组合 119"/>
              <p:cNvGrpSpPr>
                <a:grpSpLocks/>
              </p:cNvGrpSpPr>
              <p:nvPr/>
            </p:nvGrpSpPr>
            <p:grpSpPr bwMode="auto">
              <a:xfrm>
                <a:off x="8585895" y="4243732"/>
                <a:ext cx="162568" cy="147401"/>
                <a:chOff x="7386433" y="3979676"/>
                <a:chExt cx="425927" cy="426155"/>
              </a:xfrm>
            </p:grpSpPr>
            <p:cxnSp>
              <p:nvCxnSpPr>
                <p:cNvPr id="121" name="直接连接符 120"/>
                <p:cNvCxnSpPr/>
                <p:nvPr/>
              </p:nvCxnSpPr>
              <p:spPr bwMode="auto">
                <a:xfrm flipH="1">
                  <a:off x="7388172" y="3978515"/>
                  <a:ext cx="216252" cy="42736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386" name="直接连接符 121"/>
                <p:cNvCxnSpPr>
                  <a:cxnSpLocks noChangeShapeType="1"/>
                </p:cNvCxnSpPr>
                <p:nvPr/>
              </p:nvCxnSpPr>
              <p:spPr bwMode="auto">
                <a:xfrm>
                  <a:off x="7596336" y="3979676"/>
                  <a:ext cx="216024" cy="426155"/>
                </a:xfrm>
                <a:prstGeom prst="line">
                  <a:avLst/>
                </a:prstGeom>
                <a:noFill/>
                <a:ln w="1905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14384" name="任意多边形 11284"/>
              <p:cNvSpPr>
                <a:spLocks/>
              </p:cNvSpPr>
              <p:nvPr/>
            </p:nvSpPr>
            <p:spPr bwMode="auto">
              <a:xfrm>
                <a:off x="3773714" y="4339771"/>
                <a:ext cx="1973943" cy="507552"/>
              </a:xfrm>
              <a:custGeom>
                <a:avLst/>
                <a:gdLst>
                  <a:gd name="T0" fmla="*/ 0 w 1973943"/>
                  <a:gd name="T1" fmla="*/ 0 h 507552"/>
                  <a:gd name="T2" fmla="*/ 798286 w 1973943"/>
                  <a:gd name="T3" fmla="*/ 435429 h 507552"/>
                  <a:gd name="T4" fmla="*/ 1451429 w 1973943"/>
                  <a:gd name="T5" fmla="*/ 478972 h 507552"/>
                  <a:gd name="T6" fmla="*/ 1973943 w 1973943"/>
                  <a:gd name="T7" fmla="*/ 145143 h 507552"/>
                  <a:gd name="T8" fmla="*/ 1973943 w 1973943"/>
                  <a:gd name="T9" fmla="*/ 145143 h 5075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73943" h="507552">
                    <a:moveTo>
                      <a:pt x="0" y="0"/>
                    </a:moveTo>
                    <a:cubicBezTo>
                      <a:pt x="278190" y="177800"/>
                      <a:pt x="556381" y="355600"/>
                      <a:pt x="798286" y="435429"/>
                    </a:cubicBezTo>
                    <a:cubicBezTo>
                      <a:pt x="1040191" y="515258"/>
                      <a:pt x="1255486" y="527353"/>
                      <a:pt x="1451429" y="478972"/>
                    </a:cubicBezTo>
                    <a:cubicBezTo>
                      <a:pt x="1647372" y="430591"/>
                      <a:pt x="1973943" y="145143"/>
                      <a:pt x="1973943" y="145143"/>
                    </a:cubicBezTo>
                  </a:path>
                </a:pathLst>
              </a:custGeom>
              <a:noFill/>
              <a:ln w="28575" algn="ctr">
                <a:solidFill>
                  <a:schemeClr val="tx1"/>
                </a:solidFill>
                <a:round/>
                <a:headEnd type="oval" w="med" len="med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</p:grpSp>
        <p:cxnSp>
          <p:nvCxnSpPr>
            <p:cNvPr id="14373" name="直接箭头连接符 8"/>
            <p:cNvCxnSpPr>
              <a:cxnSpLocks noChangeShapeType="1"/>
            </p:cNvCxnSpPr>
            <p:nvPr/>
          </p:nvCxnSpPr>
          <p:spPr bwMode="auto">
            <a:xfrm>
              <a:off x="4500563" y="4041775"/>
              <a:ext cx="0" cy="37623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med" len="med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3" name="组合 12"/>
          <p:cNvGrpSpPr>
            <a:grpSpLocks/>
          </p:cNvGrpSpPr>
          <p:nvPr/>
        </p:nvGrpSpPr>
        <p:grpSpPr bwMode="auto">
          <a:xfrm>
            <a:off x="752475" y="5405438"/>
            <a:ext cx="7983538" cy="1336675"/>
            <a:chOff x="752170" y="5405154"/>
            <a:chExt cx="7984096" cy="1336214"/>
          </a:xfrm>
        </p:grpSpPr>
        <p:sp>
          <p:nvSpPr>
            <p:cNvPr id="14346" name="矩形 3"/>
            <p:cNvSpPr>
              <a:spLocks noChangeArrowheads="1"/>
            </p:cNvSpPr>
            <p:nvPr/>
          </p:nvSpPr>
          <p:spPr bwMode="auto">
            <a:xfrm>
              <a:off x="2077437" y="5486906"/>
              <a:ext cx="575871" cy="28800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endParaRPr lang="zh-CN" altLang="en-US" sz="1800"/>
            </a:p>
          </p:txBody>
        </p:sp>
        <p:cxnSp>
          <p:nvCxnSpPr>
            <p:cNvPr id="14347" name="直接箭头连接符 8"/>
            <p:cNvCxnSpPr>
              <a:cxnSpLocks noChangeShapeType="1"/>
            </p:cNvCxnSpPr>
            <p:nvPr/>
          </p:nvCxnSpPr>
          <p:spPr bwMode="auto">
            <a:xfrm>
              <a:off x="2401364" y="5630910"/>
              <a:ext cx="50388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med" len="med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48" name="矩形 3"/>
            <p:cNvSpPr>
              <a:spLocks noChangeArrowheads="1"/>
            </p:cNvSpPr>
            <p:nvPr/>
          </p:nvSpPr>
          <p:spPr bwMode="auto">
            <a:xfrm>
              <a:off x="1501566" y="5486906"/>
              <a:ext cx="575871" cy="28800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zh-CN" sz="1800">
                  <a:solidFill>
                    <a:schemeClr val="tx1"/>
                  </a:solidFill>
                </a:rPr>
                <a:t>-2</a:t>
              </a:r>
              <a:endParaRPr lang="zh-CN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4349" name="矩形 3"/>
            <p:cNvSpPr>
              <a:spLocks noChangeArrowheads="1"/>
            </p:cNvSpPr>
            <p:nvPr/>
          </p:nvSpPr>
          <p:spPr bwMode="auto">
            <a:xfrm>
              <a:off x="3489224" y="5486906"/>
              <a:ext cx="575871" cy="28800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14350" name="矩形 3"/>
            <p:cNvSpPr>
              <a:spLocks noChangeArrowheads="1"/>
            </p:cNvSpPr>
            <p:nvPr/>
          </p:nvSpPr>
          <p:spPr bwMode="auto">
            <a:xfrm>
              <a:off x="2913353" y="5486906"/>
              <a:ext cx="575871" cy="28800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zh-CN" sz="1800">
                  <a:solidFill>
                    <a:schemeClr val="tx1"/>
                  </a:solidFill>
                </a:rPr>
                <a:t>22</a:t>
              </a:r>
              <a:endParaRPr lang="zh-CN" altLang="en-US" sz="1800">
                <a:solidFill>
                  <a:schemeClr val="tx1"/>
                </a:solidFill>
              </a:endParaRPr>
            </a:p>
          </p:txBody>
        </p:sp>
        <p:grpSp>
          <p:nvGrpSpPr>
            <p:cNvPr id="14351" name="组合 85"/>
            <p:cNvGrpSpPr>
              <a:grpSpLocks/>
            </p:cNvGrpSpPr>
            <p:nvPr/>
          </p:nvGrpSpPr>
          <p:grpSpPr bwMode="auto">
            <a:xfrm>
              <a:off x="4317038" y="5483658"/>
              <a:ext cx="1403685" cy="288008"/>
              <a:chOff x="3276049" y="2220557"/>
              <a:chExt cx="1403685" cy="288008"/>
            </a:xfrm>
          </p:grpSpPr>
          <p:sp>
            <p:nvSpPr>
              <p:cNvPr id="14369" name="矩形 3"/>
              <p:cNvSpPr>
                <a:spLocks noChangeArrowheads="1"/>
              </p:cNvSpPr>
              <p:nvPr/>
            </p:nvSpPr>
            <p:spPr bwMode="auto">
              <a:xfrm>
                <a:off x="3851920" y="2220557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1800"/>
              </a:p>
            </p:txBody>
          </p:sp>
          <p:cxnSp>
            <p:nvCxnSpPr>
              <p:cNvPr id="14370" name="直接箭头连接符 8"/>
              <p:cNvCxnSpPr>
                <a:cxnSpLocks noChangeShapeType="1"/>
              </p:cNvCxnSpPr>
              <p:nvPr/>
            </p:nvCxnSpPr>
            <p:spPr bwMode="auto">
              <a:xfrm>
                <a:off x="4175847" y="2364561"/>
                <a:ext cx="503887" cy="0"/>
              </a:xfrm>
              <a:prstGeom prst="straightConnector1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 type="oval" w="med" len="med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4371" name="矩形 3"/>
              <p:cNvSpPr>
                <a:spLocks noChangeArrowheads="1"/>
              </p:cNvSpPr>
              <p:nvPr/>
            </p:nvSpPr>
            <p:spPr bwMode="auto">
              <a:xfrm>
                <a:off x="3276049" y="2220557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zh-CN" sz="1800">
                    <a:solidFill>
                      <a:schemeClr val="tx1"/>
                    </a:solidFill>
                  </a:rPr>
                  <a:t>27</a:t>
                </a:r>
                <a:endParaRPr lang="zh-CN" altLang="en-US" sz="18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352" name="组合 86"/>
            <p:cNvGrpSpPr>
              <a:grpSpLocks/>
            </p:cNvGrpSpPr>
            <p:nvPr/>
          </p:nvGrpSpPr>
          <p:grpSpPr bwMode="auto">
            <a:xfrm>
              <a:off x="5720723" y="5480410"/>
              <a:ext cx="1403685" cy="288008"/>
              <a:chOff x="3276049" y="2220557"/>
              <a:chExt cx="1403685" cy="288008"/>
            </a:xfrm>
          </p:grpSpPr>
          <p:sp>
            <p:nvSpPr>
              <p:cNvPr id="14366" name="矩形 3"/>
              <p:cNvSpPr>
                <a:spLocks noChangeArrowheads="1"/>
              </p:cNvSpPr>
              <p:nvPr/>
            </p:nvSpPr>
            <p:spPr bwMode="auto">
              <a:xfrm>
                <a:off x="3851920" y="2220557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1800"/>
              </a:p>
            </p:txBody>
          </p:sp>
          <p:cxnSp>
            <p:nvCxnSpPr>
              <p:cNvPr id="14367" name="直接箭头连接符 8"/>
              <p:cNvCxnSpPr>
                <a:cxnSpLocks noChangeShapeType="1"/>
              </p:cNvCxnSpPr>
              <p:nvPr/>
            </p:nvCxnSpPr>
            <p:spPr bwMode="auto">
              <a:xfrm>
                <a:off x="4175847" y="2364561"/>
                <a:ext cx="503887" cy="0"/>
              </a:xfrm>
              <a:prstGeom prst="straightConnector1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 type="oval" w="med" len="med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4368" name="矩形 3"/>
              <p:cNvSpPr>
                <a:spLocks noChangeArrowheads="1"/>
              </p:cNvSpPr>
              <p:nvPr/>
            </p:nvSpPr>
            <p:spPr bwMode="auto">
              <a:xfrm>
                <a:off x="3276049" y="2220557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zh-CN" sz="1800">
                    <a:solidFill>
                      <a:schemeClr val="tx1"/>
                    </a:solidFill>
                  </a:rPr>
                  <a:t>32</a:t>
                </a:r>
                <a:endParaRPr lang="zh-CN" altLang="en-US" sz="18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353" name="组合 87"/>
            <p:cNvGrpSpPr>
              <a:grpSpLocks/>
            </p:cNvGrpSpPr>
            <p:nvPr/>
          </p:nvGrpSpPr>
          <p:grpSpPr bwMode="auto">
            <a:xfrm>
              <a:off x="7124408" y="5477162"/>
              <a:ext cx="1403685" cy="288008"/>
              <a:chOff x="3276049" y="2220557"/>
              <a:chExt cx="1403685" cy="288008"/>
            </a:xfrm>
          </p:grpSpPr>
          <p:sp>
            <p:nvSpPr>
              <p:cNvPr id="14363" name="矩形 3"/>
              <p:cNvSpPr>
                <a:spLocks noChangeArrowheads="1"/>
              </p:cNvSpPr>
              <p:nvPr/>
            </p:nvSpPr>
            <p:spPr bwMode="auto">
              <a:xfrm>
                <a:off x="3851920" y="2220557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1800"/>
              </a:p>
            </p:txBody>
          </p:sp>
          <p:cxnSp>
            <p:nvCxnSpPr>
              <p:cNvPr id="14364" name="直接箭头连接符 8"/>
              <p:cNvCxnSpPr>
                <a:cxnSpLocks noChangeShapeType="1"/>
              </p:cNvCxnSpPr>
              <p:nvPr/>
            </p:nvCxnSpPr>
            <p:spPr bwMode="auto">
              <a:xfrm>
                <a:off x="4175847" y="2364561"/>
                <a:ext cx="503887" cy="0"/>
              </a:xfrm>
              <a:prstGeom prst="straightConnector1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 type="oval" w="med" len="med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4365" name="矩形 3"/>
              <p:cNvSpPr>
                <a:spLocks noChangeArrowheads="1"/>
              </p:cNvSpPr>
              <p:nvPr/>
            </p:nvSpPr>
            <p:spPr bwMode="auto">
              <a:xfrm>
                <a:off x="3276049" y="2220557"/>
                <a:ext cx="575871" cy="288008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zh-CN" sz="1800">
                    <a:solidFill>
                      <a:schemeClr val="tx1"/>
                    </a:solidFill>
                  </a:rPr>
                  <a:t>48</a:t>
                </a:r>
                <a:endParaRPr lang="zh-CN" altLang="en-US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9" name="文本框 88"/>
            <p:cNvSpPr txBox="1"/>
            <p:nvPr/>
          </p:nvSpPr>
          <p:spPr>
            <a:xfrm>
              <a:off x="752170" y="5405154"/>
              <a:ext cx="749352" cy="39991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zh-CN" altLang="en-US" sz="2000" b="1" dirty="0">
                  <a:latin typeface="+mn-ea"/>
                  <a:ea typeface="+mn-ea"/>
                </a:rPr>
                <a:t>链表</a:t>
              </a:r>
            </a:p>
          </p:txBody>
        </p:sp>
        <p:grpSp>
          <p:nvGrpSpPr>
            <p:cNvPr id="14355" name="组合 92"/>
            <p:cNvGrpSpPr>
              <a:grpSpLocks/>
            </p:cNvGrpSpPr>
            <p:nvPr/>
          </p:nvGrpSpPr>
          <p:grpSpPr bwMode="auto">
            <a:xfrm>
              <a:off x="8573698" y="5543839"/>
              <a:ext cx="162568" cy="147401"/>
              <a:chOff x="7386433" y="3979676"/>
              <a:chExt cx="425927" cy="426155"/>
            </a:xfrm>
          </p:grpSpPr>
          <p:cxnSp>
            <p:nvCxnSpPr>
              <p:cNvPr id="94" name="直接连接符 93"/>
              <p:cNvCxnSpPr/>
              <p:nvPr/>
            </p:nvCxnSpPr>
            <p:spPr bwMode="auto">
              <a:xfrm flipH="1">
                <a:off x="7388089" y="3977881"/>
                <a:ext cx="216295" cy="426693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362" name="直接连接符 94"/>
              <p:cNvCxnSpPr>
                <a:cxnSpLocks noChangeShapeType="1"/>
              </p:cNvCxnSpPr>
              <p:nvPr/>
            </p:nvCxnSpPr>
            <p:spPr bwMode="auto">
              <a:xfrm>
                <a:off x="7596336" y="3979676"/>
                <a:ext cx="216024" cy="426155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4356" name="矩形 3"/>
            <p:cNvSpPr>
              <a:spLocks noChangeArrowheads="1"/>
            </p:cNvSpPr>
            <p:nvPr/>
          </p:nvSpPr>
          <p:spPr bwMode="auto">
            <a:xfrm>
              <a:off x="4272742" y="6114694"/>
              <a:ext cx="575871" cy="28800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endParaRPr lang="zh-CN" altLang="en-US" sz="1800"/>
            </a:p>
          </p:txBody>
        </p:sp>
        <p:sp>
          <p:nvSpPr>
            <p:cNvPr id="14357" name="矩形 3"/>
            <p:cNvSpPr>
              <a:spLocks noChangeArrowheads="1"/>
            </p:cNvSpPr>
            <p:nvPr/>
          </p:nvSpPr>
          <p:spPr bwMode="auto">
            <a:xfrm>
              <a:off x="3696871" y="6114694"/>
              <a:ext cx="575871" cy="28800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zh-CN" sz="1800">
                  <a:solidFill>
                    <a:schemeClr val="tx1"/>
                  </a:solidFill>
                </a:rPr>
                <a:t>25</a:t>
              </a:r>
              <a:endParaRPr lang="zh-CN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4358" name="任意多边形 3"/>
            <p:cNvSpPr>
              <a:spLocks/>
            </p:cNvSpPr>
            <p:nvPr/>
          </p:nvSpPr>
          <p:spPr bwMode="auto">
            <a:xfrm>
              <a:off x="3766731" y="5631543"/>
              <a:ext cx="172643" cy="483151"/>
            </a:xfrm>
            <a:custGeom>
              <a:avLst/>
              <a:gdLst>
                <a:gd name="T0" fmla="*/ 154872 w 79555"/>
                <a:gd name="T1" fmla="*/ 0 h 449943"/>
                <a:gd name="T2" fmla="*/ 154872 w 79555"/>
                <a:gd name="T3" fmla="*/ 385948 h 449943"/>
                <a:gd name="T4" fmla="*/ 1764385 w 79555"/>
                <a:gd name="T5" fmla="*/ 598218 h 449943"/>
                <a:gd name="T6" fmla="*/ 1764385 w 79555"/>
                <a:gd name="T7" fmla="*/ 598218 h 44994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9555" h="449943">
                  <a:moveTo>
                    <a:pt x="6983" y="0"/>
                  </a:moveTo>
                  <a:cubicBezTo>
                    <a:pt x="935" y="107648"/>
                    <a:pt x="-5112" y="215296"/>
                    <a:pt x="6983" y="290286"/>
                  </a:cubicBezTo>
                  <a:cubicBezTo>
                    <a:pt x="19078" y="365276"/>
                    <a:pt x="79555" y="449943"/>
                    <a:pt x="79555" y="449943"/>
                  </a:cubicBezTo>
                </a:path>
              </a:pathLst>
            </a:custGeom>
            <a:noFill/>
            <a:ln w="28575" algn="ctr">
              <a:solidFill>
                <a:schemeClr val="tx1"/>
              </a:solidFill>
              <a:round/>
              <a:headEnd type="oval" w="med" len="med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4359" name="任意多边形 4"/>
            <p:cNvSpPr>
              <a:spLocks/>
            </p:cNvSpPr>
            <p:nvPr/>
          </p:nvSpPr>
          <p:spPr bwMode="auto">
            <a:xfrm>
              <a:off x="4562162" y="5765170"/>
              <a:ext cx="205026" cy="494430"/>
            </a:xfrm>
            <a:custGeom>
              <a:avLst/>
              <a:gdLst>
                <a:gd name="T0" fmla="*/ 0 w 162146"/>
                <a:gd name="T1" fmla="*/ 723886 h 435428"/>
                <a:gd name="T2" fmla="*/ 408131 w 162146"/>
                <a:gd name="T3" fmla="*/ 434331 h 435428"/>
                <a:gd name="T4" fmla="*/ 259719 w 162146"/>
                <a:gd name="T5" fmla="*/ 0 h 435428"/>
                <a:gd name="T6" fmla="*/ 259719 w 162146"/>
                <a:gd name="T7" fmla="*/ 0 h 4354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2146" h="435428">
                  <a:moveTo>
                    <a:pt x="0" y="435428"/>
                  </a:moveTo>
                  <a:cubicBezTo>
                    <a:pt x="71362" y="384628"/>
                    <a:pt x="142724" y="333828"/>
                    <a:pt x="159657" y="261257"/>
                  </a:cubicBezTo>
                  <a:cubicBezTo>
                    <a:pt x="176590" y="188686"/>
                    <a:pt x="101600" y="0"/>
                    <a:pt x="101600" y="0"/>
                  </a:cubicBezTo>
                </a:path>
              </a:pathLst>
            </a:custGeom>
            <a:noFill/>
            <a:ln w="28575" algn="ctr">
              <a:solidFill>
                <a:schemeClr val="tx1"/>
              </a:solidFill>
              <a:round/>
              <a:headEnd type="oval" w="med" len="med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  <p:cxnSp>
          <p:nvCxnSpPr>
            <p:cNvPr id="14360" name="直接箭头连接符 8"/>
            <p:cNvCxnSpPr>
              <a:cxnSpLocks noChangeShapeType="1"/>
            </p:cNvCxnSpPr>
            <p:nvPr/>
          </p:nvCxnSpPr>
          <p:spPr bwMode="auto">
            <a:xfrm flipV="1">
              <a:off x="3825348" y="6402702"/>
              <a:ext cx="0" cy="338666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med" len="med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9" grpId="0" build="p"/>
      <p:bldP spid="99" grpId="0" animBg="1"/>
    </p:bldLst>
  </p:timing>
</p:sld>
</file>

<file path=ppt/theme/theme1.xml><?xml version="1.0" encoding="utf-8"?>
<a:theme xmlns:a="http://schemas.openxmlformats.org/drawingml/2006/main" name="1_自定义设计方案">
  <a:themeElements>
    <a:clrScheme name="1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自定义设计方案">
      <a:majorFont>
        <a:latin typeface="Arial"/>
        <a:ea typeface="华文新魏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DDDDD"/>
        </a:solidFill>
        <a:ln w="28575" cap="flat" cmpd="sng" algn="ctr">
          <a:solidFill>
            <a:srgbClr val="92270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黑体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DDDDD"/>
        </a:solidFill>
        <a:ln w="28575" cap="flat" cmpd="sng" algn="ctr">
          <a:solidFill>
            <a:srgbClr val="92270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黑体" pitchFamily="49" charset="-122"/>
          </a:defRPr>
        </a:defPPr>
      </a:lstStyle>
    </a:lnDef>
  </a:objectDefaults>
  <a:extraClrSchemeLst>
    <a:extraClrScheme>
      <a:clrScheme name="1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1049</TotalTime>
  <Words>1960</Words>
  <Application>Microsoft Macintosh PowerPoint</Application>
  <PresentationFormat>On-screen Show (4:3)</PresentationFormat>
  <Paragraphs>354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等线</vt:lpstr>
      <vt:lpstr>楷体_GB2312</vt:lpstr>
      <vt:lpstr>黑体</vt:lpstr>
      <vt:lpstr>Arial</vt:lpstr>
      <vt:lpstr>Courier New</vt:lpstr>
      <vt:lpstr>Garamond</vt:lpstr>
      <vt:lpstr>Times New Roman</vt:lpstr>
      <vt:lpstr>1_自定义设计方案</vt:lpstr>
      <vt:lpstr>第八章 数据封装 —结构体</vt:lpstr>
      <vt:lpstr>结构体的概念</vt:lpstr>
      <vt:lpstr>结构体类型的定义</vt:lpstr>
      <vt:lpstr>定义结构体类型的变量</vt:lpstr>
      <vt:lpstr>结构体类型的变量的使用</vt:lpstr>
      <vt:lpstr>结构体类型的指针</vt:lpstr>
      <vt:lpstr>结构体作为函数参数</vt:lpstr>
      <vt:lpstr>函数需要返回结构体？</vt:lpstr>
      <vt:lpstr>结构体的应用：链表</vt:lpstr>
      <vt:lpstr>链表的种类</vt:lpstr>
      <vt:lpstr>单链表的存储</vt:lpstr>
      <vt:lpstr>单链表操作—创建</vt:lpstr>
      <vt:lpstr>单链表操作—插入</vt:lpstr>
      <vt:lpstr>单链表操作—删除</vt:lpstr>
      <vt:lpstr>单链表操作—遍历</vt:lpstr>
      <vt:lpstr>PowerPoint Presentation</vt:lpstr>
      <vt:lpstr>PowerPoint Presentation</vt:lpstr>
      <vt:lpstr>PowerPoint Presentation</vt:lpstr>
      <vt:lpstr>链表总结</vt:lpstr>
      <vt:lpstr>总结</vt:lpstr>
      <vt:lpstr>作业&amp;上机练习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第8章   数据封装—结构体</dc:title>
  <dc:creator>User</dc:creator>
  <cp:lastModifiedBy>Kenny Zhu</cp:lastModifiedBy>
  <cp:revision>90</cp:revision>
  <dcterms:created xsi:type="dcterms:W3CDTF">2013-02-22T04:42:39Z</dcterms:created>
  <dcterms:modified xsi:type="dcterms:W3CDTF">2023-07-11T02:45:13Z</dcterms:modified>
</cp:coreProperties>
</file>