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notesMasterIdLst>
    <p:notesMasterId r:id="rId56"/>
  </p:notesMasterIdLst>
  <p:sldIdLst>
    <p:sldId id="383" r:id="rId2"/>
    <p:sldId id="385" r:id="rId3"/>
    <p:sldId id="384" r:id="rId4"/>
    <p:sldId id="258" r:id="rId5"/>
    <p:sldId id="260" r:id="rId6"/>
    <p:sldId id="261" r:id="rId7"/>
    <p:sldId id="262" r:id="rId8"/>
    <p:sldId id="263" r:id="rId9"/>
    <p:sldId id="369" r:id="rId10"/>
    <p:sldId id="400" r:id="rId11"/>
    <p:sldId id="370" r:id="rId12"/>
    <p:sldId id="386" r:id="rId13"/>
    <p:sldId id="269" r:id="rId14"/>
    <p:sldId id="270" r:id="rId15"/>
    <p:sldId id="387" r:id="rId16"/>
    <p:sldId id="277" r:id="rId17"/>
    <p:sldId id="371" r:id="rId18"/>
    <p:sldId id="286" r:id="rId19"/>
    <p:sldId id="287" r:id="rId20"/>
    <p:sldId id="288" r:id="rId21"/>
    <p:sldId id="388" r:id="rId22"/>
    <p:sldId id="291" r:id="rId23"/>
    <p:sldId id="390" r:id="rId24"/>
    <p:sldId id="389" r:id="rId25"/>
    <p:sldId id="301" r:id="rId26"/>
    <p:sldId id="303" r:id="rId27"/>
    <p:sldId id="307" r:id="rId28"/>
    <p:sldId id="309" r:id="rId29"/>
    <p:sldId id="373" r:id="rId30"/>
    <p:sldId id="317" r:id="rId31"/>
    <p:sldId id="319" r:id="rId32"/>
    <p:sldId id="397" r:id="rId33"/>
    <p:sldId id="392" r:id="rId34"/>
    <p:sldId id="321" r:id="rId35"/>
    <p:sldId id="322" r:id="rId36"/>
    <p:sldId id="393" r:id="rId37"/>
    <p:sldId id="330" r:id="rId38"/>
    <p:sldId id="332" r:id="rId39"/>
    <p:sldId id="375" r:id="rId40"/>
    <p:sldId id="398" r:id="rId41"/>
    <p:sldId id="344" r:id="rId42"/>
    <p:sldId id="395" r:id="rId43"/>
    <p:sldId id="399" r:id="rId44"/>
    <p:sldId id="348" r:id="rId45"/>
    <p:sldId id="352" r:id="rId46"/>
    <p:sldId id="353" r:id="rId47"/>
    <p:sldId id="394" r:id="rId48"/>
    <p:sldId id="355" r:id="rId49"/>
    <p:sldId id="378" r:id="rId50"/>
    <p:sldId id="380" r:id="rId51"/>
    <p:sldId id="381" r:id="rId52"/>
    <p:sldId id="382" r:id="rId53"/>
    <p:sldId id="365" r:id="rId54"/>
    <p:sldId id="396" r:id="rId55"/>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宋体"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36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03"/>
    <p:restoredTop sz="80628" autoAdjust="0"/>
  </p:normalViewPr>
  <p:slideViewPr>
    <p:cSldViewPr>
      <p:cViewPr varScale="1">
        <p:scale>
          <a:sx n="70" d="100"/>
          <a:sy n="70" d="100"/>
        </p:scale>
        <p:origin x="2888" y="6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61" Type="http://schemas.microsoft.com/office/2016/11/relationships/changesInfo" Target="changesInfos/changesInfo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y Zhu" userId="301dcbd8-cdcf-473a-9733-83b736cf3d42" providerId="ADAL" clId="{E44D3E28-6456-7E40-BC4C-A612F8144A22}"/>
    <pc:docChg chg="custSel addSld modSld">
      <pc:chgData name="Kenny Zhu" userId="301dcbd8-cdcf-473a-9733-83b736cf3d42" providerId="ADAL" clId="{E44D3E28-6456-7E40-BC4C-A612F8144A22}" dt="2023-07-06T00:41:47.785" v="1109" actId="20577"/>
      <pc:docMkLst>
        <pc:docMk/>
      </pc:docMkLst>
      <pc:sldChg chg="modNotesTx">
        <pc:chgData name="Kenny Zhu" userId="301dcbd8-cdcf-473a-9733-83b736cf3d42" providerId="ADAL" clId="{E44D3E28-6456-7E40-BC4C-A612F8144A22}" dt="2023-07-05T13:30:10.072" v="177" actId="20577"/>
        <pc:sldMkLst>
          <pc:docMk/>
          <pc:sldMk cId="0" sldId="332"/>
        </pc:sldMkLst>
      </pc:sldChg>
      <pc:sldChg chg="modNotesTx">
        <pc:chgData name="Kenny Zhu" userId="301dcbd8-cdcf-473a-9733-83b736cf3d42" providerId="ADAL" clId="{E44D3E28-6456-7E40-BC4C-A612F8144A22}" dt="2023-07-05T12:19:34.737" v="17" actId="20577"/>
        <pc:sldMkLst>
          <pc:docMk/>
          <pc:sldMk cId="0" sldId="370"/>
        </pc:sldMkLst>
      </pc:sldChg>
      <pc:sldChg chg="modSp mod">
        <pc:chgData name="Kenny Zhu" userId="301dcbd8-cdcf-473a-9733-83b736cf3d42" providerId="ADAL" clId="{E44D3E28-6456-7E40-BC4C-A612F8144A22}" dt="2023-07-06T00:02:58.660" v="992" actId="20577"/>
        <pc:sldMkLst>
          <pc:docMk/>
          <pc:sldMk cId="329548637" sldId="396"/>
        </pc:sldMkLst>
        <pc:spChg chg="mod">
          <ac:chgData name="Kenny Zhu" userId="301dcbd8-cdcf-473a-9733-83b736cf3d42" providerId="ADAL" clId="{E44D3E28-6456-7E40-BC4C-A612F8144A22}" dt="2023-07-06T00:02:58.660" v="992" actId="20577"/>
          <ac:spMkLst>
            <pc:docMk/>
            <pc:sldMk cId="329548637" sldId="396"/>
            <ac:spMk id="65539" creationId="{00000000-0000-0000-0000-000000000000}"/>
          </ac:spMkLst>
        </pc:spChg>
      </pc:sldChg>
      <pc:sldChg chg="modSp new mod">
        <pc:chgData name="Kenny Zhu" userId="301dcbd8-cdcf-473a-9733-83b736cf3d42" providerId="ADAL" clId="{E44D3E28-6456-7E40-BC4C-A612F8144A22}" dt="2023-07-05T13:25:51.689" v="102" actId="20577"/>
        <pc:sldMkLst>
          <pc:docMk/>
          <pc:sldMk cId="3496978539" sldId="397"/>
        </pc:sldMkLst>
        <pc:spChg chg="mod">
          <ac:chgData name="Kenny Zhu" userId="301dcbd8-cdcf-473a-9733-83b736cf3d42" providerId="ADAL" clId="{E44D3E28-6456-7E40-BC4C-A612F8144A22}" dt="2023-07-05T13:24:47.048" v="26" actId="20577"/>
          <ac:spMkLst>
            <pc:docMk/>
            <pc:sldMk cId="3496978539" sldId="397"/>
            <ac:spMk id="2" creationId="{4669326C-4485-F965-3326-E6FEEEF801F6}"/>
          </ac:spMkLst>
        </pc:spChg>
        <pc:spChg chg="mod">
          <ac:chgData name="Kenny Zhu" userId="301dcbd8-cdcf-473a-9733-83b736cf3d42" providerId="ADAL" clId="{E44D3E28-6456-7E40-BC4C-A612F8144A22}" dt="2023-07-05T13:25:51.689" v="102" actId="20577"/>
          <ac:spMkLst>
            <pc:docMk/>
            <pc:sldMk cId="3496978539" sldId="397"/>
            <ac:spMk id="3" creationId="{3FF61845-06A4-9CB1-99AA-09E839BA1CF7}"/>
          </ac:spMkLst>
        </pc:spChg>
      </pc:sldChg>
      <pc:sldChg chg="addSp modSp new mod modClrScheme chgLayout">
        <pc:chgData name="Kenny Zhu" userId="301dcbd8-cdcf-473a-9733-83b736cf3d42" providerId="ADAL" clId="{E44D3E28-6456-7E40-BC4C-A612F8144A22}" dt="2023-07-05T13:34:13.231" v="367" actId="20577"/>
        <pc:sldMkLst>
          <pc:docMk/>
          <pc:sldMk cId="750507951" sldId="398"/>
        </pc:sldMkLst>
        <pc:spChg chg="add mod">
          <ac:chgData name="Kenny Zhu" userId="301dcbd8-cdcf-473a-9733-83b736cf3d42" providerId="ADAL" clId="{E44D3E28-6456-7E40-BC4C-A612F8144A22}" dt="2023-07-05T13:32:42.605" v="189" actId="20577"/>
          <ac:spMkLst>
            <pc:docMk/>
            <pc:sldMk cId="750507951" sldId="398"/>
            <ac:spMk id="2" creationId="{5BD977C9-64D3-1913-2B4A-89123E846C7F}"/>
          </ac:spMkLst>
        </pc:spChg>
        <pc:spChg chg="add mod">
          <ac:chgData name="Kenny Zhu" userId="301dcbd8-cdcf-473a-9733-83b736cf3d42" providerId="ADAL" clId="{E44D3E28-6456-7E40-BC4C-A612F8144A22}" dt="2023-07-05T13:34:13.231" v="367" actId="20577"/>
          <ac:spMkLst>
            <pc:docMk/>
            <pc:sldMk cId="750507951" sldId="398"/>
            <ac:spMk id="3" creationId="{90A59819-E954-D96B-B5AE-D67BC225D6CD}"/>
          </ac:spMkLst>
        </pc:spChg>
      </pc:sldChg>
      <pc:sldChg chg="modSp new mod">
        <pc:chgData name="Kenny Zhu" userId="301dcbd8-cdcf-473a-9733-83b736cf3d42" providerId="ADAL" clId="{E44D3E28-6456-7E40-BC4C-A612F8144A22}" dt="2023-07-05T13:37:02.757" v="433" actId="20577"/>
        <pc:sldMkLst>
          <pc:docMk/>
          <pc:sldMk cId="664451316" sldId="399"/>
        </pc:sldMkLst>
        <pc:spChg chg="mod">
          <ac:chgData name="Kenny Zhu" userId="301dcbd8-cdcf-473a-9733-83b736cf3d42" providerId="ADAL" clId="{E44D3E28-6456-7E40-BC4C-A612F8144A22}" dt="2023-07-05T13:36:51.274" v="376" actId="20577"/>
          <ac:spMkLst>
            <pc:docMk/>
            <pc:sldMk cId="664451316" sldId="399"/>
            <ac:spMk id="2" creationId="{C2EBA83B-6AC6-289E-C69E-F2400F3166B1}"/>
          </ac:spMkLst>
        </pc:spChg>
        <pc:spChg chg="mod">
          <ac:chgData name="Kenny Zhu" userId="301dcbd8-cdcf-473a-9733-83b736cf3d42" providerId="ADAL" clId="{E44D3E28-6456-7E40-BC4C-A612F8144A22}" dt="2023-07-05T13:37:02.757" v="433" actId="20577"/>
          <ac:spMkLst>
            <pc:docMk/>
            <pc:sldMk cId="664451316" sldId="399"/>
            <ac:spMk id="3" creationId="{AF96D8D9-A2D2-04F4-8216-5E7D00241647}"/>
          </ac:spMkLst>
        </pc:spChg>
      </pc:sldChg>
      <pc:sldChg chg="modSp new mod">
        <pc:chgData name="Kenny Zhu" userId="301dcbd8-cdcf-473a-9733-83b736cf3d42" providerId="ADAL" clId="{E44D3E28-6456-7E40-BC4C-A612F8144A22}" dt="2023-07-06T00:41:47.785" v="1109" actId="20577"/>
        <pc:sldMkLst>
          <pc:docMk/>
          <pc:sldMk cId="1817788099" sldId="400"/>
        </pc:sldMkLst>
        <pc:spChg chg="mod">
          <ac:chgData name="Kenny Zhu" userId="301dcbd8-cdcf-473a-9733-83b736cf3d42" providerId="ADAL" clId="{E44D3E28-6456-7E40-BC4C-A612F8144A22}" dt="2023-07-06T00:41:27.569" v="1009" actId="20577"/>
          <ac:spMkLst>
            <pc:docMk/>
            <pc:sldMk cId="1817788099" sldId="400"/>
            <ac:spMk id="2" creationId="{3A0CAED1-AD25-6D0C-007C-56A148E71157}"/>
          </ac:spMkLst>
        </pc:spChg>
        <pc:spChg chg="mod">
          <ac:chgData name="Kenny Zhu" userId="301dcbd8-cdcf-473a-9733-83b736cf3d42" providerId="ADAL" clId="{E44D3E28-6456-7E40-BC4C-A612F8144A22}" dt="2023-07-06T00:41:47.785" v="1109" actId="20577"/>
          <ac:spMkLst>
            <pc:docMk/>
            <pc:sldMk cId="1817788099" sldId="400"/>
            <ac:spMk id="3" creationId="{9884CD24-A92F-B941-6323-8ACF14560A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10E0BDF4-5D55-4ACC-A0CB-4EC2F44BC3A3}" type="datetimeFigureOut">
              <a:rPr lang="en-US"/>
              <a:pPr>
                <a:defRPr/>
              </a:pPr>
              <a:t>7/5/23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B3D11EA2-00A3-4B84-93D2-5CA2A818420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4A259E-0BCF-4D53-9154-5296AD59C37E}"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kumimoji="1" lang="en-US" altLang="zh-CN">
              <a:solidFill>
                <a:srgbClr val="003399"/>
              </a:solidFill>
            </a:endParaRPr>
          </a:p>
        </p:txBody>
      </p:sp>
    </p:spTree>
    <p:extLst>
      <p:ext uri="{BB962C8B-B14F-4D97-AF65-F5344CB8AC3E}">
        <p14:creationId xmlns:p14="http://schemas.microsoft.com/office/powerpoint/2010/main" val="251313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439971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1411319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434900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3762663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N" dirty="0"/>
              <a:t>A better solution will be to use string instead of char*?</a:t>
            </a:r>
          </a:p>
        </p:txBody>
      </p:sp>
      <p:sp>
        <p:nvSpPr>
          <p:cNvPr id="4" name="Slide Number Placeholder 3"/>
          <p:cNvSpPr>
            <a:spLocks noGrp="1"/>
          </p:cNvSpPr>
          <p:nvPr>
            <p:ph type="sldNum" sz="quarter" idx="5"/>
          </p:nvPr>
        </p:nvSpPr>
        <p:spPr/>
        <p:txBody>
          <a:bodyPr/>
          <a:lstStyle/>
          <a:p>
            <a:pPr>
              <a:defRPr/>
            </a:pPr>
            <a:fld id="{B3D11EA2-00A3-4B84-93D2-5CA2A8184206}" type="slidenum">
              <a:rPr lang="en-US" smtClean="0"/>
              <a:pPr>
                <a:defRPr/>
              </a:pPr>
              <a:t>38</a:t>
            </a:fld>
            <a:endParaRPr lang="en-US"/>
          </a:p>
        </p:txBody>
      </p:sp>
    </p:spTree>
    <p:extLst>
      <p:ext uri="{BB962C8B-B14F-4D97-AF65-F5344CB8AC3E}">
        <p14:creationId xmlns:p14="http://schemas.microsoft.com/office/powerpoint/2010/main" val="2692333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dirty="0" err="1"/>
              <a:t>sizeof</a:t>
            </a:r>
            <a:r>
              <a:rPr lang="en-US" altLang="zh-CN" dirty="0"/>
              <a:t>(a)=24, </a:t>
            </a:r>
            <a:r>
              <a:rPr lang="en-US" altLang="zh-CN" dirty="0" err="1"/>
              <a:t>sizeof</a:t>
            </a:r>
            <a:r>
              <a:rPr lang="en-US" altLang="zh-CN" dirty="0"/>
              <a:t>(a[0]) = 12</a:t>
            </a:r>
          </a:p>
          <a:p>
            <a:pPr eaLnBrk="1" hangingPunct="1">
              <a:spcBef>
                <a:spcPct val="0"/>
              </a:spcBef>
            </a:pPr>
            <a:r>
              <a:rPr lang="en-US" altLang="zh-CN" dirty="0"/>
              <a:t>error: cannot convert '</a:t>
            </a:r>
            <a:r>
              <a:rPr lang="en-US" altLang="zh-CN" dirty="0" err="1"/>
              <a:t>int</a:t>
            </a:r>
            <a:r>
              <a:rPr lang="en-US" altLang="zh-CN" dirty="0"/>
              <a:t> (*)[3]' to '</a:t>
            </a:r>
            <a:r>
              <a:rPr lang="en-US" altLang="zh-CN" dirty="0" err="1"/>
              <a:t>int</a:t>
            </a:r>
            <a:r>
              <a:rPr lang="en-US" altLang="zh-CN" dirty="0"/>
              <a:t>**' in initialization</a:t>
            </a:r>
          </a:p>
          <a:p>
            <a:pPr eaLnBrk="1" hangingPunct="1">
              <a:spcBef>
                <a:spcPct val="0"/>
              </a:spcBef>
            </a:pPr>
            <a:endParaRPr lang="en-US" altLang="zh-CN" dirty="0"/>
          </a:p>
          <a:p>
            <a:pPr eaLnBrk="1" hangingPunct="1">
              <a:spcBef>
                <a:spcPct val="0"/>
              </a:spcBef>
            </a:pPr>
            <a:endParaRPr lang="en-US" altLang="zh-CN" dirty="0"/>
          </a:p>
          <a:p>
            <a:pPr eaLnBrk="1" hangingPunct="1">
              <a:spcBef>
                <a:spcPct val="0"/>
              </a:spcBef>
            </a:pPr>
            <a:endParaRPr lang="en-US" altLang="zh-CN" dirty="0"/>
          </a:p>
        </p:txBody>
      </p:sp>
      <p:sp>
        <p:nvSpPr>
          <p:cNvPr id="50180"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fld id="{1E39D294-2FD1-428F-8B36-B0D9BCB63900}" type="slidenum">
              <a:rPr lang="en-US" altLang="zh-CN" smtClean="0"/>
              <a:pPr/>
              <a:t>44</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776670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宋体" panose="02010600030101010101" pitchFamily="2" charset="-122"/>
              </a:defRPr>
            </a:lvl1pPr>
            <a:lvl2pPr marL="742950" indent="-285750">
              <a:spcBef>
                <a:spcPct val="30000"/>
              </a:spcBef>
              <a:defRPr sz="1200">
                <a:solidFill>
                  <a:schemeClr val="tx1"/>
                </a:solidFill>
                <a:latin typeface="Arial" panose="020B0604020202020204" pitchFamily="34" charset="0"/>
                <a:ea typeface="宋体" panose="02010600030101010101" pitchFamily="2" charset="-122"/>
              </a:defRPr>
            </a:lvl2pPr>
            <a:lvl3pPr marL="1143000" indent="-228600">
              <a:spcBef>
                <a:spcPct val="30000"/>
              </a:spcBef>
              <a:defRPr sz="1200">
                <a:solidFill>
                  <a:schemeClr val="tx1"/>
                </a:solidFill>
                <a:latin typeface="Arial" panose="020B0604020202020204" pitchFamily="34" charset="0"/>
                <a:ea typeface="宋体" panose="02010600030101010101" pitchFamily="2" charset="-122"/>
              </a:defRPr>
            </a:lvl3pPr>
            <a:lvl4pPr marL="1600200" indent="-228600">
              <a:spcBef>
                <a:spcPct val="30000"/>
              </a:spcBef>
              <a:defRPr sz="1200">
                <a:solidFill>
                  <a:schemeClr val="tx1"/>
                </a:solidFill>
                <a:latin typeface="Arial" panose="020B0604020202020204" pitchFamily="34" charset="0"/>
                <a:ea typeface="宋体" panose="02010600030101010101" pitchFamily="2" charset="-122"/>
              </a:defRPr>
            </a:lvl4pPr>
            <a:lvl5pPr marL="2057400" indent="-228600">
              <a:spcBef>
                <a:spcPct val="30000"/>
              </a:spcBef>
              <a:defRPr sz="12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宋体" panose="02010600030101010101" pitchFamily="2" charset="-122"/>
              </a:defRPr>
            </a:lvl9pPr>
          </a:lstStyle>
          <a:p>
            <a:pPr>
              <a:spcBef>
                <a:spcPct val="0"/>
              </a:spcBef>
            </a:pPr>
            <a:fld id="{E0067621-9CFD-4B0D-96FF-0D7BE83BB0AC}" type="slidenum">
              <a:rPr lang="en-US" altLang="zh-CN" smtClean="0"/>
              <a:pPr>
                <a:spcBef>
                  <a:spcPct val="0"/>
                </a:spcBef>
              </a:pPr>
              <a:t>54</a:t>
            </a:fld>
            <a:endParaRPr lang="en-US" altLang="zh-CN"/>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a:p>
        </p:txBody>
      </p:sp>
    </p:spTree>
    <p:extLst>
      <p:ext uri="{BB962C8B-B14F-4D97-AF65-F5344CB8AC3E}">
        <p14:creationId xmlns:p14="http://schemas.microsoft.com/office/powerpoint/2010/main" val="2390616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1464219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B3D11EA2-00A3-4B84-93D2-5CA2A8184206}" type="slidenum">
              <a:rPr lang="en-US" smtClean="0"/>
              <a:pPr>
                <a:defRPr/>
              </a:pPr>
              <a:t>4</a:t>
            </a:fld>
            <a:endParaRPr lang="en-US"/>
          </a:p>
        </p:txBody>
      </p:sp>
    </p:spTree>
    <p:extLst>
      <p:ext uri="{BB962C8B-B14F-4D97-AF65-F5344CB8AC3E}">
        <p14:creationId xmlns:p14="http://schemas.microsoft.com/office/powerpoint/2010/main" val="61477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B3D11EA2-00A3-4B84-93D2-5CA2A8184206}" type="slidenum">
              <a:rPr lang="en-US" smtClean="0"/>
              <a:pPr>
                <a:defRPr/>
              </a:pPr>
              <a:t>5</a:t>
            </a:fld>
            <a:endParaRPr lang="en-US"/>
          </a:p>
        </p:txBody>
      </p:sp>
    </p:spTree>
    <p:extLst>
      <p:ext uri="{BB962C8B-B14F-4D97-AF65-F5344CB8AC3E}">
        <p14:creationId xmlns:p14="http://schemas.microsoft.com/office/powerpoint/2010/main" val="1890413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B3D11EA2-00A3-4B84-93D2-5CA2A8184206}" type="slidenum">
              <a:rPr lang="en-US" smtClean="0"/>
              <a:pPr>
                <a:defRPr/>
              </a:pPr>
              <a:t>6</a:t>
            </a:fld>
            <a:endParaRPr lang="en-US"/>
          </a:p>
        </p:txBody>
      </p:sp>
    </p:spTree>
    <p:extLst>
      <p:ext uri="{BB962C8B-B14F-4D97-AF65-F5344CB8AC3E}">
        <p14:creationId xmlns:p14="http://schemas.microsoft.com/office/powerpoint/2010/main" val="3791029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B3D11EA2-00A3-4B84-93D2-5CA2A8184206}" type="slidenum">
              <a:rPr lang="en-US" smtClean="0"/>
              <a:pPr>
                <a:defRPr/>
              </a:pPr>
              <a:t>7</a:t>
            </a:fld>
            <a:endParaRPr lang="en-US"/>
          </a:p>
        </p:txBody>
      </p:sp>
    </p:spTree>
    <p:extLst>
      <p:ext uri="{BB962C8B-B14F-4D97-AF65-F5344CB8AC3E}">
        <p14:creationId xmlns:p14="http://schemas.microsoft.com/office/powerpoint/2010/main" val="153158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N" dirty="0"/>
              <a:t>Compilation errors</a:t>
            </a:r>
          </a:p>
        </p:txBody>
      </p:sp>
      <p:sp>
        <p:nvSpPr>
          <p:cNvPr id="4" name="Slide Number Placeholder 3"/>
          <p:cNvSpPr>
            <a:spLocks noGrp="1"/>
          </p:cNvSpPr>
          <p:nvPr>
            <p:ph type="sldNum" sz="quarter" idx="5"/>
          </p:nvPr>
        </p:nvSpPr>
        <p:spPr/>
        <p:txBody>
          <a:bodyPr/>
          <a:lstStyle/>
          <a:p>
            <a:pPr>
              <a:defRPr/>
            </a:pPr>
            <a:fld id="{B3D11EA2-00A3-4B84-93D2-5CA2A8184206}" type="slidenum">
              <a:rPr lang="en-US" smtClean="0"/>
              <a:pPr>
                <a:defRPr/>
              </a:pPr>
              <a:t>11</a:t>
            </a:fld>
            <a:endParaRPr lang="en-US"/>
          </a:p>
        </p:txBody>
      </p:sp>
    </p:spTree>
    <p:extLst>
      <p:ext uri="{BB962C8B-B14F-4D97-AF65-F5344CB8AC3E}">
        <p14:creationId xmlns:p14="http://schemas.microsoft.com/office/powerpoint/2010/main" val="3094466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1359237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E2AAD3-721E-46DE-8C30-7D45BD2786F7}" type="slidenum">
              <a:rPr kumimoji="0" lang="en-US" altLang="zh-CN" sz="1200" b="0" i="0" u="none" strike="noStrike" kern="120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zh-CN" sz="1200" b="0" i="0" u="none" strike="noStrike" kern="1200" cap="none" spc="0" normalizeH="0" baseline="0" noProof="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914400" y="4343400"/>
            <a:ext cx="5029200" cy="4114800"/>
          </a:xfrm>
          <a:noFill/>
        </p:spPr>
        <p:txBody>
          <a:bodyPr/>
          <a:lstStyle/>
          <a:p>
            <a:pPr eaLnBrk="1" hangingPunct="1"/>
            <a:endParaRPr lang="zh-CN" altLang="zh-CN" dirty="0"/>
          </a:p>
        </p:txBody>
      </p:sp>
    </p:spTree>
    <p:extLst>
      <p:ext uri="{BB962C8B-B14F-4D97-AF65-F5344CB8AC3E}">
        <p14:creationId xmlns:p14="http://schemas.microsoft.com/office/powerpoint/2010/main" val="291620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7" descr="2-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1150" y="3808413"/>
            <a:ext cx="3752850" cy="304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1" descr="图片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3883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2" descr="图片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1341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3" descr="图片1"/>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53911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4" descr="图片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88975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5" descr="图片4"/>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645400" y="179388"/>
            <a:ext cx="755650" cy="50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3" name="Rectangle 9"/>
          <p:cNvSpPr>
            <a:spLocks noGrp="1" noChangeArrowheads="1"/>
          </p:cNvSpPr>
          <p:nvPr>
            <p:ph type="ctrTitle"/>
          </p:nvPr>
        </p:nvSpPr>
        <p:spPr>
          <a:xfrm>
            <a:off x="685800" y="1752600"/>
            <a:ext cx="7772400" cy="1470025"/>
          </a:xfrm>
          <a:ln/>
        </p:spPr>
        <p:txBody>
          <a:bodyPr tIns="45720" anchor="ctr"/>
          <a:lstStyle>
            <a:lvl1pPr>
              <a:defRPr sz="5200"/>
            </a:lvl1pPr>
          </a:lstStyle>
          <a:p>
            <a:r>
              <a:rPr lang="zh-CN" altLang="en-US"/>
              <a:t>单击此处编辑母版标题样式</a:t>
            </a:r>
          </a:p>
        </p:txBody>
      </p:sp>
      <p:sp>
        <p:nvSpPr>
          <p:cNvPr id="57354" name="Rectangle 10"/>
          <p:cNvSpPr>
            <a:spLocks noGrp="1" noChangeArrowheads="1"/>
          </p:cNvSpPr>
          <p:nvPr>
            <p:ph type="subTitle" idx="1"/>
          </p:nvPr>
        </p:nvSpPr>
        <p:spPr>
          <a:xfrm>
            <a:off x="1371600" y="3957638"/>
            <a:ext cx="6400800" cy="1079500"/>
          </a:xfrm>
        </p:spPr>
        <p:txBody>
          <a:bodyPr anchor="ctr" anchorCtr="1"/>
          <a:lstStyle>
            <a:lvl1pPr marL="0" indent="0" algn="ctr">
              <a:buFontTx/>
              <a:buNone/>
              <a:defRPr sz="2400">
                <a:solidFill>
                  <a:srgbClr val="16388A"/>
                </a:solidFill>
              </a:defRPr>
            </a:lvl1pPr>
          </a:lstStyle>
          <a:p>
            <a:r>
              <a:rPr lang="zh-CN" altLang="en-US"/>
              <a:t>单击此处编辑母版副标题样式</a:t>
            </a:r>
          </a:p>
        </p:txBody>
      </p:sp>
    </p:spTree>
    <p:extLst>
      <p:ext uri="{BB962C8B-B14F-4D97-AF65-F5344CB8AC3E}">
        <p14:creationId xmlns:p14="http://schemas.microsoft.com/office/powerpoint/2010/main" val="4050059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1864216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179388"/>
            <a:ext cx="2286000" cy="6154737"/>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0" y="179388"/>
            <a:ext cx="6705600" cy="61547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2583663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0" y="179388"/>
            <a:ext cx="9144000" cy="688975"/>
          </a:xfrm>
        </p:spPr>
        <p:txBody>
          <a:bodyPr/>
          <a:lstStyle/>
          <a:p>
            <a:r>
              <a:rPr lang="zh-CN" altLang="en-US"/>
              <a:t>单击此处编辑母版标题样式</a:t>
            </a:r>
            <a:endParaRPr lang="en-US"/>
          </a:p>
        </p:txBody>
      </p:sp>
      <p:sp>
        <p:nvSpPr>
          <p:cNvPr id="3" name="文本占位符 2"/>
          <p:cNvSpPr>
            <a:spLocks noGrp="1"/>
          </p:cNvSpPr>
          <p:nvPr>
            <p:ph type="body" sz="half" idx="1"/>
          </p:nvPr>
        </p:nvSpPr>
        <p:spPr>
          <a:xfrm>
            <a:off x="431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22800" y="1268413"/>
            <a:ext cx="4038600" cy="50657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12324418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内页">
    <p:spTree>
      <p:nvGrpSpPr>
        <p:cNvPr id="1" name=""/>
        <p:cNvGrpSpPr/>
        <p:nvPr/>
      </p:nvGrpSpPr>
      <p:grpSpPr>
        <a:xfrm>
          <a:off x="0" y="0"/>
          <a:ext cx="0" cy="0"/>
          <a:chOff x="0" y="0"/>
          <a:chExt cx="0" cy="0"/>
        </a:xfrm>
      </p:grpSpPr>
      <p:sp>
        <p:nvSpPr>
          <p:cNvPr id="3" name="内容占位符 2"/>
          <p:cNvSpPr>
            <a:spLocks noGrp="1"/>
          </p:cNvSpPr>
          <p:nvPr>
            <p:ph sz="quarter" idx="10"/>
          </p:nvPr>
        </p:nvSpPr>
        <p:spPr>
          <a:xfrm>
            <a:off x="494025" y="1546578"/>
            <a:ext cx="8372163" cy="5060598"/>
          </a:xfrm>
        </p:spPr>
        <p:txBody>
          <a:bodyPr>
            <a:normAutofit/>
          </a:bodyPr>
          <a:lstStyle>
            <a:lvl1pPr>
              <a:buClr>
                <a:schemeClr val="accent1"/>
              </a:buClr>
              <a:defRPr sz="2400" b="1"/>
            </a:lvl1pPr>
            <a:lvl2pPr>
              <a:buClr>
                <a:schemeClr val="accent1"/>
              </a:buClr>
              <a:defRPr sz="2000" b="1"/>
            </a:lvl2pPr>
            <a:lvl3pPr>
              <a:buClr>
                <a:schemeClr val="accent1"/>
              </a:buClr>
              <a:defRPr sz="1800" b="1"/>
            </a:lvl3pPr>
            <a:lvl4pPr>
              <a:buClr>
                <a:schemeClr val="accent1"/>
              </a:buClr>
              <a:defRPr sz="1600" b="1"/>
            </a:lvl4pPr>
            <a:lvl5pPr>
              <a:buClr>
                <a:schemeClr val="accent1"/>
              </a:buClr>
              <a:defRPr sz="1600" b="1"/>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标题 4"/>
          <p:cNvSpPr>
            <a:spLocks noGrp="1"/>
          </p:cNvSpPr>
          <p:nvPr>
            <p:ph type="title"/>
          </p:nvPr>
        </p:nvSpPr>
        <p:spPr>
          <a:xfrm>
            <a:off x="494024" y="754145"/>
            <a:ext cx="8372163" cy="574183"/>
          </a:xfrm>
          <a:prstGeom prst="rect">
            <a:avLst/>
          </a:prstGeom>
        </p:spPr>
        <p:txBody>
          <a:bodyPr/>
          <a:lstStyle>
            <a:lvl1pPr>
              <a:defRPr sz="3200" b="1">
                <a:solidFill>
                  <a:schemeClr val="accent1"/>
                </a:solidFill>
              </a:defRPr>
            </a:lvl1pPr>
          </a:lstStyle>
          <a:p>
            <a:r>
              <a:rPr lang="zh-CN" altLang="en-US" dirty="0"/>
              <a:t>单击此处编辑母版标题样式</a:t>
            </a:r>
          </a:p>
        </p:txBody>
      </p:sp>
    </p:spTree>
    <p:extLst>
      <p:ext uri="{BB962C8B-B14F-4D97-AF65-F5344CB8AC3E}">
        <p14:creationId xmlns:p14="http://schemas.microsoft.com/office/powerpoint/2010/main" val="2021595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OverChart">
  <p:cSld name="垂直排列标题且文本在图表之上">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sz="half" idx="1"/>
          </p:nvPr>
        </p:nvSpPr>
        <p:spPr>
          <a:xfrm>
            <a:off x="457200" y="274638"/>
            <a:ext cx="6019800" cy="284956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图表占位符 3"/>
          <p:cNvSpPr>
            <a:spLocks noGrp="1"/>
          </p:cNvSpPr>
          <p:nvPr>
            <p:ph type="chart" sz="half" idx="2"/>
          </p:nvPr>
        </p:nvSpPr>
        <p:spPr>
          <a:xfrm>
            <a:off x="457200" y="3276600"/>
            <a:ext cx="6019800" cy="2849563"/>
          </a:xfrm>
        </p:spPr>
        <p:txBody>
          <a:bodyPr/>
          <a:lstStyle/>
          <a:p>
            <a:pPr lvl="0"/>
            <a:endParaRPr lang="zh-CN" altLang="en-US" noProof="0"/>
          </a:p>
        </p:txBody>
      </p:sp>
      <p:sp>
        <p:nvSpPr>
          <p:cNvPr id="5" name="Rectangle 2">
            <a:extLst>
              <a:ext uri="{FF2B5EF4-FFF2-40B4-BE49-F238E27FC236}">
                <a16:creationId xmlns:a16="http://schemas.microsoft.com/office/drawing/2014/main" id="{0B9B9147-A4F3-E54F-A973-0E8B0AB21D2F}"/>
              </a:ext>
            </a:extLst>
          </p:cNvPr>
          <p:cNvSpPr>
            <a:spLocks noGrp="1" noChangeArrowheads="1"/>
          </p:cNvSpPr>
          <p:nvPr>
            <p:ph type="dt" sz="half" idx="10"/>
          </p:nvPr>
        </p:nvSpPr>
        <p:spPr>
          <a:xfrm>
            <a:off x="0" y="0"/>
            <a:ext cx="0" cy="0"/>
          </a:xfrm>
        </p:spPr>
        <p:txBody>
          <a:bodyPr/>
          <a:lstStyle>
            <a:lvl1pPr>
              <a:defRPr/>
            </a:lvl1pPr>
          </a:lstStyle>
          <a:p>
            <a:pPr>
              <a:defRPr/>
            </a:pPr>
            <a:endParaRPr lang="en-US" altLang="zh-CN"/>
          </a:p>
        </p:txBody>
      </p:sp>
      <p:sp>
        <p:nvSpPr>
          <p:cNvPr id="6" name="Rectangle 3">
            <a:extLst>
              <a:ext uri="{FF2B5EF4-FFF2-40B4-BE49-F238E27FC236}">
                <a16:creationId xmlns:a16="http://schemas.microsoft.com/office/drawing/2014/main" id="{61B68202-BDFC-134F-969A-31791C66DF46}"/>
              </a:ext>
            </a:extLst>
          </p:cNvPr>
          <p:cNvSpPr>
            <a:spLocks noGrp="1" noChangeArrowheads="1"/>
          </p:cNvSpPr>
          <p:nvPr>
            <p:ph type="sldNum" sz="quarter" idx="11"/>
          </p:nvPr>
        </p:nvSpPr>
        <p:spPr>
          <a:xfrm>
            <a:off x="0" y="0"/>
            <a:ext cx="0" cy="0"/>
          </a:xfrm>
        </p:spPr>
        <p:txBody>
          <a:bodyPr/>
          <a:lstStyle>
            <a:lvl1pPr>
              <a:defRPr/>
            </a:lvl1pPr>
          </a:lstStyle>
          <a:p>
            <a:pPr>
              <a:defRPr/>
            </a:pPr>
            <a:fld id="{5FDB1A13-FE7E-48B0-A8B9-8CBE670E8023}" type="slidenum">
              <a:rPr lang="en-US" altLang="zh-CN"/>
              <a:pPr>
                <a:defRPr/>
              </a:pPr>
              <a:t>‹#›</a:t>
            </a:fld>
            <a:endParaRPr lang="en-US" altLang="zh-CN"/>
          </a:p>
        </p:txBody>
      </p:sp>
      <p:sp>
        <p:nvSpPr>
          <p:cNvPr id="7" name="Rectangle 14">
            <a:extLst>
              <a:ext uri="{FF2B5EF4-FFF2-40B4-BE49-F238E27FC236}">
                <a16:creationId xmlns:a16="http://schemas.microsoft.com/office/drawing/2014/main" id="{41B19DDE-3892-674A-8E94-21DF51B67912}"/>
              </a:ext>
            </a:extLst>
          </p:cNvPr>
          <p:cNvSpPr>
            <a:spLocks noGrp="1" noChangeArrowheads="1"/>
          </p:cNvSpPr>
          <p:nvPr>
            <p:ph type="ftr" sz="quarter" idx="12"/>
          </p:nvPr>
        </p:nvSpPr>
        <p:spPr>
          <a:xfrm>
            <a:off x="0" y="0"/>
            <a:ext cx="0" cy="0"/>
          </a:xfrm>
        </p:spPr>
        <p:txBody>
          <a:bodyPr/>
          <a:lstStyle>
            <a:lvl1pPr>
              <a:defRPr/>
            </a:lvl1pPr>
          </a:lstStyle>
          <a:p>
            <a:pPr>
              <a:defRPr/>
            </a:pPr>
            <a:endParaRPr lang="en-US" altLang="zh-CN"/>
          </a:p>
        </p:txBody>
      </p:sp>
    </p:spTree>
    <p:extLst>
      <p:ext uri="{BB962C8B-B14F-4D97-AF65-F5344CB8AC3E}">
        <p14:creationId xmlns:p14="http://schemas.microsoft.com/office/powerpoint/2010/main" val="663259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404742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a:t>单击此处编辑母版标题样式</a:t>
            </a:r>
            <a:endParaRPr 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p14="http://schemas.microsoft.com/office/powerpoint/2010/main" val="439018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431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22800" y="1268413"/>
            <a:ext cx="4038600" cy="5065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196181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extLst>
      <p:ext uri="{BB962C8B-B14F-4D97-AF65-F5344CB8AC3E}">
        <p14:creationId xmlns:p14="http://schemas.microsoft.com/office/powerpoint/2010/main" val="578745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3200543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2123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2993610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p14="http://schemas.microsoft.com/office/powerpoint/2010/main" val="409777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87338" y="833438"/>
            <a:ext cx="4318000" cy="28575"/>
          </a:xfrm>
          <a:prstGeom prst="rect">
            <a:avLst/>
          </a:prstGeom>
          <a:gradFill rotWithShape="1">
            <a:gsLst>
              <a:gs pos="0">
                <a:srgbClr val="FFFFFF"/>
              </a:gs>
              <a:gs pos="100000">
                <a:srgbClr val="133984"/>
              </a:gs>
            </a:gsLst>
            <a:lin ang="0" scaled="1"/>
          </a:gradFill>
          <a:ln>
            <a:noFill/>
          </a:ln>
        </p:spPr>
        <p:txBody>
          <a:bodyPr wrap="none" anchor="ctr"/>
          <a:lstStyle>
            <a:lvl1pPr algn="ctr">
              <a:defRPr sz="2400">
                <a:solidFill>
                  <a:schemeClr val="tx1"/>
                </a:solidFill>
                <a:latin typeface="Arial" panose="020B0604020202020204" pitchFamily="34" charset="0"/>
                <a:ea typeface="黑体" panose="02010609060101010101" pitchFamily="49" charset="-122"/>
              </a:defRPr>
            </a:lvl1pPr>
            <a:lvl2pPr marL="742950" indent="-285750" algn="ctr">
              <a:defRPr sz="2400">
                <a:solidFill>
                  <a:schemeClr val="tx1"/>
                </a:solidFill>
                <a:latin typeface="Arial" panose="020B0604020202020204" pitchFamily="34" charset="0"/>
                <a:ea typeface="黑体" panose="02010609060101010101" pitchFamily="49" charset="-122"/>
              </a:defRPr>
            </a:lvl2pPr>
            <a:lvl3pPr marL="1143000" indent="-228600" algn="ctr">
              <a:defRPr sz="2400">
                <a:solidFill>
                  <a:schemeClr val="tx1"/>
                </a:solidFill>
                <a:latin typeface="Arial" panose="020B0604020202020204" pitchFamily="34" charset="0"/>
                <a:ea typeface="黑体" panose="02010609060101010101" pitchFamily="49" charset="-122"/>
              </a:defRPr>
            </a:lvl3pPr>
            <a:lvl4pPr marL="1600200" indent="-228600" algn="ctr">
              <a:defRPr sz="2400">
                <a:solidFill>
                  <a:schemeClr val="tx1"/>
                </a:solidFill>
                <a:latin typeface="Arial" panose="020B0604020202020204" pitchFamily="34" charset="0"/>
                <a:ea typeface="黑体" panose="02010609060101010101" pitchFamily="49" charset="-122"/>
              </a:defRPr>
            </a:lvl4pPr>
            <a:lvl5pPr marL="2057400" indent="-228600" algn="ctr">
              <a:defRPr sz="2400">
                <a:solidFill>
                  <a:schemeClr val="tx1"/>
                </a:solidFill>
                <a:latin typeface="Arial" panose="020B0604020202020204" pitchFamily="34" charset="0"/>
                <a:ea typeface="黑体" panose="02010609060101010101" pitchFamily="49" charset="-122"/>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zh-CN" sz="2400" b="0" i="0" u="none" strike="noStrike" kern="1200" cap="none" spc="0" normalizeH="0" baseline="0" noProof="0">
              <a:ln>
                <a:noFill/>
              </a:ln>
              <a:solidFill>
                <a:srgbClr val="000000"/>
              </a:solidFill>
              <a:effectLst/>
              <a:uLnTx/>
              <a:uFillTx/>
              <a:latin typeface="Arial" panose="020B0604020202020204" pitchFamily="34" charset="0"/>
              <a:ea typeface="黑体" panose="02010609060101010101" pitchFamily="49" charset="-122"/>
              <a:cs typeface="+mn-cs"/>
            </a:endParaRPr>
          </a:p>
        </p:txBody>
      </p:sp>
      <p:sp>
        <p:nvSpPr>
          <p:cNvPr id="1027" name="Rectangle 3"/>
          <p:cNvSpPr>
            <a:spLocks noChangeArrowheads="1"/>
          </p:cNvSpPr>
          <p:nvPr/>
        </p:nvSpPr>
        <p:spPr bwMode="auto">
          <a:xfrm>
            <a:off x="4826000" y="6477000"/>
            <a:ext cx="4318000" cy="28575"/>
          </a:xfrm>
          <a:prstGeom prst="rect">
            <a:avLst/>
          </a:prstGeom>
          <a:gradFill rotWithShape="1">
            <a:gsLst>
              <a:gs pos="0">
                <a:srgbClr val="FFFFFF"/>
              </a:gs>
              <a:gs pos="100000">
                <a:srgbClr val="133984"/>
              </a:gs>
            </a:gsLst>
            <a:lin ang="0" scaled="1"/>
          </a:gradFill>
          <a:ln>
            <a:noFill/>
          </a:ln>
        </p:spPr>
        <p:txBody>
          <a:bodyPr wrap="none" anchor="ctr"/>
          <a:lstStyle>
            <a:lvl1pPr algn="ctr">
              <a:defRPr sz="2400">
                <a:solidFill>
                  <a:schemeClr val="tx1"/>
                </a:solidFill>
                <a:latin typeface="Arial" panose="020B0604020202020204" pitchFamily="34" charset="0"/>
                <a:ea typeface="黑体" panose="02010609060101010101" pitchFamily="49" charset="-122"/>
              </a:defRPr>
            </a:lvl1pPr>
            <a:lvl2pPr marL="742950" indent="-285750" algn="ctr">
              <a:defRPr sz="2400">
                <a:solidFill>
                  <a:schemeClr val="tx1"/>
                </a:solidFill>
                <a:latin typeface="Arial" panose="020B0604020202020204" pitchFamily="34" charset="0"/>
                <a:ea typeface="黑体" panose="02010609060101010101" pitchFamily="49" charset="-122"/>
              </a:defRPr>
            </a:lvl2pPr>
            <a:lvl3pPr marL="1143000" indent="-228600" algn="ctr">
              <a:defRPr sz="2400">
                <a:solidFill>
                  <a:schemeClr val="tx1"/>
                </a:solidFill>
                <a:latin typeface="Arial" panose="020B0604020202020204" pitchFamily="34" charset="0"/>
                <a:ea typeface="黑体" panose="02010609060101010101" pitchFamily="49" charset="-122"/>
              </a:defRPr>
            </a:lvl3pPr>
            <a:lvl4pPr marL="1600200" indent="-228600" algn="ctr">
              <a:defRPr sz="2400">
                <a:solidFill>
                  <a:schemeClr val="tx1"/>
                </a:solidFill>
                <a:latin typeface="Arial" panose="020B0604020202020204" pitchFamily="34" charset="0"/>
                <a:ea typeface="黑体" panose="02010609060101010101" pitchFamily="49" charset="-122"/>
              </a:defRPr>
            </a:lvl4pPr>
            <a:lvl5pPr marL="2057400" indent="-228600" algn="ctr">
              <a:defRPr sz="2400">
                <a:solidFill>
                  <a:schemeClr val="tx1"/>
                </a:solidFill>
                <a:latin typeface="Arial" panose="020B0604020202020204" pitchFamily="34" charset="0"/>
                <a:ea typeface="黑体" panose="02010609060101010101" pitchFamily="49" charset="-122"/>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zh-CN" sz="2400" b="0" i="0" u="none" strike="noStrike" kern="1200" cap="none" spc="0" normalizeH="0" baseline="0" noProof="0">
              <a:ln>
                <a:noFill/>
              </a:ln>
              <a:solidFill>
                <a:srgbClr val="000000"/>
              </a:solidFill>
              <a:effectLst/>
              <a:uLnTx/>
              <a:uFillTx/>
              <a:latin typeface="Arial" panose="020B0604020202020204" pitchFamily="34" charset="0"/>
              <a:ea typeface="黑体" panose="02010609060101010101" pitchFamily="49" charset="-122"/>
              <a:cs typeface="+mn-cs"/>
            </a:endParaRPr>
          </a:p>
        </p:txBody>
      </p:sp>
      <p:sp>
        <p:nvSpPr>
          <p:cNvPr id="1028" name="Rectangle 4"/>
          <p:cNvSpPr>
            <a:spLocks noGrp="1" noChangeArrowheads="1"/>
          </p:cNvSpPr>
          <p:nvPr>
            <p:ph type="title"/>
          </p:nvPr>
        </p:nvSpPr>
        <p:spPr bwMode="auto">
          <a:xfrm>
            <a:off x="0" y="179388"/>
            <a:ext cx="9144000"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lvl="0"/>
            <a:r>
              <a:rPr lang="zh-CN" altLang="en-US"/>
              <a:t>单击此处编辑母版标题样式</a:t>
            </a:r>
          </a:p>
        </p:txBody>
      </p:sp>
      <p:sp>
        <p:nvSpPr>
          <p:cNvPr id="1029" name="Rectangle 5"/>
          <p:cNvSpPr>
            <a:spLocks noGrp="1" noChangeArrowheads="1"/>
          </p:cNvSpPr>
          <p:nvPr>
            <p:ph type="body" idx="1"/>
          </p:nvPr>
        </p:nvSpPr>
        <p:spPr bwMode="auto">
          <a:xfrm>
            <a:off x="431800" y="1268413"/>
            <a:ext cx="8229600" cy="506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p:txBody>
      </p:sp>
    </p:spTree>
    <p:extLst>
      <p:ext uri="{BB962C8B-B14F-4D97-AF65-F5344CB8AC3E}">
        <p14:creationId xmlns:p14="http://schemas.microsoft.com/office/powerpoint/2010/main" val="2151541664"/>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Lst>
  <p:txStyles>
    <p:titleStyle>
      <a:lvl1pPr algn="ctr" rtl="0" eaLnBrk="0" fontAlgn="base" hangingPunct="0">
        <a:spcBef>
          <a:spcPct val="0"/>
        </a:spcBef>
        <a:spcAft>
          <a:spcPct val="0"/>
        </a:spcAft>
        <a:defRPr sz="3600" b="1">
          <a:solidFill>
            <a:srgbClr val="922706"/>
          </a:solidFill>
          <a:latin typeface="+mj-lt"/>
          <a:ea typeface="+mj-ea"/>
          <a:cs typeface="+mj-cs"/>
        </a:defRPr>
      </a:lvl1pPr>
      <a:lvl2pPr algn="ctr" rtl="0" eaLnBrk="0" fontAlgn="base" hangingPunct="0">
        <a:spcBef>
          <a:spcPct val="0"/>
        </a:spcBef>
        <a:spcAft>
          <a:spcPct val="0"/>
        </a:spcAft>
        <a:defRPr sz="3600" b="1">
          <a:solidFill>
            <a:srgbClr val="922706"/>
          </a:solidFill>
          <a:latin typeface="Arial" charset="0"/>
          <a:ea typeface="华文新魏" pitchFamily="2" charset="-122"/>
        </a:defRPr>
      </a:lvl2pPr>
      <a:lvl3pPr algn="ctr" rtl="0" eaLnBrk="0" fontAlgn="base" hangingPunct="0">
        <a:spcBef>
          <a:spcPct val="0"/>
        </a:spcBef>
        <a:spcAft>
          <a:spcPct val="0"/>
        </a:spcAft>
        <a:defRPr sz="3600" b="1">
          <a:solidFill>
            <a:srgbClr val="922706"/>
          </a:solidFill>
          <a:latin typeface="Arial" charset="0"/>
          <a:ea typeface="华文新魏" pitchFamily="2" charset="-122"/>
        </a:defRPr>
      </a:lvl3pPr>
      <a:lvl4pPr algn="ctr" rtl="0" eaLnBrk="0" fontAlgn="base" hangingPunct="0">
        <a:spcBef>
          <a:spcPct val="0"/>
        </a:spcBef>
        <a:spcAft>
          <a:spcPct val="0"/>
        </a:spcAft>
        <a:defRPr sz="3600" b="1">
          <a:solidFill>
            <a:srgbClr val="922706"/>
          </a:solidFill>
          <a:latin typeface="Arial" charset="0"/>
          <a:ea typeface="华文新魏" pitchFamily="2" charset="-122"/>
        </a:defRPr>
      </a:lvl4pPr>
      <a:lvl5pPr algn="ctr" rtl="0" eaLnBrk="0" fontAlgn="base" hangingPunct="0">
        <a:spcBef>
          <a:spcPct val="0"/>
        </a:spcBef>
        <a:spcAft>
          <a:spcPct val="0"/>
        </a:spcAft>
        <a:defRPr sz="3600" b="1">
          <a:solidFill>
            <a:srgbClr val="922706"/>
          </a:solidFill>
          <a:latin typeface="Arial" charset="0"/>
          <a:ea typeface="华文新魏" pitchFamily="2" charset="-122"/>
        </a:defRPr>
      </a:lvl5pPr>
      <a:lvl6pPr marL="457200" algn="ctr" rtl="0" fontAlgn="base">
        <a:spcBef>
          <a:spcPct val="0"/>
        </a:spcBef>
        <a:spcAft>
          <a:spcPct val="0"/>
        </a:spcAft>
        <a:defRPr sz="3600" b="1">
          <a:solidFill>
            <a:srgbClr val="922706"/>
          </a:solidFill>
          <a:latin typeface="Arial" charset="0"/>
          <a:ea typeface="华文新魏" pitchFamily="2" charset="-122"/>
        </a:defRPr>
      </a:lvl6pPr>
      <a:lvl7pPr marL="914400" algn="ctr" rtl="0" fontAlgn="base">
        <a:spcBef>
          <a:spcPct val="0"/>
        </a:spcBef>
        <a:spcAft>
          <a:spcPct val="0"/>
        </a:spcAft>
        <a:defRPr sz="3600" b="1">
          <a:solidFill>
            <a:srgbClr val="922706"/>
          </a:solidFill>
          <a:latin typeface="Arial" charset="0"/>
          <a:ea typeface="华文新魏" pitchFamily="2" charset="-122"/>
        </a:defRPr>
      </a:lvl7pPr>
      <a:lvl8pPr marL="1371600" algn="ctr" rtl="0" fontAlgn="base">
        <a:spcBef>
          <a:spcPct val="0"/>
        </a:spcBef>
        <a:spcAft>
          <a:spcPct val="0"/>
        </a:spcAft>
        <a:defRPr sz="3600" b="1">
          <a:solidFill>
            <a:srgbClr val="922706"/>
          </a:solidFill>
          <a:latin typeface="Arial" charset="0"/>
          <a:ea typeface="华文新魏" pitchFamily="2" charset="-122"/>
        </a:defRPr>
      </a:lvl8pPr>
      <a:lvl9pPr marL="1828800" algn="ctr" rtl="0" fontAlgn="base">
        <a:spcBef>
          <a:spcPct val="0"/>
        </a:spcBef>
        <a:spcAft>
          <a:spcPct val="0"/>
        </a:spcAft>
        <a:defRPr sz="3600" b="1">
          <a:solidFill>
            <a:srgbClr val="922706"/>
          </a:solidFill>
          <a:latin typeface="Arial" charset="0"/>
          <a:ea typeface="华文新魏" pitchFamily="2" charset="-122"/>
        </a:defRPr>
      </a:lvl9pPr>
    </p:titleStyle>
    <p:bodyStyle>
      <a:lvl1pPr marL="449263" indent="-449263" algn="l" rtl="0" eaLnBrk="0" fontAlgn="base" hangingPunct="0">
        <a:lnSpc>
          <a:spcPct val="110000"/>
        </a:lnSpc>
        <a:spcBef>
          <a:spcPct val="20000"/>
        </a:spcBef>
        <a:spcAft>
          <a:spcPct val="0"/>
        </a:spcAft>
        <a:buSzPct val="120000"/>
        <a:buBlip>
          <a:blip r:embed="rId17"/>
        </a:buBlip>
        <a:defRPr sz="2800">
          <a:solidFill>
            <a:srgbClr val="133984"/>
          </a:solidFill>
          <a:latin typeface="+mn-lt"/>
          <a:ea typeface="+mn-ea"/>
          <a:cs typeface="+mn-cs"/>
        </a:defRPr>
      </a:lvl1pPr>
      <a:lvl2pPr marL="914400" indent="-285750" algn="l" rtl="0" eaLnBrk="0" fontAlgn="base" hangingPunct="0">
        <a:lnSpc>
          <a:spcPct val="110000"/>
        </a:lnSpc>
        <a:spcBef>
          <a:spcPct val="20000"/>
        </a:spcBef>
        <a:spcAft>
          <a:spcPct val="0"/>
        </a:spcAft>
        <a:buClr>
          <a:srgbClr val="000066"/>
        </a:buClr>
        <a:buChar char="•"/>
        <a:defRPr sz="2400">
          <a:solidFill>
            <a:srgbClr val="133984"/>
          </a:solidFill>
          <a:latin typeface="+mn-lt"/>
          <a:ea typeface="+mn-ea"/>
        </a:defRPr>
      </a:lvl2pPr>
      <a:lvl3pPr marL="1322388" indent="-228600" algn="l" rtl="0" eaLnBrk="0" fontAlgn="base" hangingPunct="0">
        <a:spcBef>
          <a:spcPct val="20000"/>
        </a:spcBef>
        <a:spcAft>
          <a:spcPct val="0"/>
        </a:spcAft>
        <a:buChar char="•"/>
        <a:defRPr sz="2400">
          <a:solidFill>
            <a:schemeClr val="tx1"/>
          </a:solidFill>
          <a:latin typeface="+mn-lt"/>
          <a:ea typeface="宋体" pitchFamily="2" charset="-122"/>
        </a:defRPr>
      </a:lvl3pPr>
      <a:lvl4pPr marL="1730375" indent="-228600" algn="l" rtl="0" eaLnBrk="0" fontAlgn="base" hangingPunct="0">
        <a:spcBef>
          <a:spcPct val="20000"/>
        </a:spcBef>
        <a:spcAft>
          <a:spcPct val="0"/>
        </a:spcAft>
        <a:buChar char="–"/>
        <a:defRPr sz="2000">
          <a:solidFill>
            <a:schemeClr val="tx1"/>
          </a:solidFill>
          <a:latin typeface="+mn-lt"/>
          <a:ea typeface="宋体" pitchFamily="2" charset="-122"/>
        </a:defRPr>
      </a:lvl4pPr>
      <a:lvl5pPr marL="2138363" indent="-228600" algn="l" rtl="0" eaLnBrk="0" fontAlgn="base" hangingPunct="0">
        <a:spcBef>
          <a:spcPct val="20000"/>
        </a:spcBef>
        <a:spcAft>
          <a:spcPct val="0"/>
        </a:spcAft>
        <a:buChar char="»"/>
        <a:defRPr sz="2000">
          <a:solidFill>
            <a:schemeClr val="tx1"/>
          </a:solidFill>
          <a:latin typeface="+mn-lt"/>
          <a:ea typeface="宋体" pitchFamily="2" charset="-122"/>
        </a:defRPr>
      </a:lvl5pPr>
      <a:lvl6pPr marL="2595563" indent="-228600" algn="l" rtl="0" fontAlgn="base">
        <a:spcBef>
          <a:spcPct val="20000"/>
        </a:spcBef>
        <a:spcAft>
          <a:spcPct val="0"/>
        </a:spcAft>
        <a:buChar char="»"/>
        <a:defRPr sz="2000">
          <a:solidFill>
            <a:schemeClr val="tx1"/>
          </a:solidFill>
          <a:latin typeface="+mn-lt"/>
          <a:ea typeface="宋体" pitchFamily="2" charset="-122"/>
        </a:defRPr>
      </a:lvl6pPr>
      <a:lvl7pPr marL="3052763" indent="-228600" algn="l" rtl="0" fontAlgn="base">
        <a:spcBef>
          <a:spcPct val="20000"/>
        </a:spcBef>
        <a:spcAft>
          <a:spcPct val="0"/>
        </a:spcAft>
        <a:buChar char="»"/>
        <a:defRPr sz="2000">
          <a:solidFill>
            <a:schemeClr val="tx1"/>
          </a:solidFill>
          <a:latin typeface="+mn-lt"/>
          <a:ea typeface="宋体" pitchFamily="2" charset="-122"/>
        </a:defRPr>
      </a:lvl7pPr>
      <a:lvl8pPr marL="3509963" indent="-228600" algn="l" rtl="0" fontAlgn="base">
        <a:spcBef>
          <a:spcPct val="20000"/>
        </a:spcBef>
        <a:spcAft>
          <a:spcPct val="0"/>
        </a:spcAft>
        <a:buChar char="»"/>
        <a:defRPr sz="2000">
          <a:solidFill>
            <a:schemeClr val="tx1"/>
          </a:solidFill>
          <a:latin typeface="+mn-lt"/>
          <a:ea typeface="宋体" pitchFamily="2" charset="-122"/>
        </a:defRPr>
      </a:lvl8pPr>
      <a:lvl9pPr marL="3967163" indent="-228600" algn="l" rtl="0" fontAlgn="base">
        <a:spcBef>
          <a:spcPct val="20000"/>
        </a:spcBef>
        <a:spcAft>
          <a:spcPct val="0"/>
        </a:spcAft>
        <a:buChar char="»"/>
        <a:defRPr sz="2000">
          <a:solidFill>
            <a:schemeClr val="tx1"/>
          </a:solidFill>
          <a:latin typeface="+mn-lt"/>
          <a:ea typeface="宋体" pitchFamily="2" charset="-122"/>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52400" y="1806575"/>
            <a:ext cx="8839200" cy="1927225"/>
          </a:xfrm>
        </p:spPr>
        <p:txBody>
          <a:bodyPr/>
          <a:lstStyle/>
          <a:p>
            <a:pPr eaLnBrk="1" hangingPunct="1"/>
            <a:r>
              <a:rPr lang="zh-CN" altLang="en-US" sz="6000" dirty="0"/>
              <a:t>第七章 间接访问</a:t>
            </a:r>
            <a:br>
              <a:rPr lang="en-US" altLang="zh-CN" sz="6000" dirty="0"/>
            </a:br>
            <a:r>
              <a:rPr lang="en-US" altLang="zh-CN" sz="6000" dirty="0"/>
              <a:t>—</a:t>
            </a:r>
            <a:r>
              <a:rPr lang="zh-CN" altLang="en-US" sz="6000" dirty="0"/>
              <a:t>指针</a:t>
            </a:r>
          </a:p>
        </p:txBody>
      </p:sp>
    </p:spTree>
    <p:extLst>
      <p:ext uri="{BB962C8B-B14F-4D97-AF65-F5344CB8AC3E}">
        <p14:creationId xmlns:p14="http://schemas.microsoft.com/office/powerpoint/2010/main" val="3564487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CAED1-AD25-6D0C-007C-56A148E71157}"/>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9884CD24-A92F-B941-6323-8ACF14560A00}"/>
              </a:ext>
            </a:extLst>
          </p:cNvPr>
          <p:cNvSpPr>
            <a:spLocks noGrp="1"/>
          </p:cNvSpPr>
          <p:nvPr>
            <p:ph idx="1"/>
          </p:nvPr>
        </p:nvSpPr>
        <p:spPr/>
        <p:txBody>
          <a:bodyPr/>
          <a:lstStyle/>
          <a:p>
            <a:r>
              <a:rPr lang="en-CN" dirty="0"/>
              <a:t>Modify the previous program to assign a double pointer to an integer pointer and see what happens.</a:t>
            </a:r>
          </a:p>
        </p:txBody>
      </p:sp>
    </p:spTree>
    <p:extLst>
      <p:ext uri="{BB962C8B-B14F-4D97-AF65-F5344CB8AC3E}">
        <p14:creationId xmlns:p14="http://schemas.microsoft.com/office/powerpoint/2010/main" val="1817788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14E12AE-AC23-5D44-9944-E972D59B7BEC}"/>
              </a:ext>
            </a:extLst>
          </p:cNvPr>
          <p:cNvSpPr>
            <a:spLocks noGrp="1" noRot="1" noChangeArrowheads="1"/>
          </p:cNvSpPr>
          <p:nvPr>
            <p:ph type="title"/>
          </p:nvPr>
        </p:nvSpPr>
        <p:spPr>
          <a:xfrm>
            <a:off x="1692275" y="115888"/>
            <a:ext cx="6765925" cy="912812"/>
          </a:xfrm>
        </p:spPr>
        <p:txBody>
          <a:bodyPr/>
          <a:lstStyle/>
          <a:p>
            <a:pPr eaLnBrk="1" hangingPunct="1">
              <a:defRPr/>
            </a:pPr>
            <a:r>
              <a:rPr lang="zh-CN" altLang="en-US"/>
              <a:t>防止数据被间接引用修改</a:t>
            </a:r>
          </a:p>
        </p:txBody>
      </p:sp>
      <p:sp>
        <p:nvSpPr>
          <p:cNvPr id="17411" name="Rectangle 3"/>
          <p:cNvSpPr>
            <a:spLocks noGrp="1" noChangeArrowheads="1"/>
          </p:cNvSpPr>
          <p:nvPr>
            <p:ph idx="1"/>
          </p:nvPr>
        </p:nvSpPr>
        <p:spPr>
          <a:xfrm>
            <a:off x="323850" y="765175"/>
            <a:ext cx="8208963" cy="1296988"/>
          </a:xfrm>
        </p:spPr>
        <p:txBody>
          <a:bodyPr/>
          <a:lstStyle/>
          <a:p>
            <a:pPr eaLnBrk="1" hangingPunct="1">
              <a:lnSpc>
                <a:spcPct val="125000"/>
              </a:lnSpc>
            </a:pPr>
            <a:r>
              <a:rPr lang="zh-CN" altLang="en-US" sz="2400" dirty="0"/>
              <a:t>使用指针可以间接访问一个变量，存在风险</a:t>
            </a:r>
            <a:endParaRPr lang="en-US" altLang="zh-CN" sz="2400" dirty="0"/>
          </a:p>
          <a:p>
            <a:pPr eaLnBrk="1" hangingPunct="1">
              <a:lnSpc>
                <a:spcPct val="125000"/>
              </a:lnSpc>
              <a:spcBef>
                <a:spcPts val="0"/>
              </a:spcBef>
            </a:pPr>
            <a:r>
              <a:rPr lang="zh-CN" altLang="en-US" sz="2400" dirty="0"/>
              <a:t>常量指针：不能通过解引用更改变量的值</a:t>
            </a:r>
            <a:endParaRPr lang="en-US" altLang="zh-CN" sz="2400" dirty="0"/>
          </a:p>
        </p:txBody>
      </p:sp>
      <p:sp>
        <p:nvSpPr>
          <p:cNvPr id="6" name="Text Box 4">
            <a:extLst>
              <a:ext uri="{FF2B5EF4-FFF2-40B4-BE49-F238E27FC236}">
                <a16:creationId xmlns:a16="http://schemas.microsoft.com/office/drawing/2014/main" id="{B6FF1052-0A85-EE44-8FA3-92425D0CEF67}"/>
              </a:ext>
            </a:extLst>
          </p:cNvPr>
          <p:cNvSpPr txBox="1">
            <a:spLocks noChangeArrowheads="1"/>
          </p:cNvSpPr>
          <p:nvPr/>
        </p:nvSpPr>
        <p:spPr bwMode="auto">
          <a:xfrm>
            <a:off x="900113" y="1774825"/>
            <a:ext cx="7632700" cy="1138773"/>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int x = 5;</a:t>
            </a: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const int </a:t>
            </a:r>
            <a:r>
              <a:rPr kumimoji="1" lang="zh-CN" altLang="en-US" sz="2000" b="1" dirty="0">
                <a:solidFill>
                  <a:schemeClr val="tx1"/>
                </a:solidFill>
                <a:ea typeface="黑体" panose="02010609060101010101" pitchFamily="49" charset="-122"/>
                <a:cs typeface="Courier New" panose="02070309020205020404" pitchFamily="49" charset="0"/>
              </a:rPr>
              <a:t>*</a:t>
            </a:r>
            <a:r>
              <a:rPr kumimoji="1" lang="en-US" altLang="zh-CN" sz="2000" b="1" dirty="0">
                <a:solidFill>
                  <a:schemeClr val="tx1"/>
                </a:solidFill>
                <a:ea typeface="黑体" panose="02010609060101010101" pitchFamily="49" charset="-122"/>
                <a:cs typeface="Courier New" panose="02070309020205020404" pitchFamily="49" charset="0"/>
              </a:rPr>
              <a:t>p = &amp;x;</a:t>
            </a:r>
            <a:r>
              <a:rPr kumimoji="1" lang="zh-CN" altLang="en-US"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chemeClr val="tx1"/>
                </a:solidFill>
                <a:ea typeface="黑体" panose="02010609060101010101" pitchFamily="49" charset="-122"/>
                <a:cs typeface="Courier New" panose="02070309020205020404" pitchFamily="49" charset="0"/>
              </a:rPr>
              <a:t>//</a:t>
            </a:r>
            <a:r>
              <a:rPr kumimoji="1" lang="zh-CN" altLang="en-US" sz="2000" b="1" dirty="0">
                <a:solidFill>
                  <a:schemeClr val="tx1"/>
                </a:solidFill>
                <a:ea typeface="黑体" panose="02010609060101010101" pitchFamily="49" charset="-122"/>
                <a:cs typeface="Courier New" panose="02070309020205020404" pitchFamily="49" charset="0"/>
              </a:rPr>
              <a:t>也可写作</a:t>
            </a:r>
            <a:r>
              <a:rPr kumimoji="1" lang="en-US" altLang="zh-CN" sz="2000" b="1" dirty="0">
                <a:solidFill>
                  <a:schemeClr val="tx1"/>
                </a:solidFill>
                <a:ea typeface="黑体" panose="02010609060101010101" pitchFamily="49" charset="-122"/>
                <a:cs typeface="Courier New" panose="02070309020205020404" pitchFamily="49" charset="0"/>
              </a:rPr>
              <a:t>int</a:t>
            </a:r>
            <a:r>
              <a:rPr kumimoji="1" lang="zh-CN" altLang="en-US"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chemeClr val="tx1"/>
                </a:solidFill>
                <a:ea typeface="黑体" panose="02010609060101010101" pitchFamily="49" charset="-122"/>
                <a:cs typeface="Courier New" panose="02070309020205020404" pitchFamily="49" charset="0"/>
              </a:rPr>
              <a:t>const</a:t>
            </a:r>
            <a:r>
              <a:rPr kumimoji="1" lang="zh-CN" altLang="en-US"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chemeClr val="tx1"/>
                </a:solidFill>
                <a:ea typeface="黑体" panose="02010609060101010101" pitchFamily="49" charset="-122"/>
                <a:cs typeface="Courier New" panose="02070309020205020404" pitchFamily="49" charset="0"/>
              </a:rPr>
              <a:t>p</a:t>
            </a:r>
            <a:r>
              <a:rPr kumimoji="1" lang="zh-CN" altLang="en-US"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chemeClr val="tx1"/>
                </a:solidFill>
                <a:ea typeface="黑体" panose="02010609060101010101" pitchFamily="49" charset="-122"/>
                <a:cs typeface="Courier New" panose="02070309020205020404" pitchFamily="49" charset="0"/>
              </a:rPr>
              <a:t>=</a:t>
            </a:r>
            <a:r>
              <a:rPr kumimoji="1" lang="zh-CN" altLang="en-US"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chemeClr val="tx1"/>
                </a:solidFill>
                <a:ea typeface="黑体" panose="02010609060101010101" pitchFamily="49" charset="-122"/>
                <a:cs typeface="Courier New" panose="02070309020205020404" pitchFamily="49" charset="0"/>
              </a:rPr>
              <a:t>&amp;x;</a:t>
            </a:r>
          </a:p>
          <a:p>
            <a:pPr eaLnBrk="1" hangingPunct="1">
              <a:lnSpc>
                <a:spcPct val="100000"/>
              </a:lnSpc>
              <a:buSzTx/>
              <a:buFontTx/>
              <a:buNone/>
              <a:defRPr/>
            </a:pPr>
            <a:r>
              <a:rPr kumimoji="1" lang="en-US" altLang="zh-CN" sz="2000" b="1" dirty="0">
                <a:solidFill>
                  <a:srgbClr val="C00000"/>
                </a:solidFill>
                <a:ea typeface="黑体" panose="02010609060101010101" pitchFamily="49" charset="-122"/>
                <a:cs typeface="Courier New" panose="02070309020205020404" pitchFamily="49" charset="0"/>
              </a:rPr>
              <a:t>*p = 20; // x</a:t>
            </a:r>
            <a:r>
              <a:rPr kumimoji="1" lang="zh-CN" altLang="en-US" sz="2000" b="1" dirty="0">
                <a:solidFill>
                  <a:srgbClr val="C00000"/>
                </a:solidFill>
                <a:ea typeface="黑体" panose="02010609060101010101" pitchFamily="49" charset="-122"/>
                <a:cs typeface="Courier New" panose="02070309020205020404" pitchFamily="49" charset="0"/>
              </a:rPr>
              <a:t>现在等于？</a:t>
            </a:r>
            <a:endParaRPr kumimoji="1" lang="en-US" altLang="zh-CN" sz="2000" b="1" dirty="0">
              <a:solidFill>
                <a:srgbClr val="C00000"/>
              </a:solidFill>
              <a:ea typeface="黑体" panose="02010609060101010101" pitchFamily="49" charset="-122"/>
              <a:cs typeface="Courier New" panose="02070309020205020404" pitchFamily="49" charset="0"/>
            </a:endParaRPr>
          </a:p>
        </p:txBody>
      </p:sp>
      <p:sp>
        <p:nvSpPr>
          <p:cNvPr id="17413" name="Rectangle 3"/>
          <p:cNvSpPr txBox="1">
            <a:spLocks noChangeArrowheads="1"/>
          </p:cNvSpPr>
          <p:nvPr/>
        </p:nvSpPr>
        <p:spPr bwMode="auto">
          <a:xfrm>
            <a:off x="323850" y="2840038"/>
            <a:ext cx="82089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25000"/>
              </a:lnSpc>
            </a:pPr>
            <a:r>
              <a:rPr lang="zh-CN" altLang="en-US" sz="2400" dirty="0">
                <a:latin typeface="+mn-lt"/>
                <a:ea typeface="+mn-ea"/>
              </a:rPr>
              <a:t>指针常量：指针本身不能改变</a:t>
            </a:r>
            <a:endParaRPr lang="en-US" altLang="zh-CN" sz="2400" dirty="0">
              <a:latin typeface="+mn-lt"/>
              <a:ea typeface="+mn-ea"/>
            </a:endParaRPr>
          </a:p>
        </p:txBody>
      </p:sp>
      <p:sp>
        <p:nvSpPr>
          <p:cNvPr id="9" name="Text Box 4">
            <a:extLst>
              <a:ext uri="{FF2B5EF4-FFF2-40B4-BE49-F238E27FC236}">
                <a16:creationId xmlns:a16="http://schemas.microsoft.com/office/drawing/2014/main" id="{0A8792D3-AAF5-B444-911E-C617D134BE04}"/>
              </a:ext>
            </a:extLst>
          </p:cNvPr>
          <p:cNvSpPr txBox="1">
            <a:spLocks noChangeArrowheads="1"/>
          </p:cNvSpPr>
          <p:nvPr/>
        </p:nvSpPr>
        <p:spPr bwMode="auto">
          <a:xfrm>
            <a:off x="900112" y="3365500"/>
            <a:ext cx="7632699" cy="1508125"/>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int x = 5, y = 6;</a:t>
            </a: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int </a:t>
            </a:r>
            <a:r>
              <a:rPr kumimoji="1" lang="zh-CN" altLang="en-US"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chemeClr val="tx1"/>
                </a:solidFill>
                <a:ea typeface="黑体" panose="02010609060101010101" pitchFamily="49" charset="-122"/>
                <a:cs typeface="Courier New" panose="02070309020205020404" pitchFamily="49" charset="0"/>
              </a:rPr>
              <a:t>const p = &amp;x;</a:t>
            </a:r>
          </a:p>
          <a:p>
            <a:pPr eaLnBrk="1" hangingPunct="1">
              <a:lnSpc>
                <a:spcPct val="100000"/>
              </a:lnSpc>
              <a:buSzTx/>
              <a:buFontTx/>
              <a:buNone/>
              <a:defRPr/>
            </a:pPr>
            <a:r>
              <a:rPr kumimoji="1" lang="en-US" altLang="zh-CN" sz="2000" b="1" dirty="0">
                <a:solidFill>
                  <a:srgbClr val="C00000"/>
                </a:solidFill>
                <a:ea typeface="黑体" panose="02010609060101010101" pitchFamily="49" charset="-122"/>
                <a:cs typeface="Courier New" panose="02070309020205020404" pitchFamily="49" charset="0"/>
              </a:rPr>
              <a:t>*p = 20; // x</a:t>
            </a:r>
            <a:r>
              <a:rPr kumimoji="1" lang="zh-CN" altLang="en-US" sz="2000" b="1" dirty="0">
                <a:solidFill>
                  <a:srgbClr val="C00000"/>
                </a:solidFill>
                <a:ea typeface="黑体" panose="02010609060101010101" pitchFamily="49" charset="-122"/>
                <a:cs typeface="Courier New" panose="02070309020205020404" pitchFamily="49" charset="0"/>
              </a:rPr>
              <a:t>现在等于？</a:t>
            </a:r>
            <a:endParaRPr kumimoji="1" lang="en-US" altLang="zh-CN" sz="2000" b="1" dirty="0">
              <a:solidFill>
                <a:srgbClr val="C00000"/>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a:solidFill>
                  <a:srgbClr val="C00000"/>
                </a:solidFill>
                <a:ea typeface="黑体" panose="02010609060101010101" pitchFamily="49" charset="-122"/>
                <a:cs typeface="Courier New" panose="02070309020205020404" pitchFamily="49" charset="0"/>
              </a:rPr>
              <a:t>p = &amp;y; // check here</a:t>
            </a:r>
          </a:p>
        </p:txBody>
      </p:sp>
      <p:sp>
        <p:nvSpPr>
          <p:cNvPr id="17415" name="Rectangle 3"/>
          <p:cNvSpPr txBox="1">
            <a:spLocks noChangeArrowheads="1"/>
          </p:cNvSpPr>
          <p:nvPr/>
        </p:nvSpPr>
        <p:spPr bwMode="auto">
          <a:xfrm>
            <a:off x="323528" y="4869160"/>
            <a:ext cx="7776864"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spcBef>
                <a:spcPts val="1200"/>
              </a:spcBef>
            </a:pPr>
            <a:r>
              <a:rPr lang="zh-CN" altLang="en-US" sz="2400" dirty="0">
                <a:latin typeface="+mn-lt"/>
                <a:ea typeface="+mn-ea"/>
              </a:rPr>
              <a:t>指向常量的指针常量：指针本身不能改变，不能通过解引用更改变量的值</a:t>
            </a:r>
            <a:endParaRPr lang="en-US" altLang="zh-CN" sz="2400" dirty="0">
              <a:latin typeface="+mn-lt"/>
              <a:ea typeface="+mn-ea"/>
            </a:endParaRPr>
          </a:p>
        </p:txBody>
      </p:sp>
      <p:sp>
        <p:nvSpPr>
          <p:cNvPr id="11" name="Text Box 4">
            <a:extLst>
              <a:ext uri="{FF2B5EF4-FFF2-40B4-BE49-F238E27FC236}">
                <a16:creationId xmlns:a16="http://schemas.microsoft.com/office/drawing/2014/main" id="{2F30E91A-9AFE-634E-87E7-B88D83227224}"/>
              </a:ext>
            </a:extLst>
          </p:cNvPr>
          <p:cNvSpPr txBox="1">
            <a:spLocks noChangeArrowheads="1"/>
          </p:cNvSpPr>
          <p:nvPr/>
        </p:nvSpPr>
        <p:spPr bwMode="auto">
          <a:xfrm>
            <a:off x="900113" y="5846763"/>
            <a:ext cx="7632698" cy="771525"/>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x = 5;</a:t>
            </a:r>
          </a:p>
          <a:p>
            <a:pPr eaLnBrk="1" hangingPunct="1">
              <a:spcBef>
                <a:spcPct val="200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const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zh-CN" altLang="en-US"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const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p = &amp;x;</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.4 </a:t>
              </a:r>
              <a:r>
                <a:rPr lang="zh-CN" altLang="en-US" dirty="0">
                  <a:solidFill>
                    <a:srgbClr val="000000"/>
                  </a:solidFill>
                  <a:latin typeface="Times New Roman" panose="02020603050405020304" pitchFamily="18" charset="0"/>
                </a:rPr>
                <a:t>字符串再讨论</a:t>
              </a:r>
              <a:endPar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.3 </a:t>
              </a:r>
              <a:r>
                <a:rPr lang="zh-CN" altLang="en-US" dirty="0">
                  <a:solidFill>
                    <a:srgbClr val="000000"/>
                  </a:solidFill>
                  <a:latin typeface="Times New Roman" panose="02020603050405020304" pitchFamily="18" charset="0"/>
                </a:rPr>
                <a:t>动态内存分配</a:t>
              </a:r>
              <a:endPar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b="1" dirty="0">
                  <a:solidFill>
                    <a:srgbClr val="FF0000"/>
                  </a:solidFill>
                  <a:latin typeface="Times New Roman" panose="02020603050405020304" pitchFamily="18" charset="0"/>
                </a:rPr>
                <a:t>7</a:t>
              </a:r>
              <a:r>
                <a:rPr kumimoji="0" lang="en-US" altLang="zh-CN" sz="2800" b="1" i="0" u="none" strike="noStrike" kern="1200" cap="none" spc="0" normalizeH="0" baseline="0" noProof="0" dirty="0">
                  <a:ln>
                    <a:noFill/>
                  </a:ln>
                  <a:solidFill>
                    <a:srgbClr val="FF0000"/>
                  </a:solidFill>
                  <a:effectLst/>
                  <a:uLnTx/>
                  <a:uFillTx/>
                  <a:latin typeface="Times New Roman" panose="02020603050405020304" pitchFamily="18" charset="0"/>
                </a:rPr>
                <a:t>.2 </a:t>
              </a:r>
              <a:r>
                <a:rPr lang="zh-CN" altLang="en-US" b="1" dirty="0">
                  <a:solidFill>
                    <a:srgbClr val="FF0000"/>
                  </a:solidFill>
                  <a:latin typeface="Times New Roman" panose="02020603050405020304" pitchFamily="18" charset="0"/>
                </a:rPr>
                <a:t>指针运算与数组</a:t>
              </a:r>
              <a:endParaRPr kumimoji="0" lang="zh-CN" altLang="en-US" sz="2800" b="1" i="0" u="none" strike="noStrike" kern="1200" cap="none" spc="0" normalizeH="0" baseline="0" noProof="0" dirty="0">
                <a:ln>
                  <a:noFill/>
                </a:ln>
                <a:solidFill>
                  <a:srgbClr val="FF0000"/>
                </a:solidFill>
                <a:effectLst/>
                <a:uLnTx/>
                <a:uFillTx/>
                <a:latin typeface="Times New Roman" panose="02020603050405020304" pitchFamily="18" charset="0"/>
              </a:endParaRP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59" name="Group 59"/>
          <p:cNvGrpSpPr>
            <a:grpSpLocks/>
          </p:cNvGrpSpPr>
          <p:nvPr/>
        </p:nvGrpSpPr>
        <p:grpSpPr bwMode="auto">
          <a:xfrm>
            <a:off x="1979712" y="4476155"/>
            <a:ext cx="5256213" cy="681037"/>
            <a:chOff x="1066" y="1253"/>
            <a:chExt cx="3311" cy="429"/>
          </a:xfrm>
        </p:grpSpPr>
        <p:sp>
          <p:nvSpPr>
            <p:cNvPr id="60"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.6 </a:t>
              </a:r>
              <a:r>
                <a:rPr lang="zh-CN" altLang="en-US" dirty="0">
                  <a:solidFill>
                    <a:srgbClr val="000000"/>
                  </a:solidFill>
                  <a:latin typeface="Times New Roman" panose="02020603050405020304" pitchFamily="18" charset="0"/>
                </a:rPr>
                <a:t>引用类型与函数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61" name="Group 22"/>
            <p:cNvGrpSpPr>
              <a:grpSpLocks/>
            </p:cNvGrpSpPr>
            <p:nvPr/>
          </p:nvGrpSpPr>
          <p:grpSpPr bwMode="auto">
            <a:xfrm>
              <a:off x="4103" y="1434"/>
              <a:ext cx="274" cy="248"/>
              <a:chOff x="2078" y="1680"/>
              <a:chExt cx="1615" cy="1615"/>
            </a:xfrm>
          </p:grpSpPr>
          <p:sp>
            <p:nvSpPr>
              <p:cNvPr id="62"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3"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5"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7"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.5 </a:t>
              </a:r>
              <a:r>
                <a:rPr lang="zh-CN" altLang="en-US" dirty="0">
                  <a:solidFill>
                    <a:srgbClr val="000000"/>
                  </a:solidFill>
                  <a:latin typeface="Times New Roman" panose="02020603050405020304" pitchFamily="18" charset="0"/>
                </a:rPr>
                <a:t>指针与函数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93" name="Group 59"/>
          <p:cNvGrpSpPr>
            <a:grpSpLocks/>
          </p:cNvGrpSpPr>
          <p:nvPr/>
        </p:nvGrpSpPr>
        <p:grpSpPr bwMode="auto">
          <a:xfrm>
            <a:off x="1982516" y="5916315"/>
            <a:ext cx="5256213" cy="681037"/>
            <a:chOff x="1066" y="1253"/>
            <a:chExt cx="3311" cy="429"/>
          </a:xfrm>
        </p:grpSpPr>
        <p:sp>
          <p:nvSpPr>
            <p:cNvPr id="94"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.6 </a:t>
              </a:r>
              <a:r>
                <a:rPr lang="zh-CN" altLang="en-US" dirty="0">
                  <a:solidFill>
                    <a:srgbClr val="000000"/>
                  </a:solidFill>
                  <a:latin typeface="Times New Roman" panose="02020603050405020304" pitchFamily="18" charset="0"/>
                </a:rPr>
                <a:t>引用类型与函数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95" name="Group 22"/>
            <p:cNvGrpSpPr>
              <a:grpSpLocks/>
            </p:cNvGrpSpPr>
            <p:nvPr/>
          </p:nvGrpSpPr>
          <p:grpSpPr bwMode="auto">
            <a:xfrm>
              <a:off x="4103" y="1434"/>
              <a:ext cx="274" cy="248"/>
              <a:chOff x="2078" y="1680"/>
              <a:chExt cx="1615" cy="1615"/>
            </a:xfrm>
          </p:grpSpPr>
          <p:sp>
            <p:nvSpPr>
              <p:cNvPr id="96"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7"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8"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99"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0"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01"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02" name="Group 60"/>
          <p:cNvGrpSpPr>
            <a:grpSpLocks/>
          </p:cNvGrpSpPr>
          <p:nvPr/>
        </p:nvGrpSpPr>
        <p:grpSpPr bwMode="auto">
          <a:xfrm>
            <a:off x="1982516" y="5196235"/>
            <a:ext cx="5186363" cy="682625"/>
            <a:chOff x="1066" y="709"/>
            <a:chExt cx="3267" cy="430"/>
          </a:xfrm>
        </p:grpSpPr>
        <p:sp>
          <p:nvSpPr>
            <p:cNvPr id="103"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.5 </a:t>
              </a:r>
              <a:r>
                <a:rPr lang="zh-CN" altLang="en-US" dirty="0">
                  <a:solidFill>
                    <a:srgbClr val="000000"/>
                  </a:solidFill>
                  <a:latin typeface="Times New Roman" panose="02020603050405020304" pitchFamily="18" charset="0"/>
                </a:rPr>
                <a:t>指针与函数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04" name="Group 30"/>
            <p:cNvGrpSpPr>
              <a:grpSpLocks/>
            </p:cNvGrpSpPr>
            <p:nvPr/>
          </p:nvGrpSpPr>
          <p:grpSpPr bwMode="auto">
            <a:xfrm>
              <a:off x="4059" y="891"/>
              <a:ext cx="274" cy="248"/>
              <a:chOff x="2078" y="1680"/>
              <a:chExt cx="1615" cy="1615"/>
            </a:xfrm>
          </p:grpSpPr>
          <p:sp>
            <p:nvSpPr>
              <p:cNvPr id="105"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6"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7"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08"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9"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0"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859592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87DE258-8EA4-4648-91BA-509BF3CAA3EE}"/>
              </a:ext>
            </a:extLst>
          </p:cNvPr>
          <p:cNvSpPr>
            <a:spLocks noGrp="1" noRot="1" noChangeArrowheads="1"/>
          </p:cNvSpPr>
          <p:nvPr>
            <p:ph type="title"/>
          </p:nvPr>
        </p:nvSpPr>
        <p:spPr>
          <a:xfrm>
            <a:off x="731838" y="122238"/>
            <a:ext cx="7772400" cy="647700"/>
          </a:xfrm>
        </p:spPr>
        <p:txBody>
          <a:bodyPr/>
          <a:lstStyle/>
          <a:p>
            <a:pPr eaLnBrk="1" hangingPunct="1">
              <a:defRPr/>
            </a:pPr>
            <a:r>
              <a:rPr lang="zh-CN" altLang="en-US" sz="4000"/>
              <a:t>指针运算</a:t>
            </a:r>
          </a:p>
        </p:txBody>
      </p:sp>
      <p:sp>
        <p:nvSpPr>
          <p:cNvPr id="19459" name="Rectangle 3"/>
          <p:cNvSpPr>
            <a:spLocks noGrp="1" noChangeArrowheads="1"/>
          </p:cNvSpPr>
          <p:nvPr>
            <p:ph idx="1"/>
          </p:nvPr>
        </p:nvSpPr>
        <p:spPr>
          <a:xfrm>
            <a:off x="251520" y="836712"/>
            <a:ext cx="8680450" cy="4896544"/>
          </a:xfrm>
        </p:spPr>
        <p:txBody>
          <a:bodyPr/>
          <a:lstStyle/>
          <a:p>
            <a:pPr marL="403225" indent="-403225" defTabSz="804863" eaLnBrk="1" hangingPunct="1">
              <a:lnSpc>
                <a:spcPct val="150000"/>
              </a:lnSpc>
            </a:pPr>
            <a:r>
              <a:rPr lang="zh-CN" altLang="en-US" b="1" dirty="0">
                <a:solidFill>
                  <a:srgbClr val="FF0000"/>
                </a:solidFill>
              </a:rPr>
              <a:t>可以对指针进行加减运算</a:t>
            </a:r>
            <a:endParaRPr lang="en-US" altLang="zh-CN" b="1" dirty="0">
              <a:solidFill>
                <a:srgbClr val="FF0000"/>
              </a:solidFill>
            </a:endParaRPr>
          </a:p>
          <a:p>
            <a:pPr marL="403225" indent="-403225" defTabSz="804863" eaLnBrk="1" hangingPunct="1">
              <a:lnSpc>
                <a:spcPct val="120000"/>
              </a:lnSpc>
              <a:spcBef>
                <a:spcPts val="0"/>
              </a:spcBef>
            </a:pPr>
            <a:r>
              <a:rPr lang="zh-CN" altLang="en-US" b="1" dirty="0"/>
              <a:t>对指针变量加</a:t>
            </a:r>
            <a:r>
              <a:rPr lang="en-US" altLang="zh-CN" b="1" dirty="0"/>
              <a:t>1</a:t>
            </a:r>
            <a:r>
              <a:rPr lang="zh-CN" altLang="en-US" b="1" dirty="0"/>
              <a:t>的定义是让指针指向下一个数据单元</a:t>
            </a:r>
            <a:endParaRPr lang="en-US" altLang="zh-CN" b="1" dirty="0"/>
          </a:p>
          <a:p>
            <a:pPr lvl="1" defTabSz="804863" eaLnBrk="1" hangingPunct="1">
              <a:lnSpc>
                <a:spcPct val="120000"/>
              </a:lnSpc>
              <a:buSzPct val="120000"/>
              <a:defRPr/>
            </a:pPr>
            <a:r>
              <a:rPr lang="zh-CN" altLang="en-US" kern="1200" dirty="0">
                <a:solidFill>
                  <a:schemeClr val="tx1"/>
                </a:solidFill>
                <a:latin typeface="Courier New" panose="02070309020205020404" pitchFamily="49" charset="0"/>
                <a:cs typeface="+mn-cs"/>
              </a:rPr>
              <a:t>数据类型不同，数据单元所占用的内存大小也不同</a:t>
            </a:r>
            <a:endParaRPr lang="en-US" altLang="zh-CN" kern="1200" dirty="0">
              <a:solidFill>
                <a:schemeClr val="tx1"/>
              </a:solidFill>
              <a:latin typeface="Courier New" panose="02070309020205020404" pitchFamily="49" charset="0"/>
              <a:cs typeface="+mn-cs"/>
            </a:endParaRPr>
          </a:p>
          <a:p>
            <a:pPr marL="866775" lvl="1" indent="-403225" defTabSz="804863" eaLnBrk="1" hangingPunct="1">
              <a:lnSpc>
                <a:spcPct val="150000"/>
              </a:lnSpc>
            </a:pPr>
            <a:endParaRPr lang="en-US" altLang="zh-CN" dirty="0"/>
          </a:p>
          <a:p>
            <a:pPr marL="866775" lvl="1" indent="-403225" defTabSz="804863" eaLnBrk="1" hangingPunct="1">
              <a:lnSpc>
                <a:spcPct val="150000"/>
              </a:lnSpc>
            </a:pPr>
            <a:endParaRPr lang="en-US" altLang="zh-CN" dirty="0"/>
          </a:p>
          <a:p>
            <a:pPr lvl="1" defTabSz="804863" eaLnBrk="1" hangingPunct="1">
              <a:lnSpc>
                <a:spcPct val="120000"/>
              </a:lnSpc>
              <a:buSzPct val="120000"/>
              <a:defRPr/>
            </a:pPr>
            <a:r>
              <a:rPr lang="zh-CN" altLang="en-US" kern="1200" dirty="0">
                <a:solidFill>
                  <a:schemeClr val="tx1"/>
                </a:solidFill>
                <a:latin typeface="Courier New" panose="02070309020205020404" pitchFamily="49" charset="0"/>
                <a:cs typeface="+mn-cs"/>
              </a:rPr>
              <a:t>一般地，若</a:t>
            </a:r>
            <a:r>
              <a:rPr lang="en-US" altLang="zh-CN" b="1" kern="1200" dirty="0">
                <a:solidFill>
                  <a:schemeClr val="tx1"/>
                </a:solidFill>
                <a:latin typeface="Courier New" panose="02070309020205020404" pitchFamily="49" charset="0"/>
                <a:cs typeface="+mn-cs"/>
              </a:rPr>
              <a:t>p</a:t>
            </a:r>
            <a:r>
              <a:rPr lang="zh-CN" altLang="en-US" kern="1200" dirty="0">
                <a:solidFill>
                  <a:schemeClr val="tx1"/>
                </a:solidFill>
                <a:latin typeface="Courier New" panose="02070309020205020404" pitchFamily="49" charset="0"/>
                <a:cs typeface="+mn-cs"/>
              </a:rPr>
              <a:t>为指针变量，则</a:t>
            </a:r>
            <a:r>
              <a:rPr lang="en-US" altLang="zh-CN" b="1" kern="1200" dirty="0" err="1">
                <a:solidFill>
                  <a:schemeClr val="tx1"/>
                </a:solidFill>
                <a:latin typeface="Courier New" panose="02070309020205020404" pitchFamily="49" charset="0"/>
                <a:cs typeface="+mn-cs"/>
              </a:rPr>
              <a:t>p+k</a:t>
            </a:r>
            <a:r>
              <a:rPr lang="zh-CN" altLang="en-US" kern="1200" dirty="0">
                <a:solidFill>
                  <a:schemeClr val="tx1"/>
                </a:solidFill>
                <a:latin typeface="Courier New" panose="02070309020205020404" pitchFamily="49" charset="0"/>
                <a:cs typeface="+mn-cs"/>
              </a:rPr>
              <a:t>的值</a:t>
            </a:r>
            <a:endParaRPr lang="en-US" altLang="zh-CN" kern="1200" dirty="0">
              <a:solidFill>
                <a:schemeClr val="tx1"/>
              </a:solidFill>
              <a:latin typeface="Courier New" panose="02070309020205020404" pitchFamily="49" charset="0"/>
              <a:cs typeface="+mn-cs"/>
            </a:endParaRPr>
          </a:p>
          <a:p>
            <a:pPr marL="403225" indent="-403225" defTabSz="804863" eaLnBrk="1" hangingPunct="1">
              <a:lnSpc>
                <a:spcPct val="150000"/>
              </a:lnSpc>
              <a:spcBef>
                <a:spcPts val="3600"/>
              </a:spcBef>
            </a:pPr>
            <a:r>
              <a:rPr lang="zh-CN" altLang="en-US" b="1" dirty="0"/>
              <a:t>减法类似</a:t>
            </a:r>
            <a:endParaRPr lang="en-US" altLang="zh-CN" b="1" dirty="0"/>
          </a:p>
          <a:p>
            <a:pPr lvl="1" defTabSz="804863" eaLnBrk="1" hangingPunct="1">
              <a:lnSpc>
                <a:spcPct val="120000"/>
              </a:lnSpc>
              <a:spcBef>
                <a:spcPts val="0"/>
              </a:spcBef>
              <a:buSzPct val="120000"/>
              <a:defRPr/>
            </a:pPr>
            <a:r>
              <a:rPr lang="zh-CN" altLang="en-US" kern="1200" dirty="0">
                <a:solidFill>
                  <a:schemeClr val="tx1"/>
                </a:solidFill>
                <a:latin typeface="Courier New" panose="02070309020205020404" pitchFamily="49" charset="0"/>
                <a:cs typeface="+mn-cs"/>
              </a:rPr>
              <a:t>一般地，若</a:t>
            </a:r>
            <a:r>
              <a:rPr lang="en-US" altLang="zh-CN" b="1" kern="1200" dirty="0">
                <a:solidFill>
                  <a:schemeClr val="tx1"/>
                </a:solidFill>
                <a:latin typeface="Courier New" panose="02070309020205020404" pitchFamily="49" charset="0"/>
                <a:cs typeface="+mn-cs"/>
              </a:rPr>
              <a:t>p</a:t>
            </a:r>
            <a:r>
              <a:rPr lang="zh-CN" altLang="en-US" kern="1200" dirty="0">
                <a:solidFill>
                  <a:schemeClr val="tx1"/>
                </a:solidFill>
                <a:latin typeface="Courier New" panose="02070309020205020404" pitchFamily="49" charset="0"/>
                <a:cs typeface="+mn-cs"/>
              </a:rPr>
              <a:t>为指针变量，则</a:t>
            </a:r>
            <a:r>
              <a:rPr lang="en-US" altLang="zh-CN" b="1" kern="1200" dirty="0">
                <a:solidFill>
                  <a:schemeClr val="tx1"/>
                </a:solidFill>
                <a:latin typeface="Courier New" panose="02070309020205020404" pitchFamily="49" charset="0"/>
                <a:cs typeface="+mn-cs"/>
              </a:rPr>
              <a:t>p-k</a:t>
            </a:r>
            <a:r>
              <a:rPr lang="zh-CN" altLang="en-US" kern="1200" dirty="0">
                <a:solidFill>
                  <a:schemeClr val="tx1"/>
                </a:solidFill>
                <a:latin typeface="Courier New" panose="02070309020205020404" pitchFamily="49" charset="0"/>
                <a:cs typeface="+mn-cs"/>
              </a:rPr>
              <a:t>的值</a:t>
            </a:r>
          </a:p>
        </p:txBody>
      </p:sp>
      <p:sp>
        <p:nvSpPr>
          <p:cNvPr id="4" name="Text Box 4">
            <a:extLst>
              <a:ext uri="{FF2B5EF4-FFF2-40B4-BE49-F238E27FC236}">
                <a16:creationId xmlns:a16="http://schemas.microsoft.com/office/drawing/2014/main" id="{D10E450A-A7A4-FF4B-907F-C363364836C2}"/>
              </a:ext>
            </a:extLst>
          </p:cNvPr>
          <p:cNvSpPr txBox="1">
            <a:spLocks noChangeArrowheads="1"/>
          </p:cNvSpPr>
          <p:nvPr/>
        </p:nvSpPr>
        <p:spPr bwMode="auto">
          <a:xfrm>
            <a:off x="1259632" y="2564904"/>
            <a:ext cx="5112568" cy="1200329"/>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ts val="0"/>
              </a:spcBef>
              <a:buSzTx/>
              <a:buFontTx/>
              <a:buNone/>
              <a:defRPr/>
            </a:pP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 x = 5, y = 2;</a:t>
            </a:r>
          </a:p>
          <a:p>
            <a:pPr eaLnBrk="1" hangingPunct="1">
              <a:lnSpc>
                <a:spcPct val="100000"/>
              </a:lnSpc>
              <a:spcBef>
                <a:spcPts val="0"/>
              </a:spcBef>
              <a:buSzTx/>
              <a:buFontTx/>
              <a:buNone/>
              <a:defRPr/>
            </a:pP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 </a:t>
            </a:r>
            <a:r>
              <a:rPr kumimoji="1" lang="zh-CN" altLang="en-US" sz="2400" b="1" dirty="0">
                <a:solidFill>
                  <a:schemeClr val="tx1"/>
                </a:solidFill>
                <a:ea typeface="黑体" panose="02010609060101010101" pitchFamily="49" charset="-122"/>
                <a:cs typeface="Courier New" panose="02070309020205020404" pitchFamily="49" charset="0"/>
              </a:rPr>
              <a:t>*</a:t>
            </a:r>
            <a:r>
              <a:rPr kumimoji="1" lang="en-US" altLang="zh-CN" sz="2400" b="1" dirty="0">
                <a:solidFill>
                  <a:schemeClr val="tx1"/>
                </a:solidFill>
                <a:ea typeface="黑体" panose="02010609060101010101" pitchFamily="49" charset="-122"/>
                <a:cs typeface="Courier New" panose="02070309020205020404" pitchFamily="49" charset="0"/>
              </a:rPr>
              <a:t>p = &amp;x;</a:t>
            </a:r>
          </a:p>
          <a:p>
            <a:pPr eaLnBrk="1" hangingPunct="1">
              <a:lnSpc>
                <a:spcPct val="100000"/>
              </a:lnSpc>
              <a:spcBef>
                <a:spcPts val="0"/>
              </a:spcBef>
              <a:buSzTx/>
              <a:buFontTx/>
              <a:buNone/>
              <a:defRPr/>
            </a:pPr>
            <a:r>
              <a:rPr kumimoji="1" lang="en-US" altLang="zh-CN" sz="2400" b="1" dirty="0">
                <a:solidFill>
                  <a:srgbClr val="C00000"/>
                </a:solidFill>
                <a:ea typeface="黑体" panose="02010609060101010101" pitchFamily="49" charset="-122"/>
                <a:cs typeface="Courier New" panose="02070309020205020404" pitchFamily="49" charset="0"/>
              </a:rPr>
              <a:t>p = p+1; // p</a:t>
            </a:r>
            <a:r>
              <a:rPr kumimoji="1" lang="zh-CN" altLang="en-US" sz="2400" b="1" dirty="0">
                <a:solidFill>
                  <a:srgbClr val="C00000"/>
                </a:solidFill>
                <a:ea typeface="黑体" panose="02010609060101010101" pitchFamily="49" charset="-122"/>
                <a:cs typeface="Courier New" panose="02070309020205020404" pitchFamily="49" charset="0"/>
              </a:rPr>
              <a:t>的值是？</a:t>
            </a:r>
            <a:endParaRPr kumimoji="1" lang="en-US" altLang="zh-CN" sz="2400" b="1" dirty="0">
              <a:solidFill>
                <a:srgbClr val="C00000"/>
              </a:solidFill>
              <a:ea typeface="黑体" panose="02010609060101010101" pitchFamily="49" charset="-122"/>
              <a:cs typeface="Courier New" panose="02070309020205020404" pitchFamily="49" charset="0"/>
            </a:endParaRPr>
          </a:p>
        </p:txBody>
      </p:sp>
      <p:sp>
        <p:nvSpPr>
          <p:cNvPr id="19461" name="Line 4"/>
          <p:cNvSpPr>
            <a:spLocks noChangeShapeType="1"/>
          </p:cNvSpPr>
          <p:nvPr/>
        </p:nvSpPr>
        <p:spPr bwMode="auto">
          <a:xfrm>
            <a:off x="6588125" y="2852738"/>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grpSp>
        <p:nvGrpSpPr>
          <p:cNvPr id="19462" name="组合 7"/>
          <p:cNvGrpSpPr>
            <a:grpSpLocks/>
          </p:cNvGrpSpPr>
          <p:nvPr/>
        </p:nvGrpSpPr>
        <p:grpSpPr bwMode="auto">
          <a:xfrm>
            <a:off x="6732240" y="2636912"/>
            <a:ext cx="2226025" cy="3213100"/>
            <a:chOff x="1627845" y="3068958"/>
            <a:chExt cx="2260243" cy="3455987"/>
          </a:xfrm>
        </p:grpSpPr>
        <p:sp>
          <p:nvSpPr>
            <p:cNvPr id="19465" name="Line 6"/>
            <p:cNvSpPr>
              <a:spLocks noChangeShapeType="1"/>
            </p:cNvSpPr>
            <p:nvPr/>
          </p:nvSpPr>
          <p:spPr bwMode="auto">
            <a:xfrm>
              <a:off x="3556000" y="3190875"/>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19466" name="Line 8"/>
            <p:cNvSpPr>
              <a:spLocks noChangeShapeType="1"/>
            </p:cNvSpPr>
            <p:nvPr/>
          </p:nvSpPr>
          <p:spPr bwMode="auto">
            <a:xfrm>
              <a:off x="3556000" y="4324350"/>
              <a:ext cx="0" cy="5175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9" name="Rectangle 12">
              <a:extLst>
                <a:ext uri="{FF2B5EF4-FFF2-40B4-BE49-F238E27FC236}">
                  <a16:creationId xmlns:a16="http://schemas.microsoft.com/office/drawing/2014/main" id="{83BABBFD-259A-E940-A569-F9D8779CBF63}"/>
                </a:ext>
              </a:extLst>
            </p:cNvPr>
            <p:cNvSpPr>
              <a:spLocks noChangeArrowheads="1"/>
            </p:cNvSpPr>
            <p:nvPr/>
          </p:nvSpPr>
          <p:spPr bwMode="auto">
            <a:xfrm>
              <a:off x="3243327" y="5884632"/>
              <a:ext cx="644761" cy="64031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0" name="Rectangle 13">
              <a:extLst>
                <a:ext uri="{FF2B5EF4-FFF2-40B4-BE49-F238E27FC236}">
                  <a16:creationId xmlns:a16="http://schemas.microsoft.com/office/drawing/2014/main" id="{DBEE41D6-F414-234D-9D62-74066138AB25}"/>
                </a:ext>
              </a:extLst>
            </p:cNvPr>
            <p:cNvSpPr>
              <a:spLocks noChangeArrowheads="1"/>
            </p:cNvSpPr>
            <p:nvPr/>
          </p:nvSpPr>
          <p:spPr bwMode="auto">
            <a:xfrm>
              <a:off x="2448658" y="5884632"/>
              <a:ext cx="794669" cy="64031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1" name="Rectangle 14">
              <a:extLst>
                <a:ext uri="{FF2B5EF4-FFF2-40B4-BE49-F238E27FC236}">
                  <a16:creationId xmlns:a16="http://schemas.microsoft.com/office/drawing/2014/main" id="{AB87E778-B50B-C149-AD5F-F46480E319CF}"/>
                </a:ext>
              </a:extLst>
            </p:cNvPr>
            <p:cNvSpPr>
              <a:spLocks noChangeArrowheads="1"/>
            </p:cNvSpPr>
            <p:nvPr/>
          </p:nvSpPr>
          <p:spPr bwMode="auto">
            <a:xfrm>
              <a:off x="1708795" y="5884632"/>
              <a:ext cx="739863" cy="64031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2" name="Rectangle 15">
              <a:extLst>
                <a:ext uri="{FF2B5EF4-FFF2-40B4-BE49-F238E27FC236}">
                  <a16:creationId xmlns:a16="http://schemas.microsoft.com/office/drawing/2014/main" id="{23C16DD9-E6A3-A54E-8AA7-644B6976DF20}"/>
                </a:ext>
              </a:extLst>
            </p:cNvPr>
            <p:cNvSpPr>
              <a:spLocks noChangeArrowheads="1"/>
            </p:cNvSpPr>
            <p:nvPr/>
          </p:nvSpPr>
          <p:spPr bwMode="auto">
            <a:xfrm>
              <a:off x="3243327" y="5367258"/>
              <a:ext cx="644761" cy="517374"/>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3" name="Rectangle 16">
              <a:extLst>
                <a:ext uri="{FF2B5EF4-FFF2-40B4-BE49-F238E27FC236}">
                  <a16:creationId xmlns:a16="http://schemas.microsoft.com/office/drawing/2014/main" id="{514D5E50-C86A-3C46-B3D9-4432C1C999AA}"/>
                </a:ext>
              </a:extLst>
            </p:cNvPr>
            <p:cNvSpPr>
              <a:spLocks noChangeArrowheads="1"/>
            </p:cNvSpPr>
            <p:nvPr/>
          </p:nvSpPr>
          <p:spPr bwMode="auto">
            <a:xfrm>
              <a:off x="2401914" y="4662059"/>
              <a:ext cx="880099" cy="51737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dirty="0">
                  <a:effectLst>
                    <a:outerShdw blurRad="38100" dist="38100" dir="2700000" algn="tl">
                      <a:srgbClr val="000000">
                        <a:alpha val="43137"/>
                      </a:srgbClr>
                    </a:outerShdw>
                  </a:effectLst>
                </a:rPr>
                <a:t>1000</a:t>
              </a:r>
            </a:p>
          </p:txBody>
        </p:sp>
        <p:sp>
          <p:nvSpPr>
            <p:cNvPr id="14" name="Rectangle 17">
              <a:extLst>
                <a:ext uri="{FF2B5EF4-FFF2-40B4-BE49-F238E27FC236}">
                  <a16:creationId xmlns:a16="http://schemas.microsoft.com/office/drawing/2014/main" id="{417935FF-6C87-A640-A0B7-180FF4CF646F}"/>
                </a:ext>
              </a:extLst>
            </p:cNvPr>
            <p:cNvSpPr>
              <a:spLocks noChangeArrowheads="1"/>
            </p:cNvSpPr>
            <p:nvPr/>
          </p:nvSpPr>
          <p:spPr bwMode="auto">
            <a:xfrm>
              <a:off x="2031176" y="4697916"/>
              <a:ext cx="402976" cy="517374"/>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b="1" dirty="0">
                  <a:effectLst>
                    <a:outerShdw blurRad="38100" dist="38100" dir="2700000" algn="tl">
                      <a:srgbClr val="000000">
                        <a:alpha val="43137"/>
                      </a:srgbClr>
                    </a:outerShdw>
                  </a:effectLst>
                </a:rPr>
                <a:t>p</a:t>
              </a:r>
            </a:p>
          </p:txBody>
        </p:sp>
        <p:sp>
          <p:nvSpPr>
            <p:cNvPr id="15" name="Rectangle 18">
              <a:extLst>
                <a:ext uri="{FF2B5EF4-FFF2-40B4-BE49-F238E27FC236}">
                  <a16:creationId xmlns:a16="http://schemas.microsoft.com/office/drawing/2014/main" id="{0C08FDB9-3F82-9849-B9D0-6AA918AB2EE4}"/>
                </a:ext>
              </a:extLst>
            </p:cNvPr>
            <p:cNvSpPr>
              <a:spLocks noChangeArrowheads="1"/>
            </p:cNvSpPr>
            <p:nvPr/>
          </p:nvSpPr>
          <p:spPr bwMode="auto">
            <a:xfrm>
              <a:off x="3243327" y="4689379"/>
              <a:ext cx="644761" cy="677878"/>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6" name="Rectangle 19">
              <a:extLst>
                <a:ext uri="{FF2B5EF4-FFF2-40B4-BE49-F238E27FC236}">
                  <a16:creationId xmlns:a16="http://schemas.microsoft.com/office/drawing/2014/main" id="{29AED5BC-9119-0446-AEAE-85683B9DA520}"/>
                </a:ext>
              </a:extLst>
            </p:cNvPr>
            <p:cNvSpPr>
              <a:spLocks noChangeArrowheads="1"/>
            </p:cNvSpPr>
            <p:nvPr/>
          </p:nvSpPr>
          <p:spPr bwMode="auto">
            <a:xfrm>
              <a:off x="2448658" y="4689379"/>
              <a:ext cx="794669" cy="677878"/>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17" name="Rectangle 20">
              <a:extLst>
                <a:ext uri="{FF2B5EF4-FFF2-40B4-BE49-F238E27FC236}">
                  <a16:creationId xmlns:a16="http://schemas.microsoft.com/office/drawing/2014/main" id="{CFF69008-71E1-6546-AB56-C6CEBE1FAB8B}"/>
                </a:ext>
              </a:extLst>
            </p:cNvPr>
            <p:cNvSpPr>
              <a:spLocks noChangeArrowheads="1"/>
            </p:cNvSpPr>
            <p:nvPr/>
          </p:nvSpPr>
          <p:spPr bwMode="auto">
            <a:xfrm>
              <a:off x="1708795" y="4689379"/>
              <a:ext cx="739863" cy="677878"/>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18" name="Rectangle 21">
              <a:extLst>
                <a:ext uri="{FF2B5EF4-FFF2-40B4-BE49-F238E27FC236}">
                  <a16:creationId xmlns:a16="http://schemas.microsoft.com/office/drawing/2014/main" id="{91E882C9-4851-FE4A-9D5B-88CA33CEC3F4}"/>
                </a:ext>
              </a:extLst>
            </p:cNvPr>
            <p:cNvSpPr>
              <a:spLocks noChangeArrowheads="1"/>
            </p:cNvSpPr>
            <p:nvPr/>
          </p:nvSpPr>
          <p:spPr bwMode="auto">
            <a:xfrm>
              <a:off x="3243327" y="4148100"/>
              <a:ext cx="644761" cy="455904"/>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dirty="0">
                  <a:effectLst>
                    <a:outerShdw blurRad="38100" dist="38100" dir="2700000" algn="tl">
                      <a:srgbClr val="000000">
                        <a:alpha val="43137"/>
                      </a:srgbClr>
                    </a:outerShdw>
                  </a:effectLst>
                </a:rPr>
                <a:t>1004</a:t>
              </a:r>
            </a:p>
          </p:txBody>
        </p:sp>
        <p:sp>
          <p:nvSpPr>
            <p:cNvPr id="19" name="Rectangle 22">
              <a:extLst>
                <a:ext uri="{FF2B5EF4-FFF2-40B4-BE49-F238E27FC236}">
                  <a16:creationId xmlns:a16="http://schemas.microsoft.com/office/drawing/2014/main" id="{F8A9958E-2813-3049-845B-C7D513243AD1}"/>
                </a:ext>
              </a:extLst>
            </p:cNvPr>
            <p:cNvSpPr>
              <a:spLocks noChangeArrowheads="1"/>
            </p:cNvSpPr>
            <p:nvPr/>
          </p:nvSpPr>
          <p:spPr bwMode="auto">
            <a:xfrm>
              <a:off x="2448658" y="4233475"/>
              <a:ext cx="794669" cy="455904"/>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dirty="0">
                  <a:effectLst>
                    <a:outerShdw blurRad="38100" dist="38100" dir="2700000" algn="tl">
                      <a:srgbClr val="000000">
                        <a:alpha val="43137"/>
                      </a:srgbClr>
                    </a:outerShdw>
                  </a:effectLst>
                </a:rPr>
                <a:t>2</a:t>
              </a:r>
            </a:p>
          </p:txBody>
        </p:sp>
        <p:sp>
          <p:nvSpPr>
            <p:cNvPr id="20" name="Rectangle 23">
              <a:extLst>
                <a:ext uri="{FF2B5EF4-FFF2-40B4-BE49-F238E27FC236}">
                  <a16:creationId xmlns:a16="http://schemas.microsoft.com/office/drawing/2014/main" id="{6BAE4D3B-0C42-ED40-9750-98103DC086BA}"/>
                </a:ext>
              </a:extLst>
            </p:cNvPr>
            <p:cNvSpPr>
              <a:spLocks noChangeArrowheads="1"/>
            </p:cNvSpPr>
            <p:nvPr/>
          </p:nvSpPr>
          <p:spPr bwMode="auto">
            <a:xfrm>
              <a:off x="2024728" y="4148100"/>
              <a:ext cx="423930" cy="455904"/>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y</a:t>
              </a:r>
            </a:p>
          </p:txBody>
        </p:sp>
        <p:sp>
          <p:nvSpPr>
            <p:cNvPr id="21" name="Rectangle 24">
              <a:extLst>
                <a:ext uri="{FF2B5EF4-FFF2-40B4-BE49-F238E27FC236}">
                  <a16:creationId xmlns:a16="http://schemas.microsoft.com/office/drawing/2014/main" id="{2B1E71E5-F5DD-3E49-916D-6056BA28433F}"/>
                </a:ext>
              </a:extLst>
            </p:cNvPr>
            <p:cNvSpPr>
              <a:spLocks noChangeArrowheads="1"/>
            </p:cNvSpPr>
            <p:nvPr/>
          </p:nvSpPr>
          <p:spPr bwMode="auto">
            <a:xfrm>
              <a:off x="3243327" y="3644387"/>
              <a:ext cx="644761" cy="45590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dirty="0">
                  <a:effectLst>
                    <a:outerShdw blurRad="38100" dist="38100" dir="2700000" algn="tl">
                      <a:srgbClr val="000000">
                        <a:alpha val="43137"/>
                      </a:srgbClr>
                    </a:outerShdw>
                  </a:effectLst>
                </a:rPr>
                <a:t>1000</a:t>
              </a:r>
            </a:p>
          </p:txBody>
        </p:sp>
        <p:sp>
          <p:nvSpPr>
            <p:cNvPr id="22" name="Rectangle 25">
              <a:extLst>
                <a:ext uri="{FF2B5EF4-FFF2-40B4-BE49-F238E27FC236}">
                  <a16:creationId xmlns:a16="http://schemas.microsoft.com/office/drawing/2014/main" id="{43865963-6FAB-AD40-B3B5-A7A8AC0E6B01}"/>
                </a:ext>
              </a:extLst>
            </p:cNvPr>
            <p:cNvSpPr>
              <a:spLocks noChangeArrowheads="1"/>
            </p:cNvSpPr>
            <p:nvPr/>
          </p:nvSpPr>
          <p:spPr bwMode="auto">
            <a:xfrm>
              <a:off x="2448658" y="3779279"/>
              <a:ext cx="794669" cy="454196"/>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dirty="0">
                  <a:effectLst>
                    <a:outerShdw blurRad="38100" dist="38100" dir="2700000" algn="tl">
                      <a:srgbClr val="000000">
                        <a:alpha val="43137"/>
                      </a:srgbClr>
                    </a:outerShdw>
                  </a:effectLst>
                </a:rPr>
                <a:t>5</a:t>
              </a:r>
            </a:p>
          </p:txBody>
        </p:sp>
        <p:sp>
          <p:nvSpPr>
            <p:cNvPr id="23" name="Rectangle 26">
              <a:extLst>
                <a:ext uri="{FF2B5EF4-FFF2-40B4-BE49-F238E27FC236}">
                  <a16:creationId xmlns:a16="http://schemas.microsoft.com/office/drawing/2014/main" id="{58A88529-5990-584E-B7F9-A4345ED7A976}"/>
                </a:ext>
              </a:extLst>
            </p:cNvPr>
            <p:cNvSpPr>
              <a:spLocks noChangeArrowheads="1"/>
            </p:cNvSpPr>
            <p:nvPr/>
          </p:nvSpPr>
          <p:spPr bwMode="auto">
            <a:xfrm>
              <a:off x="2024728" y="3692197"/>
              <a:ext cx="423930" cy="45590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x</a:t>
              </a:r>
            </a:p>
          </p:txBody>
        </p:sp>
        <p:sp>
          <p:nvSpPr>
            <p:cNvPr id="24" name="Rectangle 27">
              <a:extLst>
                <a:ext uri="{FF2B5EF4-FFF2-40B4-BE49-F238E27FC236}">
                  <a16:creationId xmlns:a16="http://schemas.microsoft.com/office/drawing/2014/main" id="{4C80416B-436D-6641-B22F-6B113BF2C06E}"/>
                </a:ext>
              </a:extLst>
            </p:cNvPr>
            <p:cNvSpPr>
              <a:spLocks noChangeArrowheads="1"/>
            </p:cNvSpPr>
            <p:nvPr/>
          </p:nvSpPr>
          <p:spPr bwMode="auto">
            <a:xfrm>
              <a:off x="3243327" y="3068958"/>
              <a:ext cx="644761" cy="710321"/>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25" name="Rectangle 28">
              <a:extLst>
                <a:ext uri="{FF2B5EF4-FFF2-40B4-BE49-F238E27FC236}">
                  <a16:creationId xmlns:a16="http://schemas.microsoft.com/office/drawing/2014/main" id="{90B4C29C-695D-8443-8737-93115D4E6EC0}"/>
                </a:ext>
              </a:extLst>
            </p:cNvPr>
            <p:cNvSpPr>
              <a:spLocks noChangeArrowheads="1"/>
            </p:cNvSpPr>
            <p:nvPr/>
          </p:nvSpPr>
          <p:spPr bwMode="auto">
            <a:xfrm>
              <a:off x="2448658" y="3068958"/>
              <a:ext cx="794669" cy="710321"/>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26" name="Rectangle 29">
              <a:extLst>
                <a:ext uri="{FF2B5EF4-FFF2-40B4-BE49-F238E27FC236}">
                  <a16:creationId xmlns:a16="http://schemas.microsoft.com/office/drawing/2014/main" id="{37AA1DAC-C503-E94C-9101-9DB4B126EC5A}"/>
                </a:ext>
              </a:extLst>
            </p:cNvPr>
            <p:cNvSpPr>
              <a:spLocks noChangeArrowheads="1"/>
            </p:cNvSpPr>
            <p:nvPr/>
          </p:nvSpPr>
          <p:spPr bwMode="auto">
            <a:xfrm>
              <a:off x="1708795" y="3068958"/>
              <a:ext cx="739863" cy="710321"/>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27" name="Line 30">
              <a:extLst>
                <a:ext uri="{FF2B5EF4-FFF2-40B4-BE49-F238E27FC236}">
                  <a16:creationId xmlns:a16="http://schemas.microsoft.com/office/drawing/2014/main" id="{C9F07786-E1DF-3D46-A927-98E4EC285789}"/>
                </a:ext>
              </a:extLst>
            </p:cNvPr>
            <p:cNvSpPr>
              <a:spLocks noChangeShapeType="1"/>
            </p:cNvSpPr>
            <p:nvPr/>
          </p:nvSpPr>
          <p:spPr bwMode="auto">
            <a:xfrm>
              <a:off x="2448658" y="3068958"/>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28" name="Line 31">
              <a:extLst>
                <a:ext uri="{FF2B5EF4-FFF2-40B4-BE49-F238E27FC236}">
                  <a16:creationId xmlns:a16="http://schemas.microsoft.com/office/drawing/2014/main" id="{BD4EE155-6D98-844D-A0BF-FBEAA9825AFE}"/>
                </a:ext>
              </a:extLst>
            </p:cNvPr>
            <p:cNvSpPr>
              <a:spLocks noChangeShapeType="1"/>
            </p:cNvSpPr>
            <p:nvPr/>
          </p:nvSpPr>
          <p:spPr bwMode="auto">
            <a:xfrm>
              <a:off x="3243327" y="3068958"/>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29" name="Line 32">
              <a:extLst>
                <a:ext uri="{FF2B5EF4-FFF2-40B4-BE49-F238E27FC236}">
                  <a16:creationId xmlns:a16="http://schemas.microsoft.com/office/drawing/2014/main" id="{5120F6AE-3A03-CE41-BB83-47F80325D2BA}"/>
                </a:ext>
              </a:extLst>
            </p:cNvPr>
            <p:cNvSpPr>
              <a:spLocks noChangeShapeType="1"/>
            </p:cNvSpPr>
            <p:nvPr/>
          </p:nvSpPr>
          <p:spPr bwMode="auto">
            <a:xfrm>
              <a:off x="2448658" y="3779279"/>
              <a:ext cx="79466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30" name="Line 33">
              <a:extLst>
                <a:ext uri="{FF2B5EF4-FFF2-40B4-BE49-F238E27FC236}">
                  <a16:creationId xmlns:a16="http://schemas.microsoft.com/office/drawing/2014/main" id="{40A64C62-B81F-8748-A232-65CD711F43C1}"/>
                </a:ext>
              </a:extLst>
            </p:cNvPr>
            <p:cNvSpPr>
              <a:spLocks noChangeShapeType="1"/>
            </p:cNvSpPr>
            <p:nvPr/>
          </p:nvSpPr>
          <p:spPr bwMode="auto">
            <a:xfrm>
              <a:off x="2448658" y="4233475"/>
              <a:ext cx="79466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31" name="Line 34">
              <a:extLst>
                <a:ext uri="{FF2B5EF4-FFF2-40B4-BE49-F238E27FC236}">
                  <a16:creationId xmlns:a16="http://schemas.microsoft.com/office/drawing/2014/main" id="{C6C40631-5BF3-4248-B90F-DC2E08C05940}"/>
                </a:ext>
              </a:extLst>
            </p:cNvPr>
            <p:cNvSpPr>
              <a:spLocks noChangeShapeType="1"/>
            </p:cNvSpPr>
            <p:nvPr/>
          </p:nvSpPr>
          <p:spPr bwMode="auto">
            <a:xfrm>
              <a:off x="2448658" y="4689379"/>
              <a:ext cx="79466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32" name="Line 35">
              <a:extLst>
                <a:ext uri="{FF2B5EF4-FFF2-40B4-BE49-F238E27FC236}">
                  <a16:creationId xmlns:a16="http://schemas.microsoft.com/office/drawing/2014/main" id="{DE69E862-7D76-1C48-9D94-5547C71C11CA}"/>
                </a:ext>
              </a:extLst>
            </p:cNvPr>
            <p:cNvSpPr>
              <a:spLocks noChangeShapeType="1"/>
            </p:cNvSpPr>
            <p:nvPr/>
          </p:nvSpPr>
          <p:spPr bwMode="auto">
            <a:xfrm>
              <a:off x="2448658" y="5179432"/>
              <a:ext cx="79466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33" name="Line 36">
              <a:extLst>
                <a:ext uri="{FF2B5EF4-FFF2-40B4-BE49-F238E27FC236}">
                  <a16:creationId xmlns:a16="http://schemas.microsoft.com/office/drawing/2014/main" id="{6BBA947E-61AD-B84E-9F32-5792D0675A37}"/>
                </a:ext>
              </a:extLst>
            </p:cNvPr>
            <p:cNvSpPr>
              <a:spLocks noChangeShapeType="1"/>
            </p:cNvSpPr>
            <p:nvPr/>
          </p:nvSpPr>
          <p:spPr bwMode="auto">
            <a:xfrm>
              <a:off x="2455106" y="5611431"/>
              <a:ext cx="79466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nvGrpSpPr>
            <p:cNvPr id="19492" name="组合 6"/>
            <p:cNvGrpSpPr>
              <a:grpSpLocks/>
            </p:cNvGrpSpPr>
            <p:nvPr/>
          </p:nvGrpSpPr>
          <p:grpSpPr bwMode="auto">
            <a:xfrm>
              <a:off x="1627845" y="3973240"/>
              <a:ext cx="438691" cy="1015964"/>
              <a:chOff x="1750780" y="3957240"/>
              <a:chExt cx="438691" cy="1681880"/>
            </a:xfrm>
          </p:grpSpPr>
          <p:sp>
            <p:nvSpPr>
              <p:cNvPr id="35" name="Line 37">
                <a:extLst>
                  <a:ext uri="{FF2B5EF4-FFF2-40B4-BE49-F238E27FC236}">
                    <a16:creationId xmlns:a16="http://schemas.microsoft.com/office/drawing/2014/main" id="{DF71B22D-F456-6745-B359-AD0EF80D7938}"/>
                  </a:ext>
                </a:extLst>
              </p:cNvPr>
              <p:cNvSpPr>
                <a:spLocks noChangeShapeType="1"/>
              </p:cNvSpPr>
              <p:nvPr/>
            </p:nvSpPr>
            <p:spPr bwMode="auto">
              <a:xfrm flipH="1">
                <a:off x="1750780" y="5624062"/>
                <a:ext cx="438691"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36" name="Line 38">
                <a:extLst>
                  <a:ext uri="{FF2B5EF4-FFF2-40B4-BE49-F238E27FC236}">
                    <a16:creationId xmlns:a16="http://schemas.microsoft.com/office/drawing/2014/main" id="{C93A4314-FF6F-3B47-91B8-9BC519BCAF0C}"/>
                  </a:ext>
                </a:extLst>
              </p:cNvPr>
              <p:cNvSpPr>
                <a:spLocks noChangeShapeType="1"/>
              </p:cNvSpPr>
              <p:nvPr/>
            </p:nvSpPr>
            <p:spPr bwMode="auto">
              <a:xfrm>
                <a:off x="1750782" y="3957240"/>
                <a:ext cx="0" cy="168188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37" name="Line 39">
                <a:extLst>
                  <a:ext uri="{FF2B5EF4-FFF2-40B4-BE49-F238E27FC236}">
                    <a16:creationId xmlns:a16="http://schemas.microsoft.com/office/drawing/2014/main" id="{2AEAA452-C103-994E-9DEC-19B1CFA52C9A}"/>
                  </a:ext>
                </a:extLst>
              </p:cNvPr>
              <p:cNvSpPr>
                <a:spLocks noChangeShapeType="1"/>
              </p:cNvSpPr>
              <p:nvPr/>
            </p:nvSpPr>
            <p:spPr bwMode="auto">
              <a:xfrm flipV="1">
                <a:off x="1750782" y="3957242"/>
                <a:ext cx="403756"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grpSp>
      <p:sp>
        <p:nvSpPr>
          <p:cNvPr id="39" name="Text Box 4">
            <a:extLst>
              <a:ext uri="{FF2B5EF4-FFF2-40B4-BE49-F238E27FC236}">
                <a16:creationId xmlns:a16="http://schemas.microsoft.com/office/drawing/2014/main" id="{63A10410-33AC-F649-AE20-7A69B7818AEE}"/>
              </a:ext>
            </a:extLst>
          </p:cNvPr>
          <p:cNvSpPr txBox="1">
            <a:spLocks noChangeArrowheads="1"/>
          </p:cNvSpPr>
          <p:nvPr/>
        </p:nvSpPr>
        <p:spPr bwMode="auto">
          <a:xfrm>
            <a:off x="1259632" y="4293096"/>
            <a:ext cx="5112568" cy="461962"/>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p + k * </a:t>
            </a: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sizeof</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(*p)</a:t>
            </a:r>
          </a:p>
        </p:txBody>
      </p:sp>
      <p:sp>
        <p:nvSpPr>
          <p:cNvPr id="40" name="Text Box 4">
            <a:extLst>
              <a:ext uri="{FF2B5EF4-FFF2-40B4-BE49-F238E27FC236}">
                <a16:creationId xmlns:a16="http://schemas.microsoft.com/office/drawing/2014/main" id="{63A10410-33AC-F649-AE20-7A69B7818AEE}"/>
              </a:ext>
            </a:extLst>
          </p:cNvPr>
          <p:cNvSpPr txBox="1">
            <a:spLocks noChangeArrowheads="1"/>
          </p:cNvSpPr>
          <p:nvPr/>
        </p:nvSpPr>
        <p:spPr bwMode="auto">
          <a:xfrm>
            <a:off x="1259632" y="5877272"/>
            <a:ext cx="5112568" cy="461962"/>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p - k * </a:t>
            </a: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sizeof</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946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9459">
                                            <p:txEl>
                                              <p:pRg st="5" end="5"/>
                                            </p:txEl>
                                          </p:spTgt>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59">
                                            <p:txEl>
                                              <p:pRg st="6" end="6"/>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459">
                                            <p:txEl>
                                              <p:pRg st="7" end="7"/>
                                            </p:txEl>
                                          </p:spTgt>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9" grpId="0" animBg="1"/>
      <p:bldP spid="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04EEF925-6AD4-F14F-84DE-22E69A97076B}"/>
              </a:ext>
            </a:extLst>
          </p:cNvPr>
          <p:cNvSpPr>
            <a:spLocks noGrp="1" noRot="1" noChangeArrowheads="1"/>
          </p:cNvSpPr>
          <p:nvPr>
            <p:ph type="title"/>
          </p:nvPr>
        </p:nvSpPr>
        <p:spPr>
          <a:xfrm>
            <a:off x="0" y="115888"/>
            <a:ext cx="9144000" cy="688975"/>
          </a:xfrm>
        </p:spPr>
        <p:txBody>
          <a:bodyPr/>
          <a:lstStyle/>
          <a:p>
            <a:pPr eaLnBrk="1" hangingPunct="1">
              <a:defRPr/>
            </a:pPr>
            <a:r>
              <a:rPr lang="zh-CN" altLang="en-US" sz="4000"/>
              <a:t>指针与数组</a:t>
            </a:r>
          </a:p>
        </p:txBody>
      </p:sp>
      <p:sp>
        <p:nvSpPr>
          <p:cNvPr id="20483" name="Rectangle 3"/>
          <p:cNvSpPr>
            <a:spLocks noGrp="1" noChangeArrowheads="1"/>
          </p:cNvSpPr>
          <p:nvPr>
            <p:ph idx="1"/>
          </p:nvPr>
        </p:nvSpPr>
        <p:spPr>
          <a:xfrm>
            <a:off x="107504" y="836712"/>
            <a:ext cx="8928992" cy="5184229"/>
          </a:xfrm>
        </p:spPr>
        <p:txBody>
          <a:bodyPr/>
          <a:lstStyle/>
          <a:p>
            <a:pPr marL="403225" indent="-403225" defTabSz="804863" eaLnBrk="1" hangingPunct="1">
              <a:lnSpc>
                <a:spcPct val="120000"/>
              </a:lnSpc>
              <a:spcBef>
                <a:spcPts val="0"/>
              </a:spcBef>
            </a:pPr>
            <a:r>
              <a:rPr lang="zh-CN" altLang="en-US" sz="2400" dirty="0"/>
              <a:t>数组名可看作</a:t>
            </a:r>
            <a:r>
              <a:rPr lang="zh-CN" altLang="en-US" sz="2400" b="1" dirty="0">
                <a:solidFill>
                  <a:srgbClr val="FF0000"/>
                </a:solidFill>
              </a:rPr>
              <a:t>指针常量</a:t>
            </a:r>
            <a:r>
              <a:rPr lang="zh-CN" altLang="en-US" sz="2400" dirty="0"/>
              <a:t>，即数组的起始地址 </a:t>
            </a:r>
            <a:r>
              <a:rPr lang="en-US" altLang="zh-CN" sz="2400" dirty="0"/>
              <a:t>(</a:t>
            </a:r>
            <a:r>
              <a:rPr lang="zh-CN" altLang="en-US" sz="2400" dirty="0"/>
              <a:t>第</a:t>
            </a:r>
            <a:r>
              <a:rPr lang="en-US" altLang="zh-CN" sz="2400" dirty="0"/>
              <a:t>0</a:t>
            </a:r>
            <a:r>
              <a:rPr lang="zh-CN" altLang="en-US" sz="2400" dirty="0"/>
              <a:t>个元素的地址</a:t>
            </a:r>
            <a:r>
              <a:rPr lang="en-US" altLang="zh-CN" sz="2400" dirty="0"/>
              <a:t>)</a:t>
            </a:r>
            <a:endParaRPr lang="zh-CN" altLang="en-US" sz="2400" dirty="0"/>
          </a:p>
          <a:p>
            <a:pPr marL="403225" indent="-403225" defTabSz="804863" eaLnBrk="1" hangingPunct="1">
              <a:lnSpc>
                <a:spcPct val="120000"/>
              </a:lnSpc>
              <a:spcBef>
                <a:spcPts val="0"/>
              </a:spcBef>
            </a:pPr>
            <a:r>
              <a:rPr lang="zh-CN" altLang="en-US" sz="2400" dirty="0"/>
              <a:t>可以对指针进行类似数组下标的操作</a:t>
            </a:r>
            <a:endParaRPr lang="en-US" altLang="zh-CN" sz="2400" dirty="0"/>
          </a:p>
          <a:p>
            <a:pPr marL="403225" indent="-403225" defTabSz="804863" eaLnBrk="1" hangingPunct="1">
              <a:lnSpc>
                <a:spcPct val="120000"/>
              </a:lnSpc>
              <a:spcBef>
                <a:spcPts val="0"/>
              </a:spcBef>
            </a:pPr>
            <a:endParaRPr lang="en-US" altLang="zh-CN" sz="2000" dirty="0"/>
          </a:p>
          <a:p>
            <a:pPr marL="403225" indent="-403225" defTabSz="804863" eaLnBrk="1" hangingPunct="1">
              <a:lnSpc>
                <a:spcPct val="120000"/>
              </a:lnSpc>
              <a:spcBef>
                <a:spcPts val="0"/>
              </a:spcBef>
            </a:pPr>
            <a:endParaRPr lang="en-US" altLang="zh-CN" sz="2000" dirty="0"/>
          </a:p>
          <a:p>
            <a:pPr marL="403225" indent="-403225" defTabSz="804863" eaLnBrk="1" hangingPunct="1">
              <a:lnSpc>
                <a:spcPct val="120000"/>
              </a:lnSpc>
              <a:spcBef>
                <a:spcPts val="0"/>
              </a:spcBef>
            </a:pPr>
            <a:endParaRPr lang="en-US" altLang="zh-CN" sz="1100" dirty="0"/>
          </a:p>
          <a:p>
            <a:pPr marL="403225" indent="-403225" defTabSz="804863" eaLnBrk="1" hangingPunct="1">
              <a:lnSpc>
                <a:spcPct val="120000"/>
              </a:lnSpc>
              <a:spcBef>
                <a:spcPts val="0"/>
              </a:spcBef>
            </a:pPr>
            <a:endParaRPr lang="en-US" altLang="zh-CN" sz="1600" dirty="0"/>
          </a:p>
          <a:p>
            <a:pPr marL="403225" indent="-403225" defTabSz="804863" eaLnBrk="1" hangingPunct="1">
              <a:lnSpc>
                <a:spcPct val="120000"/>
              </a:lnSpc>
              <a:spcBef>
                <a:spcPts val="0"/>
              </a:spcBef>
            </a:pPr>
            <a:r>
              <a:rPr lang="zh-CN" altLang="en-US" sz="2400" dirty="0"/>
              <a:t>以下代码都是合法的</a:t>
            </a:r>
            <a:endParaRPr lang="en-US" altLang="zh-CN" sz="2400" dirty="0"/>
          </a:p>
          <a:p>
            <a:pPr marL="403225" indent="-403225" defTabSz="804863" eaLnBrk="1" hangingPunct="1">
              <a:lnSpc>
                <a:spcPct val="120000"/>
              </a:lnSpc>
              <a:spcBef>
                <a:spcPts val="0"/>
              </a:spcBef>
            </a:pPr>
            <a:endParaRPr lang="en-US" altLang="zh-CN" dirty="0"/>
          </a:p>
          <a:p>
            <a:pPr marL="403225" indent="-403225" defTabSz="804863" eaLnBrk="1" hangingPunct="1">
              <a:lnSpc>
                <a:spcPct val="120000"/>
              </a:lnSpc>
              <a:spcBef>
                <a:spcPts val="0"/>
              </a:spcBef>
            </a:pPr>
            <a:endParaRPr lang="en-US" altLang="zh-CN" sz="2400" dirty="0"/>
          </a:p>
          <a:p>
            <a:pPr marL="0" indent="0" defTabSz="804863" eaLnBrk="1" hangingPunct="1">
              <a:lnSpc>
                <a:spcPct val="120000"/>
              </a:lnSpc>
              <a:spcBef>
                <a:spcPts val="0"/>
              </a:spcBef>
              <a:buNone/>
            </a:pPr>
            <a:endParaRPr lang="en-US" altLang="zh-CN" sz="3200" dirty="0"/>
          </a:p>
          <a:p>
            <a:pPr marL="403225" indent="-403225" defTabSz="804863" eaLnBrk="1" hangingPunct="1">
              <a:lnSpc>
                <a:spcPct val="120000"/>
              </a:lnSpc>
              <a:spcBef>
                <a:spcPts val="0"/>
              </a:spcBef>
            </a:pPr>
            <a:r>
              <a:rPr lang="zh-CN" altLang="en-US" sz="2400" dirty="0"/>
              <a:t>下列程序段有无问题？</a:t>
            </a:r>
          </a:p>
          <a:p>
            <a:pPr marL="403225" indent="-403225" defTabSz="804863" eaLnBrk="1" hangingPunct="1">
              <a:lnSpc>
                <a:spcPct val="120000"/>
              </a:lnSpc>
              <a:spcBef>
                <a:spcPts val="0"/>
              </a:spcBef>
            </a:pPr>
            <a:endParaRPr lang="zh-CN" altLang="en-US" sz="2400" dirty="0"/>
          </a:p>
        </p:txBody>
      </p:sp>
      <p:sp>
        <p:nvSpPr>
          <p:cNvPr id="4" name="Text Box 4">
            <a:extLst>
              <a:ext uri="{FF2B5EF4-FFF2-40B4-BE49-F238E27FC236}">
                <a16:creationId xmlns:a16="http://schemas.microsoft.com/office/drawing/2014/main" id="{B077EA3D-AF0A-3A4E-8EEB-19017F799F06}"/>
              </a:ext>
            </a:extLst>
          </p:cNvPr>
          <p:cNvSpPr txBox="1">
            <a:spLocks noChangeArrowheads="1"/>
          </p:cNvSpPr>
          <p:nvPr/>
        </p:nvSpPr>
        <p:spPr bwMode="auto">
          <a:xfrm>
            <a:off x="611560" y="1772816"/>
            <a:ext cx="8280920" cy="1200329"/>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ts val="0"/>
              </a:spcBef>
              <a:defRPr/>
            </a:pP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a[10], *p;</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p = a;</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&lt;10;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p[</a:t>
            </a:r>
            <a:r>
              <a:rPr kumimoji="1" lang="en-US" altLang="zh-CN" b="1" dirty="0" err="1">
                <a:solidFill>
                  <a:srgbClr val="1C05F9"/>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 p[</a:t>
            </a:r>
            <a:r>
              <a:rPr kumimoji="1" lang="en-US" altLang="zh-CN" b="1" dirty="0" err="1">
                <a:solidFill>
                  <a:srgbClr val="1C05F9"/>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等价于 *</a:t>
            </a:r>
            <a:r>
              <a:rPr kumimoji="1" lang="en-US" altLang="zh-CN"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t>
            </a:r>
            <a:r>
              <a:rPr kumimoji="1" lang="en-US" altLang="zh-CN" b="1" dirty="0" err="1">
                <a:solidFill>
                  <a:srgbClr val="1C05F9"/>
                </a:solidFill>
                <a:latin typeface="Courier New" panose="02070309020205020404" pitchFamily="49" charset="0"/>
                <a:ea typeface="黑体" panose="02010609060101010101" pitchFamily="49" charset="-122"/>
                <a:cs typeface="Courier New" panose="02070309020205020404" pitchFamily="49" charset="0"/>
              </a:rPr>
              <a:t>p+i</a:t>
            </a:r>
            <a:r>
              <a:rPr kumimoji="1" lang="en-US" altLang="zh-CN"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t>
            </a:r>
          </a:p>
        </p:txBody>
      </p:sp>
      <p:sp>
        <p:nvSpPr>
          <p:cNvPr id="5" name="Rectangle 4">
            <a:extLst>
              <a:ext uri="{FF2B5EF4-FFF2-40B4-BE49-F238E27FC236}">
                <a16:creationId xmlns:a16="http://schemas.microsoft.com/office/drawing/2014/main" id="{758A467B-A3D1-284D-B636-827B7D7E833E}"/>
              </a:ext>
            </a:extLst>
          </p:cNvPr>
          <p:cNvSpPr>
            <a:spLocks noChangeArrowheads="1"/>
          </p:cNvSpPr>
          <p:nvPr/>
        </p:nvSpPr>
        <p:spPr bwMode="auto">
          <a:xfrm>
            <a:off x="611560" y="3429000"/>
            <a:ext cx="8280920" cy="1477328"/>
          </a:xfrm>
          <a:prstGeom prst="rect">
            <a:avLst/>
          </a:prstGeom>
          <a:solidFill>
            <a:schemeClr val="bg1">
              <a:lumMod val="85000"/>
            </a:schemeClr>
          </a:solidFill>
          <a:ln>
            <a:noFill/>
          </a:ln>
          <a:effectLst/>
        </p:spPr>
        <p:txBody>
          <a:bodyPr wrap="square">
            <a:spAutoFit/>
          </a:bodyPr>
          <a:lstStyle/>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&lt;10;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&lt;10;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p[</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&lt;10;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a+i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&lt;10;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p+i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(p=a; p&lt;a+10; ++p)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*p;  </a:t>
            </a:r>
          </a:p>
        </p:txBody>
      </p:sp>
      <p:sp>
        <p:nvSpPr>
          <p:cNvPr id="10" name="Rectangle 4">
            <a:extLst>
              <a:ext uri="{FF2B5EF4-FFF2-40B4-BE49-F238E27FC236}">
                <a16:creationId xmlns:a16="http://schemas.microsoft.com/office/drawing/2014/main" id="{17CC66DF-7102-7747-8E12-CDFC469D4D4D}"/>
              </a:ext>
            </a:extLst>
          </p:cNvPr>
          <p:cNvSpPr>
            <a:spLocks noChangeArrowheads="1"/>
          </p:cNvSpPr>
          <p:nvPr/>
        </p:nvSpPr>
        <p:spPr bwMode="auto">
          <a:xfrm>
            <a:off x="611560" y="5445224"/>
            <a:ext cx="8280919" cy="1200329"/>
          </a:xfrm>
          <a:prstGeom prst="rect">
            <a:avLst/>
          </a:prstGeom>
          <a:solidFill>
            <a:schemeClr val="bg1">
              <a:lumMod val="85000"/>
            </a:schemeClr>
          </a:solidFill>
          <a:ln>
            <a:noFill/>
          </a:ln>
          <a:effectLst/>
        </p:spPr>
        <p:txBody>
          <a:bodyPr wrap="square">
            <a:spAutoFit/>
          </a:bodyPr>
          <a:lstStyle/>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&lt;10;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 ;</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20483">
                                            <p:txEl>
                                              <p:pRg st="6" end="6"/>
                                            </p:txEl>
                                          </p:spTgt>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483">
                                            <p:txEl>
                                              <p:pRg st="10" end="10"/>
                                            </p:txEl>
                                          </p:spTgt>
                                        </p:tgtEl>
                                        <p:attrNameLst>
                                          <p:attrName>style.visibility</p:attrName>
                                        </p:attrNameLst>
                                      </p:cBhvr>
                                      <p:to>
                                        <p:strVal val="visible"/>
                                      </p:to>
                                    </p:set>
                                  </p:childTnLst>
                                </p:cTn>
                              </p:par>
                            </p:childTnLst>
                          </p:cTn>
                        </p:par>
                        <p:par>
                          <p:cTn id="25" fill="hold">
                            <p:stCondLst>
                              <p:cond delay="0"/>
                            </p:stCondLst>
                            <p:childTnLst>
                              <p:par>
                                <p:cTn id="26" presetID="1"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.4 </a:t>
              </a:r>
              <a:r>
                <a:rPr lang="zh-CN" altLang="en-US" dirty="0">
                  <a:solidFill>
                    <a:srgbClr val="000000"/>
                  </a:solidFill>
                  <a:latin typeface="Times New Roman" panose="02020603050405020304" pitchFamily="18" charset="0"/>
                </a:rPr>
                <a:t>字符串再讨论</a:t>
              </a:r>
              <a:endPar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b="1" dirty="0">
                  <a:solidFill>
                    <a:srgbClr val="FF0000"/>
                  </a:solidFill>
                  <a:latin typeface="Times New Roman" panose="02020603050405020304" pitchFamily="18" charset="0"/>
                </a:rPr>
                <a:t>7.3 </a:t>
              </a:r>
              <a:r>
                <a:rPr lang="zh-CN" altLang="en-US" b="1" dirty="0">
                  <a:solidFill>
                    <a:srgbClr val="FF0000"/>
                  </a:solidFill>
                  <a:latin typeface="Times New Roman" panose="02020603050405020304" pitchFamily="18" charset="0"/>
                </a:rPr>
                <a:t>动态内存分配</a:t>
              </a:r>
              <a:endParaRPr lang="en-US" altLang="zh-CN" b="1" dirty="0">
                <a:solidFill>
                  <a:srgbClr val="FF0000"/>
                </a:solidFill>
                <a:latin typeface="Times New Roman" panose="02020603050405020304" pitchFamily="18" charset="0"/>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7.2 </a:t>
              </a:r>
              <a:r>
                <a:rPr lang="zh-CN" altLang="en-US" dirty="0">
                  <a:solidFill>
                    <a:srgbClr val="000000"/>
                  </a:solidFill>
                  <a:latin typeface="Times New Roman" panose="02020603050405020304" pitchFamily="18" charset="0"/>
                </a:rPr>
                <a:t>指针运算与数组</a:t>
              </a: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.5 </a:t>
              </a:r>
              <a:r>
                <a:rPr lang="zh-CN" altLang="en-US" dirty="0">
                  <a:solidFill>
                    <a:srgbClr val="000000"/>
                  </a:solidFill>
                  <a:latin typeface="Times New Roman" panose="02020603050405020304" pitchFamily="18" charset="0"/>
                </a:rPr>
                <a:t>指针与函数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22" name="Group 59"/>
          <p:cNvGrpSpPr>
            <a:grpSpLocks/>
          </p:cNvGrpSpPr>
          <p:nvPr/>
        </p:nvGrpSpPr>
        <p:grpSpPr bwMode="auto">
          <a:xfrm>
            <a:off x="1979712" y="4476155"/>
            <a:ext cx="5256213" cy="681037"/>
            <a:chOff x="1066" y="1253"/>
            <a:chExt cx="3311" cy="429"/>
          </a:xfrm>
        </p:grpSpPr>
        <p:sp>
          <p:nvSpPr>
            <p:cNvPr id="123"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.6 </a:t>
              </a:r>
              <a:r>
                <a:rPr lang="zh-CN" altLang="en-US" dirty="0">
                  <a:solidFill>
                    <a:srgbClr val="000000"/>
                  </a:solidFill>
                  <a:latin typeface="Times New Roman" panose="02020603050405020304" pitchFamily="18" charset="0"/>
                </a:rPr>
                <a:t>引用与函数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24" name="Group 22"/>
            <p:cNvGrpSpPr>
              <a:grpSpLocks/>
            </p:cNvGrpSpPr>
            <p:nvPr/>
          </p:nvGrpSpPr>
          <p:grpSpPr bwMode="auto">
            <a:xfrm>
              <a:off x="4103" y="1434"/>
              <a:ext cx="274" cy="248"/>
              <a:chOff x="2078" y="1680"/>
              <a:chExt cx="1615" cy="1615"/>
            </a:xfrm>
          </p:grpSpPr>
          <p:sp>
            <p:nvSpPr>
              <p:cNvPr id="125"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6"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7"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28"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9"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30"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31" name="Group 59"/>
          <p:cNvGrpSpPr>
            <a:grpSpLocks/>
          </p:cNvGrpSpPr>
          <p:nvPr/>
        </p:nvGrpSpPr>
        <p:grpSpPr bwMode="auto">
          <a:xfrm>
            <a:off x="1982516" y="5916315"/>
            <a:ext cx="5256213" cy="681037"/>
            <a:chOff x="1066" y="1253"/>
            <a:chExt cx="3311" cy="429"/>
          </a:xfrm>
        </p:grpSpPr>
        <p:sp>
          <p:nvSpPr>
            <p:cNvPr id="132"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.8 </a:t>
              </a:r>
              <a:r>
                <a:rPr lang="zh-CN" altLang="en-US" dirty="0">
                  <a:solidFill>
                    <a:srgbClr val="000000"/>
                  </a:solidFill>
                  <a:latin typeface="Times New Roman" panose="02020603050405020304" pitchFamily="18" charset="0"/>
                </a:rPr>
                <a:t>函数指针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33" name="Group 22"/>
            <p:cNvGrpSpPr>
              <a:grpSpLocks/>
            </p:cNvGrpSpPr>
            <p:nvPr/>
          </p:nvGrpSpPr>
          <p:grpSpPr bwMode="auto">
            <a:xfrm>
              <a:off x="4103" y="1434"/>
              <a:ext cx="274" cy="248"/>
              <a:chOff x="2078" y="1680"/>
              <a:chExt cx="1615" cy="1615"/>
            </a:xfrm>
          </p:grpSpPr>
          <p:sp>
            <p:nvSpPr>
              <p:cNvPr id="134"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35"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36"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37"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38"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39"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40" name="Group 60"/>
          <p:cNvGrpSpPr>
            <a:grpSpLocks/>
          </p:cNvGrpSpPr>
          <p:nvPr/>
        </p:nvGrpSpPr>
        <p:grpSpPr bwMode="auto">
          <a:xfrm>
            <a:off x="1982516" y="5196235"/>
            <a:ext cx="5186363" cy="682625"/>
            <a:chOff x="1066" y="709"/>
            <a:chExt cx="3267" cy="430"/>
          </a:xfrm>
        </p:grpSpPr>
        <p:sp>
          <p:nvSpPr>
            <p:cNvPr id="141"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.7 </a:t>
              </a:r>
              <a:r>
                <a:rPr lang="zh-CN" altLang="en-US" dirty="0">
                  <a:solidFill>
                    <a:srgbClr val="000000"/>
                  </a:solidFill>
                  <a:latin typeface="Times New Roman" panose="02020603050405020304" pitchFamily="18" charset="0"/>
                </a:rPr>
                <a:t>指针数组与多级指针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42" name="Group 30"/>
            <p:cNvGrpSpPr>
              <a:grpSpLocks/>
            </p:cNvGrpSpPr>
            <p:nvPr/>
          </p:nvGrpSpPr>
          <p:grpSpPr bwMode="auto">
            <a:xfrm>
              <a:off x="4059" y="891"/>
              <a:ext cx="274" cy="248"/>
              <a:chOff x="2078" y="1680"/>
              <a:chExt cx="1615" cy="1615"/>
            </a:xfrm>
          </p:grpSpPr>
          <p:sp>
            <p:nvSpPr>
              <p:cNvPr id="143"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44"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45"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46"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47"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48"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3475327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B1E1090-9D39-DA46-A50A-6A7DDD00836A}"/>
              </a:ext>
            </a:extLst>
          </p:cNvPr>
          <p:cNvSpPr>
            <a:spLocks noGrp="1" noRot="1" noChangeArrowheads="1"/>
          </p:cNvSpPr>
          <p:nvPr>
            <p:ph type="title"/>
          </p:nvPr>
        </p:nvSpPr>
        <p:spPr>
          <a:xfrm>
            <a:off x="714375" y="115888"/>
            <a:ext cx="7772400" cy="1143000"/>
          </a:xfrm>
        </p:spPr>
        <p:txBody>
          <a:bodyPr/>
          <a:lstStyle/>
          <a:p>
            <a:pPr eaLnBrk="1" hangingPunct="1">
              <a:defRPr/>
            </a:pPr>
            <a:r>
              <a:rPr lang="zh-CN" altLang="en-US"/>
              <a:t>内存的动态分配</a:t>
            </a:r>
          </a:p>
        </p:txBody>
      </p:sp>
      <p:sp>
        <p:nvSpPr>
          <p:cNvPr id="23555" name="Rectangle 3"/>
          <p:cNvSpPr>
            <a:spLocks noGrp="1" noChangeArrowheads="1"/>
          </p:cNvSpPr>
          <p:nvPr>
            <p:ph idx="1"/>
          </p:nvPr>
        </p:nvSpPr>
        <p:spPr>
          <a:xfrm>
            <a:off x="395536" y="908720"/>
            <a:ext cx="8208962" cy="1728787"/>
          </a:xfrm>
        </p:spPr>
        <p:txBody>
          <a:bodyPr/>
          <a:lstStyle/>
          <a:p>
            <a:pPr eaLnBrk="1" hangingPunct="1"/>
            <a:r>
              <a:rPr lang="zh-CN" altLang="en-US" dirty="0">
                <a:latin typeface="楷体_GB2312" pitchFamily="49" charset="-122"/>
              </a:rPr>
              <a:t>在程序运行时，根据需要动态分配所需空间</a:t>
            </a:r>
            <a:endParaRPr lang="en-US" altLang="zh-CN" dirty="0">
              <a:latin typeface="楷体_GB2312" pitchFamily="49" charset="-122"/>
            </a:endParaRPr>
          </a:p>
          <a:p>
            <a:pPr lvl="1" eaLnBrk="1" hangingPunct="1"/>
            <a:r>
              <a:rPr lang="zh-CN" altLang="en-US" b="1" dirty="0">
                <a:solidFill>
                  <a:srgbClr val="C00000"/>
                </a:solidFill>
                <a:latin typeface="楷体_GB2312" pitchFamily="49" charset="-122"/>
              </a:rPr>
              <a:t>新申请的空间可以通过指针来间接访问</a:t>
            </a:r>
            <a:endParaRPr lang="en-US" altLang="zh-CN" b="1" dirty="0">
              <a:solidFill>
                <a:srgbClr val="C00000"/>
              </a:solidFill>
              <a:latin typeface="楷体_GB2312" pitchFamily="49" charset="-122"/>
            </a:endParaRPr>
          </a:p>
          <a:p>
            <a:pPr lvl="1" eaLnBrk="1" hangingPunct="1">
              <a:lnSpc>
                <a:spcPct val="120000"/>
              </a:lnSpc>
              <a:buSzPct val="120000"/>
              <a:defRPr/>
            </a:pPr>
            <a:r>
              <a:rPr lang="zh-CN" altLang="en-US" kern="1200" dirty="0">
                <a:solidFill>
                  <a:schemeClr val="tx1"/>
                </a:solidFill>
                <a:latin typeface="Courier New" panose="02070309020205020404" pitchFamily="49" charset="0"/>
                <a:cs typeface="+mn-cs"/>
              </a:rPr>
              <a:t>使用</a:t>
            </a:r>
            <a:r>
              <a:rPr lang="en-US" altLang="zh-CN" b="1" kern="1200" dirty="0">
                <a:solidFill>
                  <a:srgbClr val="1C05F9"/>
                </a:solidFill>
                <a:latin typeface="Courier New" panose="02070309020205020404" pitchFamily="49" charset="0"/>
                <a:ea typeface="宋体" panose="02010600030101010101" pitchFamily="2" charset="-122"/>
                <a:cs typeface="Courier New" panose="02070309020205020404" pitchFamily="49" charset="0"/>
              </a:rPr>
              <a:t>new</a:t>
            </a:r>
            <a:r>
              <a:rPr lang="zh-CN" altLang="en-US" kern="1200" dirty="0">
                <a:solidFill>
                  <a:schemeClr val="tx1"/>
                </a:solidFill>
                <a:latin typeface="Courier New" panose="02070309020205020404" pitchFamily="49" charset="0"/>
                <a:cs typeface="+mn-cs"/>
              </a:rPr>
              <a:t>运算符来动态分配空间，并返回首地址</a:t>
            </a:r>
            <a:endParaRPr lang="en-US" altLang="zh-CN" kern="1200" dirty="0">
              <a:solidFill>
                <a:schemeClr val="tx1"/>
              </a:solidFill>
              <a:latin typeface="Courier New" panose="02070309020205020404" pitchFamily="49" charset="0"/>
              <a:cs typeface="+mn-cs"/>
            </a:endParaRPr>
          </a:p>
          <a:p>
            <a:pPr lvl="1" eaLnBrk="1" hangingPunct="1">
              <a:buFontTx/>
              <a:buNone/>
            </a:pPr>
            <a:endParaRPr lang="en-US" altLang="zh-CN" dirty="0">
              <a:latin typeface="楷体_GB2312" pitchFamily="49" charset="-122"/>
            </a:endParaRPr>
          </a:p>
          <a:p>
            <a:pPr eaLnBrk="1" hangingPunct="1"/>
            <a:endParaRPr lang="en-US" altLang="zh-CN" dirty="0">
              <a:latin typeface="楷体_GB2312" pitchFamily="49" charset="-122"/>
            </a:endParaRPr>
          </a:p>
        </p:txBody>
      </p:sp>
      <p:sp>
        <p:nvSpPr>
          <p:cNvPr id="4" name="Text Box 4">
            <a:extLst>
              <a:ext uri="{FF2B5EF4-FFF2-40B4-BE49-F238E27FC236}">
                <a16:creationId xmlns:a16="http://schemas.microsoft.com/office/drawing/2014/main" id="{3E0D104E-4F1A-5343-8A44-414675EF70C7}"/>
              </a:ext>
            </a:extLst>
          </p:cNvPr>
          <p:cNvSpPr txBox="1">
            <a:spLocks noChangeArrowheads="1"/>
          </p:cNvSpPr>
          <p:nvPr/>
        </p:nvSpPr>
        <p:spPr bwMode="auto">
          <a:xfrm>
            <a:off x="1043608" y="2492896"/>
            <a:ext cx="7200900" cy="1138237"/>
          </a:xfrm>
          <a:prstGeom prst="rect">
            <a:avLst/>
          </a:prstGeom>
          <a:solidFill>
            <a:schemeClr val="bg1">
              <a:lumMod val="85000"/>
            </a:schemeClr>
          </a:solidFill>
          <a:ln>
            <a:noFill/>
          </a:ln>
          <a:effec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a:t>
            </a:r>
            <a:r>
              <a:rPr kumimoji="1" lang="zh-CN" altLang="en-US" sz="2000" b="1" dirty="0">
                <a:solidFill>
                  <a:schemeClr val="tx1"/>
                </a:solidFill>
                <a:ea typeface="黑体" panose="02010609060101010101" pitchFamily="49" charset="-122"/>
                <a:cs typeface="Courier New" panose="02070309020205020404" pitchFamily="49" charset="0"/>
              </a:rPr>
              <a:t>*</a:t>
            </a:r>
            <a:r>
              <a:rPr kumimoji="1" lang="en-US" altLang="zh-CN" sz="2000" b="1" dirty="0">
                <a:solidFill>
                  <a:schemeClr val="tx1"/>
                </a:solidFill>
                <a:ea typeface="黑体" panose="02010609060101010101" pitchFamily="49" charset="-122"/>
                <a:cs typeface="Courier New" panose="02070309020205020404" pitchFamily="49" charset="0"/>
              </a:rPr>
              <a:t>p = new </a:t>
            </a: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 </a:t>
            </a:r>
            <a:r>
              <a:rPr kumimoji="1" lang="zh-CN" altLang="en-US" sz="2000" dirty="0">
                <a:solidFill>
                  <a:schemeClr val="tx1"/>
                </a:solidFill>
                <a:ea typeface="黑体" panose="02010609060101010101" pitchFamily="49" charset="-122"/>
                <a:cs typeface="Courier New" panose="02070309020205020404" pitchFamily="49" charset="0"/>
              </a:rPr>
              <a:t>动态分配一个整型变量</a:t>
            </a:r>
            <a:endParaRPr kumimoji="1" lang="en-US" altLang="zh-CN" sz="2000"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*q = new </a:t>
            </a: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(10);     // </a:t>
            </a:r>
            <a:r>
              <a:rPr kumimoji="1" lang="zh-CN" altLang="en-US" sz="2000" dirty="0">
                <a:solidFill>
                  <a:schemeClr val="tx1"/>
                </a:solidFill>
                <a:ea typeface="黑体" panose="02010609060101010101" pitchFamily="49" charset="-122"/>
                <a:cs typeface="Courier New" panose="02070309020205020404" pitchFamily="49" charset="0"/>
              </a:rPr>
              <a:t>初始化动态分配的变量</a:t>
            </a:r>
            <a:endParaRPr kumimoji="1" lang="en-US" altLang="zh-CN" sz="2000"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*array = new </a:t>
            </a: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a:t>
            </a:r>
            <a:r>
              <a:rPr kumimoji="1" lang="zh-CN" altLang="en-US" sz="2000" b="1" dirty="0">
                <a:solidFill>
                  <a:srgbClr val="C00000"/>
                </a:solidFill>
                <a:ea typeface="黑体" panose="02010609060101010101" pitchFamily="49" charset="-122"/>
                <a:cs typeface="Courier New" panose="02070309020205020404" pitchFamily="49" charset="0"/>
              </a:rPr>
              <a:t>*</a:t>
            </a:r>
            <a:r>
              <a:rPr kumimoji="1" lang="en-US" altLang="zh-CN" sz="2000" b="1" dirty="0">
                <a:solidFill>
                  <a:srgbClr val="C00000"/>
                </a:solidFill>
                <a:ea typeface="黑体" panose="02010609060101010101" pitchFamily="49" charset="-122"/>
                <a:cs typeface="Courier New" panose="02070309020205020404" pitchFamily="49" charset="0"/>
              </a:rPr>
              <a:t>q</a:t>
            </a:r>
            <a:r>
              <a:rPr kumimoji="1" lang="en-US" altLang="zh-CN" sz="2000" b="1" dirty="0">
                <a:solidFill>
                  <a:schemeClr val="tx1"/>
                </a:solidFill>
                <a:ea typeface="黑体" panose="02010609060101010101" pitchFamily="49" charset="-122"/>
                <a:cs typeface="Courier New" panose="02070309020205020404" pitchFamily="49" charset="0"/>
              </a:rPr>
              <a:t>]; // </a:t>
            </a:r>
            <a:r>
              <a:rPr kumimoji="1" lang="zh-CN" altLang="en-US" sz="2000" dirty="0">
                <a:solidFill>
                  <a:schemeClr val="tx1"/>
                </a:solidFill>
                <a:ea typeface="黑体" panose="02010609060101010101" pitchFamily="49" charset="-122"/>
                <a:cs typeface="Courier New" panose="02070309020205020404" pitchFamily="49" charset="0"/>
              </a:rPr>
              <a:t>动态分配整型数组</a:t>
            </a:r>
            <a:endParaRPr kumimoji="1" lang="en-US" altLang="zh-CN" sz="2000" dirty="0">
              <a:solidFill>
                <a:srgbClr val="1C05F9"/>
              </a:solidFill>
              <a:ea typeface="黑体" panose="02010609060101010101" pitchFamily="49" charset="-122"/>
              <a:cs typeface="Courier New" panose="02070309020205020404" pitchFamily="49" charset="0"/>
            </a:endParaRPr>
          </a:p>
        </p:txBody>
      </p:sp>
      <p:sp>
        <p:nvSpPr>
          <p:cNvPr id="3" name="矩形 2"/>
          <p:cNvSpPr>
            <a:spLocks noChangeArrowheads="1"/>
          </p:cNvSpPr>
          <p:nvPr/>
        </p:nvSpPr>
        <p:spPr bwMode="auto">
          <a:xfrm>
            <a:off x="467544" y="3717032"/>
            <a:ext cx="7947025" cy="1059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zh-CN" altLang="en-US" dirty="0">
                <a:latin typeface="楷体_GB2312" pitchFamily="49" charset="-122"/>
                <a:ea typeface="+mn-ea"/>
              </a:rPr>
              <a:t>在程序结束时，需显示地释放动态申请的空间</a:t>
            </a:r>
            <a:endParaRPr lang="en-US" altLang="zh-CN" dirty="0">
              <a:latin typeface="楷体_GB2312" pitchFamily="49" charset="-122"/>
              <a:ea typeface="+mn-ea"/>
            </a:endParaRPr>
          </a:p>
          <a:p>
            <a:pPr lvl="1" eaLnBrk="1" hangingPunct="1">
              <a:buSzPct val="120000"/>
              <a:defRPr/>
            </a:pPr>
            <a:r>
              <a:rPr lang="zh-CN" altLang="en-US" dirty="0">
                <a:solidFill>
                  <a:schemeClr val="tx1"/>
                </a:solidFill>
                <a:ea typeface="+mn-ea"/>
              </a:rPr>
              <a:t>使用</a:t>
            </a:r>
            <a:r>
              <a:rPr lang="en-US" altLang="zh-CN" b="1" dirty="0">
                <a:solidFill>
                  <a:srgbClr val="1C05F9"/>
                </a:solidFill>
                <a:cs typeface="Courier New" panose="02070309020205020404" pitchFamily="49" charset="0"/>
              </a:rPr>
              <a:t>delete</a:t>
            </a:r>
            <a:r>
              <a:rPr lang="zh-CN" altLang="en-US" dirty="0">
                <a:solidFill>
                  <a:schemeClr val="tx1"/>
                </a:solidFill>
                <a:ea typeface="+mn-ea"/>
              </a:rPr>
              <a:t>运算符来回收动态分配的空间</a:t>
            </a:r>
            <a:endParaRPr lang="en-US" altLang="zh-CN" dirty="0">
              <a:solidFill>
                <a:schemeClr val="tx1"/>
              </a:solidFill>
              <a:ea typeface="+mn-ea"/>
            </a:endParaRPr>
          </a:p>
        </p:txBody>
      </p:sp>
      <p:sp>
        <p:nvSpPr>
          <p:cNvPr id="7" name="Text Box 4">
            <a:extLst>
              <a:ext uri="{FF2B5EF4-FFF2-40B4-BE49-F238E27FC236}">
                <a16:creationId xmlns:a16="http://schemas.microsoft.com/office/drawing/2014/main" id="{D9EFCA7E-CE50-F342-9967-9C041843A1F6}"/>
              </a:ext>
            </a:extLst>
          </p:cNvPr>
          <p:cNvSpPr txBox="1">
            <a:spLocks noChangeArrowheads="1"/>
          </p:cNvSpPr>
          <p:nvPr/>
        </p:nvSpPr>
        <p:spPr bwMode="auto">
          <a:xfrm>
            <a:off x="1043608" y="4797152"/>
            <a:ext cx="7200900" cy="768350"/>
          </a:xfrm>
          <a:prstGeom prst="rect">
            <a:avLst/>
          </a:prstGeom>
          <a:solidFill>
            <a:schemeClr val="bg1">
              <a:lumMod val="85000"/>
            </a:schemeClr>
          </a:solidFill>
          <a:ln>
            <a:noFill/>
          </a:ln>
          <a:effec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delete p;        // </a:t>
            </a:r>
            <a:r>
              <a:rPr kumimoji="1" lang="zh-CN" altLang="en-US" sz="2000" dirty="0">
                <a:solidFill>
                  <a:schemeClr val="tx1"/>
                </a:solidFill>
                <a:ea typeface="黑体" panose="02010609060101010101" pitchFamily="49" charset="-122"/>
                <a:cs typeface="Courier New" panose="02070309020205020404" pitchFamily="49" charset="0"/>
              </a:rPr>
              <a:t>回收该指针指向的空间</a:t>
            </a:r>
            <a:endParaRPr kumimoji="1" lang="en-US" altLang="zh-CN" sz="2000"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delete [] array; // </a:t>
            </a:r>
            <a:r>
              <a:rPr kumimoji="1" lang="zh-CN" altLang="en-US" sz="2000" dirty="0">
                <a:solidFill>
                  <a:schemeClr val="tx1"/>
                </a:solidFill>
                <a:ea typeface="黑体" panose="02010609060101010101" pitchFamily="49" charset="-122"/>
                <a:cs typeface="Courier New" panose="02070309020205020404" pitchFamily="49" charset="0"/>
              </a:rPr>
              <a:t>回收该指针作为首地址的动态数组</a:t>
            </a:r>
            <a:endParaRPr kumimoji="1" lang="en-US" altLang="zh-CN" sz="2000" dirty="0">
              <a:solidFill>
                <a:srgbClr val="1C05F9"/>
              </a:solidFill>
              <a:ea typeface="黑体" panose="02010609060101010101" pitchFamily="49"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5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P spid="4" grpId="0" animBg="1"/>
      <p:bldP spid="3" grpId="0"/>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29E5D88-3F72-E144-A86B-7151C18DF2EE}"/>
              </a:ext>
            </a:extLst>
          </p:cNvPr>
          <p:cNvSpPr>
            <a:spLocks noGrp="1" noRot="1" noChangeArrowheads="1"/>
          </p:cNvSpPr>
          <p:nvPr>
            <p:ph type="title"/>
          </p:nvPr>
        </p:nvSpPr>
        <p:spPr>
          <a:xfrm>
            <a:off x="1619250" y="115888"/>
            <a:ext cx="6867525" cy="720725"/>
          </a:xfrm>
        </p:spPr>
        <p:txBody>
          <a:bodyPr/>
          <a:lstStyle/>
          <a:p>
            <a:pPr eaLnBrk="1" hangingPunct="1">
              <a:defRPr/>
            </a:pPr>
            <a:r>
              <a:rPr lang="zh-CN" altLang="en-US" dirty="0"/>
              <a:t>动态分配可能会失败</a:t>
            </a:r>
          </a:p>
        </p:txBody>
      </p:sp>
      <p:sp>
        <p:nvSpPr>
          <p:cNvPr id="23555" name="Rectangle 3"/>
          <p:cNvSpPr>
            <a:spLocks noGrp="1" noChangeArrowheads="1"/>
          </p:cNvSpPr>
          <p:nvPr>
            <p:ph idx="1"/>
          </p:nvPr>
        </p:nvSpPr>
        <p:spPr>
          <a:xfrm>
            <a:off x="395536" y="836712"/>
            <a:ext cx="7632848" cy="1223963"/>
          </a:xfrm>
        </p:spPr>
        <p:txBody>
          <a:bodyPr/>
          <a:lstStyle/>
          <a:p>
            <a:pPr eaLnBrk="1" hangingPunct="1"/>
            <a:r>
              <a:rPr lang="zh-CN" altLang="en-US" sz="2400" dirty="0">
                <a:latin typeface="楷体_GB2312" pitchFamily="49" charset="-122"/>
              </a:rPr>
              <a:t>当计算机内存用完时，动态分配可能失败</a:t>
            </a:r>
            <a:endParaRPr lang="en-US" altLang="zh-CN" sz="2400" dirty="0">
              <a:latin typeface="楷体_GB2312" pitchFamily="49" charset="-122"/>
            </a:endParaRPr>
          </a:p>
          <a:p>
            <a:pPr lvl="1" eaLnBrk="1" hangingPunct="1"/>
            <a:r>
              <a:rPr lang="zh-CN" altLang="en-US" sz="2000" b="1" dirty="0">
                <a:solidFill>
                  <a:srgbClr val="C00000"/>
                </a:solidFill>
                <a:latin typeface="Courier New" panose="02070309020205020404" pitchFamily="49" charset="0"/>
              </a:rPr>
              <a:t>此时，</a:t>
            </a:r>
            <a:r>
              <a:rPr lang="en-US" altLang="zh-CN" sz="2000" b="1" dirty="0">
                <a:solidFill>
                  <a:srgbClr val="C00000"/>
                </a:solidFill>
                <a:latin typeface="Courier New" panose="02070309020205020404" pitchFamily="49" charset="0"/>
              </a:rPr>
              <a:t>new</a:t>
            </a:r>
            <a:r>
              <a:rPr lang="zh-CN" altLang="en-US" sz="2000" b="1" dirty="0">
                <a:solidFill>
                  <a:srgbClr val="C00000"/>
                </a:solidFill>
                <a:latin typeface="Courier New" panose="02070309020205020404" pitchFamily="49" charset="0"/>
              </a:rPr>
              <a:t>返回空指针</a:t>
            </a:r>
            <a:r>
              <a:rPr lang="en-US" altLang="zh-CN" sz="2000" b="1" dirty="0">
                <a:solidFill>
                  <a:srgbClr val="C00000"/>
                </a:solidFill>
                <a:latin typeface="Courier New" panose="02070309020205020404" pitchFamily="49" charset="0"/>
              </a:rPr>
              <a:t>NULL</a:t>
            </a:r>
          </a:p>
          <a:p>
            <a:pPr lvl="0" eaLnBrk="1" hangingPunct="1"/>
            <a:r>
              <a:rPr lang="zh-CN" altLang="en-US" sz="2400" dirty="0">
                <a:latin typeface="楷体_GB2312" pitchFamily="49" charset="-122"/>
              </a:rPr>
              <a:t>程序需要检查动态分配是否成功</a:t>
            </a:r>
            <a:endParaRPr lang="en-US" altLang="zh-CN" sz="2000" dirty="0">
              <a:latin typeface="楷体_GB2312" pitchFamily="49" charset="-122"/>
            </a:endParaRPr>
          </a:p>
          <a:p>
            <a:pPr lvl="0" eaLnBrk="1" hangingPunct="1"/>
            <a:endParaRPr lang="en-US" altLang="zh-CN" sz="2400" dirty="0">
              <a:latin typeface="楷体_GB2312" pitchFamily="49" charset="-122"/>
            </a:endParaRPr>
          </a:p>
          <a:p>
            <a:pPr lvl="0" eaLnBrk="1" hangingPunct="1"/>
            <a:endParaRPr lang="en-US" altLang="zh-CN" sz="2400" dirty="0">
              <a:latin typeface="楷体_GB2312" pitchFamily="49" charset="-122"/>
            </a:endParaRPr>
          </a:p>
          <a:p>
            <a:pPr lvl="0" eaLnBrk="1" hangingPunct="1"/>
            <a:endParaRPr lang="en-US" altLang="zh-CN" sz="1800" dirty="0">
              <a:latin typeface="楷体_GB2312" pitchFamily="49" charset="-122"/>
            </a:endParaRPr>
          </a:p>
          <a:p>
            <a:pPr lvl="0" eaLnBrk="1" hangingPunct="1"/>
            <a:endParaRPr lang="en-US" altLang="zh-CN" sz="2400" dirty="0">
              <a:latin typeface="楷体_GB2312" pitchFamily="49" charset="-122"/>
            </a:endParaRPr>
          </a:p>
          <a:p>
            <a:pPr lvl="1" eaLnBrk="1" hangingPunct="1">
              <a:lnSpc>
                <a:spcPct val="120000"/>
              </a:lnSpc>
              <a:buSzPct val="120000"/>
              <a:defRPr/>
            </a:pPr>
            <a:r>
              <a:rPr lang="zh-CN" altLang="en-US" sz="2000" kern="1200" dirty="0">
                <a:solidFill>
                  <a:schemeClr val="tx1"/>
                </a:solidFill>
                <a:latin typeface="Courier New" panose="02070309020205020404" pitchFamily="49" charset="0"/>
                <a:cs typeface="+mn-cs"/>
              </a:rPr>
              <a:t>也可以使用</a:t>
            </a:r>
            <a:r>
              <a:rPr lang="en-US" altLang="zh-CN" sz="2000" b="1" kern="1200" dirty="0">
                <a:solidFill>
                  <a:schemeClr val="tx1"/>
                </a:solidFill>
                <a:latin typeface="Courier New" panose="02070309020205020404" pitchFamily="49" charset="0"/>
                <a:cs typeface="+mn-cs"/>
              </a:rPr>
              <a:t>assert()</a:t>
            </a:r>
            <a:r>
              <a:rPr lang="zh-CN" altLang="en-US" sz="2000" kern="1200" dirty="0">
                <a:solidFill>
                  <a:schemeClr val="tx1"/>
                </a:solidFill>
                <a:latin typeface="Courier New" panose="02070309020205020404" pitchFamily="49" charset="0"/>
                <a:cs typeface="+mn-cs"/>
              </a:rPr>
              <a:t>宏，</a:t>
            </a:r>
            <a:r>
              <a:rPr lang="zh-CN" altLang="en-US" sz="2000" kern="1200" dirty="0">
                <a:solidFill>
                  <a:schemeClr val="tx1"/>
                </a:solidFill>
                <a:latin typeface="Courier New" panose="02070309020205020404" pitchFamily="49" charset="0"/>
              </a:rPr>
              <a:t>判断表达式真假，如果为假，则在发出一个错误消息后终止程序</a:t>
            </a:r>
            <a:endParaRPr lang="en-US" altLang="zh-CN" sz="2000" kern="1200" dirty="0">
              <a:solidFill>
                <a:schemeClr val="tx1"/>
              </a:solidFill>
              <a:latin typeface="Courier New" panose="02070309020205020404" pitchFamily="49" charset="0"/>
              <a:cs typeface="+mn-cs"/>
            </a:endParaRPr>
          </a:p>
          <a:p>
            <a:pPr lvl="1" eaLnBrk="1" hangingPunct="1"/>
            <a:endParaRPr lang="en-US" altLang="zh-CN" sz="2000" b="1" dirty="0">
              <a:solidFill>
                <a:srgbClr val="C00000"/>
              </a:solidFill>
              <a:latin typeface="Courier New" panose="02070309020205020404" pitchFamily="49" charset="0"/>
            </a:endParaRPr>
          </a:p>
        </p:txBody>
      </p:sp>
      <p:sp>
        <p:nvSpPr>
          <p:cNvPr id="8" name="Rectangle 3">
            <a:extLst>
              <a:ext uri="{FF2B5EF4-FFF2-40B4-BE49-F238E27FC236}">
                <a16:creationId xmlns:a16="http://schemas.microsoft.com/office/drawing/2014/main" id="{2C71BBAA-4C2C-D14A-AD23-83E40C53F043}"/>
              </a:ext>
            </a:extLst>
          </p:cNvPr>
          <p:cNvSpPr txBox="1">
            <a:spLocks noChangeArrowheads="1"/>
          </p:cNvSpPr>
          <p:nvPr/>
        </p:nvSpPr>
        <p:spPr bwMode="auto">
          <a:xfrm>
            <a:off x="971600" y="2204864"/>
            <a:ext cx="6912768" cy="1754326"/>
          </a:xfrm>
          <a:prstGeom prst="rect">
            <a:avLst/>
          </a:prstGeom>
          <a:solidFill>
            <a:schemeClr val="bg1">
              <a:lumMod val="85000"/>
            </a:schemeClr>
          </a:solidFill>
          <a:ln>
            <a:noFill/>
          </a:ln>
          <a:effectLst/>
        </p:spPr>
        <p:txBody>
          <a:bodyPr wrap="square">
            <a:spAutoFit/>
          </a:bodyPr>
          <a:lstStyle>
            <a:defPPr>
              <a:defRPr lang="zh-CN"/>
            </a:defPPr>
            <a:lvl1pPr eaLnBrk="1" hangingPunct="1">
              <a:spcBef>
                <a:spcPct val="20000"/>
              </a:spcBef>
              <a:defRPr kumimoji="1" sz="2000" b="1">
                <a:latin typeface="Courier New" panose="02070309020205020404" pitchFamily="49" charset="0"/>
                <a:ea typeface="黑体" panose="02010609060101010101" pitchFamily="49" charset="-122"/>
                <a:cs typeface="Courier New" panose="02070309020205020404" pitchFamily="49" charset="0"/>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pPr marL="0" lvl="2" indent="0">
              <a:defRPr/>
            </a:pPr>
            <a:r>
              <a:rPr lang="en-US" altLang="zh-CN" b="1" dirty="0">
                <a:latin typeface="Courier New" panose="02070309020205020404" pitchFamily="49" charset="0"/>
              </a:rPr>
              <a:t>p = new </a:t>
            </a:r>
            <a:r>
              <a:rPr lang="en-US" altLang="zh-CN" b="1" dirty="0" err="1">
                <a:latin typeface="Courier New" panose="02070309020205020404" pitchFamily="49" charset="0"/>
              </a:rPr>
              <a:t>int</a:t>
            </a:r>
            <a:r>
              <a:rPr lang="en-US" altLang="zh-CN" b="1" dirty="0">
                <a:latin typeface="Courier New" panose="02070309020205020404" pitchFamily="49" charset="0"/>
              </a:rPr>
              <a:t>;</a:t>
            </a:r>
          </a:p>
          <a:p>
            <a:pPr marL="0" lvl="2" indent="0">
              <a:defRPr/>
            </a:pPr>
            <a:r>
              <a:rPr lang="en-US" altLang="zh-CN" b="1" dirty="0">
                <a:latin typeface="Courier New" panose="02070309020205020404" pitchFamily="49" charset="0"/>
              </a:rPr>
              <a:t>if(</a:t>
            </a:r>
            <a:r>
              <a:rPr lang="en-US" altLang="zh-CN" b="1" dirty="0">
                <a:solidFill>
                  <a:srgbClr val="1C05F9"/>
                </a:solidFill>
                <a:latin typeface="Courier New" panose="02070309020205020404" pitchFamily="49" charset="0"/>
              </a:rPr>
              <a:t>!p</a:t>
            </a:r>
            <a:r>
              <a:rPr lang="en-US" altLang="zh-CN" b="1" dirty="0">
                <a:latin typeface="Courier New" panose="02070309020205020404" pitchFamily="49" charset="0"/>
              </a:rPr>
              <a:t>){</a:t>
            </a:r>
          </a:p>
          <a:p>
            <a:pPr marL="0" lvl="2" indent="0">
              <a:defRPr/>
            </a:pPr>
            <a:r>
              <a:rPr lang="en-US" altLang="zh-CN" b="1" dirty="0">
                <a:latin typeface="Courier New" panose="02070309020205020404" pitchFamily="49" charset="0"/>
              </a:rPr>
              <a:t>	</a:t>
            </a:r>
            <a:r>
              <a:rPr lang="en-US" altLang="zh-CN" b="1" dirty="0" err="1">
                <a:latin typeface="Courier New" panose="02070309020205020404" pitchFamily="49" charset="0"/>
              </a:rPr>
              <a:t>cout</a:t>
            </a:r>
            <a:r>
              <a:rPr lang="en-US" altLang="zh-CN" b="1" dirty="0">
                <a:latin typeface="Courier New" panose="02070309020205020404" pitchFamily="49" charset="0"/>
              </a:rPr>
              <a:t> &lt;&lt; "allocation failure\n"; </a:t>
            </a:r>
          </a:p>
          <a:p>
            <a:pPr marL="0" lvl="2" indent="0">
              <a:defRPr/>
            </a:pPr>
            <a:r>
              <a:rPr lang="en-US" altLang="zh-CN" b="1" dirty="0">
                <a:latin typeface="Courier New" panose="02070309020205020404" pitchFamily="49" charset="0"/>
              </a:rPr>
              <a:t>     	return -1;</a:t>
            </a:r>
          </a:p>
          <a:p>
            <a:pPr marL="0" lvl="2" indent="0">
              <a:defRPr/>
            </a:pPr>
            <a:r>
              <a:rPr lang="en-US" altLang="zh-CN" b="1" dirty="0">
                <a:latin typeface="Courier New" panose="02070309020205020404" pitchFamily="49" charset="0"/>
              </a:rPr>
              <a:t>}</a:t>
            </a:r>
          </a:p>
          <a:p>
            <a:pPr marL="0" lvl="2" indent="0">
              <a:defRPr/>
            </a:pPr>
            <a:r>
              <a:rPr lang="en-US" altLang="zh-CN" b="1" dirty="0">
                <a:latin typeface="Courier New" panose="02070309020205020404" pitchFamily="49" charset="0"/>
              </a:rPr>
              <a:t>*p = 20;  </a:t>
            </a:r>
          </a:p>
        </p:txBody>
      </p:sp>
      <p:sp>
        <p:nvSpPr>
          <p:cNvPr id="6" name="Rectangle 2">
            <a:extLst>
              <a:ext uri="{FF2B5EF4-FFF2-40B4-BE49-F238E27FC236}">
                <a16:creationId xmlns:a16="http://schemas.microsoft.com/office/drawing/2014/main" id="{5BE2AF84-9D4B-6847-B0BA-3E5700BAF5DD}"/>
              </a:ext>
            </a:extLst>
          </p:cNvPr>
          <p:cNvSpPr>
            <a:spLocks noChangeArrowheads="1"/>
          </p:cNvSpPr>
          <p:nvPr/>
        </p:nvSpPr>
        <p:spPr bwMode="auto">
          <a:xfrm>
            <a:off x="971600" y="4797152"/>
            <a:ext cx="6912768" cy="1508105"/>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ts val="0"/>
              </a:spcBef>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#include &lt;</a:t>
            </a:r>
            <a:r>
              <a:rPr kumimoji="1" lang="en-US" altLang="zh-CN" sz="1800" b="1" dirty="0" err="1">
                <a:solidFill>
                  <a:schemeClr val="tx1"/>
                </a:solidFill>
                <a:ea typeface="黑体" panose="02010609060101010101" pitchFamily="49" charset="-122"/>
                <a:cs typeface="Courier New" panose="02070309020205020404" pitchFamily="49" charset="0"/>
              </a:rPr>
              <a:t>cassert</a:t>
            </a:r>
            <a:r>
              <a:rPr kumimoji="1" lang="en-US" altLang="zh-CN" sz="1800" b="1" dirty="0">
                <a:solidFill>
                  <a:schemeClr val="tx1"/>
                </a:solidFill>
                <a:ea typeface="黑体" panose="02010609060101010101" pitchFamily="49" charset="-122"/>
                <a:cs typeface="Courier New" panose="02070309020205020404" pitchFamily="49" charset="0"/>
              </a:rPr>
              <a:t>&gt; //</a:t>
            </a:r>
            <a:r>
              <a:rPr kumimoji="1" lang="zh-CN" altLang="en-US" sz="1800" dirty="0">
                <a:solidFill>
                  <a:schemeClr val="tx1"/>
                </a:solidFill>
                <a:ea typeface="黑体" panose="02010609060101010101" pitchFamily="49" charset="-122"/>
                <a:cs typeface="Courier New" panose="02070309020205020404" pitchFamily="49" charset="0"/>
              </a:rPr>
              <a:t>包含</a:t>
            </a:r>
            <a:r>
              <a:rPr kumimoji="1" lang="en-US" altLang="zh-CN" sz="1800" dirty="0">
                <a:solidFill>
                  <a:schemeClr val="tx1"/>
                </a:solidFill>
                <a:ea typeface="黑体" panose="02010609060101010101" pitchFamily="49" charset="-122"/>
                <a:cs typeface="Courier New" panose="02070309020205020404" pitchFamily="49" charset="0"/>
              </a:rPr>
              <a:t>assert</a:t>
            </a:r>
            <a:r>
              <a:rPr kumimoji="1" lang="zh-CN" altLang="en-US" sz="1800" dirty="0">
                <a:solidFill>
                  <a:schemeClr val="tx1"/>
                </a:solidFill>
                <a:ea typeface="黑体" panose="02010609060101010101" pitchFamily="49" charset="-122"/>
                <a:cs typeface="Courier New" panose="02070309020205020404" pitchFamily="49" charset="0"/>
              </a:rPr>
              <a:t>宏的头文件</a:t>
            </a:r>
          </a:p>
          <a:p>
            <a:pPr eaLnBrk="1" hangingPunct="1">
              <a:lnSpc>
                <a:spcPct val="100000"/>
              </a:lnSpc>
              <a:spcBef>
                <a:spcPts val="0"/>
              </a:spcBef>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lnSpc>
                <a:spcPct val="100000"/>
              </a:lnSpc>
              <a:spcBef>
                <a:spcPts val="0"/>
              </a:spcBef>
              <a:buSzTx/>
              <a:buFontTx/>
              <a:buNone/>
              <a:defRPr/>
            </a:pP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*p = new </a:t>
            </a: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lnSpc>
                <a:spcPct val="100000"/>
              </a:lnSpc>
              <a:spcBef>
                <a:spcPts val="0"/>
              </a:spcBef>
              <a:buSzTx/>
              <a:buFontTx/>
              <a:buNone/>
              <a:defRPr/>
            </a:pPr>
            <a:r>
              <a:rPr lang="fr-FR" altLang="zh-CN" sz="1800" b="1" dirty="0">
                <a:solidFill>
                  <a:srgbClr val="1C05F9"/>
                </a:solidFill>
              </a:rPr>
              <a:t>assert (p != 0);  </a:t>
            </a:r>
            <a:r>
              <a:rPr kumimoji="1" lang="fr-FR" altLang="zh-CN" sz="1800" b="1" dirty="0">
                <a:solidFill>
                  <a:schemeClr val="tx1"/>
                </a:solidFill>
                <a:ea typeface="黑体" panose="02010609060101010101" pitchFamily="49" charset="-122"/>
                <a:cs typeface="Courier New" panose="02070309020205020404" pitchFamily="49" charset="0"/>
              </a:rPr>
              <a:t>//</a:t>
            </a:r>
            <a:r>
              <a:rPr kumimoji="1" lang="fr-FR" altLang="zh-CN" sz="1800" dirty="0">
                <a:solidFill>
                  <a:schemeClr val="tx1"/>
                </a:solidFill>
                <a:ea typeface="黑体" panose="02010609060101010101" pitchFamily="49" charset="-122"/>
                <a:cs typeface="Courier New" panose="02070309020205020404" pitchFamily="49" charset="0"/>
              </a:rPr>
              <a:t>p</a:t>
            </a:r>
            <a:r>
              <a:rPr kumimoji="1" lang="zh-CN" altLang="fr-FR" sz="1800" dirty="0">
                <a:solidFill>
                  <a:schemeClr val="tx1"/>
                </a:solidFill>
                <a:ea typeface="黑体" panose="02010609060101010101" pitchFamily="49" charset="-122"/>
                <a:cs typeface="Courier New" panose="02070309020205020404" pitchFamily="49" charset="0"/>
              </a:rPr>
              <a:t>等于</a:t>
            </a:r>
            <a:r>
              <a:rPr kumimoji="1" lang="fr-FR" altLang="zh-CN" sz="1800" dirty="0">
                <a:solidFill>
                  <a:schemeClr val="tx1"/>
                </a:solidFill>
                <a:ea typeface="黑体" panose="02010609060101010101" pitchFamily="49" charset="-122"/>
                <a:cs typeface="Courier New" panose="02070309020205020404" pitchFamily="49" charset="0"/>
              </a:rPr>
              <a:t>0</a:t>
            </a:r>
            <a:r>
              <a:rPr kumimoji="1" lang="zh-CN" altLang="fr-FR" sz="1800" dirty="0">
                <a:solidFill>
                  <a:schemeClr val="tx1"/>
                </a:solidFill>
                <a:ea typeface="黑体" panose="02010609060101010101" pitchFamily="49" charset="-122"/>
                <a:cs typeface="Courier New" panose="02070309020205020404" pitchFamily="49" charset="0"/>
              </a:rPr>
              <a:t>，则退出程序</a:t>
            </a:r>
            <a:endParaRPr kumimoji="1" lang="fr-FR" altLang="zh-CN" sz="1800" dirty="0">
              <a:solidFill>
                <a:schemeClr val="tx1"/>
              </a:solidFill>
              <a:ea typeface="黑体" panose="02010609060101010101" pitchFamily="49" charset="-122"/>
              <a:cs typeface="Courier New" panose="02070309020205020404" pitchFamily="49" charset="0"/>
            </a:endParaRPr>
          </a:p>
          <a:p>
            <a:pPr eaLnBrk="1" hangingPunct="1">
              <a:lnSpc>
                <a:spcPct val="100000"/>
              </a:lnSpc>
              <a:spcBef>
                <a:spcPts val="0"/>
              </a:spcBef>
              <a:buSzTx/>
              <a:buFontTx/>
              <a:buNone/>
              <a:defRPr/>
            </a:pPr>
            <a:r>
              <a:rPr kumimoji="1" lang="fr-FR" altLang="zh-CN" sz="1800" b="1" dirty="0">
                <a:solidFill>
                  <a:schemeClr val="tx1"/>
                </a:solidFill>
                <a:ea typeface="黑体" panose="02010609060101010101" pitchFamily="49" charset="-122"/>
                <a:cs typeface="Courier New" panose="02070309020205020404" pitchFamily="49" charset="0"/>
              </a:rPr>
              <a:t>*p=20;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555">
                                            <p:txEl>
                                              <p:pRg st="2" end="2"/>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3555">
                                            <p:txEl>
                                              <p:pRg st="7" end="7"/>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P spid="8"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5D668467-59F4-6A49-B1FC-4A2BBC02C736}"/>
              </a:ext>
            </a:extLst>
          </p:cNvPr>
          <p:cNvSpPr>
            <a:spLocks noGrp="1" noRot="1" noChangeArrowheads="1"/>
          </p:cNvSpPr>
          <p:nvPr>
            <p:ph type="title"/>
          </p:nvPr>
        </p:nvSpPr>
        <p:spPr>
          <a:xfrm>
            <a:off x="900113" y="115888"/>
            <a:ext cx="7772400" cy="720725"/>
          </a:xfrm>
        </p:spPr>
        <p:txBody>
          <a:bodyPr/>
          <a:lstStyle/>
          <a:p>
            <a:pPr eaLnBrk="1" hangingPunct="1">
              <a:defRPr/>
            </a:pPr>
            <a:r>
              <a:rPr lang="zh-CN" altLang="en-US"/>
              <a:t>内存分配的进一步介绍</a:t>
            </a:r>
          </a:p>
        </p:txBody>
      </p:sp>
      <p:sp>
        <p:nvSpPr>
          <p:cNvPr id="26627" name="Rectangle 3"/>
          <p:cNvSpPr>
            <a:spLocks noGrp="1" noChangeArrowheads="1"/>
          </p:cNvSpPr>
          <p:nvPr>
            <p:ph idx="1"/>
          </p:nvPr>
        </p:nvSpPr>
        <p:spPr>
          <a:xfrm>
            <a:off x="107505" y="908050"/>
            <a:ext cx="8928546" cy="4114800"/>
          </a:xfrm>
        </p:spPr>
        <p:txBody>
          <a:bodyPr/>
          <a:lstStyle/>
          <a:p>
            <a:pPr eaLnBrk="1" hangingPunct="1">
              <a:lnSpc>
                <a:spcPct val="110000"/>
              </a:lnSpc>
            </a:pPr>
            <a:r>
              <a:rPr lang="zh-CN" altLang="en-US" sz="2400" b="1" dirty="0"/>
              <a:t>静态分配：全局变量和静态变量</a:t>
            </a:r>
            <a:endParaRPr lang="en-US" altLang="zh-CN" sz="2400" b="1" dirty="0"/>
          </a:p>
          <a:p>
            <a:pPr lvl="1" eaLnBrk="1" hangingPunct="1"/>
            <a:r>
              <a:rPr lang="zh-CN" altLang="en-US" sz="2000" dirty="0">
                <a:solidFill>
                  <a:schemeClr val="tx1"/>
                </a:solidFill>
              </a:rPr>
              <a:t>在整个程序运行期间都存在</a:t>
            </a:r>
          </a:p>
          <a:p>
            <a:pPr eaLnBrk="1" hangingPunct="1">
              <a:lnSpc>
                <a:spcPct val="110000"/>
              </a:lnSpc>
            </a:pPr>
            <a:r>
              <a:rPr lang="zh-CN" altLang="en-US" sz="2400" b="1" dirty="0"/>
              <a:t>自动分配：函数内定义的自动变量</a:t>
            </a:r>
            <a:endParaRPr lang="en-US" altLang="zh-CN" sz="2400" b="1" dirty="0"/>
          </a:p>
          <a:p>
            <a:pPr lvl="1" eaLnBrk="1" hangingPunct="1"/>
            <a:r>
              <a:rPr lang="zh-CN" altLang="en-US" sz="2000" dirty="0">
                <a:solidFill>
                  <a:schemeClr val="tx1"/>
                </a:solidFill>
              </a:rPr>
              <a:t>使用栈工作区，当函数被调用时，空间被自动分配，当函数执行结束后，空间被自动释放</a:t>
            </a:r>
          </a:p>
          <a:p>
            <a:pPr eaLnBrk="1" hangingPunct="1">
              <a:lnSpc>
                <a:spcPct val="110000"/>
              </a:lnSpc>
            </a:pPr>
            <a:r>
              <a:rPr lang="zh-CN" altLang="en-US" sz="2400" b="1" dirty="0"/>
              <a:t>动态分配：动态分配的变量</a:t>
            </a:r>
            <a:endParaRPr lang="en-US" altLang="zh-CN" sz="2400" b="1" dirty="0"/>
          </a:p>
          <a:p>
            <a:pPr lvl="1" eaLnBrk="1" hangingPunct="1"/>
            <a:r>
              <a:rPr lang="zh-CN" altLang="en-US" sz="2000" dirty="0">
                <a:solidFill>
                  <a:schemeClr val="tx1"/>
                </a:solidFill>
              </a:rPr>
              <a:t>使用堆工作区，需要时向系统申请新的空间，当不再使用时用显式的方法还给系统</a:t>
            </a:r>
          </a:p>
        </p:txBody>
      </p:sp>
      <p:graphicFrame>
        <p:nvGraphicFramePr>
          <p:cNvPr id="32772" name="Group 4"/>
          <p:cNvGraphicFramePr>
            <a:graphicFrameLocks noGrp="1"/>
          </p:cNvGraphicFramePr>
          <p:nvPr>
            <p:extLst>
              <p:ext uri="{D42A27DB-BD31-4B8C-83A1-F6EECF244321}">
                <p14:modId xmlns:p14="http://schemas.microsoft.com/office/powerpoint/2010/main" val="3390554159"/>
              </p:ext>
            </p:extLst>
          </p:nvPr>
        </p:nvGraphicFramePr>
        <p:xfrm>
          <a:off x="827584" y="4437112"/>
          <a:ext cx="5327650" cy="2087563"/>
        </p:xfrm>
        <a:graphic>
          <a:graphicData uri="http://schemas.openxmlformats.org/drawingml/2006/table">
            <a:tbl>
              <a:tblPr/>
              <a:tblGrid>
                <a:gridCol w="3384550">
                  <a:extLst>
                    <a:ext uri="{9D8B030D-6E8A-4147-A177-3AD203B41FA5}">
                      <a16:colId xmlns:a16="http://schemas.microsoft.com/office/drawing/2014/main" val="2331570094"/>
                    </a:ext>
                  </a:extLst>
                </a:gridCol>
                <a:gridCol w="1943100">
                  <a:extLst>
                    <a:ext uri="{9D8B030D-6E8A-4147-A177-3AD203B41FA5}">
                      <a16:colId xmlns:a16="http://schemas.microsoft.com/office/drawing/2014/main" val="2556409225"/>
                    </a:ext>
                  </a:extLst>
                </a:gridCol>
              </a:tblGrid>
              <a:tr h="763588">
                <a:tc>
                  <a:txBody>
                    <a:bodyPr/>
                    <a:lstStyle>
                      <a:lvl1pPr>
                        <a:lnSpc>
                          <a:spcPct val="120000"/>
                        </a:lnSpc>
                        <a:spcBef>
                          <a:spcPct val="20000"/>
                        </a:spcBef>
                        <a:buSzPct val="120000"/>
                        <a:defRPr sz="24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defRPr sz="2000">
                          <a:solidFill>
                            <a:srgbClr val="133984"/>
                          </a:solidFill>
                          <a:latin typeface="Courier New" panose="02070309020205020404" pitchFamily="49"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a:ln>
                            <a:noFill/>
                          </a:ln>
                          <a:solidFill>
                            <a:schemeClr val="tx1"/>
                          </a:solidFill>
                          <a:effectLst/>
                          <a:latin typeface="+mn-ea"/>
                          <a:ea typeface="+mn-ea"/>
                        </a:rPr>
                        <a:t>堆区域</a:t>
                      </a:r>
                      <a:endParaRPr kumimoji="0" lang="en-US" altLang="zh-CN" sz="2400" b="0" i="0" u="none" strike="noStrike" cap="none" normalizeH="0" baseline="0">
                        <a:ln>
                          <a:noFill/>
                        </a:ln>
                        <a:solidFill>
                          <a:schemeClr val="tx1"/>
                        </a:solidFill>
                        <a:effectLst/>
                        <a:latin typeface="+mn-ea"/>
                        <a:ea typeface="+mn-ea"/>
                      </a:endParaRPr>
                    </a:p>
                  </a:txBody>
                  <a:tcPr marL="91424" marR="91424" marT="45697" marB="45697"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C99"/>
                    </a:solidFill>
                  </a:tcPr>
                </a:tc>
                <a:tc>
                  <a:txBody>
                    <a:bodyPr/>
                    <a:lstStyle>
                      <a:lvl1pPr>
                        <a:lnSpc>
                          <a:spcPct val="120000"/>
                        </a:lnSpc>
                        <a:spcBef>
                          <a:spcPct val="20000"/>
                        </a:spcBef>
                        <a:buSzPct val="120000"/>
                        <a:defRPr sz="24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defRPr sz="2000">
                          <a:solidFill>
                            <a:srgbClr val="133984"/>
                          </a:solidFill>
                          <a:latin typeface="Courier New" panose="02070309020205020404" pitchFamily="49"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dirty="0">
                          <a:ln>
                            <a:noFill/>
                          </a:ln>
                          <a:solidFill>
                            <a:schemeClr val="tx1"/>
                          </a:solidFill>
                          <a:effectLst/>
                          <a:latin typeface="+mn-ea"/>
                          <a:ea typeface="+mn-ea"/>
                        </a:rPr>
                        <a:t>动态分配</a:t>
                      </a:r>
                    </a:p>
                  </a:txBody>
                  <a:tcPr marL="91424" marR="91424" marT="45697" marB="45697" anchor="ct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extLst>
                  <a:ext uri="{0D108BD9-81ED-4DB2-BD59-A6C34878D82A}">
                    <a16:rowId xmlns:a16="http://schemas.microsoft.com/office/drawing/2014/main" val="4116259725"/>
                  </a:ext>
                </a:extLst>
              </a:tr>
              <a:tr h="660400">
                <a:tc>
                  <a:txBody>
                    <a:bodyPr/>
                    <a:lstStyle>
                      <a:lvl1pPr>
                        <a:lnSpc>
                          <a:spcPct val="120000"/>
                        </a:lnSpc>
                        <a:spcBef>
                          <a:spcPct val="20000"/>
                        </a:spcBef>
                        <a:buSzPct val="120000"/>
                        <a:defRPr sz="24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defRPr sz="2000">
                          <a:solidFill>
                            <a:srgbClr val="133984"/>
                          </a:solidFill>
                          <a:latin typeface="Courier New" panose="02070309020205020404" pitchFamily="49"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dirty="0">
                          <a:ln>
                            <a:noFill/>
                          </a:ln>
                          <a:solidFill>
                            <a:schemeClr val="tx1"/>
                          </a:solidFill>
                          <a:effectLst/>
                          <a:latin typeface="+mn-ea"/>
                          <a:ea typeface="+mn-ea"/>
                        </a:rPr>
                        <a:t>栈区域</a:t>
                      </a:r>
                      <a:endParaRPr kumimoji="0" lang="en-US" altLang="zh-CN" sz="2400" b="0" i="0" u="none" strike="noStrike" cap="none" normalizeH="0" baseline="0" dirty="0">
                        <a:ln>
                          <a:noFill/>
                        </a:ln>
                        <a:solidFill>
                          <a:schemeClr val="tx1"/>
                        </a:solidFill>
                        <a:effectLst/>
                        <a:latin typeface="+mn-ea"/>
                        <a:ea typeface="+mn-ea"/>
                      </a:endParaRPr>
                    </a:p>
                  </a:txBody>
                  <a:tcPr marL="91424" marR="91424" marT="45697" marB="45697"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CCFFCC"/>
                    </a:solidFill>
                  </a:tcPr>
                </a:tc>
                <a:tc>
                  <a:txBody>
                    <a:bodyPr/>
                    <a:lstStyle>
                      <a:lvl1pPr>
                        <a:lnSpc>
                          <a:spcPct val="120000"/>
                        </a:lnSpc>
                        <a:spcBef>
                          <a:spcPct val="20000"/>
                        </a:spcBef>
                        <a:buSzPct val="120000"/>
                        <a:defRPr sz="24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defRPr sz="2000">
                          <a:solidFill>
                            <a:srgbClr val="133984"/>
                          </a:solidFill>
                          <a:latin typeface="Courier New" panose="02070309020205020404" pitchFamily="49"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dirty="0">
                          <a:ln>
                            <a:noFill/>
                          </a:ln>
                          <a:solidFill>
                            <a:schemeClr val="tx1"/>
                          </a:solidFill>
                          <a:effectLst/>
                          <a:latin typeface="+mn-ea"/>
                          <a:ea typeface="+mn-ea"/>
                        </a:rPr>
                        <a:t>自动分配</a:t>
                      </a:r>
                    </a:p>
                  </a:txBody>
                  <a:tcPr marL="91424" marR="91424" marT="45697" marB="45697" anchor="ct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extLst>
                  <a:ext uri="{0D108BD9-81ED-4DB2-BD59-A6C34878D82A}">
                    <a16:rowId xmlns:a16="http://schemas.microsoft.com/office/drawing/2014/main" val="460168044"/>
                  </a:ext>
                </a:extLst>
              </a:tr>
              <a:tr h="663575">
                <a:tc>
                  <a:txBody>
                    <a:bodyPr/>
                    <a:lstStyle>
                      <a:lvl1pPr>
                        <a:lnSpc>
                          <a:spcPct val="120000"/>
                        </a:lnSpc>
                        <a:spcBef>
                          <a:spcPct val="20000"/>
                        </a:spcBef>
                        <a:buSzPct val="120000"/>
                        <a:defRPr sz="24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defRPr sz="2000">
                          <a:solidFill>
                            <a:srgbClr val="133984"/>
                          </a:solidFill>
                          <a:latin typeface="Courier New" panose="02070309020205020404" pitchFamily="49"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a:ln>
                            <a:noFill/>
                          </a:ln>
                          <a:solidFill>
                            <a:schemeClr val="tx1"/>
                          </a:solidFill>
                          <a:effectLst/>
                          <a:latin typeface="+mn-ea"/>
                          <a:ea typeface="+mn-ea"/>
                        </a:rPr>
                        <a:t>全局和静态变量区</a:t>
                      </a:r>
                      <a:endParaRPr kumimoji="0" lang="en-US" altLang="zh-CN" sz="2400" b="0" i="0" u="none" strike="noStrike" cap="none" normalizeH="0" baseline="0">
                        <a:ln>
                          <a:noFill/>
                        </a:ln>
                        <a:solidFill>
                          <a:schemeClr val="tx1"/>
                        </a:solidFill>
                        <a:effectLst/>
                        <a:latin typeface="+mn-ea"/>
                        <a:ea typeface="+mn-ea"/>
                      </a:endParaRPr>
                    </a:p>
                  </a:txBody>
                  <a:tcPr marL="91424" marR="91424" marT="45697" marB="45697"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D1D1F0"/>
                    </a:solidFill>
                  </a:tcPr>
                </a:tc>
                <a:tc>
                  <a:txBody>
                    <a:bodyPr/>
                    <a:lstStyle>
                      <a:lvl1pPr>
                        <a:lnSpc>
                          <a:spcPct val="120000"/>
                        </a:lnSpc>
                        <a:spcBef>
                          <a:spcPct val="20000"/>
                        </a:spcBef>
                        <a:buSzPct val="120000"/>
                        <a:defRPr sz="24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defRPr sz="2000">
                          <a:solidFill>
                            <a:srgbClr val="133984"/>
                          </a:solidFill>
                          <a:latin typeface="Courier New" panose="02070309020205020404" pitchFamily="49" charset="0"/>
                          <a:ea typeface="宋体" panose="02010600030101010101" pitchFamily="2" charset="-122"/>
                        </a:defRPr>
                      </a:lvl2pPr>
                      <a:lvl3pPr marL="1143000" indent="-22860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defRPr>
                          <a:solidFill>
                            <a:schemeClr val="tx1"/>
                          </a:solidFill>
                          <a:latin typeface="Arial" panose="020B0604020202020204" pitchFamily="34" charset="0"/>
                          <a:ea typeface="宋体" panose="02010600030101010101" pitchFamily="2" charset="-122"/>
                        </a:defRPr>
                      </a:lvl4pPr>
                      <a:lvl5pPr marL="2057400" indent="-22860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dirty="0">
                          <a:ln>
                            <a:noFill/>
                          </a:ln>
                          <a:solidFill>
                            <a:schemeClr val="tx1"/>
                          </a:solidFill>
                          <a:effectLst/>
                          <a:latin typeface="+mn-ea"/>
                          <a:ea typeface="+mn-ea"/>
                        </a:rPr>
                        <a:t>静态分配</a:t>
                      </a:r>
                    </a:p>
                  </a:txBody>
                  <a:tcPr marL="91424" marR="91424" marT="45697" marB="45697" anchor="ctr" horzOverflow="overflow">
                    <a:lnL w="12700" cap="flat" cmpd="sng" algn="ctr">
                      <a:solidFill>
                        <a:schemeClr val="tx1"/>
                      </a:solidFill>
                      <a:prstDash val="solid"/>
                      <a:round/>
                      <a:headEnd type="none" w="sm" len="sm"/>
                      <a:tailEnd type="none" w="sm" len="sm"/>
                    </a:lnL>
                    <a:lnR>
                      <a:noFill/>
                    </a:lnR>
                    <a:lnT>
                      <a:noFill/>
                    </a:lnT>
                    <a:lnB>
                      <a:noFill/>
                    </a:lnB>
                    <a:lnTlToBr>
                      <a:noFill/>
                    </a:lnTlToBr>
                    <a:lnBlToTr>
                      <a:noFill/>
                    </a:lnBlToTr>
                    <a:noFill/>
                  </a:tcPr>
                </a:tc>
                <a:extLst>
                  <a:ext uri="{0D108BD9-81ED-4DB2-BD59-A6C34878D82A}">
                    <a16:rowId xmlns:a16="http://schemas.microsoft.com/office/drawing/2014/main" val="3997597758"/>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orient="vert"/>
          </p:nvPr>
        </p:nvSpPr>
        <p:spPr>
          <a:xfrm>
            <a:off x="1619672" y="116632"/>
            <a:ext cx="6400800" cy="685800"/>
          </a:xfrm>
        </p:spPr>
        <p:txBody>
          <a:bodyPr vert="horz"/>
          <a:lstStyle/>
          <a:p>
            <a:pPr eaLnBrk="1" hangingPunct="1"/>
            <a:r>
              <a:rPr lang="zh-CN" altLang="en-US" sz="3600" dirty="0"/>
              <a:t>内存泄漏</a:t>
            </a:r>
          </a:p>
        </p:txBody>
      </p:sp>
      <p:sp>
        <p:nvSpPr>
          <p:cNvPr id="37891" name="Rectangle 3"/>
          <p:cNvSpPr>
            <a:spLocks noGrp="1" noChangeArrowheads="1"/>
          </p:cNvSpPr>
          <p:nvPr>
            <p:ph type="body" orient="vert" sz="half" idx="1"/>
          </p:nvPr>
        </p:nvSpPr>
        <p:spPr>
          <a:xfrm>
            <a:off x="323528" y="908720"/>
            <a:ext cx="8524875" cy="3744912"/>
          </a:xfrm>
        </p:spPr>
        <p:txBody>
          <a:bodyPr vert="horz"/>
          <a:lstStyle/>
          <a:p>
            <a:pPr marL="533400" indent="-533400" eaLnBrk="1" hangingPunct="1">
              <a:lnSpc>
                <a:spcPct val="120000"/>
              </a:lnSpc>
            </a:pPr>
            <a:r>
              <a:rPr lang="zh-CN" altLang="en-US" sz="2400" dirty="0">
                <a:latin typeface="Courier New" panose="02070309020205020404" pitchFamily="49" charset="0"/>
              </a:rPr>
              <a:t>动态分配的空间需要显示地用</a:t>
            </a:r>
            <a:r>
              <a:rPr lang="en-US" altLang="zh-CN" sz="2400" b="1" dirty="0">
                <a:latin typeface="Courier New" panose="02070309020205020404" pitchFamily="49" charset="0"/>
              </a:rPr>
              <a:t>delete</a:t>
            </a:r>
            <a:r>
              <a:rPr lang="zh-CN" altLang="en-US" sz="2400" dirty="0">
                <a:latin typeface="Courier New" panose="02070309020205020404" pitchFamily="49" charset="0"/>
              </a:rPr>
              <a:t>释放</a:t>
            </a:r>
            <a:endParaRPr lang="en-US" altLang="zh-CN" sz="2400" dirty="0">
              <a:latin typeface="Courier New" panose="02070309020205020404" pitchFamily="49" charset="0"/>
            </a:endParaRPr>
          </a:p>
          <a:p>
            <a:pPr marL="533400" indent="-533400" eaLnBrk="1" hangingPunct="1">
              <a:lnSpc>
                <a:spcPct val="120000"/>
              </a:lnSpc>
            </a:pPr>
            <a:r>
              <a:rPr lang="en-US" altLang="zh-CN" sz="2400" b="1" dirty="0">
                <a:latin typeface="Courier New" panose="02070309020205020404" pitchFamily="49" charset="0"/>
              </a:rPr>
              <a:t>delete</a:t>
            </a:r>
            <a:r>
              <a:rPr lang="zh-CN" altLang="en-US" sz="2400" dirty="0">
                <a:latin typeface="Courier New" panose="02070309020205020404" pitchFamily="49" charset="0"/>
              </a:rPr>
              <a:t>需要该动态分配空间的首地址</a:t>
            </a:r>
            <a:endParaRPr lang="en-US" altLang="zh-CN" sz="2400" dirty="0">
              <a:latin typeface="Courier New" panose="02070309020205020404" pitchFamily="49" charset="0"/>
            </a:endParaRPr>
          </a:p>
          <a:p>
            <a:pPr marL="533400" indent="-533400" eaLnBrk="1" hangingPunct="1">
              <a:lnSpc>
                <a:spcPct val="120000"/>
              </a:lnSpc>
            </a:pPr>
            <a:r>
              <a:rPr lang="zh-CN" altLang="en-US" sz="2400" dirty="0">
                <a:latin typeface="Courier New" panose="02070309020205020404" pitchFamily="49" charset="0"/>
              </a:rPr>
              <a:t>如果一个动态分配的空间没有被任何指针变量引用，则无法用</a:t>
            </a:r>
            <a:r>
              <a:rPr lang="en-US" altLang="zh-CN" sz="2400" b="1" dirty="0">
                <a:latin typeface="Courier New" panose="02070309020205020404" pitchFamily="49" charset="0"/>
              </a:rPr>
              <a:t>delete</a:t>
            </a:r>
            <a:r>
              <a:rPr lang="zh-CN" altLang="en-US" sz="2400" dirty="0">
                <a:latin typeface="Courier New" panose="02070309020205020404" pitchFamily="49" charset="0"/>
              </a:rPr>
              <a:t>释放，称为内存泄漏</a:t>
            </a:r>
            <a:endParaRPr lang="en-US" altLang="zh-CN" sz="2400" dirty="0">
              <a:latin typeface="楷体_GB2312" pitchFamily="49" charset="-122"/>
            </a:endParaRPr>
          </a:p>
          <a:p>
            <a:pPr marL="996950" lvl="1" indent="-533400" eaLnBrk="1" hangingPunct="1">
              <a:lnSpc>
                <a:spcPct val="110000"/>
              </a:lnSpc>
            </a:pPr>
            <a:r>
              <a:rPr lang="zh-CN" altLang="en-US" sz="2000" dirty="0">
                <a:solidFill>
                  <a:schemeClr val="tx1"/>
                </a:solidFill>
                <a:latin typeface="楷体_GB2312" pitchFamily="49" charset="-122"/>
              </a:rPr>
              <a:t>及时释放内存对长时间运行的程序很重要，如果存在内存泄漏，程序可能导致内存耗尽而崩溃</a:t>
            </a:r>
            <a:endParaRPr lang="en-US" altLang="zh-CN" sz="2000" dirty="0">
              <a:solidFill>
                <a:schemeClr val="tx1"/>
              </a:solidFill>
              <a:latin typeface="楷体_GB2312" pitchFamily="49" charset="-122"/>
            </a:endParaRPr>
          </a:p>
        </p:txBody>
      </p:sp>
      <p:grpSp>
        <p:nvGrpSpPr>
          <p:cNvPr id="5" name="组合 4"/>
          <p:cNvGrpSpPr>
            <a:grpSpLocks/>
          </p:cNvGrpSpPr>
          <p:nvPr/>
        </p:nvGrpSpPr>
        <p:grpSpPr bwMode="auto">
          <a:xfrm>
            <a:off x="0" y="3933056"/>
            <a:ext cx="9148365" cy="1512166"/>
            <a:chOff x="0" y="4365104"/>
            <a:chExt cx="9148365" cy="1211667"/>
          </a:xfrm>
          <a:effectLst>
            <a:outerShdw blurRad="50800" dist="38100" dir="5400000" algn="t" rotWithShape="0">
              <a:prstClr val="black">
                <a:alpha val="40000"/>
              </a:prstClr>
            </a:outerShdw>
          </a:effectLst>
        </p:grpSpPr>
        <p:sp>
          <p:nvSpPr>
            <p:cNvPr id="6" name="矩形 7"/>
            <p:cNvSpPr>
              <a:spLocks noChangeArrowheads="1"/>
            </p:cNvSpPr>
            <p:nvPr/>
          </p:nvSpPr>
          <p:spPr bwMode="auto">
            <a:xfrm>
              <a:off x="0" y="4365104"/>
              <a:ext cx="9144000" cy="1211667"/>
            </a:xfrm>
            <a:prstGeom prst="rect">
              <a:avLst/>
            </a:prstGeom>
            <a:solidFill>
              <a:srgbClr val="FF0000"/>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lIns="90000" tIns="46800" rIns="90000" bIns="46800" anchor="ctr">
              <a:no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sp>
          <p:nvSpPr>
            <p:cNvPr id="7" name="矩形 9"/>
            <p:cNvSpPr>
              <a:spLocks noChangeArrowheads="1"/>
            </p:cNvSpPr>
            <p:nvPr/>
          </p:nvSpPr>
          <p:spPr bwMode="auto">
            <a:xfrm>
              <a:off x="4365" y="4417784"/>
              <a:ext cx="9144000" cy="1109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zh-CN" altLang="en-US" b="1" dirty="0">
                  <a:solidFill>
                    <a:schemeClr val="bg1"/>
                  </a:solidFill>
                  <a:latin typeface="Arial" panose="020B0604020202020204" pitchFamily="34" charset="0"/>
                  <a:ea typeface="黑体" panose="02010609060101010101" pitchFamily="49" charset="-122"/>
                </a:rPr>
                <a:t>注意：</a:t>
              </a:r>
            </a:p>
            <a:p>
              <a:pPr algn="ctr" eaLnBrk="1" hangingPunct="1">
                <a:lnSpc>
                  <a:spcPct val="100000"/>
                </a:lnSpc>
                <a:spcBef>
                  <a:spcPct val="0"/>
                </a:spcBef>
                <a:buSzTx/>
                <a:buFontTx/>
                <a:buNone/>
              </a:pPr>
              <a:r>
                <a:rPr lang="en-US" altLang="zh-CN" b="1" dirty="0">
                  <a:solidFill>
                    <a:schemeClr val="bg1"/>
                  </a:solidFill>
                  <a:latin typeface="Arial" panose="020B0604020202020204" pitchFamily="34" charset="0"/>
                  <a:ea typeface="黑体" panose="02010609060101010101" pitchFamily="49" charset="-122"/>
                </a:rPr>
                <a:t>1</a:t>
              </a:r>
              <a:r>
                <a:rPr lang="zh-CN" altLang="en-US" b="1" dirty="0">
                  <a:solidFill>
                    <a:schemeClr val="bg1"/>
                  </a:solidFill>
                  <a:latin typeface="Arial" panose="020B0604020202020204" pitchFamily="34" charset="0"/>
                  <a:ea typeface="黑体" panose="02010609060101010101" pitchFamily="49" charset="-122"/>
                </a:rPr>
                <a:t>）不能解引用一个释放了的内存空间</a:t>
              </a:r>
            </a:p>
            <a:p>
              <a:pPr algn="ctr" eaLnBrk="1" hangingPunct="1">
                <a:lnSpc>
                  <a:spcPct val="100000"/>
                </a:lnSpc>
                <a:spcBef>
                  <a:spcPct val="0"/>
                </a:spcBef>
                <a:buSzTx/>
                <a:buFontTx/>
                <a:buNone/>
              </a:pPr>
              <a:r>
                <a:rPr lang="en-US" altLang="zh-CN" b="1" dirty="0">
                  <a:solidFill>
                    <a:schemeClr val="bg1"/>
                  </a:solidFill>
                  <a:latin typeface="Arial" panose="020B0604020202020204" pitchFamily="34" charset="0"/>
                  <a:ea typeface="黑体" panose="02010609060101010101" pitchFamily="49" charset="-122"/>
                </a:rPr>
                <a:t>2</a:t>
              </a:r>
              <a:r>
                <a:rPr lang="zh-CN" altLang="en-US" b="1" dirty="0">
                  <a:solidFill>
                    <a:schemeClr val="bg1"/>
                  </a:solidFill>
                  <a:latin typeface="Arial" panose="020B0604020202020204" pitchFamily="34" charset="0"/>
                  <a:ea typeface="黑体" panose="02010609060101010101" pitchFamily="49" charset="-122"/>
                </a:rPr>
                <a:t>）同一个动态分配区域只能释放一次</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程序里的任意门！</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3" y="980728"/>
            <a:ext cx="8992219" cy="5760640"/>
          </a:xfrm>
          <a:prstGeom prst="rect">
            <a:avLst/>
          </a:prstGeom>
        </p:spPr>
      </p:pic>
    </p:spTree>
    <p:extLst>
      <p:ext uri="{BB962C8B-B14F-4D97-AF65-F5344CB8AC3E}">
        <p14:creationId xmlns:p14="http://schemas.microsoft.com/office/powerpoint/2010/main" val="3370699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99B7896F-29DD-FE47-81A9-39A47D667F96}"/>
              </a:ext>
            </a:extLst>
          </p:cNvPr>
          <p:cNvSpPr>
            <a:spLocks noGrp="1" noRot="1" noChangeArrowheads="1"/>
          </p:cNvSpPr>
          <p:nvPr>
            <p:ph type="title"/>
          </p:nvPr>
        </p:nvSpPr>
        <p:spPr>
          <a:xfrm>
            <a:off x="827088" y="115888"/>
            <a:ext cx="7772400" cy="720725"/>
          </a:xfrm>
        </p:spPr>
        <p:txBody>
          <a:bodyPr/>
          <a:lstStyle/>
          <a:p>
            <a:pPr eaLnBrk="1" hangingPunct="1">
              <a:defRPr/>
            </a:pPr>
            <a:r>
              <a:rPr lang="zh-CN" altLang="en-US"/>
              <a:t>动态空间分配示例</a:t>
            </a:r>
          </a:p>
        </p:txBody>
      </p:sp>
      <p:sp>
        <p:nvSpPr>
          <p:cNvPr id="4" name="矩形 3"/>
          <p:cNvSpPr/>
          <p:nvPr/>
        </p:nvSpPr>
        <p:spPr>
          <a:xfrm>
            <a:off x="395536" y="908720"/>
            <a:ext cx="8497887" cy="2304256"/>
          </a:xfrm>
          <a:prstGeom prst="rect">
            <a:avLst/>
          </a:prstGeom>
          <a:solidFill>
            <a:schemeClr val="bg1">
              <a:lumMod val="85000"/>
            </a:schemeClr>
          </a:solidFill>
        </p:spPr>
        <p:txBody>
          <a:bodyPr/>
          <a:lstStyle/>
          <a:p>
            <a:pPr eaLnBrk="1" hangingPunct="1">
              <a:spcBef>
                <a:spcPts val="1200"/>
              </a:spcBef>
              <a:spcAft>
                <a:spcPts val="600"/>
              </a:spcAft>
              <a:defRPr/>
            </a:pPr>
            <a:r>
              <a:rPr lang="zh-CN" altLang="en-US" sz="2400" b="1" dirty="0">
                <a:solidFill>
                  <a:srgbClr val="133984"/>
                </a:solidFill>
                <a:latin typeface="Courier New" panose="02070309020205020404" pitchFamily="49" charset="0"/>
                <a:ea typeface="+mn-ea"/>
              </a:rPr>
              <a:t>统计一批数据的和：</a:t>
            </a:r>
            <a:endParaRPr lang="en-US" altLang="zh-CN" sz="2400" b="1" dirty="0">
              <a:solidFill>
                <a:srgbClr val="133984"/>
              </a:solidFill>
              <a:latin typeface="Courier New" panose="02070309020205020404" pitchFamily="49" charset="0"/>
              <a:ea typeface="+mn-ea"/>
            </a:endParaRPr>
          </a:p>
          <a:p>
            <a:pPr eaLnBrk="1" hangingPunct="1">
              <a:defRPr/>
            </a:pPr>
            <a:r>
              <a:rPr lang="zh-CN" altLang="en-US" sz="2400" dirty="0">
                <a:latin typeface="+mn-ea"/>
                <a:ea typeface="+mn-ea"/>
              </a:rPr>
              <a:t>  从终端输入输入一批数据并求和，数据个数无法预知</a:t>
            </a:r>
            <a:endParaRPr lang="zh-CN" altLang="en-US" sz="2400" dirty="0">
              <a:latin typeface="Courier New" panose="02070309020205020404" pitchFamily="49" charset="0"/>
              <a:ea typeface="+mn-ea"/>
            </a:endParaRPr>
          </a:p>
          <a:p>
            <a:pPr eaLnBrk="1" hangingPunct="1">
              <a:spcBef>
                <a:spcPts val="1200"/>
              </a:spcBef>
              <a:spcAft>
                <a:spcPts val="600"/>
              </a:spcAft>
              <a:defRPr/>
            </a:pPr>
            <a:r>
              <a:rPr lang="zh-CN" altLang="en-US" sz="2400" b="1" dirty="0">
                <a:solidFill>
                  <a:srgbClr val="133984"/>
                </a:solidFill>
                <a:latin typeface="Courier New" panose="02070309020205020404" pitchFamily="49" charset="0"/>
                <a:ea typeface="+mn-ea"/>
              </a:rPr>
              <a:t>算法：</a:t>
            </a:r>
            <a:endParaRPr lang="en-US" altLang="zh-CN" sz="2400" b="1" dirty="0">
              <a:solidFill>
                <a:srgbClr val="133984"/>
              </a:solidFill>
              <a:latin typeface="Courier New" panose="02070309020205020404" pitchFamily="49" charset="0"/>
              <a:ea typeface="+mn-ea"/>
            </a:endParaRPr>
          </a:p>
          <a:p>
            <a:pPr eaLnBrk="1" hangingPunct="1">
              <a:defRPr/>
            </a:pPr>
            <a:r>
              <a:rPr lang="en-US" altLang="zh-CN" sz="2400" b="1" dirty="0">
                <a:solidFill>
                  <a:srgbClr val="133984"/>
                </a:solidFill>
                <a:latin typeface="Courier New" panose="02070309020205020404" pitchFamily="49" charset="0"/>
                <a:ea typeface="+mn-ea"/>
              </a:rPr>
              <a:t>  </a:t>
            </a:r>
            <a:r>
              <a:rPr lang="en-US" altLang="zh-CN" sz="2400" dirty="0">
                <a:latin typeface="Courier New" panose="02070309020205020404" pitchFamily="49" charset="0"/>
                <a:ea typeface="+mn-ea"/>
              </a:rPr>
              <a:t>1</a:t>
            </a:r>
            <a:r>
              <a:rPr lang="zh-CN" altLang="en-US" sz="2400" dirty="0">
                <a:latin typeface="Courier New" panose="02070309020205020404" pitchFamily="49" charset="0"/>
                <a:ea typeface="+mn-ea"/>
              </a:rPr>
              <a:t>）定义一个足够大的数组，每次运行时只使用一部分</a:t>
            </a:r>
            <a:endParaRPr lang="en-US" altLang="zh-CN" sz="2400" dirty="0">
              <a:latin typeface="Courier New" panose="02070309020205020404" pitchFamily="49" charset="0"/>
              <a:ea typeface="+mn-ea"/>
            </a:endParaRPr>
          </a:p>
          <a:p>
            <a:pPr eaLnBrk="1" hangingPunct="1">
              <a:defRPr/>
            </a:pPr>
            <a:r>
              <a:rPr lang="en-US" altLang="zh-CN" sz="2400" dirty="0">
                <a:latin typeface="Courier New" panose="02070309020205020404" pitchFamily="49" charset="0"/>
                <a:ea typeface="+mn-ea"/>
              </a:rPr>
              <a:t>  2</a:t>
            </a:r>
            <a:r>
              <a:rPr lang="zh-CN" altLang="en-US" sz="2400" dirty="0">
                <a:latin typeface="Courier New" panose="02070309020205020404" pitchFamily="49" charset="0"/>
                <a:ea typeface="+mn-ea"/>
              </a:rPr>
              <a:t>）用动态内存分配根据输入的数据量申请一个动态数组</a:t>
            </a:r>
          </a:p>
        </p:txBody>
      </p:sp>
      <p:sp>
        <p:nvSpPr>
          <p:cNvPr id="7" name="Rectangle 2">
            <a:extLst>
              <a:ext uri="{FF2B5EF4-FFF2-40B4-BE49-F238E27FC236}">
                <a16:creationId xmlns:a16="http://schemas.microsoft.com/office/drawing/2014/main" id="{4240040C-8FC6-234A-9977-72BF4A9E3CA5}"/>
              </a:ext>
            </a:extLst>
          </p:cNvPr>
          <p:cNvSpPr>
            <a:spLocks noChangeArrowheads="1"/>
          </p:cNvSpPr>
          <p:nvPr/>
        </p:nvSpPr>
        <p:spPr bwMode="auto">
          <a:xfrm>
            <a:off x="395536" y="3284984"/>
            <a:ext cx="8496944" cy="3416320"/>
          </a:xfrm>
          <a:prstGeom prst="rect">
            <a:avLst/>
          </a:prstGeom>
          <a:solidFill>
            <a:schemeClr val="bg1">
              <a:lumMod val="85000"/>
            </a:schemeClr>
          </a:solidFill>
          <a:ln>
            <a:noFill/>
          </a:ln>
          <a:effectLst/>
        </p:spPr>
        <p:txBody>
          <a:bodyPr wrap="square">
            <a:spAutoFit/>
          </a:bodyPr>
          <a:lstStyle/>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#include &lt;</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iostream</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&gt;</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using namespace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std</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ts val="0"/>
              </a:spcBef>
              <a:defRPr/>
            </a:pP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main()</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*p,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n, sum=0;</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"Input an array size n followed by n integers:";</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cin</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&gt;&gt; n;</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if (!(p = new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[n]))  exit(1);</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&lt;n;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cin</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&gt;&gt; p[</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sum += p[</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delete [] p;</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"Sum of the elements:" &lt;&lt; sum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endl</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return 0;</a:t>
            </a:r>
          </a:p>
          <a:p>
            <a:pPr eaLnBrk="1" hangingPunct="1">
              <a:spcBef>
                <a:spcPts val="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p:txBody>
      </p:sp>
      <p:pic>
        <p:nvPicPr>
          <p:cNvPr id="8" name="图片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2276872"/>
            <a:ext cx="328304"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图片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60432" y="2636912"/>
            <a:ext cx="350712" cy="445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b="1" dirty="0">
                  <a:solidFill>
                    <a:srgbClr val="FF0000"/>
                  </a:solidFill>
                  <a:latin typeface="Times New Roman" panose="02020603050405020304" pitchFamily="18" charset="0"/>
                </a:rPr>
                <a:t>7.4 </a:t>
              </a:r>
              <a:r>
                <a:rPr lang="zh-CN" altLang="en-US" b="1" dirty="0">
                  <a:solidFill>
                    <a:srgbClr val="FF0000"/>
                  </a:solidFill>
                  <a:latin typeface="Times New Roman" panose="02020603050405020304" pitchFamily="18" charset="0"/>
                </a:rPr>
                <a:t>字符串再讨论</a:t>
              </a:r>
              <a:endParaRPr lang="en-US" altLang="zh-CN" b="1" dirty="0">
                <a:solidFill>
                  <a:srgbClr val="FF0000"/>
                </a:solidFill>
                <a:latin typeface="Times New Roman" panose="02020603050405020304" pitchFamily="18" charset="0"/>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7.3 </a:t>
              </a:r>
              <a:r>
                <a:rPr lang="zh-CN" altLang="en-US" dirty="0">
                  <a:solidFill>
                    <a:srgbClr val="000000"/>
                  </a:solidFill>
                  <a:latin typeface="Times New Roman" panose="02020603050405020304" pitchFamily="18" charset="0"/>
                </a:rPr>
                <a:t>动态内存分配</a:t>
              </a:r>
              <a:endParaRPr lang="en-US" altLang="zh-CN" dirty="0">
                <a:solidFill>
                  <a:srgbClr val="000000"/>
                </a:solidFill>
                <a:latin typeface="Times New Roman" panose="02020603050405020304" pitchFamily="18" charset="0"/>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7.2 </a:t>
              </a:r>
              <a:r>
                <a:rPr lang="zh-CN" altLang="en-US" dirty="0">
                  <a:solidFill>
                    <a:srgbClr val="000000"/>
                  </a:solidFill>
                  <a:latin typeface="Times New Roman" panose="02020603050405020304" pitchFamily="18" charset="0"/>
                </a:rPr>
                <a:t>指针运算与数组</a:t>
              </a: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.5 </a:t>
              </a:r>
              <a:r>
                <a:rPr lang="zh-CN" altLang="en-US" dirty="0">
                  <a:solidFill>
                    <a:srgbClr val="000000"/>
                  </a:solidFill>
                  <a:latin typeface="Times New Roman" panose="02020603050405020304" pitchFamily="18" charset="0"/>
                </a:rPr>
                <a:t>指针与函数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77" name="Group 59"/>
          <p:cNvGrpSpPr>
            <a:grpSpLocks/>
          </p:cNvGrpSpPr>
          <p:nvPr/>
        </p:nvGrpSpPr>
        <p:grpSpPr bwMode="auto">
          <a:xfrm>
            <a:off x="1979712" y="4476155"/>
            <a:ext cx="5256213" cy="681037"/>
            <a:chOff x="1066" y="1253"/>
            <a:chExt cx="3311" cy="429"/>
          </a:xfrm>
        </p:grpSpPr>
        <p:sp>
          <p:nvSpPr>
            <p:cNvPr id="78"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.6 </a:t>
              </a:r>
              <a:r>
                <a:rPr lang="zh-CN" altLang="en-US" dirty="0">
                  <a:solidFill>
                    <a:srgbClr val="000000"/>
                  </a:solidFill>
                  <a:latin typeface="Times New Roman" panose="02020603050405020304" pitchFamily="18" charset="0"/>
                </a:rPr>
                <a:t>引用与函数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79" name="Group 22"/>
            <p:cNvGrpSpPr>
              <a:grpSpLocks/>
            </p:cNvGrpSpPr>
            <p:nvPr/>
          </p:nvGrpSpPr>
          <p:grpSpPr bwMode="auto">
            <a:xfrm>
              <a:off x="4103" y="1434"/>
              <a:ext cx="274" cy="248"/>
              <a:chOff x="2078" y="1680"/>
              <a:chExt cx="1615" cy="1615"/>
            </a:xfrm>
          </p:grpSpPr>
          <p:sp>
            <p:nvSpPr>
              <p:cNvPr id="80"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1"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3"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4"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5"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6" name="Group 59"/>
          <p:cNvGrpSpPr>
            <a:grpSpLocks/>
          </p:cNvGrpSpPr>
          <p:nvPr/>
        </p:nvGrpSpPr>
        <p:grpSpPr bwMode="auto">
          <a:xfrm>
            <a:off x="1982516" y="5916315"/>
            <a:ext cx="5256213" cy="681037"/>
            <a:chOff x="1066" y="1253"/>
            <a:chExt cx="3311" cy="429"/>
          </a:xfrm>
        </p:grpSpPr>
        <p:sp>
          <p:nvSpPr>
            <p:cNvPr id="87"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.8 </a:t>
              </a:r>
              <a:r>
                <a:rPr lang="zh-CN" altLang="en-US" dirty="0">
                  <a:solidFill>
                    <a:srgbClr val="000000"/>
                  </a:solidFill>
                  <a:latin typeface="Times New Roman" panose="02020603050405020304" pitchFamily="18" charset="0"/>
                </a:rPr>
                <a:t>函数指针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8" name="Group 22"/>
            <p:cNvGrpSpPr>
              <a:grpSpLocks/>
            </p:cNvGrpSpPr>
            <p:nvPr/>
          </p:nvGrpSpPr>
          <p:grpSpPr bwMode="auto">
            <a:xfrm>
              <a:off x="4103" y="1434"/>
              <a:ext cx="274" cy="248"/>
              <a:chOff x="2078" y="1680"/>
              <a:chExt cx="1615" cy="1615"/>
            </a:xfrm>
          </p:grpSpPr>
          <p:sp>
            <p:nvSpPr>
              <p:cNvPr id="89"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0"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1"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92"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1"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13" name="Group 60"/>
          <p:cNvGrpSpPr>
            <a:grpSpLocks/>
          </p:cNvGrpSpPr>
          <p:nvPr/>
        </p:nvGrpSpPr>
        <p:grpSpPr bwMode="auto">
          <a:xfrm>
            <a:off x="1982516" y="5196235"/>
            <a:ext cx="5186363" cy="682625"/>
            <a:chOff x="1066" y="709"/>
            <a:chExt cx="3267" cy="430"/>
          </a:xfrm>
        </p:grpSpPr>
        <p:sp>
          <p:nvSpPr>
            <p:cNvPr id="114"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.7 </a:t>
              </a:r>
              <a:r>
                <a:rPr lang="zh-CN" altLang="en-US" dirty="0">
                  <a:solidFill>
                    <a:srgbClr val="000000"/>
                  </a:solidFill>
                  <a:latin typeface="Times New Roman" panose="02020603050405020304" pitchFamily="18" charset="0"/>
                </a:rPr>
                <a:t>指针数组与多级指针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15" name="Group 30"/>
            <p:cNvGrpSpPr>
              <a:grpSpLocks/>
            </p:cNvGrpSpPr>
            <p:nvPr/>
          </p:nvGrpSpPr>
          <p:grpSpPr bwMode="auto">
            <a:xfrm>
              <a:off x="4059" y="891"/>
              <a:ext cx="274" cy="248"/>
              <a:chOff x="2078" y="1680"/>
              <a:chExt cx="1615" cy="1615"/>
            </a:xfrm>
          </p:grpSpPr>
          <p:sp>
            <p:nvSpPr>
              <p:cNvPr id="116"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7"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8"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9"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0"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21"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1960473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9F6CEDB-871B-704F-BE23-9294E0D1DABD}"/>
              </a:ext>
            </a:extLst>
          </p:cNvPr>
          <p:cNvSpPr>
            <a:spLocks noGrp="1" noRot="1" noChangeArrowheads="1"/>
          </p:cNvSpPr>
          <p:nvPr>
            <p:ph type="title"/>
          </p:nvPr>
        </p:nvSpPr>
        <p:spPr>
          <a:xfrm>
            <a:off x="684213" y="188913"/>
            <a:ext cx="7772400" cy="647700"/>
          </a:xfrm>
        </p:spPr>
        <p:txBody>
          <a:bodyPr/>
          <a:lstStyle/>
          <a:p>
            <a:pPr eaLnBrk="1" hangingPunct="1">
              <a:defRPr/>
            </a:pPr>
            <a:r>
              <a:rPr lang="zh-CN" altLang="en-US"/>
              <a:t>字符串再讨论</a:t>
            </a:r>
          </a:p>
        </p:txBody>
      </p:sp>
      <p:sp>
        <p:nvSpPr>
          <p:cNvPr id="41987" name="Rectangle 3"/>
          <p:cNvSpPr>
            <a:spLocks noGrp="1" noChangeArrowheads="1"/>
          </p:cNvSpPr>
          <p:nvPr>
            <p:ph idx="1"/>
          </p:nvPr>
        </p:nvSpPr>
        <p:spPr>
          <a:xfrm>
            <a:off x="536575" y="900113"/>
            <a:ext cx="8394700" cy="1584325"/>
          </a:xfrm>
        </p:spPr>
        <p:txBody>
          <a:bodyPr/>
          <a:lstStyle/>
          <a:p>
            <a:pPr eaLnBrk="1" hangingPunct="1"/>
            <a:r>
              <a:rPr lang="zh-CN" altLang="en-US" dirty="0"/>
              <a:t>字符串常量</a:t>
            </a:r>
            <a:endParaRPr lang="en-US" altLang="zh-CN" dirty="0"/>
          </a:p>
          <a:p>
            <a:pPr lvl="1" eaLnBrk="1" hangingPunct="1">
              <a:lnSpc>
                <a:spcPct val="110000"/>
              </a:lnSpc>
              <a:spcBef>
                <a:spcPct val="0"/>
              </a:spcBef>
            </a:pPr>
            <a:r>
              <a:rPr lang="zh-CN" altLang="en-US" dirty="0">
                <a:solidFill>
                  <a:schemeClr val="tx1"/>
                </a:solidFill>
              </a:rPr>
              <a:t>定义在静态区域，程序运行过程中始终存在</a:t>
            </a:r>
            <a:endParaRPr lang="en-US" altLang="zh-CN" dirty="0">
              <a:solidFill>
                <a:schemeClr val="tx1"/>
              </a:solidFill>
            </a:endParaRPr>
          </a:p>
          <a:p>
            <a:pPr lvl="1" eaLnBrk="1" hangingPunct="1"/>
            <a:r>
              <a:rPr lang="zh-CN" altLang="en-US" dirty="0">
                <a:solidFill>
                  <a:schemeClr val="tx1"/>
                </a:solidFill>
              </a:rPr>
              <a:t>可以将字符串常量赋值给一个字符型指针</a:t>
            </a:r>
            <a:endParaRPr lang="en-US" altLang="zh-CN" dirty="0">
              <a:solidFill>
                <a:schemeClr val="tx1"/>
              </a:solidFill>
            </a:endParaRPr>
          </a:p>
        </p:txBody>
      </p:sp>
      <p:sp>
        <p:nvSpPr>
          <p:cNvPr id="4" name="Text Box 4">
            <a:extLst>
              <a:ext uri="{FF2B5EF4-FFF2-40B4-BE49-F238E27FC236}">
                <a16:creationId xmlns:a16="http://schemas.microsoft.com/office/drawing/2014/main" id="{F9A34EBB-BEFD-CF4E-A6AD-6579F5D7D4B2}"/>
              </a:ext>
            </a:extLst>
          </p:cNvPr>
          <p:cNvSpPr txBox="1">
            <a:spLocks noChangeArrowheads="1"/>
          </p:cNvSpPr>
          <p:nvPr/>
        </p:nvSpPr>
        <p:spPr bwMode="auto">
          <a:xfrm>
            <a:off x="1331913" y="2400300"/>
            <a:ext cx="6552455" cy="1139825"/>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char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astr</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"201811122119"</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astr</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[3]; </a:t>
            </a:r>
          </a:p>
          <a:p>
            <a:pPr eaLnBrk="1" hangingPunct="1">
              <a:spcBef>
                <a:spcPct val="20000"/>
              </a:spcBef>
              <a:defRPr/>
            </a:pPr>
            <a:r>
              <a:rPr kumimoji="1" lang="en-US" altLang="zh-CN" sz="2000" b="1" dirty="0" err="1">
                <a:solidFill>
                  <a:srgbClr val="C00000"/>
                </a:solidFill>
                <a:latin typeface="Courier New" panose="02070309020205020404" pitchFamily="49" charset="0"/>
                <a:ea typeface="黑体" panose="02010609060101010101" pitchFamily="49" charset="-122"/>
                <a:cs typeface="Courier New" panose="02070309020205020404" pitchFamily="49" charset="0"/>
              </a:rPr>
              <a:t>astr</a:t>
            </a:r>
            <a:r>
              <a:rPr kumimoji="1" lang="en-US" altLang="zh-CN" sz="2000" b="1" dirty="0">
                <a:solidFill>
                  <a:srgbClr val="C00000"/>
                </a:solidFill>
                <a:latin typeface="Courier New" panose="02070309020205020404" pitchFamily="49" charset="0"/>
                <a:ea typeface="黑体" panose="02010609060101010101" pitchFamily="49" charset="-122"/>
                <a:cs typeface="Courier New" panose="02070309020205020404" pitchFamily="49" charset="0"/>
              </a:rPr>
              <a:t>[3] = 'Y'; // Wrong! </a:t>
            </a:r>
            <a:r>
              <a:rPr kumimoji="1" lang="en-US" altLang="zh-CN" sz="2000" b="1" i="1" dirty="0">
                <a:solidFill>
                  <a:srgbClr val="C00000"/>
                </a:solidFill>
                <a:latin typeface="Courier New" panose="02070309020205020404" pitchFamily="49" charset="0"/>
                <a:ea typeface="黑体" panose="02010609060101010101" pitchFamily="49" charset="-122"/>
                <a:cs typeface="Courier New" panose="02070309020205020404" pitchFamily="49" charset="0"/>
              </a:rPr>
              <a:t>Why?</a:t>
            </a:r>
          </a:p>
        </p:txBody>
      </p:sp>
      <p:sp>
        <p:nvSpPr>
          <p:cNvPr id="6" name="Rectangle 3"/>
          <p:cNvSpPr txBox="1">
            <a:spLocks noChangeArrowheads="1"/>
          </p:cNvSpPr>
          <p:nvPr/>
        </p:nvSpPr>
        <p:spPr bwMode="auto">
          <a:xfrm>
            <a:off x="536575" y="3532188"/>
            <a:ext cx="83947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zh-CN" altLang="en-US" dirty="0">
                <a:latin typeface="+mn-lt"/>
                <a:ea typeface="+mn-ea"/>
              </a:rPr>
              <a:t>字符串变量</a:t>
            </a:r>
            <a:endParaRPr lang="en-US" altLang="zh-CN" dirty="0">
              <a:latin typeface="+mn-lt"/>
              <a:ea typeface="+mn-ea"/>
            </a:endParaRPr>
          </a:p>
          <a:p>
            <a:pPr lvl="1" eaLnBrk="1" hangingPunct="1">
              <a:lnSpc>
                <a:spcPct val="110000"/>
              </a:lnSpc>
              <a:spcBef>
                <a:spcPct val="0"/>
              </a:spcBef>
            </a:pPr>
            <a:r>
              <a:rPr lang="zh-CN" altLang="en-US" dirty="0">
                <a:solidFill>
                  <a:schemeClr val="tx1"/>
                </a:solidFill>
                <a:latin typeface="+mn-lt"/>
                <a:ea typeface="+mn-ea"/>
              </a:rPr>
              <a:t>局部变量，定义在栈区域</a:t>
            </a:r>
            <a:endParaRPr lang="en-US" altLang="zh-CN" dirty="0">
              <a:solidFill>
                <a:schemeClr val="tx1"/>
              </a:solidFill>
              <a:latin typeface="+mn-lt"/>
              <a:ea typeface="+mn-ea"/>
            </a:endParaRPr>
          </a:p>
        </p:txBody>
      </p:sp>
      <p:sp>
        <p:nvSpPr>
          <p:cNvPr id="7" name="Text Box 4">
            <a:extLst>
              <a:ext uri="{FF2B5EF4-FFF2-40B4-BE49-F238E27FC236}">
                <a16:creationId xmlns:a16="http://schemas.microsoft.com/office/drawing/2014/main" id="{6EC3776B-4FBE-7448-B402-219920381A3F}"/>
              </a:ext>
            </a:extLst>
          </p:cNvPr>
          <p:cNvSpPr txBox="1">
            <a:spLocks noChangeArrowheads="1"/>
          </p:cNvSpPr>
          <p:nvPr/>
        </p:nvSpPr>
        <p:spPr bwMode="auto">
          <a:xfrm>
            <a:off x="1331640" y="4509120"/>
            <a:ext cx="6552728" cy="768350"/>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a:solidFill>
                  <a:schemeClr val="tx1"/>
                </a:solidFill>
                <a:ea typeface="黑体" panose="02010609060101010101" pitchFamily="49" charset="-122"/>
                <a:cs typeface="Courier New" panose="02070309020205020404" pitchFamily="49" charset="0"/>
              </a:rPr>
              <a:t>char bstr[] = "201811122119"; </a:t>
            </a:r>
          </a:p>
          <a:p>
            <a:pPr eaLnBrk="1" hangingPunct="1">
              <a:lnSpc>
                <a:spcPct val="100000"/>
              </a:lnSpc>
              <a:buSzTx/>
              <a:buFontTx/>
              <a:buNone/>
              <a:defRPr/>
            </a:pPr>
            <a:r>
              <a:rPr kumimoji="1" lang="en-US" altLang="zh-CN" sz="2000" b="1">
                <a:solidFill>
                  <a:srgbClr val="C00000"/>
                </a:solidFill>
                <a:ea typeface="黑体" panose="02010609060101010101" pitchFamily="49" charset="-122"/>
                <a:cs typeface="Courier New" panose="02070309020205020404" pitchFamily="49" charset="0"/>
              </a:rPr>
              <a:t>// </a:t>
            </a:r>
            <a:r>
              <a:rPr kumimoji="1" lang="zh-CN" altLang="en-US" sz="2000" b="1">
                <a:solidFill>
                  <a:srgbClr val="C00000"/>
                </a:solidFill>
                <a:ea typeface="黑体" panose="02010609060101010101" pitchFamily="49" charset="-122"/>
                <a:cs typeface="Courier New" panose="02070309020205020404" pitchFamily="49" charset="0"/>
              </a:rPr>
              <a:t>与上语句有啥不同？</a:t>
            </a:r>
            <a:endParaRPr kumimoji="1" lang="en-US" altLang="zh-CN" sz="2000" b="1">
              <a:solidFill>
                <a:srgbClr val="C00000"/>
              </a:solidFill>
              <a:ea typeface="黑体" panose="02010609060101010101" pitchFamily="49" charset="-122"/>
              <a:cs typeface="Courier New" panose="02070309020205020404" pitchFamily="49" charset="0"/>
            </a:endParaRPr>
          </a:p>
        </p:txBody>
      </p:sp>
      <p:sp>
        <p:nvSpPr>
          <p:cNvPr id="8" name="Text Box 4">
            <a:extLst>
              <a:ext uri="{FF2B5EF4-FFF2-40B4-BE49-F238E27FC236}">
                <a16:creationId xmlns:a16="http://schemas.microsoft.com/office/drawing/2014/main" id="{16EFE65D-5E73-8349-AC5A-5D1DD0A1AC50}"/>
              </a:ext>
            </a:extLst>
          </p:cNvPr>
          <p:cNvSpPr txBox="1">
            <a:spLocks noChangeArrowheads="1"/>
          </p:cNvSpPr>
          <p:nvPr/>
        </p:nvSpPr>
        <p:spPr bwMode="auto">
          <a:xfrm>
            <a:off x="1335088" y="5805488"/>
            <a:ext cx="6549280" cy="769937"/>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a:solidFill>
                  <a:schemeClr val="tx1"/>
                </a:solidFill>
                <a:ea typeface="黑体" panose="02010609060101010101" pitchFamily="49" charset="-122"/>
                <a:cs typeface="Courier New" panose="02070309020205020404" pitchFamily="49" charset="0"/>
              </a:rPr>
              <a:t>char </a:t>
            </a:r>
            <a:r>
              <a:rPr kumimoji="1" lang="zh-CN" altLang="en-US" sz="2000" b="1">
                <a:solidFill>
                  <a:schemeClr val="tx1"/>
                </a:solidFill>
                <a:ea typeface="黑体" panose="02010609060101010101" pitchFamily="49" charset="-122"/>
                <a:cs typeface="Courier New" panose="02070309020205020404" pitchFamily="49" charset="0"/>
              </a:rPr>
              <a:t>*</a:t>
            </a:r>
            <a:r>
              <a:rPr kumimoji="1" lang="en-US" altLang="zh-CN" sz="2000" b="1">
                <a:solidFill>
                  <a:schemeClr val="tx1"/>
                </a:solidFill>
                <a:ea typeface="黑体" panose="02010609060101010101" pitchFamily="49" charset="-122"/>
                <a:cs typeface="Courier New" panose="02070309020205020404" pitchFamily="49" charset="0"/>
              </a:rPr>
              <a:t>astr = new char[10];</a:t>
            </a:r>
          </a:p>
          <a:p>
            <a:pPr eaLnBrk="1" hangingPunct="1">
              <a:lnSpc>
                <a:spcPct val="100000"/>
              </a:lnSpc>
              <a:buSzTx/>
              <a:buFontTx/>
              <a:buNone/>
              <a:defRPr/>
            </a:pPr>
            <a:r>
              <a:rPr kumimoji="1" lang="en-US" altLang="zh-CN" sz="2000" b="1">
                <a:solidFill>
                  <a:srgbClr val="C00000"/>
                </a:solidFill>
                <a:ea typeface="黑体" panose="02010609060101010101" pitchFamily="49" charset="-122"/>
                <a:cs typeface="Courier New" panose="02070309020205020404" pitchFamily="49" charset="0"/>
              </a:rPr>
              <a:t>// </a:t>
            </a:r>
            <a:r>
              <a:rPr kumimoji="1" lang="zh-CN" altLang="en-US" sz="2000" b="1">
                <a:solidFill>
                  <a:srgbClr val="C00000"/>
                </a:solidFill>
                <a:ea typeface="黑体" panose="02010609060101010101" pitchFamily="49" charset="-122"/>
                <a:cs typeface="Courier New" panose="02070309020205020404" pitchFamily="49" charset="0"/>
              </a:rPr>
              <a:t>注意执行这三条语句后内存分布情况</a:t>
            </a:r>
            <a:endParaRPr kumimoji="1" lang="en-US" altLang="zh-CN" sz="2000" b="1">
              <a:solidFill>
                <a:srgbClr val="C00000"/>
              </a:solidFill>
              <a:ea typeface="黑体" panose="02010609060101010101" pitchFamily="49" charset="-122"/>
              <a:cs typeface="Courier New" panose="02070309020205020404" pitchFamily="49" charset="0"/>
            </a:endParaRPr>
          </a:p>
        </p:txBody>
      </p:sp>
      <p:sp>
        <p:nvSpPr>
          <p:cNvPr id="5" name="矩形 4"/>
          <p:cNvSpPr>
            <a:spLocks noChangeArrowheads="1"/>
          </p:cNvSpPr>
          <p:nvPr/>
        </p:nvSpPr>
        <p:spPr bwMode="auto">
          <a:xfrm>
            <a:off x="536575" y="5319713"/>
            <a:ext cx="4572000" cy="463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1" eaLnBrk="1" hangingPunct="1">
              <a:lnSpc>
                <a:spcPct val="110000"/>
              </a:lnSpc>
              <a:spcBef>
                <a:spcPct val="0"/>
              </a:spcBef>
            </a:pPr>
            <a:r>
              <a:rPr lang="zh-CN" altLang="en-US" dirty="0">
                <a:solidFill>
                  <a:schemeClr val="tx1"/>
                </a:solidFill>
                <a:latin typeface="+mn-lt"/>
                <a:ea typeface="+mn-ea"/>
              </a:rPr>
              <a:t>动态变量，定义在堆区域</a:t>
            </a:r>
            <a:endParaRPr lang="en-US" altLang="zh-CN" dirty="0">
              <a:solidFill>
                <a:schemeClr val="tx1"/>
              </a:solidFill>
              <a:latin typeface="+mn-lt"/>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19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4" grpId="0" animBg="1"/>
      <p:bldP spid="6" grpId="0"/>
      <p:bldP spid="7" grpId="0" animBg="1"/>
      <p:bldP spid="8"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9F6CEDB-871B-704F-BE23-9294E0D1DABD}"/>
              </a:ext>
            </a:extLst>
          </p:cNvPr>
          <p:cNvSpPr>
            <a:spLocks noGrp="1" noRot="1" noChangeArrowheads="1"/>
          </p:cNvSpPr>
          <p:nvPr>
            <p:ph type="title"/>
          </p:nvPr>
        </p:nvSpPr>
        <p:spPr>
          <a:xfrm>
            <a:off x="684213" y="188913"/>
            <a:ext cx="7772400" cy="647700"/>
          </a:xfrm>
        </p:spPr>
        <p:txBody>
          <a:bodyPr/>
          <a:lstStyle/>
          <a:p>
            <a:pPr eaLnBrk="1" hangingPunct="1">
              <a:defRPr/>
            </a:pPr>
            <a:r>
              <a:rPr lang="zh-CN" altLang="en-US" dirty="0"/>
              <a:t>字符串库函数的使用</a:t>
            </a:r>
          </a:p>
        </p:txBody>
      </p:sp>
      <p:sp>
        <p:nvSpPr>
          <p:cNvPr id="4" name="Text Box 4">
            <a:extLst>
              <a:ext uri="{FF2B5EF4-FFF2-40B4-BE49-F238E27FC236}">
                <a16:creationId xmlns:a16="http://schemas.microsoft.com/office/drawing/2014/main" id="{F9A34EBB-BEFD-CF4E-A6AD-6579F5D7D4B2}"/>
              </a:ext>
            </a:extLst>
          </p:cNvPr>
          <p:cNvSpPr txBox="1">
            <a:spLocks noChangeArrowheads="1"/>
          </p:cNvSpPr>
          <p:nvPr/>
        </p:nvSpPr>
        <p:spPr bwMode="auto">
          <a:xfrm>
            <a:off x="467544" y="908720"/>
            <a:ext cx="8352928" cy="5570756"/>
          </a:xfrm>
          <a:prstGeom prst="rect">
            <a:avLst/>
          </a:prstGeom>
          <a:solidFill>
            <a:schemeClr val="bg1">
              <a:lumMod val="85000"/>
            </a:schemeClr>
          </a:solidFill>
          <a:ln>
            <a:noFill/>
          </a:ln>
          <a:effectLst/>
        </p:spPr>
        <p:txBody>
          <a:bodyPr wrap="square">
            <a:spAutoFit/>
          </a:bodyPr>
          <a:lstStyle>
            <a:defPPr>
              <a:defRPr lang="zh-CN"/>
            </a:defPPr>
            <a:lvl1pPr eaLnBrk="1" hangingPunct="1">
              <a:lnSpc>
                <a:spcPct val="100000"/>
              </a:lnSpc>
              <a:spcBef>
                <a:spcPct val="20000"/>
              </a:spcBef>
              <a:buSzTx/>
              <a:buFontTx/>
              <a:buNone/>
              <a:defRPr kumimoji="1" sz="2000" b="1">
                <a:latin typeface="Courier New" panose="02070309020205020404" pitchFamily="49" charset="0"/>
                <a:ea typeface="黑体" panose="02010609060101010101" pitchFamily="49" charset="-122"/>
                <a:cs typeface="Courier New" panose="02070309020205020404" pitchFamily="49" charset="0"/>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defRPr>
            </a:lvl2pPr>
            <a:lvl3pPr marL="1143000" indent="-228600">
              <a:spcBef>
                <a:spcPct val="20000"/>
              </a:spcBef>
              <a:buChar char="•"/>
              <a:defRPr sz="2400">
                <a:latin typeface="Arial" panose="020B0604020202020204" pitchFamily="34" charset="0"/>
              </a:defRPr>
            </a:lvl3pPr>
            <a:lvl4pPr marL="1600200" indent="-228600">
              <a:spcBef>
                <a:spcPct val="20000"/>
              </a:spcBef>
              <a:buChar char="–"/>
              <a:defRPr sz="2000">
                <a:latin typeface="Arial" panose="020B0604020202020204" pitchFamily="34" charset="0"/>
              </a:defRPr>
            </a:lvl4pPr>
            <a:lvl5pPr marL="2057400" indent="-228600">
              <a:spcBef>
                <a:spcPct val="20000"/>
              </a:spcBef>
              <a:buChar char="»"/>
              <a:defRPr sz="2000">
                <a:latin typeface="Arial" panose="020B0604020202020204" pitchFamily="34" charset="0"/>
              </a:defRPr>
            </a:lvl5pPr>
            <a:lvl6pPr marL="2514600" indent="-228600" eaLnBrk="0" fontAlgn="base" hangingPunct="0">
              <a:spcBef>
                <a:spcPct val="20000"/>
              </a:spcBef>
              <a:spcAft>
                <a:spcPct val="0"/>
              </a:spcAft>
              <a:buChar char="»"/>
              <a:defRPr sz="2000">
                <a:latin typeface="Arial" panose="020B0604020202020204" pitchFamily="34" charset="0"/>
              </a:defRPr>
            </a:lvl6pPr>
            <a:lvl7pPr marL="2971800" indent="-228600" eaLnBrk="0" fontAlgn="base" hangingPunct="0">
              <a:spcBef>
                <a:spcPct val="20000"/>
              </a:spcBef>
              <a:spcAft>
                <a:spcPct val="0"/>
              </a:spcAft>
              <a:buChar char="»"/>
              <a:defRPr sz="2000">
                <a:latin typeface="Arial" panose="020B0604020202020204" pitchFamily="34" charset="0"/>
              </a:defRPr>
            </a:lvl7pPr>
            <a:lvl8pPr marL="3429000" indent="-228600" eaLnBrk="0" fontAlgn="base" hangingPunct="0">
              <a:spcBef>
                <a:spcPct val="20000"/>
              </a:spcBef>
              <a:spcAft>
                <a:spcPct val="0"/>
              </a:spcAft>
              <a:buChar char="»"/>
              <a:defRPr sz="2000">
                <a:latin typeface="Arial" panose="020B0604020202020204" pitchFamily="34" charset="0"/>
              </a:defRPr>
            </a:lvl8pPr>
            <a:lvl9pPr marL="3886200" indent="-228600" eaLnBrk="0" fontAlgn="base" hangingPunct="0">
              <a:spcBef>
                <a:spcPct val="20000"/>
              </a:spcBef>
              <a:spcAft>
                <a:spcPct val="0"/>
              </a:spcAft>
              <a:buChar char="»"/>
              <a:defRPr sz="2000">
                <a:latin typeface="Arial" panose="020B0604020202020204" pitchFamily="34" charset="0"/>
              </a:defRPr>
            </a:lvl9pPr>
          </a:lstStyle>
          <a:p>
            <a:r>
              <a:rPr lang="en-US" altLang="zh-CN" dirty="0"/>
              <a:t>char *</a:t>
            </a:r>
            <a:r>
              <a:rPr lang="en-US" altLang="zh-CN" dirty="0" err="1"/>
              <a:t>strcpy</a:t>
            </a:r>
            <a:r>
              <a:rPr lang="en-US" altLang="zh-CN" dirty="0"/>
              <a:t>(char *</a:t>
            </a:r>
            <a:r>
              <a:rPr lang="en-US" altLang="zh-CN" dirty="0" err="1"/>
              <a:t>dest</a:t>
            </a:r>
            <a:r>
              <a:rPr lang="en-US" altLang="zh-CN" dirty="0"/>
              <a:t>, </a:t>
            </a:r>
            <a:r>
              <a:rPr lang="en-US" altLang="zh-CN" dirty="0" err="1"/>
              <a:t>const</a:t>
            </a:r>
            <a:r>
              <a:rPr lang="en-US" altLang="zh-CN" dirty="0"/>
              <a:t> char *</a:t>
            </a:r>
            <a:r>
              <a:rPr lang="en-US" altLang="zh-CN" dirty="0" err="1"/>
              <a:t>src</a:t>
            </a:r>
            <a:r>
              <a:rPr lang="en-US" altLang="zh-CN" dirty="0"/>
              <a:t>);</a:t>
            </a:r>
          </a:p>
          <a:p>
            <a:endParaRPr lang="en-US" altLang="zh-CN" dirty="0"/>
          </a:p>
          <a:p>
            <a:r>
              <a:rPr lang="en-US" altLang="zh-CN" dirty="0"/>
              <a:t>char </a:t>
            </a:r>
            <a:r>
              <a:rPr lang="en-US" altLang="zh-CN" dirty="0" err="1"/>
              <a:t>bString</a:t>
            </a:r>
            <a:r>
              <a:rPr lang="en-US" altLang="zh-CN" dirty="0"/>
              <a:t>[80], </a:t>
            </a:r>
            <a:r>
              <a:rPr lang="en-US" altLang="zh-CN" dirty="0" err="1"/>
              <a:t>aString</a:t>
            </a:r>
            <a:r>
              <a:rPr lang="en-US" altLang="zh-CN" dirty="0"/>
              <a:t>[80]= "201811122119";</a:t>
            </a:r>
          </a:p>
          <a:p>
            <a:r>
              <a:rPr lang="en-US" altLang="zh-CN" dirty="0" err="1"/>
              <a:t>strcpy</a:t>
            </a:r>
            <a:r>
              <a:rPr lang="en-US" altLang="zh-CN" dirty="0"/>
              <a:t>(</a:t>
            </a:r>
            <a:r>
              <a:rPr lang="en-US" altLang="zh-CN" dirty="0" err="1"/>
              <a:t>bString</a:t>
            </a:r>
            <a:r>
              <a:rPr lang="en-US" altLang="zh-CN" dirty="0"/>
              <a:t>, </a:t>
            </a:r>
            <a:r>
              <a:rPr lang="en-US" altLang="zh-CN" dirty="0" err="1"/>
              <a:t>aString</a:t>
            </a:r>
            <a:r>
              <a:rPr lang="en-US" altLang="zh-CN" dirty="0"/>
              <a:t>)[2]='A'; //</a:t>
            </a:r>
            <a:r>
              <a:rPr lang="en-US" altLang="zh-CN" dirty="0" err="1"/>
              <a:t>bString</a:t>
            </a:r>
            <a:r>
              <a:rPr lang="zh-CN" altLang="en-US" dirty="0"/>
              <a:t>现在值是什么？</a:t>
            </a:r>
            <a:endParaRPr lang="en-US" altLang="zh-CN" dirty="0"/>
          </a:p>
          <a:p>
            <a:r>
              <a:rPr lang="en-US" altLang="zh-CN" dirty="0" err="1"/>
              <a:t>strcpy</a:t>
            </a:r>
            <a:r>
              <a:rPr lang="en-US" altLang="zh-CN" dirty="0"/>
              <a:t>(</a:t>
            </a:r>
            <a:r>
              <a:rPr lang="en-US" altLang="zh-CN" dirty="0" err="1"/>
              <a:t>bString</a:t>
            </a:r>
            <a:r>
              <a:rPr lang="en-US" altLang="zh-CN" dirty="0"/>
              <a:t>, "Hello, world!"); //</a:t>
            </a:r>
            <a:r>
              <a:rPr lang="en-US" altLang="zh-CN" dirty="0" err="1"/>
              <a:t>bString</a:t>
            </a:r>
            <a:r>
              <a:rPr lang="zh-CN" altLang="en-US" dirty="0"/>
              <a:t>现在值是什么？</a:t>
            </a:r>
            <a:endParaRPr lang="en-US" altLang="zh-CN" dirty="0"/>
          </a:p>
          <a:p>
            <a:r>
              <a:rPr lang="en-US" altLang="zh-CN" dirty="0" err="1"/>
              <a:t>strcpy</a:t>
            </a:r>
            <a:r>
              <a:rPr lang="en-US" altLang="zh-CN" dirty="0"/>
              <a:t>(</a:t>
            </a:r>
            <a:r>
              <a:rPr lang="en-US" altLang="zh-CN" dirty="0" err="1"/>
              <a:t>bString</a:t>
            </a:r>
            <a:r>
              <a:rPr lang="en-US" altLang="zh-CN" dirty="0"/>
              <a:t>, aString+5); //</a:t>
            </a:r>
            <a:r>
              <a:rPr lang="en-US" altLang="zh-CN" dirty="0" err="1"/>
              <a:t>bString</a:t>
            </a:r>
            <a:r>
              <a:rPr lang="zh-CN" altLang="en-US" dirty="0"/>
              <a:t>现在值是什么？</a:t>
            </a:r>
            <a:endParaRPr lang="en-US" altLang="zh-CN" dirty="0"/>
          </a:p>
          <a:p>
            <a:endParaRPr lang="en-US" altLang="zh-CN" dirty="0"/>
          </a:p>
          <a:p>
            <a:endParaRPr lang="en-US" altLang="zh-CN" dirty="0"/>
          </a:p>
          <a:p>
            <a:endParaRPr lang="en-US" altLang="zh-CN" dirty="0"/>
          </a:p>
          <a:p>
            <a:endParaRPr lang="en-US" altLang="zh-CN" dirty="0"/>
          </a:p>
          <a:p>
            <a:r>
              <a:rPr lang="en-US" altLang="zh-CN" dirty="0"/>
              <a:t>//</a:t>
            </a:r>
            <a:r>
              <a:rPr lang="zh-CN" altLang="en-US" dirty="0"/>
              <a:t>所有</a:t>
            </a:r>
            <a:r>
              <a:rPr lang="en-US" altLang="zh-CN" dirty="0" err="1"/>
              <a:t>strXXX</a:t>
            </a:r>
            <a:r>
              <a:rPr lang="zh-CN" altLang="en-US" dirty="0"/>
              <a:t>函数都应该替换用</a:t>
            </a:r>
            <a:r>
              <a:rPr lang="en-US" altLang="zh-CN" dirty="0" err="1"/>
              <a:t>strnXXX</a:t>
            </a:r>
            <a:r>
              <a:rPr lang="zh-CN" altLang="en-US" dirty="0"/>
              <a:t>版本</a:t>
            </a:r>
            <a:endParaRPr lang="en-US" altLang="zh-CN" dirty="0"/>
          </a:p>
          <a:p>
            <a:r>
              <a:rPr lang="en-US" altLang="zh-CN" dirty="0"/>
              <a:t>char *</a:t>
            </a:r>
            <a:r>
              <a:rPr lang="en-US" altLang="zh-CN" dirty="0" err="1"/>
              <a:t>strncpy</a:t>
            </a:r>
            <a:r>
              <a:rPr lang="en-US" altLang="zh-CN" dirty="0"/>
              <a:t>(char *</a:t>
            </a:r>
            <a:r>
              <a:rPr lang="en-US" altLang="zh-CN" dirty="0" err="1"/>
              <a:t>dest</a:t>
            </a:r>
            <a:r>
              <a:rPr lang="en-US" altLang="zh-CN" dirty="0"/>
              <a:t>, </a:t>
            </a:r>
            <a:r>
              <a:rPr lang="en-US" altLang="zh-CN" dirty="0" err="1"/>
              <a:t>const</a:t>
            </a:r>
            <a:r>
              <a:rPr lang="en-US" altLang="zh-CN" dirty="0"/>
              <a:t> char *</a:t>
            </a:r>
            <a:r>
              <a:rPr lang="en-US" altLang="zh-CN" dirty="0" err="1"/>
              <a:t>src</a:t>
            </a:r>
            <a:r>
              <a:rPr lang="en-US" altLang="zh-CN" dirty="0"/>
              <a:t>, </a:t>
            </a:r>
            <a:r>
              <a:rPr lang="en-US" altLang="zh-CN" dirty="0" err="1"/>
              <a:t>size_t</a:t>
            </a:r>
            <a:r>
              <a:rPr lang="en-US" altLang="zh-CN" dirty="0"/>
              <a:t> n);</a:t>
            </a:r>
          </a:p>
          <a:p>
            <a:endParaRPr lang="en-US" altLang="zh-CN" dirty="0"/>
          </a:p>
          <a:p>
            <a:r>
              <a:rPr lang="en-US" altLang="zh-CN" dirty="0" err="1"/>
              <a:t>strncpy</a:t>
            </a:r>
            <a:r>
              <a:rPr lang="en-US" altLang="zh-CN" dirty="0"/>
              <a:t>(</a:t>
            </a:r>
            <a:r>
              <a:rPr lang="en-US" altLang="zh-CN" dirty="0" err="1"/>
              <a:t>bString</a:t>
            </a:r>
            <a:r>
              <a:rPr lang="en-US" altLang="zh-CN" dirty="0"/>
              <a:t>, </a:t>
            </a:r>
            <a:r>
              <a:rPr lang="en-US" altLang="zh-CN" dirty="0" err="1"/>
              <a:t>aString</a:t>
            </a:r>
            <a:r>
              <a:rPr lang="en-US" altLang="zh-CN" dirty="0"/>
              <a:t>, 79);</a:t>
            </a:r>
          </a:p>
          <a:p>
            <a:endParaRPr lang="en-US" altLang="zh-CN" dirty="0"/>
          </a:p>
        </p:txBody>
      </p:sp>
      <p:sp>
        <p:nvSpPr>
          <p:cNvPr id="5" name="Rectangle 3">
            <a:extLst>
              <a:ext uri="{FF2B5EF4-FFF2-40B4-BE49-F238E27FC236}">
                <a16:creationId xmlns:a16="http://schemas.microsoft.com/office/drawing/2014/main" id="{FBA4A63E-CDAF-354F-8EE6-7E871969C9FF}"/>
              </a:ext>
            </a:extLst>
          </p:cNvPr>
          <p:cNvSpPr txBox="1">
            <a:spLocks noChangeArrowheads="1"/>
          </p:cNvSpPr>
          <p:nvPr/>
        </p:nvSpPr>
        <p:spPr bwMode="auto">
          <a:xfrm>
            <a:off x="6156176" y="3212976"/>
            <a:ext cx="2520280" cy="1152128"/>
          </a:xfrm>
          <a:prstGeom prst="rect">
            <a:avLst/>
          </a:prstGeom>
          <a:solidFill>
            <a:schemeClr val="tx1">
              <a:lumMod val="85000"/>
              <a:lumOff val="15000"/>
            </a:schemeClr>
          </a:solidFill>
        </p:spPr>
        <p:txBody>
          <a:bodyPr anchor="ct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20A811122119</a:t>
            </a: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Hello, world!</a:t>
            </a: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1122119</a:t>
            </a:r>
          </a:p>
        </p:txBody>
      </p:sp>
    </p:spTree>
    <p:extLst>
      <p:ext uri="{BB962C8B-B14F-4D97-AF65-F5344CB8AC3E}">
        <p14:creationId xmlns:p14="http://schemas.microsoft.com/office/powerpoint/2010/main" val="251003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7.4 </a:t>
              </a:r>
              <a:r>
                <a:rPr lang="zh-CN" altLang="en-US" dirty="0">
                  <a:solidFill>
                    <a:srgbClr val="000000"/>
                  </a:solidFill>
                  <a:latin typeface="Times New Roman" panose="02020603050405020304" pitchFamily="18" charset="0"/>
                </a:rPr>
                <a:t>字符串再讨论</a:t>
              </a:r>
              <a:endParaRPr lang="en-US" altLang="zh-CN" dirty="0">
                <a:solidFill>
                  <a:srgbClr val="000000"/>
                </a:solidFill>
                <a:latin typeface="Times New Roman" panose="02020603050405020304" pitchFamily="18" charset="0"/>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7.3 </a:t>
              </a:r>
              <a:r>
                <a:rPr lang="zh-CN" altLang="en-US" dirty="0">
                  <a:solidFill>
                    <a:srgbClr val="000000"/>
                  </a:solidFill>
                  <a:latin typeface="Times New Roman" panose="02020603050405020304" pitchFamily="18" charset="0"/>
                </a:rPr>
                <a:t>动态内存分配</a:t>
              </a:r>
              <a:endParaRPr lang="en-US" altLang="zh-CN" dirty="0">
                <a:solidFill>
                  <a:srgbClr val="000000"/>
                </a:solidFill>
                <a:latin typeface="Times New Roman" panose="02020603050405020304" pitchFamily="18" charset="0"/>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7.2 </a:t>
              </a:r>
              <a:r>
                <a:rPr lang="zh-CN" altLang="en-US" dirty="0">
                  <a:solidFill>
                    <a:srgbClr val="000000"/>
                  </a:solidFill>
                  <a:latin typeface="Times New Roman" panose="02020603050405020304" pitchFamily="18" charset="0"/>
                </a:rPr>
                <a:t>指针运算与数组</a:t>
              </a: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b="1" dirty="0">
                  <a:solidFill>
                    <a:srgbClr val="FF0000"/>
                  </a:solidFill>
                  <a:latin typeface="Times New Roman" panose="02020603050405020304" pitchFamily="18" charset="0"/>
                </a:rPr>
                <a:t>7.5 </a:t>
              </a:r>
              <a:r>
                <a:rPr lang="zh-CN" altLang="en-US" b="1" dirty="0">
                  <a:solidFill>
                    <a:srgbClr val="FF0000"/>
                  </a:solidFill>
                  <a:latin typeface="Times New Roman" panose="02020603050405020304" pitchFamily="18" charset="0"/>
                </a:rPr>
                <a:t>指针与函数</a:t>
              </a: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22" name="Group 59"/>
          <p:cNvGrpSpPr>
            <a:grpSpLocks/>
          </p:cNvGrpSpPr>
          <p:nvPr/>
        </p:nvGrpSpPr>
        <p:grpSpPr bwMode="auto">
          <a:xfrm>
            <a:off x="1979712" y="4476155"/>
            <a:ext cx="5256213" cy="681037"/>
            <a:chOff x="1066" y="1253"/>
            <a:chExt cx="3311" cy="429"/>
          </a:xfrm>
        </p:grpSpPr>
        <p:sp>
          <p:nvSpPr>
            <p:cNvPr id="123"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.6 </a:t>
              </a:r>
              <a:r>
                <a:rPr lang="zh-CN" altLang="en-US" dirty="0">
                  <a:solidFill>
                    <a:srgbClr val="000000"/>
                  </a:solidFill>
                  <a:latin typeface="Times New Roman" panose="02020603050405020304" pitchFamily="18" charset="0"/>
                </a:rPr>
                <a:t>引用与函数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24" name="Group 22"/>
            <p:cNvGrpSpPr>
              <a:grpSpLocks/>
            </p:cNvGrpSpPr>
            <p:nvPr/>
          </p:nvGrpSpPr>
          <p:grpSpPr bwMode="auto">
            <a:xfrm>
              <a:off x="4103" y="1434"/>
              <a:ext cx="274" cy="248"/>
              <a:chOff x="2078" y="1680"/>
              <a:chExt cx="1615" cy="1615"/>
            </a:xfrm>
          </p:grpSpPr>
          <p:sp>
            <p:nvSpPr>
              <p:cNvPr id="125"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6"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7"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28"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9"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30"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31" name="Group 59"/>
          <p:cNvGrpSpPr>
            <a:grpSpLocks/>
          </p:cNvGrpSpPr>
          <p:nvPr/>
        </p:nvGrpSpPr>
        <p:grpSpPr bwMode="auto">
          <a:xfrm>
            <a:off x="1982516" y="5916315"/>
            <a:ext cx="5256213" cy="681037"/>
            <a:chOff x="1066" y="1253"/>
            <a:chExt cx="3311" cy="429"/>
          </a:xfrm>
        </p:grpSpPr>
        <p:sp>
          <p:nvSpPr>
            <p:cNvPr id="132"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.8 </a:t>
              </a:r>
              <a:r>
                <a:rPr lang="zh-CN" altLang="en-US" dirty="0">
                  <a:solidFill>
                    <a:srgbClr val="000000"/>
                  </a:solidFill>
                  <a:latin typeface="Times New Roman" panose="02020603050405020304" pitchFamily="18" charset="0"/>
                </a:rPr>
                <a:t>函数指针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33" name="Group 22"/>
            <p:cNvGrpSpPr>
              <a:grpSpLocks/>
            </p:cNvGrpSpPr>
            <p:nvPr/>
          </p:nvGrpSpPr>
          <p:grpSpPr bwMode="auto">
            <a:xfrm>
              <a:off x="4103" y="1434"/>
              <a:ext cx="274" cy="248"/>
              <a:chOff x="2078" y="1680"/>
              <a:chExt cx="1615" cy="1615"/>
            </a:xfrm>
          </p:grpSpPr>
          <p:sp>
            <p:nvSpPr>
              <p:cNvPr id="134"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35"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36"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37"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38"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39"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40" name="Group 60"/>
          <p:cNvGrpSpPr>
            <a:grpSpLocks/>
          </p:cNvGrpSpPr>
          <p:nvPr/>
        </p:nvGrpSpPr>
        <p:grpSpPr bwMode="auto">
          <a:xfrm>
            <a:off x="1982516" y="5196235"/>
            <a:ext cx="5186363" cy="682625"/>
            <a:chOff x="1066" y="709"/>
            <a:chExt cx="3267" cy="430"/>
          </a:xfrm>
        </p:grpSpPr>
        <p:sp>
          <p:nvSpPr>
            <p:cNvPr id="141"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.7 </a:t>
              </a:r>
              <a:r>
                <a:rPr lang="zh-CN" altLang="en-US" dirty="0">
                  <a:solidFill>
                    <a:srgbClr val="000000"/>
                  </a:solidFill>
                  <a:latin typeface="Times New Roman" panose="02020603050405020304" pitchFamily="18" charset="0"/>
                </a:rPr>
                <a:t>指针数组与多级指针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42" name="Group 30"/>
            <p:cNvGrpSpPr>
              <a:grpSpLocks/>
            </p:cNvGrpSpPr>
            <p:nvPr/>
          </p:nvGrpSpPr>
          <p:grpSpPr bwMode="auto">
            <a:xfrm>
              <a:off x="4059" y="891"/>
              <a:ext cx="274" cy="248"/>
              <a:chOff x="2078" y="1680"/>
              <a:chExt cx="1615" cy="1615"/>
            </a:xfrm>
          </p:grpSpPr>
          <p:sp>
            <p:nvSpPr>
              <p:cNvPr id="143"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44"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45"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46"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47"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48"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3872310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36125D5-8C40-0B4C-A5BC-715ABEAA5627}"/>
              </a:ext>
            </a:extLst>
          </p:cNvPr>
          <p:cNvSpPr>
            <a:spLocks noGrp="1" noRot="1" noChangeArrowheads="1"/>
          </p:cNvSpPr>
          <p:nvPr>
            <p:ph type="title"/>
          </p:nvPr>
        </p:nvSpPr>
        <p:spPr>
          <a:xfrm>
            <a:off x="2411413" y="141288"/>
            <a:ext cx="6697662" cy="695325"/>
          </a:xfrm>
        </p:spPr>
        <p:txBody>
          <a:bodyPr/>
          <a:lstStyle/>
          <a:p>
            <a:pPr eaLnBrk="1" hangingPunct="1">
              <a:defRPr/>
            </a:pPr>
            <a:r>
              <a:rPr lang="zh-CN" altLang="en-US" dirty="0"/>
              <a:t>指针变量作为形参：函数的输入</a:t>
            </a:r>
          </a:p>
        </p:txBody>
      </p:sp>
      <p:sp>
        <p:nvSpPr>
          <p:cNvPr id="8" name="Rectangle 3"/>
          <p:cNvSpPr>
            <a:spLocks noGrp="1" noChangeArrowheads="1"/>
          </p:cNvSpPr>
          <p:nvPr>
            <p:ph idx="1"/>
          </p:nvPr>
        </p:nvSpPr>
        <p:spPr>
          <a:xfrm>
            <a:off x="536575" y="900113"/>
            <a:ext cx="8394700" cy="611187"/>
          </a:xfrm>
        </p:spPr>
        <p:txBody>
          <a:bodyPr/>
          <a:lstStyle/>
          <a:p>
            <a:pPr eaLnBrk="1" hangingPunct="1"/>
            <a:r>
              <a:rPr lang="zh-CN" altLang="en-US" dirty="0"/>
              <a:t>函数的形参可以是一个指针变量</a:t>
            </a:r>
            <a:endParaRPr lang="en-US" altLang="zh-CN" dirty="0"/>
          </a:p>
          <a:p>
            <a:pPr lvl="1" eaLnBrk="1" hangingPunct="1"/>
            <a:r>
              <a:rPr lang="zh-CN" altLang="en-US" dirty="0">
                <a:solidFill>
                  <a:schemeClr val="tx1"/>
                </a:solidFill>
              </a:rPr>
              <a:t>例：编写一个函数，用来交换两个整型变量的值</a:t>
            </a:r>
            <a:endParaRPr lang="en-US" altLang="zh-CN" dirty="0">
              <a:solidFill>
                <a:schemeClr val="tx1"/>
              </a:solidFill>
            </a:endParaRPr>
          </a:p>
        </p:txBody>
      </p:sp>
      <p:sp>
        <p:nvSpPr>
          <p:cNvPr id="9" name="Rectangle 2">
            <a:extLst>
              <a:ext uri="{FF2B5EF4-FFF2-40B4-BE49-F238E27FC236}">
                <a16:creationId xmlns:a16="http://schemas.microsoft.com/office/drawing/2014/main" id="{D58CB385-0E1D-CC46-AD6C-951B72CDDB9A}"/>
              </a:ext>
            </a:extLst>
          </p:cNvPr>
          <p:cNvSpPr>
            <a:spLocks noChangeArrowheads="1"/>
          </p:cNvSpPr>
          <p:nvPr/>
        </p:nvSpPr>
        <p:spPr bwMode="auto">
          <a:xfrm>
            <a:off x="762000" y="2065338"/>
            <a:ext cx="3744913" cy="2246312"/>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void swap(</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c;</a:t>
            </a:r>
          </a:p>
          <a:p>
            <a:pPr eaLnBrk="1" hangingPunct="1">
              <a:spcBef>
                <a:spcPct val="20000"/>
              </a:spcBef>
              <a:defRPr/>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c = a;</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 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b = c;</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p:txBody>
      </p:sp>
      <p:sp>
        <p:nvSpPr>
          <p:cNvPr id="10" name="Rectangle 2">
            <a:extLst>
              <a:ext uri="{FF2B5EF4-FFF2-40B4-BE49-F238E27FC236}">
                <a16:creationId xmlns:a16="http://schemas.microsoft.com/office/drawing/2014/main" id="{BDBA16B3-E90F-294B-A181-FE2240F6F2E5}"/>
              </a:ext>
            </a:extLst>
          </p:cNvPr>
          <p:cNvSpPr>
            <a:spLocks noChangeArrowheads="1"/>
          </p:cNvSpPr>
          <p:nvPr/>
        </p:nvSpPr>
        <p:spPr bwMode="auto">
          <a:xfrm>
            <a:off x="4846638" y="2065338"/>
            <a:ext cx="3902075" cy="2246312"/>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void swap(</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c;</a:t>
            </a:r>
          </a:p>
          <a:p>
            <a:pPr eaLnBrk="1" hangingPunct="1">
              <a:spcBef>
                <a:spcPct val="20000"/>
              </a:spcBef>
              <a:defRPr/>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c = *a;</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 *b;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*b = c;</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1000" y="2965450"/>
            <a:ext cx="9239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图片 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83450" y="2965450"/>
            <a:ext cx="7969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3">
            <a:extLst>
              <a:ext uri="{FF2B5EF4-FFF2-40B4-BE49-F238E27FC236}">
                <a16:creationId xmlns:a16="http://schemas.microsoft.com/office/drawing/2014/main" id="{0CF5EFE3-F113-3041-9EAE-492309BC4A96}"/>
              </a:ext>
            </a:extLst>
          </p:cNvPr>
          <p:cNvSpPr txBox="1">
            <a:spLocks noChangeArrowheads="1"/>
          </p:cNvSpPr>
          <p:nvPr/>
        </p:nvSpPr>
        <p:spPr bwMode="auto">
          <a:xfrm>
            <a:off x="762000" y="4465638"/>
            <a:ext cx="7991475" cy="611187"/>
          </a:xfrm>
          <a:prstGeom prst="rect">
            <a:avLst/>
          </a:prstGeom>
          <a:solidFill>
            <a:schemeClr val="tx1">
              <a:lumMod val="85000"/>
              <a:lumOff val="15000"/>
            </a:schemeClr>
          </a:solidFill>
        </p:spPr>
        <p:txBody>
          <a:bodyPr anchor="ctr"/>
          <a:lstStyle>
            <a:lvl1pPr marL="342900" indent="-342900">
              <a:lnSpc>
                <a:spcPct val="120000"/>
              </a:lnSpc>
              <a:spcBef>
                <a:spcPct val="20000"/>
              </a:spcBef>
              <a:buSzPct val="120000"/>
              <a:buBlip>
                <a:blip r:embed="rId4"/>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1">
              <a:lnSpc>
                <a:spcPct val="100000"/>
              </a:lnSpc>
              <a:spcBef>
                <a:spcPct val="0"/>
              </a:spcBef>
              <a:buClrTx/>
              <a:buFontTx/>
              <a:buNone/>
              <a:defRPr/>
            </a:pPr>
            <a:r>
              <a:rPr lang="zh-CN" altLang="en-US">
                <a:solidFill>
                  <a:schemeClr val="bg1"/>
                </a:solidFill>
                <a:latin typeface="黑体" panose="02010609060101010101" pitchFamily="49" charset="-122"/>
                <a:ea typeface="黑体" panose="02010609060101010101" pitchFamily="49" charset="-122"/>
              </a:rPr>
              <a:t>参数传递是值传递！如何调用</a:t>
            </a:r>
            <a:r>
              <a:rPr lang="en-US" altLang="zh-CN">
                <a:solidFill>
                  <a:schemeClr val="bg1"/>
                </a:solidFill>
                <a:ea typeface="黑体" panose="02010609060101010101" pitchFamily="49" charset="-122"/>
                <a:cs typeface="Courier New" panose="02070309020205020404" pitchFamily="49" charset="0"/>
              </a:rPr>
              <a:t>swap()</a:t>
            </a:r>
            <a:r>
              <a:rPr lang="zh-CN" altLang="en-US">
                <a:solidFill>
                  <a:schemeClr val="bg1"/>
                </a:solidFill>
                <a:latin typeface="黑体" panose="02010609060101010101" pitchFamily="49" charset="-122"/>
                <a:ea typeface="黑体" panose="02010609060101010101" pitchFamily="49" charset="-122"/>
              </a:rPr>
              <a:t>呢？</a:t>
            </a:r>
            <a:endParaRPr lang="en-US" altLang="zh-CN">
              <a:solidFill>
                <a:schemeClr val="bg1"/>
              </a:solidFill>
              <a:latin typeface="黑体" panose="02010609060101010101" pitchFamily="49" charset="-122"/>
              <a:ea typeface="黑体" panose="02010609060101010101" pitchFamily="49" charset="-122"/>
            </a:endParaRPr>
          </a:p>
        </p:txBody>
      </p:sp>
      <p:sp>
        <p:nvSpPr>
          <p:cNvPr id="4" name="矩形 3"/>
          <p:cNvSpPr>
            <a:spLocks noChangeArrowheads="1"/>
          </p:cNvSpPr>
          <p:nvPr/>
        </p:nvSpPr>
        <p:spPr bwMode="auto">
          <a:xfrm>
            <a:off x="755576" y="5157192"/>
            <a:ext cx="7992888" cy="1295400"/>
          </a:xfrm>
          <a:prstGeom prst="rect">
            <a:avLst/>
          </a:prstGeom>
          <a:solidFill>
            <a:srgbClr val="FF0000"/>
          </a:solidFill>
          <a:ln>
            <a:noFill/>
          </a:ln>
        </p:spPr>
        <p:txBody>
          <a:bodyPr anchor="ctr"/>
          <a:lstStyle>
            <a:lvl1pPr>
              <a:lnSpc>
                <a:spcPct val="120000"/>
              </a:lnSpc>
              <a:spcBef>
                <a:spcPct val="20000"/>
              </a:spcBef>
              <a:buSzPct val="120000"/>
              <a:buBlip>
                <a:blip r:embed="rId4"/>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lnSpc>
                <a:spcPct val="100000"/>
              </a:lnSpc>
              <a:spcBef>
                <a:spcPct val="0"/>
              </a:spcBef>
              <a:buSzTx/>
              <a:buFontTx/>
              <a:buNone/>
            </a:pPr>
            <a:r>
              <a:rPr lang="zh-CN" altLang="en-US" sz="2400" b="1" dirty="0">
                <a:solidFill>
                  <a:schemeClr val="bg1"/>
                </a:solidFill>
                <a:ea typeface="黑体" panose="02010609060101010101" pitchFamily="49" charset="-122"/>
              </a:rPr>
              <a:t>注意：</a:t>
            </a:r>
            <a:endParaRPr lang="en-US" altLang="zh-CN" sz="2400" b="1" dirty="0">
              <a:solidFill>
                <a:schemeClr val="bg1"/>
              </a:solidFill>
              <a:ea typeface="黑体" panose="02010609060101010101" pitchFamily="49" charset="-122"/>
            </a:endParaRPr>
          </a:p>
          <a:p>
            <a:pPr algn="ctr">
              <a:lnSpc>
                <a:spcPct val="100000"/>
              </a:lnSpc>
              <a:spcBef>
                <a:spcPct val="0"/>
              </a:spcBef>
              <a:buSzTx/>
              <a:buFontTx/>
              <a:buNone/>
            </a:pPr>
            <a:r>
              <a:rPr lang="zh-CN" altLang="en-US" sz="2400" b="1" dirty="0">
                <a:solidFill>
                  <a:schemeClr val="bg1"/>
                </a:solidFill>
                <a:ea typeface="黑体" panose="02010609060101010101" pitchFamily="49" charset="-122"/>
              </a:rPr>
              <a:t>用指针作为参数可以在被调用函数中修改调用函数的变量实现数据共享，降低复杂数据参数传递代价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bg/>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animBg="1"/>
      <p:bldP spid="10" grpId="0" animBg="1"/>
      <p:bldP spid="13" grpId="0" build="p"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42BDE42-0E74-E249-A99E-48830DC8058B}"/>
              </a:ext>
            </a:extLst>
          </p:cNvPr>
          <p:cNvSpPr>
            <a:spLocks noGrp="1" noRot="1" noChangeArrowheads="1"/>
          </p:cNvSpPr>
          <p:nvPr>
            <p:ph type="title"/>
          </p:nvPr>
        </p:nvSpPr>
        <p:spPr>
          <a:xfrm>
            <a:off x="2411413" y="141288"/>
            <a:ext cx="6732587" cy="695325"/>
          </a:xfrm>
        </p:spPr>
        <p:txBody>
          <a:bodyPr/>
          <a:lstStyle/>
          <a:p>
            <a:pPr eaLnBrk="1" hangingPunct="1">
              <a:defRPr/>
            </a:pPr>
            <a:r>
              <a:rPr lang="zh-CN" altLang="en-US"/>
              <a:t>指针变量作为形参：函数的输出</a:t>
            </a:r>
          </a:p>
        </p:txBody>
      </p:sp>
      <p:sp>
        <p:nvSpPr>
          <p:cNvPr id="50179" name="Rectangle 3"/>
          <p:cNvSpPr>
            <a:spLocks noGrp="1" noChangeArrowheads="1"/>
          </p:cNvSpPr>
          <p:nvPr>
            <p:ph idx="1"/>
          </p:nvPr>
        </p:nvSpPr>
        <p:spPr>
          <a:xfrm>
            <a:off x="467544" y="980728"/>
            <a:ext cx="8048625" cy="2232025"/>
          </a:xfrm>
        </p:spPr>
        <p:txBody>
          <a:bodyPr/>
          <a:lstStyle/>
          <a:p>
            <a:pPr eaLnBrk="1" hangingPunct="1"/>
            <a:r>
              <a:rPr lang="zh-CN" altLang="en-US" dirty="0"/>
              <a:t>函数</a:t>
            </a:r>
            <a:r>
              <a:rPr lang="en-US" altLang="zh-CN" dirty="0"/>
              <a:t>return</a:t>
            </a:r>
            <a:r>
              <a:rPr lang="zh-CN" altLang="en-US" dirty="0"/>
              <a:t>只能返回单个结果</a:t>
            </a:r>
            <a:endParaRPr lang="en-US" altLang="zh-CN" dirty="0"/>
          </a:p>
          <a:p>
            <a:pPr lvl="1" eaLnBrk="1" hangingPunct="1"/>
            <a:r>
              <a:rPr lang="zh-CN" altLang="en-US" b="1" dirty="0">
                <a:solidFill>
                  <a:srgbClr val="C00000"/>
                </a:solidFill>
                <a:latin typeface="黑体" panose="02010609060101010101" pitchFamily="49" charset="-122"/>
                <a:ea typeface="黑体" panose="02010609060101010101" pitchFamily="49" charset="-122"/>
              </a:rPr>
              <a:t>如何返回多于一个结果呢？</a:t>
            </a:r>
            <a:endParaRPr lang="en-US" altLang="zh-CN" b="1" dirty="0">
              <a:solidFill>
                <a:srgbClr val="C00000"/>
              </a:solidFill>
              <a:latin typeface="黑体" panose="02010609060101010101" pitchFamily="49" charset="-122"/>
              <a:ea typeface="黑体" panose="02010609060101010101" pitchFamily="49" charset="-122"/>
            </a:endParaRPr>
          </a:p>
          <a:p>
            <a:pPr eaLnBrk="1" hangingPunct="1"/>
            <a:r>
              <a:rPr lang="zh-CN" altLang="en-US" dirty="0"/>
              <a:t>可以用指针形参带回函数的多个输出</a:t>
            </a:r>
            <a:endParaRPr lang="en-US" altLang="zh-CN" dirty="0"/>
          </a:p>
          <a:p>
            <a:pPr lvl="1" eaLnBrk="1" hangingPunct="1"/>
            <a:r>
              <a:rPr lang="zh-CN" altLang="en-US" dirty="0">
                <a:solidFill>
                  <a:schemeClr val="tx1"/>
                </a:solidFill>
              </a:rPr>
              <a:t>设计一个解一个一元二次方程的函数</a:t>
            </a:r>
            <a:endParaRPr lang="en-US" altLang="zh-CN" dirty="0">
              <a:solidFill>
                <a:schemeClr val="tx1"/>
              </a:solidFill>
            </a:endParaRPr>
          </a:p>
        </p:txBody>
      </p:sp>
      <p:sp>
        <p:nvSpPr>
          <p:cNvPr id="6" name="Rectangle 2">
            <a:extLst>
              <a:ext uri="{FF2B5EF4-FFF2-40B4-BE49-F238E27FC236}">
                <a16:creationId xmlns:a16="http://schemas.microsoft.com/office/drawing/2014/main" id="{83CD1A94-96DF-D849-888B-3B83ADEF4833}"/>
              </a:ext>
            </a:extLst>
          </p:cNvPr>
          <p:cNvSpPr>
            <a:spLocks noChangeArrowheads="1"/>
          </p:cNvSpPr>
          <p:nvPr/>
        </p:nvSpPr>
        <p:spPr bwMode="auto">
          <a:xfrm>
            <a:off x="971600" y="3159274"/>
            <a:ext cx="6264275" cy="3294062"/>
          </a:xfrm>
          <a:prstGeom prst="rect">
            <a:avLst/>
          </a:prstGeom>
          <a:solidFill>
            <a:schemeClr val="bg1">
              <a:lumMod val="85000"/>
            </a:schemeClr>
          </a:solidFill>
          <a:ln>
            <a:noFill/>
          </a:ln>
          <a:effec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a:t>
            </a:r>
            <a:r>
              <a:rPr kumimoji="1" lang="en-US" altLang="zh-CN" sz="2000" b="1" dirty="0" err="1">
                <a:solidFill>
                  <a:schemeClr val="tx1"/>
                </a:solidFill>
                <a:ea typeface="黑体" panose="02010609060101010101" pitchFamily="49" charset="-122"/>
                <a:cs typeface="Courier New" panose="02070309020205020404" pitchFamily="49" charset="0"/>
              </a:rPr>
              <a:t>SolveQ</a:t>
            </a:r>
            <a:r>
              <a:rPr kumimoji="1" lang="en-US" altLang="zh-CN" sz="2000" b="1" dirty="0">
                <a:solidFill>
                  <a:schemeClr val="tx1"/>
                </a:solidFill>
                <a:ea typeface="黑体" panose="02010609060101010101" pitchFamily="49" charset="-122"/>
                <a:cs typeface="Courier New" panose="02070309020205020404" pitchFamily="49" charset="0"/>
              </a:rPr>
              <a:t>(</a:t>
            </a:r>
            <a:r>
              <a:rPr kumimoji="1" lang="en-US" altLang="zh-CN" sz="2000" b="1" dirty="0">
                <a:solidFill>
                  <a:srgbClr val="C00000"/>
                </a:solidFill>
                <a:ea typeface="黑体" panose="02010609060101010101" pitchFamily="49" charset="-122"/>
                <a:cs typeface="Courier New" panose="02070309020205020404" pitchFamily="49" charset="0"/>
              </a:rPr>
              <a:t>double a, double b, double c</a:t>
            </a:r>
            <a:r>
              <a:rPr kumimoji="1" lang="en-US" altLang="zh-CN" sz="2000" b="1" dirty="0">
                <a:solidFill>
                  <a:schemeClr val="tx1"/>
                </a:solidFill>
                <a:ea typeface="黑体" panose="02010609060101010101" pitchFamily="49" charset="-122"/>
                <a:cs typeface="Courier New" panose="02070309020205020404" pitchFamily="49" charset="0"/>
              </a:rPr>
              <a:t>, </a:t>
            </a:r>
            <a:r>
              <a:rPr kumimoji="1" lang="en-US" altLang="zh-CN" sz="2000" b="1" dirty="0">
                <a:solidFill>
                  <a:srgbClr val="1C05F9"/>
                </a:solidFill>
                <a:ea typeface="黑体" panose="02010609060101010101" pitchFamily="49" charset="-122"/>
                <a:cs typeface="Courier New" panose="02070309020205020404" pitchFamily="49" charset="0"/>
              </a:rPr>
              <a:t>double *x1, double *x2</a:t>
            </a:r>
            <a:r>
              <a:rPr kumimoji="1" lang="en-US" altLang="zh-CN" sz="2000" b="1" dirty="0">
                <a:solidFill>
                  <a:schemeClr val="tx1"/>
                </a:solidFill>
                <a:ea typeface="黑体" panose="02010609060101010101" pitchFamily="49" charset="-122"/>
                <a:cs typeface="Courier New" panose="02070309020205020404" pitchFamily="49" charset="0"/>
              </a:rPr>
              <a:t>)</a:t>
            </a: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 // if b*b-4*a*c &lt; 0</a:t>
            </a: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  return -1; // </a:t>
            </a:r>
            <a:r>
              <a:rPr kumimoji="1" lang="zh-CN" altLang="en-US" sz="2000" b="1" dirty="0">
                <a:solidFill>
                  <a:schemeClr val="tx1"/>
                </a:solidFill>
                <a:ea typeface="黑体" panose="02010609060101010101" pitchFamily="49" charset="-122"/>
                <a:cs typeface="Courier New" panose="02070309020205020404" pitchFamily="49" charset="0"/>
              </a:rPr>
              <a:t>表示不存在实根</a:t>
            </a:r>
            <a:endParaRPr kumimoji="1" lang="en-US" altLang="zh-CN" sz="20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  // else </a:t>
            </a:r>
            <a:r>
              <a:rPr kumimoji="1" lang="zh-CN" altLang="en-US" sz="2000" b="1" dirty="0">
                <a:solidFill>
                  <a:schemeClr val="tx1"/>
                </a:solidFill>
                <a:ea typeface="黑体" panose="02010609060101010101" pitchFamily="49" charset="-122"/>
                <a:cs typeface="Courier New" panose="02070309020205020404" pitchFamily="49" charset="0"/>
              </a:rPr>
              <a:t>计算两个根</a:t>
            </a:r>
            <a:endParaRPr kumimoji="1" lang="en-US" altLang="zh-CN" sz="20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  *x1 = …;</a:t>
            </a: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  *x2 = …;</a:t>
            </a: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  return 0;  // </a:t>
            </a:r>
            <a:r>
              <a:rPr kumimoji="1" lang="zh-CN" altLang="en-US" sz="2000" b="1" dirty="0">
                <a:solidFill>
                  <a:schemeClr val="tx1"/>
                </a:solidFill>
                <a:ea typeface="黑体" panose="02010609060101010101" pitchFamily="49" charset="-122"/>
                <a:cs typeface="Courier New" panose="02070309020205020404" pitchFamily="49" charset="0"/>
              </a:rPr>
              <a:t>表示存在实根</a:t>
            </a:r>
            <a:endParaRPr kumimoji="1" lang="en-US" altLang="zh-CN" sz="20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a:t>
            </a:r>
          </a:p>
        </p:txBody>
      </p:sp>
      <p:sp>
        <p:nvSpPr>
          <p:cNvPr id="7" name="矩形标注 6"/>
          <p:cNvSpPr>
            <a:spLocks noChangeArrowheads="1"/>
          </p:cNvSpPr>
          <p:nvPr/>
        </p:nvSpPr>
        <p:spPr bwMode="auto">
          <a:xfrm>
            <a:off x="7508925" y="3591074"/>
            <a:ext cx="1511300" cy="831850"/>
          </a:xfrm>
          <a:prstGeom prst="wedgeRectCallout">
            <a:avLst>
              <a:gd name="adj1" fmla="val -109412"/>
              <a:gd name="adj2" fmla="val -62875"/>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zh-CN" altLang="en-US" sz="2400" b="1">
                <a:solidFill>
                  <a:srgbClr val="C00000"/>
                </a:solidFill>
                <a:ea typeface="黑体" panose="02010609060101010101" pitchFamily="49" charset="-122"/>
                <a:cs typeface="Courier New" panose="02070309020205020404" pitchFamily="49" charset="0"/>
              </a:rPr>
              <a:t>用做输入的形参</a:t>
            </a:r>
            <a:endParaRPr lang="zh-CN" altLang="en-US" sz="24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10" name="矩形标注 9"/>
          <p:cNvSpPr>
            <a:spLocks noChangeArrowheads="1"/>
          </p:cNvSpPr>
          <p:nvPr/>
        </p:nvSpPr>
        <p:spPr bwMode="auto">
          <a:xfrm>
            <a:off x="5508675" y="4311799"/>
            <a:ext cx="1511300" cy="830262"/>
          </a:xfrm>
          <a:prstGeom prst="wedgeRectCallout">
            <a:avLst>
              <a:gd name="adj1" fmla="val -111935"/>
              <a:gd name="adj2" fmla="val -119421"/>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zh-CN" altLang="en-US" sz="2400" b="1">
                <a:solidFill>
                  <a:srgbClr val="1C05F9"/>
                </a:solidFill>
                <a:ea typeface="黑体" panose="02010609060101010101" pitchFamily="49" charset="-122"/>
                <a:cs typeface="Courier New" panose="02070309020205020404" pitchFamily="49" charset="0"/>
              </a:rPr>
              <a:t>用作输出的形参</a:t>
            </a:r>
            <a:endParaRPr lang="zh-CN" altLang="en-US" sz="24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01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5017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5017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501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P spid="6" grpId="0" animBg="1"/>
      <p:bldP spid="7" grpId="0" animBg="1"/>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A996159E-44CA-3B40-A367-9635CAB2E53D}"/>
              </a:ext>
            </a:extLst>
          </p:cNvPr>
          <p:cNvSpPr>
            <a:spLocks noGrp="1" noRot="1" noChangeArrowheads="1"/>
          </p:cNvSpPr>
          <p:nvPr>
            <p:ph type="title"/>
          </p:nvPr>
        </p:nvSpPr>
        <p:spPr>
          <a:xfrm>
            <a:off x="685800" y="38100"/>
            <a:ext cx="7772400" cy="798513"/>
          </a:xfrm>
        </p:spPr>
        <p:txBody>
          <a:bodyPr/>
          <a:lstStyle/>
          <a:p>
            <a:pPr eaLnBrk="1" hangingPunct="1">
              <a:defRPr/>
            </a:pPr>
            <a:r>
              <a:rPr lang="en-US" altLang="zh-CN" dirty="0" err="1">
                <a:latin typeface="Courier New" panose="02070309020205020404" pitchFamily="49" charset="0"/>
              </a:rPr>
              <a:t>SolveQ</a:t>
            </a:r>
            <a:r>
              <a:rPr lang="zh-CN" altLang="en-US" dirty="0">
                <a:latin typeface="Courier New" panose="02070309020205020404" pitchFamily="49" charset="0"/>
              </a:rPr>
              <a:t>函数的调用</a:t>
            </a:r>
          </a:p>
        </p:txBody>
      </p:sp>
      <p:sp>
        <p:nvSpPr>
          <p:cNvPr id="58371" name="Rectangle 3">
            <a:extLst>
              <a:ext uri="{FF2B5EF4-FFF2-40B4-BE49-F238E27FC236}">
                <a16:creationId xmlns:a16="http://schemas.microsoft.com/office/drawing/2014/main" id="{14E69F06-9280-5E4E-AD50-C752B03F7A05}"/>
              </a:ext>
            </a:extLst>
          </p:cNvPr>
          <p:cNvSpPr>
            <a:spLocks noGrp="1" noChangeArrowheads="1"/>
          </p:cNvSpPr>
          <p:nvPr>
            <p:ph idx="1"/>
          </p:nvPr>
        </p:nvSpPr>
        <p:spPr>
          <a:xfrm>
            <a:off x="179512" y="980728"/>
            <a:ext cx="8756650" cy="5162952"/>
          </a:xfrm>
          <a:solidFill>
            <a:schemeClr val="bg1">
              <a:lumMod val="85000"/>
            </a:schemeClr>
          </a:solidFill>
          <a:ln>
            <a:noFill/>
          </a:ln>
          <a:effectLst/>
        </p:spPr>
        <p:txBody>
          <a:bodyPr wrap="square">
            <a:spAutoFit/>
          </a:bodyPr>
          <a:lstStyle/>
          <a:p>
            <a:pPr marL="0" indent="0" eaLnBrk="1" hangingPunct="1">
              <a:spcBef>
                <a:spcPts val="0"/>
              </a:spcBef>
              <a:buNone/>
            </a:pP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main()</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double a,b,c,x1,x2;</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result;</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a:t>
            </a:r>
            <a:r>
              <a:rPr kumimoji="1" lang="zh-CN" altLang="pt-BR"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请输入</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a,b,c</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cin</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&gt;&gt; a &gt;&gt; b &gt;&gt; c;</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result = </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SolveQuadratic</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 b, c, </a:t>
            </a:r>
            <a:r>
              <a:rPr kumimoji="1" lang="en-US" altLang="zh-CN" sz="2000" b="1" kern="1200" dirty="0">
                <a:solidFill>
                  <a:srgbClr val="3F36FC"/>
                </a:solidFill>
                <a:latin typeface="Courier New" panose="02070309020205020404" pitchFamily="49" charset="0"/>
                <a:ea typeface="黑体" panose="02010609060101010101" pitchFamily="49" charset="-122"/>
                <a:cs typeface="Courier New" panose="02070309020205020404" pitchFamily="49" charset="0"/>
              </a:rPr>
              <a:t>&amp;x1</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kern="1200" dirty="0">
                <a:solidFill>
                  <a:srgbClr val="3F36FC"/>
                </a:solidFill>
                <a:latin typeface="Courier New" panose="02070309020205020404" pitchFamily="49" charset="0"/>
                <a:ea typeface="黑体" panose="02010609060101010101" pitchFamily="49" charset="-122"/>
                <a:cs typeface="Courier New" panose="02070309020205020404" pitchFamily="49" charset="0"/>
              </a:rPr>
              <a:t>&amp;x2</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switch (result)</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case 0: </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a:t>
            </a:r>
            <a:r>
              <a:rPr kumimoji="1" lang="zh-CN" altLang="pt-BR"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方程有两个不同的根：</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x1 = " &lt;&lt; x1 </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  x2 = " &lt;&lt; x2; break;</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case 1: </a:t>
            </a:r>
            <a:r>
              <a:rPr kumimoji="1" lang="en-US" altLang="zh-CN" sz="20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a:t>
            </a:r>
            <a:r>
              <a:rPr kumimoji="1" lang="zh-CN" altLang="pt-BR"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方程有两个等根：</a:t>
            </a: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x1; break;</a:t>
            </a:r>
          </a:p>
          <a:p>
            <a:pPr marL="0" indent="0" eaLnBrk="1" hangingPunct="1">
              <a:spcBef>
                <a:spcPts val="0"/>
              </a:spcBef>
              <a:buNone/>
            </a:pPr>
            <a:r>
              <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case 2: cout &lt;&lt; "</a:t>
            </a:r>
            <a:r>
              <a:rPr kumimoji="1" lang="zh-CN" altLang="pt-BR"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方程无根</a:t>
            </a: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break;</a:t>
            </a:r>
          </a:p>
          <a:p>
            <a:pPr marL="0" indent="0" eaLnBrk="1" hangingPunct="1">
              <a:spcBef>
                <a:spcPts val="0"/>
              </a:spcBef>
              <a:buNone/>
            </a:pP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case 3: cout &lt;&lt; "</a:t>
            </a:r>
            <a:r>
              <a:rPr kumimoji="1" lang="zh-CN" altLang="pt-BR"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不是一元二次方程</a:t>
            </a: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a:p>
            <a:pPr marL="0" indent="0" eaLnBrk="1" hangingPunct="1">
              <a:spcBef>
                <a:spcPts val="0"/>
              </a:spcBef>
              <a:buNone/>
            </a:pP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p>
          <a:p>
            <a:pPr marL="0" indent="0" eaLnBrk="1" hangingPunct="1">
              <a:spcBef>
                <a:spcPts val="0"/>
              </a:spcBef>
              <a:buNone/>
            </a:pP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return 0;</a:t>
            </a:r>
          </a:p>
          <a:p>
            <a:pPr marL="0" indent="0" eaLnBrk="1" hangingPunct="1">
              <a:spcBef>
                <a:spcPts val="0"/>
              </a:spcBef>
              <a:buNone/>
            </a:pPr>
            <a:r>
              <a:rPr kumimoji="1" lang="pt-BR"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endParaRPr kumimoji="1" lang="en-US" altLang="zh-CN" sz="20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0607086E-3231-FC44-9F81-C7AD92152259}"/>
              </a:ext>
            </a:extLst>
          </p:cNvPr>
          <p:cNvSpPr>
            <a:spLocks noGrp="1" noRot="1" noChangeArrowheads="1"/>
          </p:cNvSpPr>
          <p:nvPr>
            <p:ph type="title"/>
          </p:nvPr>
        </p:nvSpPr>
        <p:spPr>
          <a:xfrm>
            <a:off x="1057275" y="115888"/>
            <a:ext cx="7772400" cy="720725"/>
          </a:xfrm>
        </p:spPr>
        <p:txBody>
          <a:bodyPr/>
          <a:lstStyle/>
          <a:p>
            <a:pPr eaLnBrk="1" hangingPunct="1">
              <a:defRPr/>
            </a:pPr>
            <a:r>
              <a:rPr lang="zh-CN" altLang="en-US"/>
              <a:t>数组传递的进一步讨论</a:t>
            </a:r>
          </a:p>
        </p:txBody>
      </p:sp>
      <p:sp>
        <p:nvSpPr>
          <p:cNvPr id="60419" name="Rectangle 3"/>
          <p:cNvSpPr>
            <a:spLocks noGrp="1" noChangeArrowheads="1"/>
          </p:cNvSpPr>
          <p:nvPr>
            <p:ph idx="1"/>
          </p:nvPr>
        </p:nvSpPr>
        <p:spPr>
          <a:xfrm>
            <a:off x="107950" y="863600"/>
            <a:ext cx="8380413" cy="1909763"/>
          </a:xfrm>
        </p:spPr>
        <p:txBody>
          <a:bodyPr/>
          <a:lstStyle/>
          <a:p>
            <a:pPr eaLnBrk="1" hangingPunct="1">
              <a:lnSpc>
                <a:spcPct val="125000"/>
              </a:lnSpc>
            </a:pPr>
            <a:r>
              <a:rPr lang="zh-CN" altLang="en-US" b="1" dirty="0"/>
              <a:t>数组作为函数的形参，实质上是指针作为形参</a:t>
            </a:r>
            <a:endParaRPr lang="en-US" altLang="zh-CN" b="1" dirty="0"/>
          </a:p>
          <a:p>
            <a:pPr lvl="1" eaLnBrk="1" hangingPunct="1">
              <a:lnSpc>
                <a:spcPct val="110000"/>
              </a:lnSpc>
              <a:spcBef>
                <a:spcPct val="0"/>
              </a:spcBef>
            </a:pPr>
            <a:r>
              <a:rPr lang="zh-CN" altLang="en-US" dirty="0">
                <a:solidFill>
                  <a:schemeClr val="tx1"/>
                </a:solidFill>
                <a:latin typeface="Courier New" panose="02070309020205020404" pitchFamily="49" charset="0"/>
              </a:rPr>
              <a:t>访问元素的默认形式不同而已：</a:t>
            </a:r>
            <a:r>
              <a:rPr lang="en-US" altLang="zh-CN" dirty="0">
                <a:solidFill>
                  <a:schemeClr val="tx1"/>
                </a:solidFill>
                <a:latin typeface="Courier New" panose="02070309020205020404" pitchFamily="49" charset="0"/>
              </a:rPr>
              <a:t> </a:t>
            </a:r>
            <a:r>
              <a:rPr lang="en-US" altLang="zh-CN" b="1" dirty="0">
                <a:solidFill>
                  <a:srgbClr val="1C05F9"/>
                </a:solidFill>
                <a:latin typeface="Courier New" panose="02070309020205020404" pitchFamily="49" charset="0"/>
              </a:rPr>
              <a:t>p[</a:t>
            </a:r>
            <a:r>
              <a:rPr lang="en-US" altLang="zh-CN" b="1" dirty="0" err="1">
                <a:solidFill>
                  <a:srgbClr val="1C05F9"/>
                </a:solidFill>
                <a:latin typeface="Courier New" panose="02070309020205020404" pitchFamily="49" charset="0"/>
              </a:rPr>
              <a:t>i</a:t>
            </a:r>
            <a:r>
              <a:rPr lang="en-US" altLang="zh-CN" b="1" dirty="0">
                <a:solidFill>
                  <a:srgbClr val="1C05F9"/>
                </a:solidFill>
                <a:latin typeface="Courier New" panose="02070309020205020404" pitchFamily="49" charset="0"/>
              </a:rPr>
              <a:t>]</a:t>
            </a:r>
            <a:r>
              <a:rPr lang="en-US" altLang="zh-CN" b="1" dirty="0">
                <a:latin typeface="Courier New" panose="02070309020205020404" pitchFamily="49" charset="0"/>
              </a:rPr>
              <a:t> </a:t>
            </a:r>
            <a:r>
              <a:rPr lang="zh-CN" altLang="en-US" dirty="0">
                <a:solidFill>
                  <a:schemeClr val="tx1"/>
                </a:solidFill>
                <a:latin typeface="Courier New" panose="02070309020205020404" pitchFamily="49" charset="0"/>
              </a:rPr>
              <a:t>与</a:t>
            </a:r>
            <a:r>
              <a:rPr lang="en-US" altLang="zh-CN" dirty="0">
                <a:latin typeface="Courier New" panose="02070309020205020404" pitchFamily="49" charset="0"/>
              </a:rPr>
              <a:t> </a:t>
            </a:r>
            <a:r>
              <a:rPr lang="en-US" altLang="zh-CN" b="1" dirty="0">
                <a:solidFill>
                  <a:srgbClr val="1C05F9"/>
                </a:solidFill>
                <a:latin typeface="Courier New" panose="02070309020205020404" pitchFamily="49" charset="0"/>
              </a:rPr>
              <a:t>*(</a:t>
            </a:r>
            <a:r>
              <a:rPr lang="en-US" altLang="zh-CN" b="1" dirty="0" err="1">
                <a:solidFill>
                  <a:srgbClr val="1C05F9"/>
                </a:solidFill>
                <a:latin typeface="Courier New" panose="02070309020205020404" pitchFamily="49" charset="0"/>
              </a:rPr>
              <a:t>p+i</a:t>
            </a:r>
            <a:r>
              <a:rPr lang="en-US" altLang="zh-CN" b="1" dirty="0">
                <a:solidFill>
                  <a:srgbClr val="1C05F9"/>
                </a:solidFill>
                <a:latin typeface="Courier New" panose="02070309020205020404" pitchFamily="49" charset="0"/>
              </a:rPr>
              <a:t>)</a:t>
            </a:r>
          </a:p>
        </p:txBody>
      </p:sp>
      <p:sp>
        <p:nvSpPr>
          <p:cNvPr id="2" name="矩形 1">
            <a:extLst>
              <a:ext uri="{FF2B5EF4-FFF2-40B4-BE49-F238E27FC236}">
                <a16:creationId xmlns:a16="http://schemas.microsoft.com/office/drawing/2014/main" id="{D0038C01-6937-9744-AC2F-77B890FE77D7}"/>
              </a:ext>
            </a:extLst>
          </p:cNvPr>
          <p:cNvSpPr/>
          <p:nvPr/>
        </p:nvSpPr>
        <p:spPr>
          <a:xfrm>
            <a:off x="1116012" y="1916113"/>
            <a:ext cx="7704459" cy="708025"/>
          </a:xfrm>
          <a:prstGeom prst="rect">
            <a:avLst/>
          </a:prstGeom>
          <a:solidFill>
            <a:schemeClr val="bg1">
              <a:lumMod val="85000"/>
            </a:schemeClr>
          </a:solidFill>
          <a:ln>
            <a:noFill/>
          </a:ln>
          <a:effectLst/>
        </p:spPr>
        <p:txBody>
          <a:bodyPr wrap="square">
            <a:spAutoFit/>
          </a:bodyPr>
          <a:lstStyle/>
          <a:p>
            <a:pPr marL="742950" lvl="1" indent="-285750">
              <a:defRPr/>
            </a:pP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fun(</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p[],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size);</a:t>
            </a:r>
          </a:p>
          <a:p>
            <a:pPr marL="742950" lvl="1" indent="-285750">
              <a:defRPr/>
            </a:pP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fun(</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*p,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size);</a:t>
            </a:r>
          </a:p>
        </p:txBody>
      </p:sp>
      <p:sp>
        <p:nvSpPr>
          <p:cNvPr id="4" name="矩形 3"/>
          <p:cNvSpPr>
            <a:spLocks noChangeArrowheads="1"/>
          </p:cNvSpPr>
          <p:nvPr/>
        </p:nvSpPr>
        <p:spPr bwMode="auto">
          <a:xfrm>
            <a:off x="107950" y="2613025"/>
            <a:ext cx="8891588"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25000"/>
              </a:lnSpc>
            </a:pPr>
            <a:r>
              <a:rPr lang="zh-CN" altLang="en-US" b="1" dirty="0">
                <a:latin typeface="+mn-lt"/>
                <a:ea typeface="+mn-ea"/>
              </a:rPr>
              <a:t>数组作为实参调用函数，传递的是数组起始地址</a:t>
            </a:r>
            <a:endParaRPr lang="en-US" altLang="zh-CN" b="1" dirty="0">
              <a:latin typeface="+mn-lt"/>
              <a:ea typeface="+mn-ea"/>
            </a:endParaRPr>
          </a:p>
          <a:p>
            <a:pPr lvl="1" eaLnBrk="1" hangingPunct="1">
              <a:spcBef>
                <a:spcPct val="0"/>
              </a:spcBef>
              <a:buSzPct val="120000"/>
            </a:pPr>
            <a:r>
              <a:rPr lang="zh-CN" altLang="en-US" dirty="0">
                <a:solidFill>
                  <a:schemeClr val="tx1"/>
                </a:solidFill>
                <a:ea typeface="+mn-ea"/>
              </a:rPr>
              <a:t>数组的大小则需要用另外一个参数来指定，如上例的</a:t>
            </a:r>
            <a:r>
              <a:rPr lang="en-US" altLang="zh-CN" b="1" dirty="0">
                <a:solidFill>
                  <a:schemeClr val="tx1"/>
                </a:solidFill>
                <a:ea typeface="+mn-ea"/>
              </a:rPr>
              <a:t>size</a:t>
            </a:r>
          </a:p>
          <a:p>
            <a:pPr lvl="1" eaLnBrk="1" hangingPunct="1">
              <a:spcBef>
                <a:spcPct val="0"/>
              </a:spcBef>
              <a:buSzPct val="120000"/>
            </a:pPr>
            <a:r>
              <a:rPr lang="zh-CN" altLang="en-US" dirty="0">
                <a:solidFill>
                  <a:schemeClr val="tx1"/>
                </a:solidFill>
                <a:latin typeface="+mn-lt"/>
                <a:ea typeface="+mn-ea"/>
              </a:rPr>
              <a:t>可以灵活访问数组的任意一段数据</a:t>
            </a:r>
          </a:p>
        </p:txBody>
      </p:sp>
      <p:sp>
        <p:nvSpPr>
          <p:cNvPr id="7" name="Rectangle 3">
            <a:extLst>
              <a:ext uri="{FF2B5EF4-FFF2-40B4-BE49-F238E27FC236}">
                <a16:creationId xmlns:a16="http://schemas.microsoft.com/office/drawing/2014/main" id="{A527B388-7CB7-6542-8B3B-E88E93217428}"/>
              </a:ext>
            </a:extLst>
          </p:cNvPr>
          <p:cNvSpPr>
            <a:spLocks noChangeArrowheads="1"/>
          </p:cNvSpPr>
          <p:nvPr/>
        </p:nvSpPr>
        <p:spPr bwMode="auto">
          <a:xfrm>
            <a:off x="1116012" y="4221163"/>
            <a:ext cx="7704459" cy="2184400"/>
          </a:xfrm>
          <a:prstGeom prst="rect">
            <a:avLst/>
          </a:prstGeo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buFontTx/>
              <a:buNone/>
              <a:defRPr/>
            </a:pPr>
            <a:r>
              <a:rPr kumimoji="1" lang="en-US" altLang="zh-CN" sz="2000" b="1">
                <a:solidFill>
                  <a:schemeClr val="tx1"/>
                </a:solidFill>
                <a:ea typeface="黑体" panose="02010609060101010101" pitchFamily="49" charset="-122"/>
                <a:cs typeface="Courier New" panose="02070309020205020404" pitchFamily="49" charset="0"/>
              </a:rPr>
              <a:t>void  sort(</a:t>
            </a: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p[ ] , </a:t>
            </a: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n);</a:t>
            </a:r>
          </a:p>
          <a:p>
            <a:pPr eaLnBrk="1" hangingPunct="1">
              <a:buFontTx/>
              <a:buNone/>
              <a:defRPr/>
            </a:pPr>
            <a:r>
              <a:rPr kumimoji="1" lang="en-US" altLang="zh-CN" sz="2000" b="1" dirty="0" err="1">
                <a:solidFill>
                  <a:schemeClr val="tx1"/>
                </a:solidFill>
                <a:ea typeface="黑体" panose="02010609060101010101" pitchFamily="49" charset="-122"/>
                <a:cs typeface="Courier New" panose="02070309020205020404" pitchFamily="49" charset="0"/>
              </a:rPr>
              <a:t>int</a:t>
            </a:r>
            <a:r>
              <a:rPr kumimoji="1" lang="en-US" altLang="zh-CN" sz="2000" b="1" dirty="0">
                <a:solidFill>
                  <a:schemeClr val="tx1"/>
                </a:solidFill>
                <a:ea typeface="黑体" panose="02010609060101010101" pitchFamily="49" charset="-122"/>
                <a:cs typeface="Courier New" panose="02070309020205020404" pitchFamily="49" charset="0"/>
              </a:rPr>
              <a:t> a[100];</a:t>
            </a:r>
          </a:p>
          <a:p>
            <a:pPr eaLnBrk="1" hangingPunct="1">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sort(a, 100);  	//</a:t>
            </a:r>
            <a:r>
              <a:rPr kumimoji="1" lang="zh-CN" altLang="en-US" sz="2000" b="1" dirty="0">
                <a:solidFill>
                  <a:schemeClr val="tx1"/>
                </a:solidFill>
                <a:ea typeface="黑体" panose="02010609060101010101" pitchFamily="49" charset="-122"/>
                <a:cs typeface="Courier New" panose="02070309020205020404" pitchFamily="49" charset="0"/>
              </a:rPr>
              <a:t>排序整个数组</a:t>
            </a:r>
          </a:p>
          <a:p>
            <a:pPr eaLnBrk="1" hangingPunct="1">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sort(a, 50);  	//</a:t>
            </a:r>
            <a:r>
              <a:rPr kumimoji="1" lang="zh-CN" altLang="en-US" sz="2000" b="1" dirty="0">
                <a:solidFill>
                  <a:schemeClr val="tx1"/>
                </a:solidFill>
                <a:ea typeface="黑体" panose="02010609060101010101" pitchFamily="49" charset="-122"/>
                <a:cs typeface="Courier New" panose="02070309020205020404" pitchFamily="49" charset="0"/>
              </a:rPr>
              <a:t>排序数组的前</a:t>
            </a:r>
            <a:r>
              <a:rPr kumimoji="1" lang="en-US" altLang="zh-CN" sz="2000" b="1" dirty="0">
                <a:solidFill>
                  <a:schemeClr val="tx1"/>
                </a:solidFill>
                <a:ea typeface="黑体" panose="02010609060101010101" pitchFamily="49" charset="-122"/>
                <a:cs typeface="Courier New" panose="02070309020205020404" pitchFamily="49" charset="0"/>
              </a:rPr>
              <a:t>50</a:t>
            </a:r>
            <a:r>
              <a:rPr kumimoji="1" lang="zh-CN" altLang="en-US" sz="2000" b="1" dirty="0">
                <a:solidFill>
                  <a:schemeClr val="tx1"/>
                </a:solidFill>
                <a:ea typeface="黑体" panose="02010609060101010101" pitchFamily="49" charset="-122"/>
                <a:cs typeface="Courier New" panose="02070309020205020404" pitchFamily="49" charset="0"/>
              </a:rPr>
              <a:t>个元素</a:t>
            </a:r>
          </a:p>
          <a:p>
            <a:pPr eaLnBrk="1" hangingPunct="1">
              <a:buFontTx/>
              <a:buNone/>
              <a:defRPr/>
            </a:pPr>
            <a:r>
              <a:rPr kumimoji="1" lang="en-US" altLang="zh-CN" sz="2000" b="1" dirty="0">
                <a:solidFill>
                  <a:schemeClr val="tx1"/>
                </a:solidFill>
                <a:ea typeface="黑体" panose="02010609060101010101" pitchFamily="49" charset="-122"/>
                <a:cs typeface="Courier New" panose="02070309020205020404" pitchFamily="49" charset="0"/>
              </a:rPr>
              <a:t>sort(a+50, 50);  	//</a:t>
            </a:r>
            <a:r>
              <a:rPr kumimoji="1" lang="zh-CN" altLang="en-US" sz="2000" b="1" dirty="0">
                <a:solidFill>
                  <a:schemeClr val="tx1"/>
                </a:solidFill>
                <a:ea typeface="黑体" panose="02010609060101010101" pitchFamily="49" charset="-122"/>
                <a:cs typeface="Courier New" panose="02070309020205020404" pitchFamily="49" charset="0"/>
              </a:rPr>
              <a:t>排序数组的后</a:t>
            </a:r>
            <a:r>
              <a:rPr kumimoji="1" lang="en-US" altLang="zh-CN" sz="2000" b="1" dirty="0">
                <a:solidFill>
                  <a:schemeClr val="tx1"/>
                </a:solidFill>
                <a:ea typeface="黑体" panose="02010609060101010101" pitchFamily="49" charset="-122"/>
                <a:cs typeface="Courier New" panose="02070309020205020404" pitchFamily="49" charset="0"/>
              </a:rPr>
              <a:t>50</a:t>
            </a:r>
            <a:r>
              <a:rPr kumimoji="1" lang="zh-CN" altLang="en-US" sz="2000" b="1" dirty="0">
                <a:solidFill>
                  <a:schemeClr val="tx1"/>
                </a:solidFill>
                <a:ea typeface="黑体" panose="02010609060101010101" pitchFamily="49" charset="-122"/>
                <a:cs typeface="Courier New" panose="02070309020205020404" pitchFamily="49" charset="0"/>
              </a:rPr>
              <a:t>个元素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P spid="2" grpId="0" animBg="1"/>
      <p:bldP spid="4" grpId="0"/>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A408B99D-7768-654C-9A27-0427EE6B3254}"/>
              </a:ext>
            </a:extLst>
          </p:cNvPr>
          <p:cNvSpPr>
            <a:spLocks noGrp="1" noRot="1" noChangeArrowheads="1"/>
          </p:cNvSpPr>
          <p:nvPr>
            <p:ph type="title"/>
          </p:nvPr>
        </p:nvSpPr>
        <p:spPr>
          <a:xfrm>
            <a:off x="971550" y="115888"/>
            <a:ext cx="8172450" cy="688975"/>
          </a:xfrm>
        </p:spPr>
        <p:txBody>
          <a:bodyPr/>
          <a:lstStyle/>
          <a:p>
            <a:pPr eaLnBrk="1" hangingPunct="1">
              <a:defRPr/>
            </a:pPr>
            <a:r>
              <a:rPr lang="zh-CN" altLang="en-US"/>
              <a:t>字符串作为函数的参数</a:t>
            </a:r>
          </a:p>
        </p:txBody>
      </p:sp>
      <p:sp>
        <p:nvSpPr>
          <p:cNvPr id="37891" name="Rectangle 3"/>
          <p:cNvSpPr>
            <a:spLocks noGrp="1" noChangeArrowheads="1"/>
          </p:cNvSpPr>
          <p:nvPr>
            <p:ph idx="1"/>
          </p:nvPr>
        </p:nvSpPr>
        <p:spPr>
          <a:xfrm>
            <a:off x="395288" y="866775"/>
            <a:ext cx="8353425" cy="1150938"/>
          </a:xfrm>
        </p:spPr>
        <p:txBody>
          <a:bodyPr/>
          <a:lstStyle/>
          <a:p>
            <a:pPr eaLnBrk="1" hangingPunct="1"/>
            <a:r>
              <a:rPr lang="zh-CN" altLang="en-US" b="1" dirty="0"/>
              <a:t>字符串与一般数组类似，但不需要指定长度</a:t>
            </a:r>
          </a:p>
          <a:p>
            <a:pPr lvl="1" eaLnBrk="1" hangingPunct="1">
              <a:spcBef>
                <a:spcPts val="600"/>
              </a:spcBef>
            </a:pPr>
            <a:r>
              <a:rPr lang="zh-CN" altLang="en-US" dirty="0">
                <a:solidFill>
                  <a:schemeClr val="tx1"/>
                </a:solidFill>
              </a:rPr>
              <a:t>字符串以</a:t>
            </a:r>
            <a:r>
              <a:rPr lang="en-US" altLang="zh-CN" dirty="0">
                <a:solidFill>
                  <a:schemeClr val="tx1"/>
                </a:solidFill>
              </a:rPr>
              <a:t>'\0'</a:t>
            </a:r>
            <a:r>
              <a:rPr lang="zh-CN" altLang="en-US" dirty="0">
                <a:solidFill>
                  <a:schemeClr val="tx1"/>
                </a:solidFill>
              </a:rPr>
              <a:t>结束，只需确定字符串开始的地址即可</a:t>
            </a:r>
          </a:p>
          <a:p>
            <a:pPr eaLnBrk="1" hangingPunct="1"/>
            <a:endParaRPr lang="en-US" altLang="zh-CN" dirty="0"/>
          </a:p>
        </p:txBody>
      </p:sp>
      <p:sp>
        <p:nvSpPr>
          <p:cNvPr id="4" name="Rectangle 2">
            <a:extLst>
              <a:ext uri="{FF2B5EF4-FFF2-40B4-BE49-F238E27FC236}">
                <a16:creationId xmlns:a16="http://schemas.microsoft.com/office/drawing/2014/main" id="{1CDED2DB-CB9D-E040-8A12-0E79934E9FDB}"/>
              </a:ext>
            </a:extLst>
          </p:cNvPr>
          <p:cNvSpPr>
            <a:spLocks noChangeArrowheads="1"/>
          </p:cNvSpPr>
          <p:nvPr/>
        </p:nvSpPr>
        <p:spPr bwMode="auto">
          <a:xfrm>
            <a:off x="755576" y="1916832"/>
            <a:ext cx="7632848" cy="4732337"/>
          </a:xfrm>
          <a:prstGeom prst="rect">
            <a:avLst/>
          </a:prstGeo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#include &lt;</a:t>
            </a:r>
            <a:r>
              <a:rPr kumimoji="1" lang="en-US" altLang="zh-CN" sz="1800" b="1" dirty="0" err="1">
                <a:solidFill>
                  <a:schemeClr val="tx1"/>
                </a:solidFill>
                <a:ea typeface="黑体" panose="02010609060101010101" pitchFamily="49" charset="-122"/>
                <a:cs typeface="Courier New" panose="02070309020205020404" pitchFamily="49" charset="0"/>
              </a:rPr>
              <a:t>ctype</a:t>
            </a:r>
            <a:r>
              <a:rPr kumimoji="1" lang="en-US" altLang="zh-CN" sz="1800" b="1" dirty="0">
                <a:solidFill>
                  <a:schemeClr val="tx1"/>
                </a:solidFill>
                <a:ea typeface="黑体" panose="02010609060101010101" pitchFamily="49" charset="-122"/>
                <a:cs typeface="Courier New" panose="02070309020205020404" pitchFamily="49" charset="0"/>
              </a:rPr>
              <a:t>&gt;</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using namespace </a:t>
            </a:r>
            <a:r>
              <a:rPr kumimoji="1" lang="en-US" altLang="zh-CN" sz="1800" b="1" dirty="0" err="1">
                <a:solidFill>
                  <a:schemeClr val="tx1"/>
                </a:solidFill>
                <a:ea typeface="黑体" panose="02010609060101010101" pitchFamily="49" charset="-122"/>
                <a:cs typeface="Courier New" panose="02070309020205020404" pitchFamily="49" charset="0"/>
              </a:rPr>
              <a:t>std</a:t>
            </a: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spcBef>
                <a:spcPct val="0"/>
              </a:spcBef>
              <a:buFontTx/>
              <a:buNone/>
              <a:defRPr/>
            </a:pP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word_cnt</a:t>
            </a:r>
            <a:r>
              <a:rPr kumimoji="1" lang="en-US" altLang="zh-CN" sz="1800" b="1" dirty="0">
                <a:solidFill>
                  <a:schemeClr val="tx1"/>
                </a:solidFill>
                <a:ea typeface="黑体" panose="02010609060101010101" pitchFamily="49" charset="-122"/>
                <a:cs typeface="Courier New" panose="02070309020205020404" pitchFamily="49" charset="0"/>
              </a:rPr>
              <a:t>(</a:t>
            </a:r>
            <a:r>
              <a:rPr kumimoji="1" lang="en-US" altLang="zh-CN" sz="1800" b="1" dirty="0" err="1">
                <a:solidFill>
                  <a:schemeClr val="tx1"/>
                </a:solidFill>
                <a:ea typeface="黑体" panose="02010609060101010101" pitchFamily="49" charset="-122"/>
                <a:cs typeface="Courier New" panose="02070309020205020404" pitchFamily="49" charset="0"/>
              </a:rPr>
              <a:t>const</a:t>
            </a:r>
            <a:r>
              <a:rPr kumimoji="1" lang="en-US" altLang="zh-CN" sz="1800" b="1" dirty="0">
                <a:solidFill>
                  <a:schemeClr val="tx1"/>
                </a:solidFill>
                <a:ea typeface="黑体" panose="02010609060101010101" pitchFamily="49" charset="-122"/>
                <a:cs typeface="Courier New" panose="02070309020205020404" pitchFamily="49" charset="0"/>
              </a:rPr>
              <a:t> char *s)</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cnt</a:t>
            </a:r>
            <a:r>
              <a:rPr kumimoji="1" lang="en-US" altLang="zh-CN" sz="1800" b="1" dirty="0">
                <a:solidFill>
                  <a:schemeClr val="tx1"/>
                </a:solidFill>
                <a:ea typeface="黑体" panose="02010609060101010101" pitchFamily="49" charset="-122"/>
                <a:cs typeface="Courier New" panose="02070309020205020404" pitchFamily="49" charset="0"/>
              </a:rPr>
              <a:t> = 0;</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while (*s != '\0') {</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while (</a:t>
            </a:r>
            <a:r>
              <a:rPr kumimoji="1" lang="en-US" altLang="zh-CN" sz="1800" b="1" dirty="0" err="1">
                <a:solidFill>
                  <a:schemeClr val="tx1"/>
                </a:solidFill>
                <a:ea typeface="黑体" panose="02010609060101010101" pitchFamily="49" charset="-122"/>
                <a:cs typeface="Courier New" panose="02070309020205020404" pitchFamily="49" charset="0"/>
              </a:rPr>
              <a:t>isspace</a:t>
            </a:r>
            <a:r>
              <a:rPr kumimoji="1" lang="en-US" altLang="zh-CN" sz="1800" b="1" dirty="0">
                <a:solidFill>
                  <a:schemeClr val="tx1"/>
                </a:solidFill>
                <a:ea typeface="黑体" panose="02010609060101010101" pitchFamily="49" charset="-122"/>
                <a:cs typeface="Courier New" panose="02070309020205020404" pitchFamily="49" charset="0"/>
              </a:rPr>
              <a:t>(*s)) ++s; //</a:t>
            </a:r>
            <a:r>
              <a:rPr kumimoji="1" lang="zh-CN" altLang="en-US" sz="1800" b="1" dirty="0">
                <a:solidFill>
                  <a:schemeClr val="tx1"/>
                </a:solidFill>
                <a:ea typeface="黑体" panose="02010609060101010101" pitchFamily="49" charset="-122"/>
                <a:cs typeface="Courier New" panose="02070309020205020404" pitchFamily="49" charset="0"/>
              </a:rPr>
              <a:t>跳过空白字符</a:t>
            </a:r>
          </a:p>
          <a:p>
            <a:pPr eaLnBrk="1" hangingPunct="1">
              <a:spcBef>
                <a:spcPct val="0"/>
              </a:spcBef>
              <a:buFontTx/>
              <a:buNone/>
              <a:defRPr/>
            </a:pPr>
            <a:r>
              <a:rPr kumimoji="1" lang="zh-CN" altLang="en-US" sz="1800" b="1" dirty="0">
                <a:solidFill>
                  <a:schemeClr val="tx1"/>
                </a:solidFill>
                <a:ea typeface="黑体" panose="02010609060101010101" pitchFamily="49" charset="-122"/>
                <a:cs typeface="Courier New" panose="02070309020205020404" pitchFamily="49" charset="0"/>
              </a:rPr>
              <a:t>	</a:t>
            </a:r>
            <a:r>
              <a:rPr kumimoji="1" lang="en-US" altLang="zh-CN" sz="1800" b="1" dirty="0">
                <a:solidFill>
                  <a:schemeClr val="tx1"/>
                </a:solidFill>
                <a:ea typeface="黑体" panose="02010609060101010101" pitchFamily="49" charset="-122"/>
                <a:cs typeface="Courier New" panose="02070309020205020404" pitchFamily="49" charset="0"/>
              </a:rPr>
              <a:t>if (*s != '\0') {</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cnt</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zh-CN" altLang="en-US" sz="1800" b="1" dirty="0">
                <a:solidFill>
                  <a:schemeClr val="tx1"/>
                </a:solidFill>
                <a:ea typeface="黑体" panose="02010609060101010101" pitchFamily="49" charset="-122"/>
                <a:cs typeface="Courier New" panose="02070309020205020404" pitchFamily="49" charset="0"/>
              </a:rPr>
              <a:t>找到一个单词</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while (!</a:t>
            </a:r>
            <a:r>
              <a:rPr kumimoji="1" lang="en-US" altLang="zh-CN" sz="1800" b="1" dirty="0" err="1">
                <a:solidFill>
                  <a:schemeClr val="tx1"/>
                </a:solidFill>
                <a:ea typeface="黑体" panose="02010609060101010101" pitchFamily="49" charset="-122"/>
                <a:cs typeface="Courier New" panose="02070309020205020404" pitchFamily="49" charset="0"/>
              </a:rPr>
              <a:t>isspace</a:t>
            </a:r>
            <a:r>
              <a:rPr kumimoji="1" lang="en-US" altLang="zh-CN" sz="1800" b="1" dirty="0">
                <a:solidFill>
                  <a:schemeClr val="tx1"/>
                </a:solidFill>
                <a:ea typeface="黑体" panose="02010609060101010101" pitchFamily="49" charset="-122"/>
                <a:cs typeface="Courier New" panose="02070309020205020404" pitchFamily="49" charset="0"/>
              </a:rPr>
              <a:t>(*s) &amp;&amp; *s != '\0')</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++s;     //</a:t>
            </a:r>
            <a:r>
              <a:rPr kumimoji="1" lang="zh-CN" altLang="en-US" sz="1800" b="1" dirty="0">
                <a:solidFill>
                  <a:schemeClr val="tx1"/>
                </a:solidFill>
                <a:ea typeface="黑体" panose="02010609060101010101" pitchFamily="49" charset="-122"/>
                <a:cs typeface="Courier New" panose="02070309020205020404" pitchFamily="49" charset="0"/>
              </a:rPr>
              <a:t>跳过单词</a:t>
            </a:r>
            <a:endParaRPr kumimoji="1" lang="en-US" altLang="zh-CN" sz="1800" b="1" dirty="0">
              <a:solidFill>
                <a:schemeClr val="tx1"/>
              </a:solidFill>
              <a:ea typeface="黑体" panose="02010609060101010101" pitchFamily="49" charset="-122"/>
              <a:cs typeface="Courier New" panose="02070309020205020404" pitchFamily="49" charset="0"/>
            </a:endParaRP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return </a:t>
            </a:r>
            <a:r>
              <a:rPr kumimoji="1" lang="en-US" altLang="zh-CN" sz="1800" b="1" dirty="0" err="1">
                <a:solidFill>
                  <a:schemeClr val="tx1"/>
                </a:solidFill>
                <a:ea typeface="黑体" panose="02010609060101010101" pitchFamily="49" charset="-122"/>
                <a:cs typeface="Courier New" panose="02070309020205020404" pitchFamily="49" charset="0"/>
              </a:rPr>
              <a:t>cnt</a:t>
            </a: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spcBef>
                <a:spcPct val="0"/>
              </a:spcBef>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.4 </a:t>
              </a:r>
              <a:r>
                <a:rPr lang="zh-CN" altLang="en-US" dirty="0">
                  <a:solidFill>
                    <a:srgbClr val="000000"/>
                  </a:solidFill>
                  <a:latin typeface="Times New Roman" panose="02020603050405020304" pitchFamily="18" charset="0"/>
                </a:rPr>
                <a:t>字符串再讨论</a:t>
              </a:r>
              <a:endPar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.3 </a:t>
              </a:r>
              <a:r>
                <a:rPr lang="zh-CN" altLang="en-US" dirty="0">
                  <a:solidFill>
                    <a:srgbClr val="000000"/>
                  </a:solidFill>
                  <a:latin typeface="Times New Roman" panose="02020603050405020304" pitchFamily="18" charset="0"/>
                </a:rPr>
                <a:t>动态内存分配</a:t>
              </a:r>
              <a:endPar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.2 </a:t>
              </a:r>
              <a:r>
                <a:rPr lang="zh-CN" altLang="en-US" dirty="0">
                  <a:solidFill>
                    <a:srgbClr val="000000"/>
                  </a:solidFill>
                  <a:latin typeface="Times New Roman" panose="02020603050405020304" pitchFamily="18" charset="0"/>
                </a:rPr>
                <a:t>指针运算与数组</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b="1" dirty="0">
                  <a:solidFill>
                    <a:srgbClr val="FF0000"/>
                  </a:solidFill>
                  <a:latin typeface="Times New Roman" panose="02020603050405020304" pitchFamily="18" charset="0"/>
                </a:rPr>
                <a:t>7</a:t>
              </a:r>
              <a:r>
                <a:rPr kumimoji="0" lang="en-US" altLang="zh-CN" sz="2800" b="1" i="0" u="none" strike="noStrike" kern="1200" cap="none" spc="0" normalizeH="0" baseline="0" noProof="0" dirty="0">
                  <a:ln>
                    <a:noFill/>
                  </a:ln>
                  <a:solidFill>
                    <a:srgbClr val="FF0000"/>
                  </a:solidFill>
                  <a:effectLst/>
                  <a:uLnTx/>
                  <a:uFillTx/>
                  <a:latin typeface="Times New Roman" panose="02020603050405020304" pitchFamily="18" charset="0"/>
                  <a:ea typeface="黑体" panose="02010609060101010101" pitchFamily="49" charset="-122"/>
                  <a:cs typeface="+mn-cs"/>
                </a:rPr>
                <a:t>.1 </a:t>
              </a:r>
              <a:r>
                <a:rPr lang="zh-CN" altLang="en-US" b="1" dirty="0">
                  <a:solidFill>
                    <a:srgbClr val="FF0000"/>
                  </a:solidFill>
                  <a:latin typeface="Times New Roman" panose="02020603050405020304" pitchFamily="18" charset="0"/>
                </a:rPr>
                <a:t>指针的概念</a:t>
              </a:r>
              <a:endParaRPr kumimoji="0" lang="zh-CN" altLang="en-US" sz="2800" b="1" i="0" u="none" strike="noStrike" kern="1200" cap="none" spc="0" normalizeH="0" baseline="0" noProof="0" dirty="0">
                <a:ln>
                  <a:noFill/>
                </a:ln>
                <a:solidFill>
                  <a:srgbClr val="FF0000"/>
                </a:solidFill>
                <a:effectLst/>
                <a:uLnTx/>
                <a:uFillTx/>
                <a:latin typeface="Times New Roman" panose="02020603050405020304" pitchFamily="18" charset="0"/>
                <a:ea typeface="黑体" panose="02010609060101010101" pitchFamily="49" charset="-122"/>
                <a:cs typeface="+mn-cs"/>
              </a:endParaRP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59" name="Group 59"/>
          <p:cNvGrpSpPr>
            <a:grpSpLocks/>
          </p:cNvGrpSpPr>
          <p:nvPr/>
        </p:nvGrpSpPr>
        <p:grpSpPr bwMode="auto">
          <a:xfrm>
            <a:off x="1979712" y="4476155"/>
            <a:ext cx="5256213" cy="681037"/>
            <a:chOff x="1066" y="1253"/>
            <a:chExt cx="3311" cy="429"/>
          </a:xfrm>
        </p:grpSpPr>
        <p:sp>
          <p:nvSpPr>
            <p:cNvPr id="60"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.6 </a:t>
              </a:r>
              <a:r>
                <a:rPr lang="zh-CN" altLang="en-US" dirty="0">
                  <a:solidFill>
                    <a:srgbClr val="000000"/>
                  </a:solidFill>
                  <a:latin typeface="Times New Roman" panose="02020603050405020304" pitchFamily="18" charset="0"/>
                </a:rPr>
                <a:t>引用与函数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61" name="Group 22"/>
            <p:cNvGrpSpPr>
              <a:grpSpLocks/>
            </p:cNvGrpSpPr>
            <p:nvPr/>
          </p:nvGrpSpPr>
          <p:grpSpPr bwMode="auto">
            <a:xfrm>
              <a:off x="4103" y="1434"/>
              <a:ext cx="274" cy="248"/>
              <a:chOff x="2078" y="1680"/>
              <a:chExt cx="1615" cy="1615"/>
            </a:xfrm>
          </p:grpSpPr>
          <p:sp>
            <p:nvSpPr>
              <p:cNvPr id="62"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3"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5"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7"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.5 </a:t>
              </a:r>
              <a:r>
                <a:rPr lang="zh-CN" altLang="en-US" dirty="0">
                  <a:solidFill>
                    <a:srgbClr val="000000"/>
                  </a:solidFill>
                  <a:latin typeface="Times New Roman" panose="02020603050405020304" pitchFamily="18" charset="0"/>
                </a:rPr>
                <a:t>指针与函数</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93" name="Group 59"/>
          <p:cNvGrpSpPr>
            <a:grpSpLocks/>
          </p:cNvGrpSpPr>
          <p:nvPr/>
        </p:nvGrpSpPr>
        <p:grpSpPr bwMode="auto">
          <a:xfrm>
            <a:off x="1982516" y="5916315"/>
            <a:ext cx="5256213" cy="681037"/>
            <a:chOff x="1066" y="1253"/>
            <a:chExt cx="3311" cy="429"/>
          </a:xfrm>
        </p:grpSpPr>
        <p:sp>
          <p:nvSpPr>
            <p:cNvPr id="94"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.8 </a:t>
              </a:r>
              <a:r>
                <a:rPr lang="zh-CN" altLang="en-US" dirty="0">
                  <a:solidFill>
                    <a:srgbClr val="000000"/>
                  </a:solidFill>
                  <a:latin typeface="Times New Roman" panose="02020603050405020304" pitchFamily="18" charset="0"/>
                </a:rPr>
                <a:t>函数指针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95" name="Group 22"/>
            <p:cNvGrpSpPr>
              <a:grpSpLocks/>
            </p:cNvGrpSpPr>
            <p:nvPr/>
          </p:nvGrpSpPr>
          <p:grpSpPr bwMode="auto">
            <a:xfrm>
              <a:off x="4103" y="1434"/>
              <a:ext cx="274" cy="248"/>
              <a:chOff x="2078" y="1680"/>
              <a:chExt cx="1615" cy="1615"/>
            </a:xfrm>
          </p:grpSpPr>
          <p:sp>
            <p:nvSpPr>
              <p:cNvPr id="96"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7"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8"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99"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0"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01"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02" name="Group 60"/>
          <p:cNvGrpSpPr>
            <a:grpSpLocks/>
          </p:cNvGrpSpPr>
          <p:nvPr/>
        </p:nvGrpSpPr>
        <p:grpSpPr bwMode="auto">
          <a:xfrm>
            <a:off x="1982516" y="5196235"/>
            <a:ext cx="5186363" cy="682625"/>
            <a:chOff x="1066" y="709"/>
            <a:chExt cx="3267" cy="430"/>
          </a:xfrm>
        </p:grpSpPr>
        <p:sp>
          <p:nvSpPr>
            <p:cNvPr id="103"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.7 </a:t>
              </a:r>
              <a:r>
                <a:rPr lang="zh-CN" altLang="en-US" dirty="0">
                  <a:solidFill>
                    <a:srgbClr val="000000"/>
                  </a:solidFill>
                  <a:latin typeface="Times New Roman" panose="02020603050405020304" pitchFamily="18" charset="0"/>
                </a:rPr>
                <a:t>指针数组与多级指针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04" name="Group 30"/>
            <p:cNvGrpSpPr>
              <a:grpSpLocks/>
            </p:cNvGrpSpPr>
            <p:nvPr/>
          </p:nvGrpSpPr>
          <p:grpSpPr bwMode="auto">
            <a:xfrm>
              <a:off x="4059" y="891"/>
              <a:ext cx="274" cy="248"/>
              <a:chOff x="2078" y="1680"/>
              <a:chExt cx="1615" cy="1615"/>
            </a:xfrm>
          </p:grpSpPr>
          <p:sp>
            <p:nvSpPr>
              <p:cNvPr id="105"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6"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7"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08"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9"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0"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3001448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33955CA8-5F7E-E047-A882-2A7CB4F99796}"/>
              </a:ext>
            </a:extLst>
          </p:cNvPr>
          <p:cNvSpPr>
            <a:spLocks noGrp="1" noRot="1" noChangeArrowheads="1"/>
          </p:cNvSpPr>
          <p:nvPr>
            <p:ph type="title"/>
          </p:nvPr>
        </p:nvSpPr>
        <p:spPr>
          <a:xfrm>
            <a:off x="1187450" y="115888"/>
            <a:ext cx="7772400" cy="720725"/>
          </a:xfrm>
        </p:spPr>
        <p:txBody>
          <a:bodyPr/>
          <a:lstStyle/>
          <a:p>
            <a:pPr eaLnBrk="1" hangingPunct="1">
              <a:defRPr/>
            </a:pPr>
            <a:r>
              <a:rPr lang="zh-CN" altLang="en-US"/>
              <a:t>返回指针的函数</a:t>
            </a:r>
          </a:p>
        </p:txBody>
      </p:sp>
      <p:sp>
        <p:nvSpPr>
          <p:cNvPr id="68611" name="Rectangle 3"/>
          <p:cNvSpPr>
            <a:spLocks noGrp="1" noChangeArrowheads="1"/>
          </p:cNvSpPr>
          <p:nvPr>
            <p:ph idx="1"/>
          </p:nvPr>
        </p:nvSpPr>
        <p:spPr>
          <a:xfrm>
            <a:off x="539750" y="854075"/>
            <a:ext cx="7967663" cy="774700"/>
          </a:xfrm>
        </p:spPr>
        <p:txBody>
          <a:bodyPr/>
          <a:lstStyle/>
          <a:p>
            <a:pPr eaLnBrk="1" hangingPunct="1">
              <a:lnSpc>
                <a:spcPct val="150000"/>
              </a:lnSpc>
            </a:pPr>
            <a:r>
              <a:rPr lang="zh-CN" altLang="en-US" dirty="0"/>
              <a:t>函数的返回值可以是一个指针</a:t>
            </a:r>
            <a:endParaRPr lang="en-US" altLang="zh-CN" dirty="0"/>
          </a:p>
        </p:txBody>
      </p:sp>
      <p:sp>
        <p:nvSpPr>
          <p:cNvPr id="4" name="Text Box 4">
            <a:extLst>
              <a:ext uri="{FF2B5EF4-FFF2-40B4-BE49-F238E27FC236}">
                <a16:creationId xmlns:a16="http://schemas.microsoft.com/office/drawing/2014/main" id="{E5FF59EF-30BC-6843-AF95-7E4C03D99690}"/>
              </a:ext>
            </a:extLst>
          </p:cNvPr>
          <p:cNvSpPr txBox="1">
            <a:spLocks noChangeArrowheads="1"/>
          </p:cNvSpPr>
          <p:nvPr/>
        </p:nvSpPr>
        <p:spPr bwMode="auto">
          <a:xfrm>
            <a:off x="611560" y="1565275"/>
            <a:ext cx="7848872" cy="53950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zh-CN"/>
            </a:defPPr>
            <a:lvl1pPr eaLnBrk="1" hangingPunct="1">
              <a:lnSpc>
                <a:spcPct val="130000"/>
              </a:lnSpc>
              <a:spcBef>
                <a:spcPct val="20000"/>
              </a:spcBef>
              <a:defRPr kumimoji="1" sz="2000" b="1">
                <a:solidFill>
                  <a:schemeClr val="bg1"/>
                </a:solidFill>
                <a:latin typeface="Courier New" panose="02070309020205020404" pitchFamily="49" charset="0"/>
                <a:ea typeface="黑体" panose="02010609060101010101" pitchFamily="49" charset="-122"/>
                <a:cs typeface="Courier New" panose="02070309020205020404" pitchFamily="49" charset="0"/>
              </a:defRPr>
            </a:lvl1pPr>
            <a:lvl2pPr marL="742950" indent="-285750">
              <a:defRPr/>
            </a:lvl2pPr>
            <a:lvl3pPr marL="1143000" indent="-228600">
              <a:defRPr/>
            </a:lvl3pPr>
            <a:lvl4pPr marL="1600200" indent="-228600">
              <a:defRPr/>
            </a:lvl4pPr>
            <a:lvl5pPr marL="2057400" indent="-228600">
              <a:defRPr/>
            </a:lvl5pPr>
            <a:lvl6pPr marL="2514600" indent="-228600" eaLnBrk="0" fontAlgn="base" hangingPunct="0">
              <a:spcBef>
                <a:spcPct val="0"/>
              </a:spcBef>
              <a:spcAft>
                <a:spcPct val="0"/>
              </a:spcAft>
              <a:defRPr/>
            </a:lvl6pPr>
            <a:lvl7pPr marL="2971800" indent="-228600" eaLnBrk="0" fontAlgn="base" hangingPunct="0">
              <a:spcBef>
                <a:spcPct val="0"/>
              </a:spcBef>
              <a:spcAft>
                <a:spcPct val="0"/>
              </a:spcAft>
              <a:defRPr/>
            </a:lvl7pPr>
            <a:lvl8pPr marL="3429000" indent="-228600" eaLnBrk="0" fontAlgn="base" hangingPunct="0">
              <a:spcBef>
                <a:spcPct val="0"/>
              </a:spcBef>
              <a:spcAft>
                <a:spcPct val="0"/>
              </a:spcAft>
              <a:defRPr/>
            </a:lvl8pPr>
            <a:lvl9pPr marL="3886200" indent="-228600" eaLnBrk="0" fontAlgn="base" hangingPunct="0">
              <a:spcBef>
                <a:spcPct val="0"/>
              </a:spcBef>
              <a:spcAft>
                <a:spcPct val="0"/>
              </a:spcAft>
              <a:defRPr/>
            </a:lvl9pPr>
          </a:lstStyle>
          <a:p>
            <a:r>
              <a:rPr lang="zh-CN" altLang="en-US" sz="2400"/>
              <a:t>返回类型 *函数名</a:t>
            </a:r>
            <a:r>
              <a:rPr lang="en-US" altLang="zh-CN" sz="2400"/>
              <a:t>(</a:t>
            </a:r>
            <a:r>
              <a:rPr lang="zh-CN" altLang="en-US" sz="2400"/>
              <a:t>形参列表</a:t>
            </a:r>
            <a:r>
              <a:rPr lang="en-US" altLang="zh-CN" sz="2400"/>
              <a:t>);</a:t>
            </a:r>
          </a:p>
        </p:txBody>
      </p:sp>
      <p:sp>
        <p:nvSpPr>
          <p:cNvPr id="3" name="矩形 2"/>
          <p:cNvSpPr>
            <a:spLocks noChangeArrowheads="1"/>
          </p:cNvSpPr>
          <p:nvPr/>
        </p:nvSpPr>
        <p:spPr bwMode="auto">
          <a:xfrm>
            <a:off x="539750" y="2092325"/>
            <a:ext cx="8420100"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dirty="0">
                <a:latin typeface="+mn-lt"/>
                <a:ea typeface="+mn-ea"/>
              </a:rPr>
              <a:t>返回的指针在其被使用时必须有效</a:t>
            </a:r>
            <a:endParaRPr lang="en-US" altLang="zh-CN" dirty="0">
              <a:latin typeface="+mn-lt"/>
              <a:ea typeface="+mn-ea"/>
            </a:endParaRPr>
          </a:p>
          <a:p>
            <a:pPr lvl="1" eaLnBrk="1" hangingPunct="1"/>
            <a:r>
              <a:rPr lang="zh-CN" altLang="en-US" b="1" dirty="0">
                <a:solidFill>
                  <a:srgbClr val="C00000"/>
                </a:solidFill>
                <a:latin typeface="黑体" panose="02010609060101010101" pitchFamily="49" charset="-122"/>
                <a:ea typeface="黑体" panose="02010609060101010101" pitchFamily="49" charset="-122"/>
              </a:rPr>
              <a:t>能否返回该函数内部定义的变量地址？</a:t>
            </a:r>
          </a:p>
        </p:txBody>
      </p:sp>
      <p:sp>
        <p:nvSpPr>
          <p:cNvPr id="9" name="Rectangle 3">
            <a:extLst>
              <a:ext uri="{FF2B5EF4-FFF2-40B4-BE49-F238E27FC236}">
                <a16:creationId xmlns:a16="http://schemas.microsoft.com/office/drawing/2014/main" id="{F53BFDB3-9548-6C4A-A1EB-123FB4BD7173}"/>
              </a:ext>
            </a:extLst>
          </p:cNvPr>
          <p:cNvSpPr>
            <a:spLocks noChangeArrowheads="1"/>
          </p:cNvSpPr>
          <p:nvPr/>
        </p:nvSpPr>
        <p:spPr bwMode="auto">
          <a:xfrm>
            <a:off x="601663" y="3573463"/>
            <a:ext cx="7843837" cy="2085975"/>
          </a:xfrm>
          <a:prstGeom prst="rect">
            <a:avLst/>
          </a:prstGeo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buFontTx/>
              <a:buNone/>
              <a:defRPr/>
            </a:pPr>
            <a:r>
              <a:rPr kumimoji="1" lang="zh-CN" altLang="en-US" sz="2400" b="1">
                <a:solidFill>
                  <a:schemeClr val="tx1"/>
                </a:solidFill>
                <a:ea typeface="黑体" panose="02010609060101010101" pitchFamily="49" charset="-122"/>
                <a:cs typeface="Courier New" panose="02070309020205020404" pitchFamily="49" charset="0"/>
              </a:rPr>
              <a:t>例：设计一个函数从一个字符串中取出一个子串</a:t>
            </a:r>
            <a:endParaRPr kumimoji="1" lang="en-US" altLang="zh-CN" sz="2400" b="1">
              <a:solidFill>
                <a:schemeClr val="tx1"/>
              </a:solidFill>
              <a:ea typeface="黑体" panose="02010609060101010101" pitchFamily="49" charset="-122"/>
              <a:cs typeface="Courier New" panose="02070309020205020404" pitchFamily="49" charset="0"/>
            </a:endParaRPr>
          </a:p>
          <a:p>
            <a:pPr eaLnBrk="1" hangingPunct="1">
              <a:buFontTx/>
              <a:buNone/>
              <a:defRPr/>
            </a:pPr>
            <a:r>
              <a:rPr kumimoji="1" lang="zh-CN" altLang="en-US" sz="2400" b="1">
                <a:solidFill>
                  <a:schemeClr val="tx1"/>
                </a:solidFill>
                <a:ea typeface="黑体" panose="02010609060101010101" pitchFamily="49" charset="-122"/>
                <a:cs typeface="Courier New" panose="02070309020205020404" pitchFamily="49" charset="0"/>
              </a:rPr>
              <a:t>输入：源字符串，子串起点，子串终点</a:t>
            </a:r>
            <a:endParaRPr kumimoji="1" lang="en-US" altLang="zh-CN" sz="2400" b="1">
              <a:solidFill>
                <a:schemeClr val="tx1"/>
              </a:solidFill>
              <a:ea typeface="黑体" panose="02010609060101010101" pitchFamily="49" charset="-122"/>
              <a:cs typeface="Courier New" panose="02070309020205020404" pitchFamily="49" charset="0"/>
            </a:endParaRPr>
          </a:p>
          <a:p>
            <a:pPr eaLnBrk="1" hangingPunct="1">
              <a:buFontTx/>
              <a:buNone/>
              <a:defRPr/>
            </a:pPr>
            <a:r>
              <a:rPr kumimoji="1" lang="zh-CN" altLang="en-US" sz="2400" b="1">
                <a:solidFill>
                  <a:schemeClr val="tx1"/>
                </a:solidFill>
                <a:ea typeface="黑体" panose="02010609060101010101" pitchFamily="49" charset="-122"/>
                <a:cs typeface="Courier New" panose="02070309020205020404" pitchFamily="49" charset="0"/>
              </a:rPr>
              <a:t>输出：返回一个新的取出的子字符串</a:t>
            </a:r>
            <a:endParaRPr kumimoji="1" lang="en-US" altLang="zh-CN" sz="2400" b="1">
              <a:solidFill>
                <a:schemeClr val="tx1"/>
              </a:solidFill>
              <a:ea typeface="黑体" panose="02010609060101010101" pitchFamily="49" charset="-122"/>
              <a:cs typeface="Courier New" panose="02070309020205020404" pitchFamily="49" charset="0"/>
            </a:endParaRPr>
          </a:p>
          <a:p>
            <a:pPr eaLnBrk="1" hangingPunct="1">
              <a:buFontTx/>
              <a:buNone/>
              <a:defRPr/>
            </a:pPr>
            <a:r>
              <a:rPr kumimoji="1" lang="en-US" altLang="zh-CN" sz="2400" b="1">
                <a:solidFill>
                  <a:srgbClr val="1C05F9"/>
                </a:solidFill>
                <a:ea typeface="黑体" panose="02010609060101010101" pitchFamily="49" charset="-122"/>
                <a:cs typeface="Courier New" panose="02070309020205020404" pitchFamily="49" charset="0"/>
              </a:rPr>
              <a:t>char *substr(char *s, int start, int end);</a:t>
            </a:r>
            <a:endParaRPr kumimoji="1" lang="zh-CN" altLang="en-US" sz="2400" b="1">
              <a:solidFill>
                <a:srgbClr val="1C05F9"/>
              </a:solidFill>
              <a:ea typeface="黑体" panose="02010609060101010101" pitchFamily="49" charset="-122"/>
              <a:cs typeface="Courier New" panose="02070309020205020404"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P spid="4" grpId="0" animBg="1"/>
      <p:bldP spid="3" grpId="0"/>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A93D36AF-BA62-7449-8897-2F308FBB1CC4}"/>
              </a:ext>
            </a:extLst>
          </p:cNvPr>
          <p:cNvSpPr>
            <a:spLocks noGrp="1" noChangeArrowheads="1"/>
          </p:cNvSpPr>
          <p:nvPr>
            <p:ph idx="1"/>
          </p:nvPr>
        </p:nvSpPr>
        <p:spPr>
          <a:xfrm>
            <a:off x="179388" y="908050"/>
            <a:ext cx="8856662" cy="5835444"/>
          </a:xfr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char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substr</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(char *s,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start,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end)</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len</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strlen</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(s);</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if (start &lt; 0 || start &gt;=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len</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end &lt; 0 || </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end &gt;=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len</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start &gt; end) {</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a:t>
            </a:r>
            <a:r>
              <a:rPr kumimoji="1" lang="zh-CN" altLang="en-US"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起始或终止位置错</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endl</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return NULL;</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p>
          <a:p>
            <a:pPr eaLnBrk="1" hangingPunct="1">
              <a:lnSpc>
                <a:spcPct val="120000"/>
              </a:lnSpc>
              <a:spcBef>
                <a:spcPct val="0"/>
              </a:spcBef>
              <a:buFontTx/>
              <a:buNone/>
            </a:pPr>
            <a:r>
              <a:rPr kumimoji="1" lang="en-US" altLang="zh-CN" sz="2400" b="1" kern="1200" dirty="0">
                <a:solidFill>
                  <a:srgbClr val="3F36FC"/>
                </a:solidFill>
                <a:latin typeface="Courier New" panose="02070309020205020404" pitchFamily="49" charset="0"/>
                <a:ea typeface="黑体" panose="02010609060101010101" pitchFamily="49" charset="-122"/>
                <a:cs typeface="Courier New" panose="02070309020205020404" pitchFamily="49" charset="0"/>
              </a:rPr>
              <a:t>	char *sub = new char[end - start + 2];          </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strncpy</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(sub, s + start, end - start +1);</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sub[end - start +1] = '\0';</a:t>
            </a:r>
          </a:p>
          <a:p>
            <a:pPr eaLnBrk="1" hangingPunct="1">
              <a:lnSpc>
                <a:spcPct val="120000"/>
              </a:lnSpc>
              <a:spcBef>
                <a:spcPct val="0"/>
              </a:spcBef>
              <a:buFontTx/>
              <a:buNone/>
            </a:pPr>
            <a:r>
              <a:rPr kumimoji="1" lang="en-US" altLang="zh-CN" sz="2400" b="1" kern="1200" dirty="0">
                <a:solidFill>
                  <a:srgbClr val="3F36FC"/>
                </a:solidFill>
                <a:latin typeface="Courier New" panose="02070309020205020404" pitchFamily="49" charset="0"/>
                <a:ea typeface="黑体" panose="02010609060101010101" pitchFamily="49" charset="-122"/>
                <a:cs typeface="Courier New" panose="02070309020205020404" pitchFamily="49" charset="0"/>
              </a:rPr>
              <a:t>	return sub;</a:t>
            </a:r>
          </a:p>
          <a:p>
            <a:pPr eaLnBrk="1" hangingPunct="1">
              <a:lnSpc>
                <a:spcPct val="120000"/>
              </a:lnSpc>
              <a:spcBef>
                <a:spcPct val="0"/>
              </a:spcBef>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9326C-4485-F965-3326-E6FEEEF801F6}"/>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3FF61845-06A4-9CB1-99AA-09E839BA1CF7}"/>
              </a:ext>
            </a:extLst>
          </p:cNvPr>
          <p:cNvSpPr>
            <a:spLocks noGrp="1"/>
          </p:cNvSpPr>
          <p:nvPr>
            <p:ph idx="1"/>
          </p:nvPr>
        </p:nvSpPr>
        <p:spPr/>
        <p:txBody>
          <a:bodyPr/>
          <a:lstStyle/>
          <a:p>
            <a:r>
              <a:rPr lang="en-CN" dirty="0"/>
              <a:t>Try the code in the previous slide.</a:t>
            </a:r>
          </a:p>
          <a:p>
            <a:r>
              <a:rPr lang="en-CN" dirty="0"/>
              <a:t>Does it work?</a:t>
            </a:r>
          </a:p>
          <a:p>
            <a:r>
              <a:rPr lang="en-CN" dirty="0"/>
              <a:t>Is it a good practice?</a:t>
            </a:r>
          </a:p>
        </p:txBody>
      </p:sp>
    </p:spTree>
    <p:extLst>
      <p:ext uri="{BB962C8B-B14F-4D97-AF65-F5344CB8AC3E}">
        <p14:creationId xmlns:p14="http://schemas.microsoft.com/office/powerpoint/2010/main" val="3496978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7.4 </a:t>
              </a:r>
              <a:r>
                <a:rPr lang="zh-CN" altLang="en-US" dirty="0">
                  <a:solidFill>
                    <a:srgbClr val="000000"/>
                  </a:solidFill>
                  <a:latin typeface="Times New Roman" panose="02020603050405020304" pitchFamily="18" charset="0"/>
                </a:rPr>
                <a:t>字符串再讨论</a:t>
              </a:r>
              <a:endParaRPr lang="en-US" altLang="zh-CN" dirty="0">
                <a:solidFill>
                  <a:srgbClr val="000000"/>
                </a:solidFill>
                <a:latin typeface="Times New Roman" panose="02020603050405020304" pitchFamily="18" charset="0"/>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7.3 </a:t>
              </a:r>
              <a:r>
                <a:rPr lang="zh-CN" altLang="en-US" dirty="0">
                  <a:solidFill>
                    <a:srgbClr val="000000"/>
                  </a:solidFill>
                  <a:latin typeface="Times New Roman" panose="02020603050405020304" pitchFamily="18" charset="0"/>
                </a:rPr>
                <a:t>动态内存分配</a:t>
              </a:r>
              <a:endParaRPr lang="en-US" altLang="zh-CN" dirty="0">
                <a:solidFill>
                  <a:srgbClr val="000000"/>
                </a:solidFill>
                <a:latin typeface="Times New Roman" panose="02020603050405020304" pitchFamily="18" charset="0"/>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7.2 </a:t>
              </a:r>
              <a:r>
                <a:rPr lang="zh-CN" altLang="en-US" dirty="0">
                  <a:solidFill>
                    <a:srgbClr val="000000"/>
                  </a:solidFill>
                  <a:latin typeface="Times New Roman" panose="02020603050405020304" pitchFamily="18" charset="0"/>
                </a:rPr>
                <a:t>指针运算与数组</a:t>
              </a: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59" name="Group 59"/>
          <p:cNvGrpSpPr>
            <a:grpSpLocks/>
          </p:cNvGrpSpPr>
          <p:nvPr/>
        </p:nvGrpSpPr>
        <p:grpSpPr bwMode="auto">
          <a:xfrm>
            <a:off x="1979712" y="4476155"/>
            <a:ext cx="5256213" cy="681037"/>
            <a:chOff x="1066" y="1253"/>
            <a:chExt cx="3311" cy="429"/>
          </a:xfrm>
        </p:grpSpPr>
        <p:sp>
          <p:nvSpPr>
            <p:cNvPr id="60"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b="1" dirty="0">
                  <a:solidFill>
                    <a:srgbClr val="FF0000"/>
                  </a:solidFill>
                  <a:latin typeface="Times New Roman" panose="02020603050405020304" pitchFamily="18" charset="0"/>
                </a:rPr>
                <a:t>7.6 </a:t>
              </a:r>
              <a:r>
                <a:rPr lang="zh-CN" altLang="en-US" b="1" dirty="0">
                  <a:solidFill>
                    <a:srgbClr val="FF0000"/>
                  </a:solidFill>
                  <a:latin typeface="Times New Roman" panose="02020603050405020304" pitchFamily="18" charset="0"/>
                </a:rPr>
                <a:t>引用类型与函数</a:t>
              </a:r>
            </a:p>
          </p:txBody>
        </p:sp>
        <p:grpSp>
          <p:nvGrpSpPr>
            <p:cNvPr id="61" name="Group 22"/>
            <p:cNvGrpSpPr>
              <a:grpSpLocks/>
            </p:cNvGrpSpPr>
            <p:nvPr/>
          </p:nvGrpSpPr>
          <p:grpSpPr bwMode="auto">
            <a:xfrm>
              <a:off x="4103" y="1434"/>
              <a:ext cx="274" cy="248"/>
              <a:chOff x="2078" y="1680"/>
              <a:chExt cx="1615" cy="1615"/>
            </a:xfrm>
          </p:grpSpPr>
          <p:sp>
            <p:nvSpPr>
              <p:cNvPr id="62"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3"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5"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7"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7.5 </a:t>
              </a:r>
              <a:r>
                <a:rPr lang="zh-CN" altLang="en-US" dirty="0">
                  <a:solidFill>
                    <a:srgbClr val="000000"/>
                  </a:solidFill>
                  <a:latin typeface="Times New Roman" panose="02020603050405020304" pitchFamily="18" charset="0"/>
                </a:rPr>
                <a:t>指针与函数</a:t>
              </a: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6" name="Group 59"/>
          <p:cNvGrpSpPr>
            <a:grpSpLocks/>
          </p:cNvGrpSpPr>
          <p:nvPr/>
        </p:nvGrpSpPr>
        <p:grpSpPr bwMode="auto">
          <a:xfrm>
            <a:off x="1982516" y="5877272"/>
            <a:ext cx="5256213" cy="681037"/>
            <a:chOff x="1066" y="1253"/>
            <a:chExt cx="3311" cy="429"/>
          </a:xfrm>
        </p:grpSpPr>
        <p:sp>
          <p:nvSpPr>
            <p:cNvPr id="87"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.8 </a:t>
              </a:r>
              <a:r>
                <a:rPr lang="zh-CN" altLang="en-US" dirty="0">
                  <a:solidFill>
                    <a:srgbClr val="000000"/>
                  </a:solidFill>
                  <a:latin typeface="Times New Roman" panose="02020603050405020304" pitchFamily="18" charset="0"/>
                </a:rPr>
                <a:t>函数指针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8" name="Group 22"/>
            <p:cNvGrpSpPr>
              <a:grpSpLocks/>
            </p:cNvGrpSpPr>
            <p:nvPr/>
          </p:nvGrpSpPr>
          <p:grpSpPr bwMode="auto">
            <a:xfrm>
              <a:off x="4103" y="1434"/>
              <a:ext cx="274" cy="248"/>
              <a:chOff x="2078" y="1680"/>
              <a:chExt cx="1615" cy="1615"/>
            </a:xfrm>
          </p:grpSpPr>
          <p:sp>
            <p:nvSpPr>
              <p:cNvPr id="89"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0"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1"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92"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1"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13" name="Group 60"/>
          <p:cNvGrpSpPr>
            <a:grpSpLocks/>
          </p:cNvGrpSpPr>
          <p:nvPr/>
        </p:nvGrpSpPr>
        <p:grpSpPr bwMode="auto">
          <a:xfrm>
            <a:off x="1982516" y="5157192"/>
            <a:ext cx="5186363" cy="682625"/>
            <a:chOff x="1066" y="709"/>
            <a:chExt cx="3267" cy="430"/>
          </a:xfrm>
        </p:grpSpPr>
        <p:sp>
          <p:nvSpPr>
            <p:cNvPr id="114"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.7 </a:t>
              </a:r>
              <a:r>
                <a:rPr lang="zh-CN" altLang="en-US" dirty="0">
                  <a:solidFill>
                    <a:srgbClr val="000000"/>
                  </a:solidFill>
                  <a:latin typeface="Times New Roman" panose="02020603050405020304" pitchFamily="18" charset="0"/>
                </a:rPr>
                <a:t>指针数组与多级指针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115" name="Group 30"/>
            <p:cNvGrpSpPr>
              <a:grpSpLocks/>
            </p:cNvGrpSpPr>
            <p:nvPr/>
          </p:nvGrpSpPr>
          <p:grpSpPr bwMode="auto">
            <a:xfrm>
              <a:off x="4059" y="891"/>
              <a:ext cx="274" cy="248"/>
              <a:chOff x="2078" y="1680"/>
              <a:chExt cx="1615" cy="1615"/>
            </a:xfrm>
          </p:grpSpPr>
          <p:sp>
            <p:nvSpPr>
              <p:cNvPr id="116"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7"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8"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9"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0"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21"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25784936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84B725D1-F58A-B845-9F86-24D9AAF0D2E6}"/>
              </a:ext>
            </a:extLst>
          </p:cNvPr>
          <p:cNvSpPr>
            <a:spLocks noGrp="1" noRot="1" noChangeArrowheads="1"/>
          </p:cNvSpPr>
          <p:nvPr>
            <p:ph type="title"/>
          </p:nvPr>
        </p:nvSpPr>
        <p:spPr>
          <a:xfrm>
            <a:off x="0" y="107950"/>
            <a:ext cx="9144000" cy="688975"/>
          </a:xfrm>
        </p:spPr>
        <p:txBody>
          <a:bodyPr/>
          <a:lstStyle/>
          <a:p>
            <a:pPr eaLnBrk="1" hangingPunct="1">
              <a:defRPr/>
            </a:pPr>
            <a:r>
              <a:rPr lang="zh-CN" altLang="en-US" dirty="0"/>
              <a:t>引用</a:t>
            </a:r>
          </a:p>
        </p:txBody>
      </p:sp>
      <p:sp>
        <p:nvSpPr>
          <p:cNvPr id="40963" name="Rectangle 3"/>
          <p:cNvSpPr>
            <a:spLocks noGrp="1" noChangeArrowheads="1"/>
          </p:cNvSpPr>
          <p:nvPr>
            <p:ph idx="1"/>
          </p:nvPr>
        </p:nvSpPr>
        <p:spPr>
          <a:xfrm>
            <a:off x="325115" y="865659"/>
            <a:ext cx="8507413" cy="1054100"/>
          </a:xfrm>
        </p:spPr>
        <p:txBody>
          <a:bodyPr/>
          <a:lstStyle/>
          <a:p>
            <a:pPr eaLnBrk="1" hangingPunct="1"/>
            <a:r>
              <a:rPr lang="zh-CN" altLang="en-US" b="1" dirty="0">
                <a:latin typeface="楷体_GB2312" pitchFamily="49" charset="-122"/>
              </a:rPr>
              <a:t>给一个变量取一个别名，使一个内存单元可以通过不同的变量名来访问</a:t>
            </a:r>
            <a:endParaRPr lang="zh-CN" altLang="en-US" b="1" dirty="0"/>
          </a:p>
        </p:txBody>
      </p:sp>
      <p:sp>
        <p:nvSpPr>
          <p:cNvPr id="40964" name="Text Box 4"/>
          <p:cNvSpPr txBox="1">
            <a:spLocks noChangeArrowheads="1"/>
          </p:cNvSpPr>
          <p:nvPr/>
        </p:nvSpPr>
        <p:spPr bwMode="auto">
          <a:xfrm>
            <a:off x="839515" y="1916286"/>
            <a:ext cx="7704906" cy="57246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eaLnBrk="1" hangingPunct="1">
              <a:lnSpc>
                <a:spcPct val="130000"/>
              </a:lnSpc>
              <a:spcBef>
                <a:spcPct val="20000"/>
              </a:spcBef>
              <a:defRPr kumimoji="1" sz="2400" b="1">
                <a:solidFill>
                  <a:schemeClr val="bg1"/>
                </a:solidFill>
                <a:latin typeface="Courier New" panose="02070309020205020404" pitchFamily="49" charset="0"/>
                <a:ea typeface="黑体" panose="02010609060101010101" pitchFamily="49" charset="-122"/>
                <a:cs typeface="Courier New" panose="02070309020205020404" pitchFamily="49" charset="0"/>
              </a:defRPr>
            </a:lvl1pPr>
            <a:lvl2pPr marL="742950" indent="-285750"/>
            <a:lvl3pPr marL="1143000" indent="-228600"/>
            <a:lvl4pPr marL="1600200" indent="-228600"/>
            <a:lvl5pPr marL="2057400" indent="-228600"/>
            <a:lvl6pPr marL="2514600" indent="-228600" eaLnBrk="0" fontAlgn="base" hangingPunct="0">
              <a:spcBef>
                <a:spcPct val="0"/>
              </a:spcBef>
              <a:spcAft>
                <a:spcPct val="0"/>
              </a:spcAft>
            </a:lvl6pPr>
            <a:lvl7pPr marL="2971800" indent="-228600" eaLnBrk="0" fontAlgn="base" hangingPunct="0">
              <a:spcBef>
                <a:spcPct val="0"/>
              </a:spcBef>
              <a:spcAft>
                <a:spcPct val="0"/>
              </a:spcAft>
            </a:lvl7pPr>
            <a:lvl8pPr marL="3429000" indent="-228600" eaLnBrk="0" fontAlgn="base" hangingPunct="0">
              <a:spcBef>
                <a:spcPct val="0"/>
              </a:spcBef>
              <a:spcAft>
                <a:spcPct val="0"/>
              </a:spcAft>
            </a:lvl8pPr>
            <a:lvl9pPr marL="3886200" indent="-228600" eaLnBrk="0" fontAlgn="base" hangingPunct="0">
              <a:spcBef>
                <a:spcPct val="0"/>
              </a:spcBef>
              <a:spcAft>
                <a:spcPct val="0"/>
              </a:spcAft>
            </a:lvl9pPr>
          </a:lstStyle>
          <a:p>
            <a:r>
              <a:rPr lang="zh-CN" altLang="en-US"/>
              <a:t>类型 </a:t>
            </a:r>
            <a:r>
              <a:rPr lang="en-US" altLang="zh-CN"/>
              <a:t>&amp;</a:t>
            </a:r>
            <a:r>
              <a:rPr lang="zh-CN" altLang="en-US"/>
              <a:t>引用变量名 </a:t>
            </a:r>
            <a:r>
              <a:rPr lang="en-US" altLang="zh-CN"/>
              <a:t>= </a:t>
            </a:r>
            <a:r>
              <a:rPr lang="zh-CN" altLang="en-US"/>
              <a:t>变量名 或 其他引用变量名</a:t>
            </a:r>
            <a:r>
              <a:rPr lang="en-US" altLang="zh-CN"/>
              <a:t>;</a:t>
            </a:r>
          </a:p>
        </p:txBody>
      </p:sp>
      <p:sp>
        <p:nvSpPr>
          <p:cNvPr id="8" name="Text Box 4">
            <a:extLst>
              <a:ext uri="{FF2B5EF4-FFF2-40B4-BE49-F238E27FC236}">
                <a16:creationId xmlns:a16="http://schemas.microsoft.com/office/drawing/2014/main" id="{A82C51BB-2BE6-7048-8BFF-FB6C8E388B61}"/>
              </a:ext>
            </a:extLst>
          </p:cNvPr>
          <p:cNvSpPr txBox="1">
            <a:spLocks noChangeArrowheads="1"/>
          </p:cNvSpPr>
          <p:nvPr/>
        </p:nvSpPr>
        <p:spPr bwMode="auto">
          <a:xfrm>
            <a:off x="839465" y="2603971"/>
            <a:ext cx="7704906" cy="1348061"/>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 = 1;</a:t>
            </a:r>
          </a:p>
          <a:p>
            <a:pPr eaLnBrk="1" hangingPunct="1">
              <a:spcBef>
                <a:spcPct val="20000"/>
              </a:spcBef>
              <a:defRPr/>
            </a:pP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 &amp;j = </a:t>
            </a: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sz="2400" b="1" dirty="0">
                <a:solidFill>
                  <a:srgbClr val="C00000"/>
                </a:solidFill>
                <a:latin typeface="Courier New" panose="02070309020205020404" pitchFamily="49" charset="0"/>
                <a:ea typeface="黑体" panose="02010609060101010101" pitchFamily="49" charset="-122"/>
                <a:cs typeface="Courier New" panose="02070309020205020404" pitchFamily="49" charset="0"/>
              </a:rPr>
              <a:t>j = 2; // </a:t>
            </a:r>
            <a:r>
              <a:rPr kumimoji="1" lang="en-US" altLang="zh-CN" sz="2400" b="1" dirty="0" err="1">
                <a:solidFill>
                  <a:srgbClr val="C00000"/>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dirty="0">
                <a:solidFill>
                  <a:srgbClr val="C00000"/>
                </a:solidFill>
                <a:latin typeface="Courier New" panose="02070309020205020404" pitchFamily="49" charset="0"/>
                <a:ea typeface="黑体" panose="02010609060101010101" pitchFamily="49" charset="-122"/>
                <a:cs typeface="Courier New" panose="02070309020205020404" pitchFamily="49" charset="0"/>
              </a:rPr>
              <a:t> == 1?</a:t>
            </a:r>
          </a:p>
        </p:txBody>
      </p:sp>
      <p:sp>
        <p:nvSpPr>
          <p:cNvPr id="40966" name="Rectangle 3"/>
          <p:cNvSpPr txBox="1">
            <a:spLocks noChangeArrowheads="1"/>
          </p:cNvSpPr>
          <p:nvPr/>
        </p:nvSpPr>
        <p:spPr bwMode="auto">
          <a:xfrm>
            <a:off x="323528" y="3932709"/>
            <a:ext cx="8509000"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zh-CN" altLang="en-US" b="1" dirty="0">
                <a:latin typeface="楷体_GB2312" pitchFamily="49" charset="-122"/>
                <a:ea typeface="+mn-ea"/>
              </a:rPr>
              <a:t>必须在定义引用变量时就初始化，之后不能再改变</a:t>
            </a:r>
            <a:endParaRPr lang="en-US" altLang="zh-CN" b="1" dirty="0">
              <a:latin typeface="楷体_GB2312" pitchFamily="49" charset="-122"/>
              <a:ea typeface="+mn-ea"/>
            </a:endParaRPr>
          </a:p>
          <a:p>
            <a:pPr lvl="1" eaLnBrk="1" hangingPunct="1"/>
            <a:r>
              <a:rPr lang="zh-CN" altLang="en-US" dirty="0">
                <a:solidFill>
                  <a:schemeClr val="tx1"/>
                </a:solidFill>
                <a:ea typeface="+mn-ea"/>
              </a:rPr>
              <a:t>即引用与被引用变量之间的绑定是永久的</a:t>
            </a:r>
            <a:endParaRPr lang="en-US" altLang="zh-CN" dirty="0">
              <a:solidFill>
                <a:schemeClr val="tx1"/>
              </a:solidFill>
              <a:ea typeface="+mn-ea"/>
            </a:endParaRPr>
          </a:p>
          <a:p>
            <a:pPr eaLnBrk="1" hangingPunct="1">
              <a:lnSpc>
                <a:spcPct val="110000"/>
              </a:lnSpc>
            </a:pPr>
            <a:r>
              <a:rPr lang="zh-CN" altLang="en-US" b="1" dirty="0">
                <a:latin typeface="楷体_GB2312" pitchFamily="49" charset="-122"/>
                <a:ea typeface="+mn-ea"/>
              </a:rPr>
              <a:t>引用通常用指针实现</a:t>
            </a:r>
            <a:endParaRPr lang="en-US" altLang="zh-CN" b="1" dirty="0">
              <a:latin typeface="楷体_GB2312" pitchFamily="49" charset="-122"/>
              <a:ea typeface="+mn-ea"/>
            </a:endParaRPr>
          </a:p>
          <a:p>
            <a:pPr lvl="1" eaLnBrk="1" hangingPunct="1"/>
            <a:r>
              <a:rPr lang="zh-CN" altLang="en-US" b="1" dirty="0">
                <a:solidFill>
                  <a:srgbClr val="C00000"/>
                </a:solidFill>
                <a:ea typeface="+mn-ea"/>
              </a:rPr>
              <a:t>引用也占用内存空间，大小与指针类型相同</a:t>
            </a:r>
            <a:endParaRPr lang="en-US" altLang="zh-CN" b="1" dirty="0">
              <a:solidFill>
                <a:srgbClr val="C00000"/>
              </a:solidFill>
              <a:ea typeface="+mn-ea"/>
            </a:endParaRPr>
          </a:p>
          <a:p>
            <a:pPr lvl="1" eaLnBrk="1" hangingPunct="1"/>
            <a:r>
              <a:rPr lang="zh-CN" altLang="en-US" dirty="0">
                <a:solidFill>
                  <a:schemeClr val="tx1"/>
                </a:solidFill>
                <a:ea typeface="+mn-ea"/>
              </a:rPr>
              <a:t>可以理解引用是指针常量，及一旦初始化就不能再更改</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D41ACDF8-2DDB-EA40-AD05-7EB5B4BDE7D4}"/>
              </a:ext>
            </a:extLst>
          </p:cNvPr>
          <p:cNvSpPr>
            <a:spLocks noGrp="1" noRot="1" noChangeArrowheads="1"/>
          </p:cNvSpPr>
          <p:nvPr>
            <p:ph type="title"/>
          </p:nvPr>
        </p:nvSpPr>
        <p:spPr>
          <a:xfrm>
            <a:off x="685800" y="115888"/>
            <a:ext cx="7772400" cy="7921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eaLnBrk="1" hangingPunct="1"/>
            <a:r>
              <a:rPr lang="zh-CN" altLang="en-US" dirty="0"/>
              <a:t>引用参数传递</a:t>
            </a:r>
          </a:p>
        </p:txBody>
      </p:sp>
      <p:sp>
        <p:nvSpPr>
          <p:cNvPr id="41987" name="Rectangle 3"/>
          <p:cNvSpPr>
            <a:spLocks noGrp="1" noChangeArrowheads="1"/>
          </p:cNvSpPr>
          <p:nvPr>
            <p:ph idx="1"/>
          </p:nvPr>
        </p:nvSpPr>
        <p:spPr>
          <a:xfrm>
            <a:off x="251520" y="908720"/>
            <a:ext cx="8077200" cy="647700"/>
          </a:xfrm>
        </p:spPr>
        <p:txBody>
          <a:bodyPr/>
          <a:lstStyle/>
          <a:p>
            <a:pPr eaLnBrk="1" hangingPunct="1">
              <a:lnSpc>
                <a:spcPct val="115000"/>
              </a:lnSpc>
            </a:pPr>
            <a:r>
              <a:rPr lang="zh-CN" altLang="en-US" sz="2400" b="1" dirty="0">
                <a:latin typeface="黑体" panose="02010609060101010101" pitchFamily="49" charset="-122"/>
                <a:ea typeface="黑体" panose="02010609060101010101" pitchFamily="49" charset="-122"/>
              </a:rPr>
              <a:t>引用的主要用途是</a:t>
            </a:r>
            <a:r>
              <a:rPr lang="zh-CN" altLang="en-US" sz="2400" b="1" dirty="0">
                <a:solidFill>
                  <a:srgbClr val="C00000"/>
                </a:solidFill>
                <a:latin typeface="黑体" panose="02010609060101010101" pitchFamily="49" charset="-122"/>
                <a:ea typeface="黑体" panose="02010609060101010101" pitchFamily="49" charset="-122"/>
              </a:rPr>
              <a:t>函数调用时实现地址传递</a:t>
            </a:r>
            <a:endParaRPr lang="en-US" altLang="zh-CN" sz="2400" b="1" dirty="0">
              <a:solidFill>
                <a:srgbClr val="C00000"/>
              </a:solidFill>
              <a:latin typeface="黑体" panose="02010609060101010101" pitchFamily="49" charset="-122"/>
              <a:ea typeface="黑体" panose="02010609060101010101" pitchFamily="49" charset="-122"/>
            </a:endParaRPr>
          </a:p>
        </p:txBody>
      </p:sp>
      <p:sp>
        <p:nvSpPr>
          <p:cNvPr id="4" name="Rectangle 2">
            <a:extLst>
              <a:ext uri="{FF2B5EF4-FFF2-40B4-BE49-F238E27FC236}">
                <a16:creationId xmlns:a16="http://schemas.microsoft.com/office/drawing/2014/main" id="{E3164EF5-3B29-5442-BAAD-73A98151B400}"/>
              </a:ext>
            </a:extLst>
          </p:cNvPr>
          <p:cNvSpPr>
            <a:spLocks noChangeArrowheads="1"/>
          </p:cNvSpPr>
          <p:nvPr/>
        </p:nvSpPr>
        <p:spPr bwMode="auto">
          <a:xfrm>
            <a:off x="533400" y="1484784"/>
            <a:ext cx="3973513" cy="2247900"/>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void swap(</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&amp;</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&amp;</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c;</a:t>
            </a:r>
          </a:p>
          <a:p>
            <a:pPr eaLnBrk="1" hangingPunct="1">
              <a:spcBef>
                <a:spcPct val="20000"/>
              </a:spcBef>
              <a:defRPr/>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c = a;</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 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b = c;</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p:txBody>
      </p:sp>
      <p:sp>
        <p:nvSpPr>
          <p:cNvPr id="5" name="Rectangle 2">
            <a:extLst>
              <a:ext uri="{FF2B5EF4-FFF2-40B4-BE49-F238E27FC236}">
                <a16:creationId xmlns:a16="http://schemas.microsoft.com/office/drawing/2014/main" id="{65E96EB6-DB74-A74B-9CCC-3ECAF897CA76}"/>
              </a:ext>
            </a:extLst>
          </p:cNvPr>
          <p:cNvSpPr>
            <a:spLocks noChangeArrowheads="1"/>
          </p:cNvSpPr>
          <p:nvPr/>
        </p:nvSpPr>
        <p:spPr bwMode="auto">
          <a:xfrm>
            <a:off x="4846638" y="1484784"/>
            <a:ext cx="3978275" cy="2246312"/>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void swap(</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c;</a:t>
            </a:r>
          </a:p>
          <a:p>
            <a:pPr eaLnBrk="1" hangingPunct="1">
              <a:spcBef>
                <a:spcPct val="20000"/>
              </a:spcBef>
              <a:defRPr/>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c = *a;</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*a = *b;</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*b = c;</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p:txBody>
      </p:sp>
      <p:sp>
        <p:nvSpPr>
          <p:cNvPr id="6" name="Rectangle 2">
            <a:extLst>
              <a:ext uri="{FF2B5EF4-FFF2-40B4-BE49-F238E27FC236}">
                <a16:creationId xmlns:a16="http://schemas.microsoft.com/office/drawing/2014/main" id="{77721A5A-43A8-8F48-9843-A35B3B5954EB}"/>
              </a:ext>
            </a:extLst>
          </p:cNvPr>
          <p:cNvSpPr>
            <a:spLocks noChangeArrowheads="1"/>
          </p:cNvSpPr>
          <p:nvPr/>
        </p:nvSpPr>
        <p:spPr bwMode="auto">
          <a:xfrm>
            <a:off x="533400" y="3875559"/>
            <a:ext cx="3973513" cy="769937"/>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x=2, y=3;</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swap(</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x, y</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p:txBody>
      </p:sp>
      <p:sp>
        <p:nvSpPr>
          <p:cNvPr id="7" name="Rectangle 2">
            <a:extLst>
              <a:ext uri="{FF2B5EF4-FFF2-40B4-BE49-F238E27FC236}">
                <a16:creationId xmlns:a16="http://schemas.microsoft.com/office/drawing/2014/main" id="{88DAF3BC-F3AC-ED49-8416-9DEB5E5329CB}"/>
              </a:ext>
            </a:extLst>
          </p:cNvPr>
          <p:cNvSpPr>
            <a:spLocks noChangeArrowheads="1"/>
          </p:cNvSpPr>
          <p:nvPr/>
        </p:nvSpPr>
        <p:spPr bwMode="auto">
          <a:xfrm>
            <a:off x="4851400" y="3875559"/>
            <a:ext cx="3973513" cy="769937"/>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x=2, y=3;</a:t>
            </a:r>
          </a:p>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swap(</a:t>
            </a:r>
            <a:r>
              <a:rPr kumimoji="1" lang="en-US" altLang="zh-CN" sz="2000" b="1" dirty="0">
                <a:solidFill>
                  <a:srgbClr val="1C05F9"/>
                </a:solidFill>
                <a:latin typeface="Courier New" panose="02070309020205020404" pitchFamily="49" charset="0"/>
                <a:ea typeface="黑体" panose="02010609060101010101" pitchFamily="49" charset="-122"/>
                <a:cs typeface="Courier New" panose="02070309020205020404" pitchFamily="49" charset="0"/>
              </a:rPr>
              <a:t>&amp;x, &amp;y</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p>
        </p:txBody>
      </p:sp>
      <p:pic>
        <p:nvPicPr>
          <p:cNvPr id="8" name="图片 7"/>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313" y="4077171"/>
            <a:ext cx="7969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图片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4388" y="4077171"/>
            <a:ext cx="7969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251520" y="5229374"/>
            <a:ext cx="8077200" cy="1223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5000"/>
              </a:lnSpc>
            </a:pPr>
            <a:r>
              <a:rPr lang="zh-CN" altLang="en-US" sz="2400" b="1" dirty="0">
                <a:latin typeface="黑体" panose="02010609060101010101" pitchFamily="49" charset="-122"/>
                <a:ea typeface="黑体" panose="02010609060101010101" pitchFamily="49" charset="-122"/>
              </a:rPr>
              <a:t>在操作符重载时（以后介绍），用引用形式更加自然</a:t>
            </a:r>
            <a:endParaRPr lang="en-US" altLang="zh-CN" sz="2400" b="1" dirty="0">
              <a:latin typeface="黑体" panose="02010609060101010101" pitchFamily="49" charset="-122"/>
              <a:ea typeface="黑体" panose="02010609060101010101" pitchFamily="49" charset="-122"/>
            </a:endParaRPr>
          </a:p>
          <a:p>
            <a:pPr lvl="1" eaLnBrk="1" hangingPunct="1"/>
            <a:r>
              <a:rPr lang="zh-CN" altLang="en-US" sz="2000" b="1" dirty="0">
                <a:solidFill>
                  <a:srgbClr val="C00000"/>
                </a:solidFill>
                <a:ea typeface="+mn-ea"/>
              </a:rPr>
              <a:t>实参必须是左值表达式（即内存中一个可访问的空间）</a:t>
            </a:r>
            <a:endParaRPr lang="en-US" altLang="zh-CN" sz="2000" b="1" dirty="0">
              <a:solidFill>
                <a:srgbClr val="C00000"/>
              </a:solidFill>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P spid="4" grpId="0" animBg="1"/>
      <p:bldP spid="5" grpId="0" animBg="1"/>
      <p:bldP spid="6" grpId="0" animBg="1"/>
      <p:bldP spid="7" grpId="0" animBg="1"/>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7.4 </a:t>
              </a:r>
              <a:r>
                <a:rPr lang="zh-CN" altLang="en-US" dirty="0">
                  <a:solidFill>
                    <a:srgbClr val="000000"/>
                  </a:solidFill>
                  <a:latin typeface="Times New Roman" panose="02020603050405020304" pitchFamily="18" charset="0"/>
                </a:rPr>
                <a:t>字符串再讨论</a:t>
              </a:r>
              <a:endParaRPr lang="en-US" altLang="zh-CN" dirty="0">
                <a:solidFill>
                  <a:srgbClr val="000000"/>
                </a:solidFill>
                <a:latin typeface="Times New Roman" panose="02020603050405020304" pitchFamily="18" charset="0"/>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7.3 </a:t>
              </a:r>
              <a:r>
                <a:rPr lang="zh-CN" altLang="en-US" dirty="0">
                  <a:solidFill>
                    <a:srgbClr val="000000"/>
                  </a:solidFill>
                  <a:latin typeface="Times New Roman" panose="02020603050405020304" pitchFamily="18" charset="0"/>
                </a:rPr>
                <a:t>动态内存分配</a:t>
              </a:r>
              <a:endParaRPr lang="en-US" altLang="zh-CN" dirty="0">
                <a:solidFill>
                  <a:srgbClr val="000000"/>
                </a:solidFill>
                <a:latin typeface="Times New Roman" panose="02020603050405020304" pitchFamily="18" charset="0"/>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7.2 </a:t>
              </a:r>
              <a:r>
                <a:rPr lang="zh-CN" altLang="en-US" dirty="0">
                  <a:solidFill>
                    <a:srgbClr val="000000"/>
                  </a:solidFill>
                  <a:latin typeface="Times New Roman" panose="02020603050405020304" pitchFamily="18" charset="0"/>
                </a:rPr>
                <a:t>指针运算与数组</a:t>
              </a: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59" name="Group 59"/>
          <p:cNvGrpSpPr>
            <a:grpSpLocks/>
          </p:cNvGrpSpPr>
          <p:nvPr/>
        </p:nvGrpSpPr>
        <p:grpSpPr bwMode="auto">
          <a:xfrm>
            <a:off x="1979712" y="4476155"/>
            <a:ext cx="5256213" cy="681037"/>
            <a:chOff x="1066" y="1253"/>
            <a:chExt cx="3311" cy="429"/>
          </a:xfrm>
        </p:grpSpPr>
        <p:sp>
          <p:nvSpPr>
            <p:cNvPr id="60"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7.6 </a:t>
              </a:r>
              <a:r>
                <a:rPr lang="zh-CN" altLang="en-US" dirty="0">
                  <a:solidFill>
                    <a:srgbClr val="000000"/>
                  </a:solidFill>
                  <a:latin typeface="Times New Roman" panose="02020603050405020304" pitchFamily="18" charset="0"/>
                </a:rPr>
                <a:t>引用类型与函数</a:t>
              </a:r>
            </a:p>
          </p:txBody>
        </p:sp>
        <p:grpSp>
          <p:nvGrpSpPr>
            <p:cNvPr id="61" name="Group 22"/>
            <p:cNvGrpSpPr>
              <a:grpSpLocks/>
            </p:cNvGrpSpPr>
            <p:nvPr/>
          </p:nvGrpSpPr>
          <p:grpSpPr bwMode="auto">
            <a:xfrm>
              <a:off x="4103" y="1434"/>
              <a:ext cx="274" cy="248"/>
              <a:chOff x="2078" y="1680"/>
              <a:chExt cx="1615" cy="1615"/>
            </a:xfrm>
          </p:grpSpPr>
          <p:sp>
            <p:nvSpPr>
              <p:cNvPr id="62"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3"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5"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7"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7.5 </a:t>
              </a:r>
              <a:r>
                <a:rPr lang="zh-CN" altLang="en-US" dirty="0">
                  <a:solidFill>
                    <a:srgbClr val="000000"/>
                  </a:solidFill>
                  <a:latin typeface="Times New Roman" panose="02020603050405020304" pitchFamily="18" charset="0"/>
                </a:rPr>
                <a:t>指针与函数</a:t>
              </a: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6" name="Group 59"/>
          <p:cNvGrpSpPr>
            <a:grpSpLocks/>
          </p:cNvGrpSpPr>
          <p:nvPr/>
        </p:nvGrpSpPr>
        <p:grpSpPr bwMode="auto">
          <a:xfrm>
            <a:off x="1982516" y="5877272"/>
            <a:ext cx="5256213" cy="681037"/>
            <a:chOff x="1066" y="1253"/>
            <a:chExt cx="3311" cy="429"/>
          </a:xfrm>
        </p:grpSpPr>
        <p:sp>
          <p:nvSpPr>
            <p:cNvPr id="87"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a:t>
              </a:r>
              <a:r>
                <a:rPr kumimoji="0" lang="en-US" altLang="zh-CN"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rPr>
                <a:t>.8 </a:t>
              </a:r>
              <a:r>
                <a:rPr lang="zh-CN" altLang="en-US" dirty="0">
                  <a:solidFill>
                    <a:srgbClr val="000000"/>
                  </a:solidFill>
                  <a:latin typeface="Times New Roman" panose="02020603050405020304" pitchFamily="18" charset="0"/>
                </a:rPr>
                <a:t>函数指针</a:t>
              </a:r>
              <a:endParaRPr kumimoji="0" lang="zh-CN" altLang="en-US" sz="2800" b="0" i="0" u="none" strike="noStrike" kern="1200" cap="none" spc="0" normalizeH="0" baseline="0" noProof="0" dirty="0">
                <a:ln>
                  <a:noFill/>
                </a:ln>
                <a:solidFill>
                  <a:srgbClr val="000000"/>
                </a:solidFill>
                <a:effectLst/>
                <a:uLnTx/>
                <a:uFillTx/>
                <a:latin typeface="Times New Roman" panose="02020603050405020304" pitchFamily="18" charset="0"/>
                <a:ea typeface="黑体" panose="02010609060101010101" pitchFamily="49" charset="-122"/>
                <a:cs typeface="+mn-cs"/>
              </a:endParaRPr>
            </a:p>
          </p:txBody>
        </p:sp>
        <p:grpSp>
          <p:nvGrpSpPr>
            <p:cNvPr id="88" name="Group 22"/>
            <p:cNvGrpSpPr>
              <a:grpSpLocks/>
            </p:cNvGrpSpPr>
            <p:nvPr/>
          </p:nvGrpSpPr>
          <p:grpSpPr bwMode="auto">
            <a:xfrm>
              <a:off x="4103" y="1434"/>
              <a:ext cx="274" cy="248"/>
              <a:chOff x="2078" y="1680"/>
              <a:chExt cx="1615" cy="1615"/>
            </a:xfrm>
          </p:grpSpPr>
          <p:sp>
            <p:nvSpPr>
              <p:cNvPr id="89"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0"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1"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92"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1"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13" name="Group 60"/>
          <p:cNvGrpSpPr>
            <a:grpSpLocks/>
          </p:cNvGrpSpPr>
          <p:nvPr/>
        </p:nvGrpSpPr>
        <p:grpSpPr bwMode="auto">
          <a:xfrm>
            <a:off x="1982516" y="5157192"/>
            <a:ext cx="5186363" cy="682625"/>
            <a:chOff x="1066" y="709"/>
            <a:chExt cx="3267" cy="430"/>
          </a:xfrm>
        </p:grpSpPr>
        <p:sp>
          <p:nvSpPr>
            <p:cNvPr id="114"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b="1" dirty="0">
                  <a:solidFill>
                    <a:srgbClr val="FF0000"/>
                  </a:solidFill>
                  <a:latin typeface="Times New Roman" panose="02020603050405020304" pitchFamily="18" charset="0"/>
                </a:rPr>
                <a:t>7.7 </a:t>
              </a:r>
              <a:r>
                <a:rPr lang="zh-CN" altLang="en-US" b="1" dirty="0">
                  <a:solidFill>
                    <a:srgbClr val="FF0000"/>
                  </a:solidFill>
                  <a:latin typeface="Times New Roman" panose="02020603050405020304" pitchFamily="18" charset="0"/>
                </a:rPr>
                <a:t>指针数组与多级指针</a:t>
              </a:r>
            </a:p>
          </p:txBody>
        </p:sp>
        <p:grpSp>
          <p:nvGrpSpPr>
            <p:cNvPr id="115" name="Group 30"/>
            <p:cNvGrpSpPr>
              <a:grpSpLocks/>
            </p:cNvGrpSpPr>
            <p:nvPr/>
          </p:nvGrpSpPr>
          <p:grpSpPr bwMode="auto">
            <a:xfrm>
              <a:off x="4059" y="891"/>
              <a:ext cx="274" cy="248"/>
              <a:chOff x="2078" y="1680"/>
              <a:chExt cx="1615" cy="1615"/>
            </a:xfrm>
          </p:grpSpPr>
          <p:sp>
            <p:nvSpPr>
              <p:cNvPr id="116"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7"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8"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9"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0"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21"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514180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F7AB1139-F2A0-B248-AA04-C595BC0352EC}"/>
              </a:ext>
            </a:extLst>
          </p:cNvPr>
          <p:cNvSpPr>
            <a:spLocks noGrp="1" noRot="1" noChangeArrowheads="1"/>
          </p:cNvSpPr>
          <p:nvPr>
            <p:ph type="title"/>
          </p:nvPr>
        </p:nvSpPr>
        <p:spPr>
          <a:xfrm>
            <a:off x="685800" y="115888"/>
            <a:ext cx="7772400" cy="636587"/>
          </a:xfrm>
        </p:spPr>
        <p:txBody>
          <a:bodyPr/>
          <a:lstStyle/>
          <a:p>
            <a:pPr eaLnBrk="1" hangingPunct="1">
              <a:defRPr/>
            </a:pPr>
            <a:r>
              <a:rPr lang="zh-CN" altLang="en-US" dirty="0"/>
              <a:t>指针数组</a:t>
            </a:r>
          </a:p>
        </p:txBody>
      </p:sp>
      <p:sp>
        <p:nvSpPr>
          <p:cNvPr id="50179" name="Rectangle 3"/>
          <p:cNvSpPr>
            <a:spLocks noGrp="1" noChangeArrowheads="1"/>
          </p:cNvSpPr>
          <p:nvPr>
            <p:ph idx="1"/>
          </p:nvPr>
        </p:nvSpPr>
        <p:spPr>
          <a:xfrm>
            <a:off x="323528" y="908720"/>
            <a:ext cx="8568952" cy="1079500"/>
          </a:xfrm>
        </p:spPr>
        <p:txBody>
          <a:bodyPr/>
          <a:lstStyle/>
          <a:p>
            <a:pPr eaLnBrk="1" hangingPunct="1"/>
            <a:r>
              <a:rPr lang="zh-CN" altLang="en-US" sz="2400" b="1" dirty="0"/>
              <a:t>指针本身也是数据，多个指针可以像其他数据一样组织成一个数组，则称为指针数组</a:t>
            </a:r>
          </a:p>
        </p:txBody>
      </p:sp>
      <p:sp>
        <p:nvSpPr>
          <p:cNvPr id="3" name="矩形 2"/>
          <p:cNvSpPr>
            <a:spLocks noChangeArrowheads="1"/>
          </p:cNvSpPr>
          <p:nvPr/>
        </p:nvSpPr>
        <p:spPr bwMode="auto">
          <a:xfrm>
            <a:off x="683568" y="1844824"/>
            <a:ext cx="7848872" cy="53950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30000"/>
              </a:lnSpc>
              <a:spcBef>
                <a:spcPct val="20000"/>
              </a:spcBef>
            </a:pP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类型名  *数组名</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数组长度</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p:txBody>
      </p:sp>
      <p:sp>
        <p:nvSpPr>
          <p:cNvPr id="6" name="Text Box 4">
            <a:extLst>
              <a:ext uri="{FF2B5EF4-FFF2-40B4-BE49-F238E27FC236}">
                <a16:creationId xmlns:a16="http://schemas.microsoft.com/office/drawing/2014/main" id="{806B1AAC-E8DD-A842-A0BE-C53F8B55C0A8}"/>
              </a:ext>
            </a:extLst>
          </p:cNvPr>
          <p:cNvSpPr txBox="1">
            <a:spLocks noChangeArrowheads="1"/>
          </p:cNvSpPr>
          <p:nvPr/>
        </p:nvSpPr>
        <p:spPr bwMode="auto">
          <a:xfrm>
            <a:off x="683568" y="2636912"/>
            <a:ext cx="3887787" cy="2247900"/>
          </a:xfrm>
          <a:prstGeom prst="rect">
            <a:avLst/>
          </a:prstGeom>
          <a:solidFill>
            <a:schemeClr val="bg1">
              <a:lumMod val="85000"/>
            </a:schemeClr>
          </a:solidFill>
          <a:ln>
            <a:noFill/>
          </a:ln>
          <a:effectLst/>
        </p:spPr>
        <p:txBody>
          <a:bodyPr>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char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citys</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[12] = {"Beijing", "Shanghai", "Guangzhou", "Shenzhen", "Nanjing", "Shenyang", "Tianjin", "Chongqing", "Hangzhou", "Chengdu", "Xi'an", "Hong Kong"}; </a:t>
            </a:r>
          </a:p>
        </p:txBody>
      </p:sp>
      <p:grpSp>
        <p:nvGrpSpPr>
          <p:cNvPr id="58" name="组合 57"/>
          <p:cNvGrpSpPr>
            <a:grpSpLocks/>
          </p:cNvGrpSpPr>
          <p:nvPr/>
        </p:nvGrpSpPr>
        <p:grpSpPr bwMode="auto">
          <a:xfrm>
            <a:off x="5004048" y="2564904"/>
            <a:ext cx="3402013" cy="3606800"/>
            <a:chOff x="4980804" y="3019841"/>
            <a:chExt cx="3403156" cy="3607102"/>
          </a:xfrm>
        </p:grpSpPr>
        <p:grpSp>
          <p:nvGrpSpPr>
            <p:cNvPr id="44039" name="组合 45"/>
            <p:cNvGrpSpPr>
              <a:grpSpLocks/>
            </p:cNvGrpSpPr>
            <p:nvPr/>
          </p:nvGrpSpPr>
          <p:grpSpPr bwMode="auto">
            <a:xfrm>
              <a:off x="5854761" y="3068960"/>
              <a:ext cx="2529199" cy="3557983"/>
              <a:chOff x="5436096" y="3033438"/>
              <a:chExt cx="2529199" cy="3557983"/>
            </a:xfrm>
          </p:grpSpPr>
          <p:grpSp>
            <p:nvGrpSpPr>
              <p:cNvPr id="44041" name="组合 9"/>
              <p:cNvGrpSpPr>
                <a:grpSpLocks/>
              </p:cNvGrpSpPr>
              <p:nvPr/>
            </p:nvGrpSpPr>
            <p:grpSpPr bwMode="auto">
              <a:xfrm>
                <a:off x="5436096" y="3068960"/>
                <a:ext cx="828092" cy="288032"/>
                <a:chOff x="5436096" y="3068960"/>
                <a:chExt cx="828092" cy="288032"/>
              </a:xfrm>
            </p:grpSpPr>
            <p:sp>
              <p:nvSpPr>
                <p:cNvPr id="44087" name="矩形 3"/>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88" name="直接箭头连接符 8"/>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2" name="组合 12"/>
              <p:cNvGrpSpPr>
                <a:grpSpLocks/>
              </p:cNvGrpSpPr>
              <p:nvPr/>
            </p:nvGrpSpPr>
            <p:grpSpPr bwMode="auto">
              <a:xfrm>
                <a:off x="5436096" y="3356992"/>
                <a:ext cx="828092" cy="288032"/>
                <a:chOff x="5436096" y="3068960"/>
                <a:chExt cx="828092" cy="288032"/>
              </a:xfrm>
            </p:grpSpPr>
            <p:sp>
              <p:nvSpPr>
                <p:cNvPr id="44085" name="矩形 13"/>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86" name="直接箭头连接符 14"/>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3" name="组合 15"/>
              <p:cNvGrpSpPr>
                <a:grpSpLocks/>
              </p:cNvGrpSpPr>
              <p:nvPr/>
            </p:nvGrpSpPr>
            <p:grpSpPr bwMode="auto">
              <a:xfrm>
                <a:off x="5436096" y="3646677"/>
                <a:ext cx="828092" cy="288032"/>
                <a:chOff x="5436096" y="3068960"/>
                <a:chExt cx="828092" cy="288032"/>
              </a:xfrm>
            </p:grpSpPr>
            <p:sp>
              <p:nvSpPr>
                <p:cNvPr id="44083" name="矩形 16"/>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84" name="直接箭头连接符 17"/>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4" name="组合 18"/>
              <p:cNvGrpSpPr>
                <a:grpSpLocks/>
              </p:cNvGrpSpPr>
              <p:nvPr/>
            </p:nvGrpSpPr>
            <p:grpSpPr bwMode="auto">
              <a:xfrm>
                <a:off x="5436096" y="3934709"/>
                <a:ext cx="828092" cy="288032"/>
                <a:chOff x="5436096" y="3068960"/>
                <a:chExt cx="828092" cy="288032"/>
              </a:xfrm>
            </p:grpSpPr>
            <p:sp>
              <p:nvSpPr>
                <p:cNvPr id="44081" name="矩形 19"/>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82" name="直接箭头连接符 20"/>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5" name="组合 21"/>
              <p:cNvGrpSpPr>
                <a:grpSpLocks/>
              </p:cNvGrpSpPr>
              <p:nvPr/>
            </p:nvGrpSpPr>
            <p:grpSpPr bwMode="auto">
              <a:xfrm>
                <a:off x="5436096" y="4224394"/>
                <a:ext cx="828092" cy="288032"/>
                <a:chOff x="5436096" y="3068960"/>
                <a:chExt cx="828092" cy="288032"/>
              </a:xfrm>
            </p:grpSpPr>
            <p:sp>
              <p:nvSpPr>
                <p:cNvPr id="44079" name="矩形 22"/>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80" name="直接箭头连接符 23"/>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6" name="组合 24"/>
              <p:cNvGrpSpPr>
                <a:grpSpLocks/>
              </p:cNvGrpSpPr>
              <p:nvPr/>
            </p:nvGrpSpPr>
            <p:grpSpPr bwMode="auto">
              <a:xfrm>
                <a:off x="5436096" y="4512426"/>
                <a:ext cx="828092" cy="288032"/>
                <a:chOff x="5436096" y="3068960"/>
                <a:chExt cx="828092" cy="288032"/>
              </a:xfrm>
            </p:grpSpPr>
            <p:sp>
              <p:nvSpPr>
                <p:cNvPr id="44077" name="矩形 25"/>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78" name="直接箭头连接符 26"/>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7" name="组合 27"/>
              <p:cNvGrpSpPr>
                <a:grpSpLocks/>
              </p:cNvGrpSpPr>
              <p:nvPr/>
            </p:nvGrpSpPr>
            <p:grpSpPr bwMode="auto">
              <a:xfrm>
                <a:off x="5436096" y="4802111"/>
                <a:ext cx="828092" cy="288032"/>
                <a:chOff x="5436096" y="3068960"/>
                <a:chExt cx="828092" cy="288032"/>
              </a:xfrm>
            </p:grpSpPr>
            <p:sp>
              <p:nvSpPr>
                <p:cNvPr id="44075" name="矩形 28"/>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76" name="直接箭头连接符 29"/>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8" name="组合 30"/>
              <p:cNvGrpSpPr>
                <a:grpSpLocks/>
              </p:cNvGrpSpPr>
              <p:nvPr/>
            </p:nvGrpSpPr>
            <p:grpSpPr bwMode="auto">
              <a:xfrm>
                <a:off x="5436096" y="5090143"/>
                <a:ext cx="828092" cy="288032"/>
                <a:chOff x="5436096" y="3068960"/>
                <a:chExt cx="828092" cy="288032"/>
              </a:xfrm>
            </p:grpSpPr>
            <p:sp>
              <p:nvSpPr>
                <p:cNvPr id="44073" name="矩形 31"/>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74" name="直接箭头连接符 32"/>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49" name="组合 33"/>
              <p:cNvGrpSpPr>
                <a:grpSpLocks/>
              </p:cNvGrpSpPr>
              <p:nvPr/>
            </p:nvGrpSpPr>
            <p:grpSpPr bwMode="auto">
              <a:xfrm>
                <a:off x="5436096" y="5379828"/>
                <a:ext cx="828092" cy="288032"/>
                <a:chOff x="5436096" y="3068960"/>
                <a:chExt cx="828092" cy="288032"/>
              </a:xfrm>
            </p:grpSpPr>
            <p:sp>
              <p:nvSpPr>
                <p:cNvPr id="44071" name="矩形 34"/>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72" name="直接箭头连接符 35"/>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50" name="组合 36"/>
              <p:cNvGrpSpPr>
                <a:grpSpLocks/>
              </p:cNvGrpSpPr>
              <p:nvPr/>
            </p:nvGrpSpPr>
            <p:grpSpPr bwMode="auto">
              <a:xfrm>
                <a:off x="5436096" y="5667860"/>
                <a:ext cx="828092" cy="288032"/>
                <a:chOff x="5436096" y="3068960"/>
                <a:chExt cx="828092" cy="288032"/>
              </a:xfrm>
            </p:grpSpPr>
            <p:sp>
              <p:nvSpPr>
                <p:cNvPr id="44069" name="矩形 37"/>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70" name="直接箭头连接符 38"/>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51" name="组合 39"/>
              <p:cNvGrpSpPr>
                <a:grpSpLocks/>
              </p:cNvGrpSpPr>
              <p:nvPr/>
            </p:nvGrpSpPr>
            <p:grpSpPr bwMode="auto">
              <a:xfrm>
                <a:off x="5436096" y="5957545"/>
                <a:ext cx="828092" cy="288032"/>
                <a:chOff x="5436096" y="3068960"/>
                <a:chExt cx="828092" cy="288032"/>
              </a:xfrm>
            </p:grpSpPr>
            <p:sp>
              <p:nvSpPr>
                <p:cNvPr id="44067" name="矩形 40"/>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68" name="直接箭头连接符 41"/>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4052" name="组合 42"/>
              <p:cNvGrpSpPr>
                <a:grpSpLocks/>
              </p:cNvGrpSpPr>
              <p:nvPr/>
            </p:nvGrpSpPr>
            <p:grpSpPr bwMode="auto">
              <a:xfrm>
                <a:off x="5436096" y="6245577"/>
                <a:ext cx="828092" cy="288032"/>
                <a:chOff x="5436096" y="3068960"/>
                <a:chExt cx="828092" cy="288032"/>
              </a:xfrm>
            </p:grpSpPr>
            <p:sp>
              <p:nvSpPr>
                <p:cNvPr id="44065" name="矩形 43"/>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4066" name="直接箭头连接符 44"/>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sp>
            <p:nvSpPr>
              <p:cNvPr id="44053" name="矩形 10"/>
              <p:cNvSpPr>
                <a:spLocks noChangeArrowheads="1"/>
              </p:cNvSpPr>
              <p:nvPr/>
            </p:nvSpPr>
            <p:spPr bwMode="auto">
              <a:xfrm>
                <a:off x="6264407" y="3033438"/>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"Beijing"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54" name="矩形 11"/>
              <p:cNvSpPr>
                <a:spLocks noChangeArrowheads="1"/>
              </p:cNvSpPr>
              <p:nvPr/>
            </p:nvSpPr>
            <p:spPr bwMode="auto">
              <a:xfrm>
                <a:off x="6264188" y="3323315"/>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"Shanghai"</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55" name="矩形 47"/>
              <p:cNvSpPr>
                <a:spLocks noChangeArrowheads="1"/>
              </p:cNvSpPr>
              <p:nvPr/>
            </p:nvSpPr>
            <p:spPr bwMode="auto">
              <a:xfrm>
                <a:off x="6264188" y="3613192"/>
                <a:ext cx="1701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"Guangzhou"</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56" name="矩形 48"/>
              <p:cNvSpPr>
                <a:spLocks noChangeArrowheads="1"/>
              </p:cNvSpPr>
              <p:nvPr/>
            </p:nvSpPr>
            <p:spPr bwMode="auto">
              <a:xfrm>
                <a:off x="6264188" y="3903069"/>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"Shenzhen"</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57" name="矩形 49"/>
              <p:cNvSpPr>
                <a:spLocks noChangeArrowheads="1"/>
              </p:cNvSpPr>
              <p:nvPr/>
            </p:nvSpPr>
            <p:spPr bwMode="auto">
              <a:xfrm>
                <a:off x="6264188" y="4192946"/>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"Nanjing"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58" name="矩形 50"/>
              <p:cNvSpPr>
                <a:spLocks noChangeArrowheads="1"/>
              </p:cNvSpPr>
              <p:nvPr/>
            </p:nvSpPr>
            <p:spPr bwMode="auto">
              <a:xfrm>
                <a:off x="6264188" y="4482823"/>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"Shenyang"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59" name="矩形 51"/>
              <p:cNvSpPr>
                <a:spLocks noChangeArrowheads="1"/>
              </p:cNvSpPr>
              <p:nvPr/>
            </p:nvSpPr>
            <p:spPr bwMode="auto">
              <a:xfrm>
                <a:off x="6264188" y="4772700"/>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"Tianjin"</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60" name="矩形 52"/>
              <p:cNvSpPr>
                <a:spLocks noChangeArrowheads="1"/>
              </p:cNvSpPr>
              <p:nvPr/>
            </p:nvSpPr>
            <p:spPr bwMode="auto">
              <a:xfrm>
                <a:off x="6264188" y="5062577"/>
                <a:ext cx="1701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"Chongqing"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61" name="矩形 53"/>
              <p:cNvSpPr>
                <a:spLocks noChangeArrowheads="1"/>
              </p:cNvSpPr>
              <p:nvPr/>
            </p:nvSpPr>
            <p:spPr bwMode="auto">
              <a:xfrm>
                <a:off x="6264188" y="5352454"/>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"Hangzhou"</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62" name="矩形 54"/>
              <p:cNvSpPr>
                <a:spLocks noChangeArrowheads="1"/>
              </p:cNvSpPr>
              <p:nvPr/>
            </p:nvSpPr>
            <p:spPr bwMode="auto">
              <a:xfrm>
                <a:off x="6264188" y="5642331"/>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"Chengdu"</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63" name="矩形 55"/>
              <p:cNvSpPr>
                <a:spLocks noChangeArrowheads="1"/>
              </p:cNvSpPr>
              <p:nvPr/>
            </p:nvSpPr>
            <p:spPr bwMode="auto">
              <a:xfrm>
                <a:off x="6264188" y="5932208"/>
                <a:ext cx="11496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"Xi'an"</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4064" name="矩形 56"/>
              <p:cNvSpPr>
                <a:spLocks noChangeArrowheads="1"/>
              </p:cNvSpPr>
              <p:nvPr/>
            </p:nvSpPr>
            <p:spPr bwMode="auto">
              <a:xfrm>
                <a:off x="6264187" y="6222089"/>
                <a:ext cx="1701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"Hong Kong"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grpSp>
        <p:sp>
          <p:nvSpPr>
            <p:cNvPr id="44040" name="矩形 46"/>
            <p:cNvSpPr>
              <a:spLocks noChangeArrowheads="1"/>
            </p:cNvSpPr>
            <p:nvPr/>
          </p:nvSpPr>
          <p:spPr bwMode="auto">
            <a:xfrm>
              <a:off x="4980804" y="3019841"/>
              <a:ext cx="873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citys</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P spid="3" grpId="0" animBg="1"/>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8784773-CB92-A446-9314-A8DD7D91AE6B}"/>
              </a:ext>
            </a:extLst>
          </p:cNvPr>
          <p:cNvSpPr>
            <a:spLocks noChangeArrowheads="1"/>
          </p:cNvSpPr>
          <p:nvPr/>
        </p:nvSpPr>
        <p:spPr bwMode="auto">
          <a:xfrm>
            <a:off x="251520" y="1052736"/>
            <a:ext cx="8686800" cy="5687711"/>
          </a:xfrm>
          <a:prstGeom prst="rect">
            <a:avLst/>
          </a:prstGeom>
          <a:solidFill>
            <a:schemeClr val="bg1">
              <a:lumMod val="85000"/>
            </a:schemeClr>
          </a:solidFill>
          <a:ln>
            <a:noFill/>
          </a:ln>
          <a:effec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a:t>
            </a:r>
            <a:r>
              <a:rPr kumimoji="1" lang="en-US" altLang="zh-CN" sz="1800" b="1" dirty="0" err="1">
                <a:solidFill>
                  <a:schemeClr val="tx1"/>
                </a:solidFill>
                <a:ea typeface="黑体" panose="02010609060101010101" pitchFamily="49" charset="-122"/>
                <a:cs typeface="Courier New" panose="02070309020205020404" pitchFamily="49" charset="0"/>
              </a:rPr>
              <a:t>lh</a:t>
            </a:r>
            <a:r>
              <a:rPr kumimoji="1" lang="zh-CN" altLang="en-US" sz="1800" b="1" dirty="0">
                <a:solidFill>
                  <a:schemeClr val="tx1"/>
                </a:solidFill>
                <a:ea typeface="黑体" panose="02010609060101010101" pitchFamily="49" charset="-122"/>
                <a:cs typeface="Courier New" panose="02070309020205020404" pitchFamily="49" charset="0"/>
              </a:rPr>
              <a:t>和</a:t>
            </a:r>
            <a:r>
              <a:rPr kumimoji="1" lang="en-US" altLang="zh-CN" sz="1800" b="1" dirty="0" err="1">
                <a:solidFill>
                  <a:schemeClr val="tx1"/>
                </a:solidFill>
                <a:ea typeface="黑体" panose="02010609060101010101" pitchFamily="49" charset="-122"/>
                <a:cs typeface="Courier New" panose="02070309020205020404" pitchFamily="49" charset="0"/>
              </a:rPr>
              <a:t>rh</a:t>
            </a:r>
            <a:r>
              <a:rPr kumimoji="1" lang="zh-CN" altLang="en-US" sz="1800" b="1" dirty="0">
                <a:solidFill>
                  <a:schemeClr val="tx1"/>
                </a:solidFill>
                <a:ea typeface="黑体" panose="02010609060101010101" pitchFamily="49" charset="-122"/>
                <a:cs typeface="Courier New" panose="02070309020205020404" pitchFamily="49" charset="0"/>
              </a:rPr>
              <a:t>表示查找范围，返回出现的位置</a:t>
            </a:r>
          </a:p>
          <a:p>
            <a:pPr eaLnBrk="1" hangingPunct="1">
              <a:lnSpc>
                <a:spcPct val="100000"/>
              </a:lnSpc>
              <a:buSzTx/>
              <a:buFontTx/>
              <a:buNone/>
              <a:defRPr/>
            </a:pP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binarySearch</a:t>
            </a:r>
            <a:r>
              <a:rPr kumimoji="1" lang="en-US" altLang="zh-CN" sz="1800" b="1" dirty="0">
                <a:solidFill>
                  <a:schemeClr val="tx1"/>
                </a:solidFill>
                <a:ea typeface="黑体" panose="02010609060101010101" pitchFamily="49" charset="-122"/>
                <a:cs typeface="Courier New" panose="02070309020205020404" pitchFamily="49" charset="0"/>
              </a:rPr>
              <a:t>(char *</a:t>
            </a:r>
            <a:r>
              <a:rPr kumimoji="1" lang="en-US" altLang="zh-CN" sz="1800" b="1" dirty="0" err="1">
                <a:solidFill>
                  <a:schemeClr val="tx1"/>
                </a:solidFill>
                <a:ea typeface="黑体" panose="02010609060101010101" pitchFamily="49" charset="-122"/>
                <a:cs typeface="Courier New" panose="02070309020205020404" pitchFamily="49" charset="0"/>
              </a:rPr>
              <a:t>cityTable</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lh</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rh</a:t>
            </a: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char *</a:t>
            </a:r>
            <a:r>
              <a:rPr kumimoji="1" lang="en-US" altLang="zh-CN" sz="1800" b="1" dirty="0" err="1">
                <a:solidFill>
                  <a:schemeClr val="tx1"/>
                </a:solidFill>
                <a:ea typeface="黑体" panose="02010609060101010101" pitchFamily="49" charset="-122"/>
                <a:cs typeface="Courier New" panose="02070309020205020404" pitchFamily="49" charset="0"/>
              </a:rPr>
              <a:t>cityName</a:t>
            </a: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int</a:t>
            </a:r>
            <a:r>
              <a:rPr kumimoji="1" lang="en-US" altLang="zh-CN" sz="1800" b="1" dirty="0">
                <a:solidFill>
                  <a:schemeClr val="tx1"/>
                </a:solidFill>
                <a:ea typeface="黑体" panose="02010609060101010101" pitchFamily="49" charset="-122"/>
                <a:cs typeface="Courier New" panose="02070309020205020404" pitchFamily="49" charset="0"/>
              </a:rPr>
              <a:t> mid, result;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if(</a:t>
            </a:r>
            <a:r>
              <a:rPr kumimoji="1" lang="en-US" altLang="zh-CN" sz="1800" b="1" dirty="0" err="1">
                <a:solidFill>
                  <a:schemeClr val="tx1"/>
                </a:solidFill>
                <a:ea typeface="黑体" panose="02010609060101010101" pitchFamily="49" charset="-122"/>
                <a:cs typeface="Courier New" panose="02070309020205020404" pitchFamily="49" charset="0"/>
              </a:rPr>
              <a:t>lh</a:t>
            </a:r>
            <a:r>
              <a:rPr kumimoji="1" lang="en-US" altLang="zh-CN" sz="1800" b="1" dirty="0">
                <a:solidFill>
                  <a:schemeClr val="tx1"/>
                </a:solidFill>
                <a:ea typeface="黑体" panose="02010609060101010101" pitchFamily="49" charset="-122"/>
                <a:cs typeface="Courier New" panose="02070309020205020404" pitchFamily="49" charset="0"/>
              </a:rPr>
              <a:t> &lt;= </a:t>
            </a:r>
            <a:r>
              <a:rPr kumimoji="1" lang="en-US" altLang="zh-CN" sz="1800" b="1" dirty="0" err="1">
                <a:solidFill>
                  <a:schemeClr val="tx1"/>
                </a:solidFill>
                <a:ea typeface="黑体" panose="02010609060101010101" pitchFamily="49" charset="-122"/>
                <a:cs typeface="Courier New" panose="02070309020205020404" pitchFamily="49" charset="0"/>
              </a:rPr>
              <a:t>rh</a:t>
            </a: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mid =(</a:t>
            </a:r>
            <a:r>
              <a:rPr kumimoji="1" lang="en-US" altLang="zh-CN" sz="1800" b="1" dirty="0" err="1">
                <a:solidFill>
                  <a:schemeClr val="tx1"/>
                </a:solidFill>
                <a:ea typeface="黑体" panose="02010609060101010101" pitchFamily="49" charset="-122"/>
                <a:cs typeface="Courier New" panose="02070309020205020404" pitchFamily="49" charset="0"/>
              </a:rPr>
              <a:t>lh+rh</a:t>
            </a:r>
            <a:r>
              <a:rPr kumimoji="1" lang="en-US" altLang="zh-CN" sz="1800" b="1" dirty="0">
                <a:solidFill>
                  <a:schemeClr val="tx1"/>
                </a:solidFill>
                <a:ea typeface="黑体" panose="02010609060101010101" pitchFamily="49" charset="-122"/>
                <a:cs typeface="Courier New" panose="02070309020205020404" pitchFamily="49" charset="0"/>
              </a:rPr>
              <a:t>)/2;</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result = </a:t>
            </a:r>
            <a:r>
              <a:rPr kumimoji="1" lang="en-US" altLang="zh-CN" sz="1800" b="1" dirty="0" err="1">
                <a:solidFill>
                  <a:schemeClr val="tx1"/>
                </a:solidFill>
                <a:ea typeface="黑体" panose="02010609060101010101" pitchFamily="49" charset="-122"/>
                <a:cs typeface="Courier New" panose="02070309020205020404" pitchFamily="49" charset="0"/>
              </a:rPr>
              <a:t>strcmp</a:t>
            </a:r>
            <a:r>
              <a:rPr kumimoji="1" lang="en-US" altLang="zh-CN" sz="1800" b="1" dirty="0">
                <a:solidFill>
                  <a:schemeClr val="tx1"/>
                </a:solidFill>
                <a:ea typeface="黑体" panose="02010609060101010101" pitchFamily="49" charset="-122"/>
                <a:cs typeface="Courier New" panose="02070309020205020404" pitchFamily="49" charset="0"/>
              </a:rPr>
              <a:t>(</a:t>
            </a:r>
            <a:r>
              <a:rPr kumimoji="1" lang="en-US" altLang="zh-CN" sz="1800" b="1" dirty="0" err="1">
                <a:solidFill>
                  <a:schemeClr val="tx1"/>
                </a:solidFill>
                <a:ea typeface="黑体" panose="02010609060101010101" pitchFamily="49" charset="-122"/>
                <a:cs typeface="Courier New" panose="02070309020205020404" pitchFamily="49" charset="0"/>
              </a:rPr>
              <a:t>cityTable</a:t>
            </a:r>
            <a:r>
              <a:rPr kumimoji="1" lang="en-US" altLang="zh-CN" sz="1800" b="1" dirty="0">
                <a:solidFill>
                  <a:schemeClr val="tx1"/>
                </a:solidFill>
                <a:ea typeface="黑体" panose="02010609060101010101" pitchFamily="49" charset="-122"/>
                <a:cs typeface="Courier New" panose="02070309020205020404" pitchFamily="49" charset="0"/>
              </a:rPr>
              <a:t>[mid], </a:t>
            </a:r>
            <a:r>
              <a:rPr kumimoji="1" lang="en-US" altLang="zh-CN" sz="1800" b="1" dirty="0" err="1">
                <a:solidFill>
                  <a:schemeClr val="tx1"/>
                </a:solidFill>
                <a:ea typeface="黑体" panose="02010609060101010101" pitchFamily="49" charset="-122"/>
                <a:cs typeface="Courier New" panose="02070309020205020404" pitchFamily="49" charset="0"/>
              </a:rPr>
              <a:t>cityName</a:t>
            </a:r>
            <a:r>
              <a:rPr kumimoji="1" lang="en-US" altLang="zh-CN" sz="1800" b="1" dirty="0">
                <a:solidFill>
                  <a:schemeClr val="tx1"/>
                </a:solidFill>
                <a:ea typeface="黑体" panose="02010609060101010101" pitchFamily="49" charset="-122"/>
                <a:cs typeface="Courier New" panose="02070309020205020404" pitchFamily="49" charset="0"/>
              </a:rPr>
              <a:t>);</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if (result == 0)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return mid; //</a:t>
            </a:r>
            <a:r>
              <a:rPr kumimoji="1" lang="zh-CN" altLang="en-US" sz="1800" b="1" dirty="0">
                <a:solidFill>
                  <a:schemeClr val="tx1"/>
                </a:solidFill>
                <a:ea typeface="黑体" panose="02010609060101010101" pitchFamily="49" charset="-122"/>
                <a:cs typeface="Courier New" panose="02070309020205020404" pitchFamily="49" charset="0"/>
              </a:rPr>
              <a:t>找到</a:t>
            </a:r>
          </a:p>
          <a:p>
            <a:pPr eaLnBrk="1" hangingPunct="1">
              <a:lnSpc>
                <a:spcPct val="100000"/>
              </a:lnSpc>
              <a:buSzTx/>
              <a:buFontTx/>
              <a:buNone/>
              <a:defRPr/>
            </a:pPr>
            <a:r>
              <a:rPr kumimoji="1" lang="zh-CN" altLang="en-US" sz="1800" b="1" dirty="0">
                <a:solidFill>
                  <a:schemeClr val="tx1"/>
                </a:solidFill>
                <a:ea typeface="黑体" panose="02010609060101010101" pitchFamily="49" charset="-122"/>
                <a:cs typeface="Courier New" panose="02070309020205020404" pitchFamily="49" charset="0"/>
              </a:rPr>
              <a:t>    </a:t>
            </a:r>
            <a:r>
              <a:rPr kumimoji="1" lang="en-US" altLang="zh-CN" sz="1800" b="1" dirty="0">
                <a:solidFill>
                  <a:schemeClr val="tx1"/>
                </a:solidFill>
                <a:ea typeface="黑体" panose="02010609060101010101" pitchFamily="49" charset="-122"/>
                <a:cs typeface="Courier New" panose="02070309020205020404" pitchFamily="49" charset="0"/>
              </a:rPr>
              <a:t>	else if (result &gt; 0)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return </a:t>
            </a:r>
            <a:r>
              <a:rPr kumimoji="1" lang="en-US" altLang="zh-CN" sz="1800" b="1" dirty="0" err="1">
                <a:solidFill>
                  <a:schemeClr val="tx1"/>
                </a:solidFill>
                <a:ea typeface="黑体" panose="02010609060101010101" pitchFamily="49" charset="-122"/>
                <a:cs typeface="Courier New" panose="02070309020205020404" pitchFamily="49" charset="0"/>
              </a:rPr>
              <a:t>binarySearch</a:t>
            </a:r>
            <a:r>
              <a:rPr kumimoji="1" lang="en-US" altLang="zh-CN" sz="1800" b="1" dirty="0">
                <a:solidFill>
                  <a:schemeClr val="tx1"/>
                </a:solidFill>
                <a:ea typeface="黑体" panose="02010609060101010101" pitchFamily="49" charset="-122"/>
                <a:cs typeface="Courier New" panose="02070309020205020404" pitchFamily="49" charset="0"/>
              </a:rPr>
              <a:t>(</a:t>
            </a:r>
            <a:r>
              <a:rPr kumimoji="1" lang="en-US" altLang="zh-CN" sz="1800" b="1" dirty="0" err="1">
                <a:solidFill>
                  <a:schemeClr val="tx1"/>
                </a:solidFill>
                <a:ea typeface="黑体" panose="02010609060101010101" pitchFamily="49" charset="-122"/>
                <a:cs typeface="Courier New" panose="02070309020205020404" pitchFamily="49" charset="0"/>
              </a:rPr>
              <a:t>cityTable</a:t>
            </a:r>
            <a:r>
              <a:rPr kumimoji="1" lang="en-US" altLang="zh-CN" sz="1800" b="1" dirty="0">
                <a:solidFill>
                  <a:schemeClr val="tx1"/>
                </a:solidFill>
                <a:ea typeface="黑体" panose="02010609060101010101" pitchFamily="49" charset="-122"/>
                <a:cs typeface="Courier New" panose="02070309020205020404" pitchFamily="49" charset="0"/>
              </a:rPr>
              <a:t>, </a:t>
            </a:r>
            <a:r>
              <a:rPr kumimoji="1" lang="en-US" altLang="zh-CN" sz="1800" b="1" dirty="0" err="1">
                <a:solidFill>
                  <a:schemeClr val="tx1"/>
                </a:solidFill>
                <a:ea typeface="黑体" panose="02010609060101010101" pitchFamily="49" charset="-122"/>
                <a:cs typeface="Courier New" panose="02070309020205020404" pitchFamily="49" charset="0"/>
              </a:rPr>
              <a:t>lh</a:t>
            </a:r>
            <a:r>
              <a:rPr kumimoji="1" lang="en-US" altLang="zh-CN" sz="1800" b="1" dirty="0">
                <a:solidFill>
                  <a:schemeClr val="tx1"/>
                </a:solidFill>
                <a:ea typeface="黑体" panose="02010609060101010101" pitchFamily="49" charset="-122"/>
                <a:cs typeface="Courier New" panose="02070309020205020404" pitchFamily="49" charset="0"/>
              </a:rPr>
              <a:t>, mid-1, </a:t>
            </a:r>
            <a:r>
              <a:rPr kumimoji="1" lang="en-US" altLang="zh-CN" sz="1800" b="1" dirty="0" err="1">
                <a:solidFill>
                  <a:schemeClr val="tx1"/>
                </a:solidFill>
                <a:ea typeface="黑体" panose="02010609060101010101" pitchFamily="49" charset="-122"/>
                <a:cs typeface="Courier New" panose="02070309020205020404" pitchFamily="49" charset="0"/>
              </a:rPr>
              <a:t>cityName</a:t>
            </a: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else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return </a:t>
            </a:r>
            <a:r>
              <a:rPr kumimoji="1" lang="en-US" altLang="zh-CN" sz="1800" b="1" dirty="0" err="1">
                <a:solidFill>
                  <a:schemeClr val="tx1"/>
                </a:solidFill>
                <a:ea typeface="黑体" panose="02010609060101010101" pitchFamily="49" charset="-122"/>
                <a:cs typeface="Courier New" panose="02070309020205020404" pitchFamily="49" charset="0"/>
              </a:rPr>
              <a:t>binarySearch</a:t>
            </a:r>
            <a:r>
              <a:rPr kumimoji="1" lang="en-US" altLang="zh-CN" sz="1800" b="1" dirty="0">
                <a:solidFill>
                  <a:schemeClr val="tx1"/>
                </a:solidFill>
                <a:ea typeface="黑体" panose="02010609060101010101" pitchFamily="49" charset="-122"/>
                <a:cs typeface="Courier New" panose="02070309020205020404" pitchFamily="49" charset="0"/>
              </a:rPr>
              <a:t>(</a:t>
            </a:r>
            <a:r>
              <a:rPr kumimoji="1" lang="en-US" altLang="zh-CN" sz="1800" b="1" dirty="0" err="1">
                <a:solidFill>
                  <a:schemeClr val="tx1"/>
                </a:solidFill>
                <a:ea typeface="黑体" panose="02010609060101010101" pitchFamily="49" charset="-122"/>
                <a:cs typeface="Courier New" panose="02070309020205020404" pitchFamily="49" charset="0"/>
              </a:rPr>
              <a:t>cityTable</a:t>
            </a:r>
            <a:r>
              <a:rPr kumimoji="1" lang="en-US" altLang="zh-CN" sz="1800" b="1" dirty="0">
                <a:solidFill>
                  <a:schemeClr val="tx1"/>
                </a:solidFill>
                <a:ea typeface="黑体" panose="02010609060101010101" pitchFamily="49" charset="-122"/>
                <a:cs typeface="Courier New" panose="02070309020205020404" pitchFamily="49" charset="0"/>
              </a:rPr>
              <a:t>, mid+1, </a:t>
            </a:r>
            <a:r>
              <a:rPr kumimoji="1" lang="en-US" altLang="zh-CN" sz="1800" b="1" dirty="0" err="1">
                <a:solidFill>
                  <a:schemeClr val="tx1"/>
                </a:solidFill>
                <a:ea typeface="黑体" panose="02010609060101010101" pitchFamily="49" charset="-122"/>
                <a:cs typeface="Courier New" panose="02070309020205020404" pitchFamily="49" charset="0"/>
              </a:rPr>
              <a:t>rh,cityName</a:t>
            </a: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  return -1; //</a:t>
            </a:r>
            <a:r>
              <a:rPr kumimoji="1" lang="zh-CN" altLang="en-US" sz="1800" b="1" dirty="0">
                <a:solidFill>
                  <a:schemeClr val="tx1"/>
                </a:solidFill>
                <a:ea typeface="黑体" panose="02010609060101010101" pitchFamily="49" charset="-122"/>
                <a:cs typeface="Courier New" panose="02070309020205020404" pitchFamily="49" charset="0"/>
              </a:rPr>
              <a:t>没有找到</a:t>
            </a:r>
          </a:p>
          <a:p>
            <a:pPr eaLnBrk="1" hangingPunct="1">
              <a:lnSpc>
                <a:spcPct val="100000"/>
              </a:lnSpc>
              <a:buSzTx/>
              <a:buFontTx/>
              <a:buNone/>
              <a:defRPr/>
            </a:pPr>
            <a:r>
              <a:rPr kumimoji="1" lang="en-US" altLang="zh-CN" sz="1800" b="1" dirty="0">
                <a:solidFill>
                  <a:schemeClr val="tx1"/>
                </a:solidFill>
                <a:ea typeface="黑体" panose="02010609060101010101" pitchFamily="49" charset="-122"/>
                <a:cs typeface="Courier New" panose="02070309020205020404" pitchFamily="49" charset="0"/>
              </a:rPr>
              <a:t>}</a:t>
            </a:r>
          </a:p>
        </p:txBody>
      </p:sp>
      <p:sp>
        <p:nvSpPr>
          <p:cNvPr id="45059" name="矩形 1"/>
          <p:cNvSpPr>
            <a:spLocks noChangeArrowheads="1"/>
          </p:cNvSpPr>
          <p:nvPr/>
        </p:nvSpPr>
        <p:spPr bwMode="auto">
          <a:xfrm>
            <a:off x="2170113" y="115888"/>
            <a:ext cx="66246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algn="ctr" eaLnBrk="1" hangingPunct="1"/>
            <a:r>
              <a:rPr lang="zh-CN" altLang="en-US" sz="3600" b="1" dirty="0">
                <a:solidFill>
                  <a:srgbClr val="922706"/>
                </a:solidFill>
                <a:latin typeface="+mj-lt"/>
                <a:ea typeface="+mj-ea"/>
                <a:cs typeface="+mj-cs"/>
              </a:rPr>
              <a:t>二分查找某个城市是否在列表中</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26EE6C3-F5BA-FB45-BB35-1A9DD17BB307}"/>
              </a:ext>
            </a:extLst>
          </p:cNvPr>
          <p:cNvSpPr>
            <a:spLocks noChangeArrowheads="1"/>
          </p:cNvSpPr>
          <p:nvPr/>
        </p:nvSpPr>
        <p:spPr bwMode="auto">
          <a:xfrm>
            <a:off x="539552" y="1412776"/>
            <a:ext cx="8137525" cy="3028950"/>
          </a:xfrm>
          <a:prstGeom prst="rect">
            <a:avLst/>
          </a:prstGeom>
          <a:solidFill>
            <a:schemeClr val="bg1">
              <a:lumMod val="85000"/>
            </a:schemeClr>
          </a:solidFill>
          <a:ln>
            <a:noFill/>
          </a:ln>
          <a:effectLst/>
        </p:spPr>
        <p:txBody>
          <a:bodyPr>
            <a:spAutoFit/>
          </a:bodyPr>
          <a:lstStyle/>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#include&lt;</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iostream</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&gt;</a:t>
            </a: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using namespace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std</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main(</a:t>
            </a:r>
            <a:r>
              <a:rPr kumimoji="1" lang="en-US" altLang="zh-CN" b="1" dirty="0" err="1">
                <a:solidFill>
                  <a:srgbClr val="3F36FC"/>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solidFill>
                  <a:srgbClr val="3F36FC"/>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solidFill>
                  <a:srgbClr val="3F36FC"/>
                </a:solidFill>
                <a:latin typeface="Courier New" panose="02070309020205020404" pitchFamily="49" charset="0"/>
                <a:ea typeface="黑体" panose="02010609060101010101" pitchFamily="49" charset="-122"/>
                <a:cs typeface="Courier New" panose="02070309020205020404" pitchFamily="49" charset="0"/>
              </a:rPr>
              <a:t>argc</a:t>
            </a:r>
            <a:r>
              <a:rPr kumimoji="1" lang="en-US" altLang="zh-CN" b="1" dirty="0">
                <a:solidFill>
                  <a:srgbClr val="3F36FC"/>
                </a:solidFill>
                <a:latin typeface="Courier New" panose="02070309020205020404" pitchFamily="49" charset="0"/>
                <a:ea typeface="黑体" panose="02010609060101010101" pitchFamily="49" charset="-122"/>
                <a:cs typeface="Courier New" panose="02070309020205020404" pitchFamily="49" charset="0"/>
              </a:rPr>
              <a:t>, char *</a:t>
            </a:r>
            <a:r>
              <a:rPr kumimoji="1" lang="en-US" altLang="zh-CN" b="1" dirty="0" err="1">
                <a:solidFill>
                  <a:srgbClr val="3F36FC"/>
                </a:solidFill>
                <a:latin typeface="Courier New" panose="02070309020205020404" pitchFamily="49" charset="0"/>
                <a:ea typeface="黑体" panose="02010609060101010101" pitchFamily="49" charset="-122"/>
                <a:cs typeface="Courier New" panose="02070309020205020404" pitchFamily="49" charset="0"/>
              </a:rPr>
              <a:t>argv</a:t>
            </a:r>
            <a:r>
              <a:rPr kumimoji="1" lang="en-US" altLang="zh-CN" b="1" dirty="0">
                <a:solidFill>
                  <a:srgbClr val="3F36FC"/>
                </a:solidFill>
                <a:latin typeface="Courier New" panose="02070309020205020404" pitchFamily="49" charset="0"/>
                <a:ea typeface="黑体" panose="02010609060101010101" pitchFamily="49" charset="-122"/>
                <a:cs typeface="Courier New" panose="02070309020205020404" pitchFamily="49" charset="0"/>
              </a:rPr>
              <a: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argc</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argc</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endl</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for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 0;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&lt;</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argc</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cout</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argv</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argv</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i</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&lt;&lt; </a:t>
            </a:r>
            <a:r>
              <a:rPr kumimoji="1" lang="en-US" altLang="zh-CN" b="1" dirty="0" err="1">
                <a:latin typeface="Courier New" panose="02070309020205020404" pitchFamily="49" charset="0"/>
                <a:ea typeface="黑体" panose="02010609060101010101" pitchFamily="49" charset="-122"/>
                <a:cs typeface="Courier New" panose="02070309020205020404" pitchFamily="49" charset="0"/>
              </a:rPr>
              <a:t>endl</a:t>
            </a: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    return 0;</a:t>
            </a:r>
            <a:endParaRPr kumimoji="1" lang="zh-CN" altLang="en-US" b="1" dirty="0">
              <a:latin typeface="Courier New" panose="02070309020205020404" pitchFamily="49" charset="0"/>
              <a:ea typeface="黑体" panose="02010609060101010101" pitchFamily="49" charset="-122"/>
              <a:cs typeface="Courier New" panose="02070309020205020404" pitchFamily="49" charset="0"/>
            </a:endParaRPr>
          </a:p>
          <a:p>
            <a:pPr eaLnBrk="1" hangingPunct="1">
              <a:spcBef>
                <a:spcPct val="20000"/>
              </a:spcBef>
              <a:defRPr/>
            </a:pPr>
            <a:r>
              <a:rPr kumimoji="1" lang="en-US" altLang="zh-CN" b="1" dirty="0">
                <a:latin typeface="Courier New" panose="02070309020205020404" pitchFamily="49" charset="0"/>
                <a:ea typeface="黑体" panose="02010609060101010101" pitchFamily="49" charset="-122"/>
                <a:cs typeface="Courier New" panose="02070309020205020404" pitchFamily="49" charset="0"/>
              </a:rPr>
              <a:t>}</a:t>
            </a:r>
          </a:p>
        </p:txBody>
      </p:sp>
      <p:sp>
        <p:nvSpPr>
          <p:cNvPr id="46083" name="矩形 1"/>
          <p:cNvSpPr>
            <a:spLocks noChangeArrowheads="1"/>
          </p:cNvSpPr>
          <p:nvPr/>
        </p:nvSpPr>
        <p:spPr bwMode="auto">
          <a:xfrm>
            <a:off x="1979712" y="115888"/>
            <a:ext cx="66246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54000" rIns="91440" bIns="45720" numCol="1" anchor="t" anchorCtr="1" compatLnSpc="1">
            <a:prstTxWarp prst="textNoShape">
              <a:avLst/>
            </a:prstTxWarp>
          </a:bodyPr>
          <a:lstStyle/>
          <a:p>
            <a:pPr algn="ctr" eaLnBrk="1" hangingPunct="1"/>
            <a:r>
              <a:rPr lang="zh-CN" altLang="en-US" sz="3600" b="1" dirty="0">
                <a:solidFill>
                  <a:srgbClr val="922706"/>
                </a:solidFill>
                <a:latin typeface="+mj-lt"/>
                <a:ea typeface="+mj-ea"/>
                <a:cs typeface="+mj-cs"/>
              </a:rPr>
              <a:t>程序接收运行时参数</a:t>
            </a:r>
          </a:p>
        </p:txBody>
      </p:sp>
      <p:sp>
        <p:nvSpPr>
          <p:cNvPr id="4" name="Rectangle 3"/>
          <p:cNvSpPr txBox="1">
            <a:spLocks noChangeArrowheads="1"/>
          </p:cNvSpPr>
          <p:nvPr/>
        </p:nvSpPr>
        <p:spPr bwMode="auto">
          <a:xfrm>
            <a:off x="323850" y="927100"/>
            <a:ext cx="8280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91440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322388"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730375"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138363"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955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527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099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967163"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10000"/>
              </a:lnSpc>
            </a:pPr>
            <a:r>
              <a:rPr lang="zh-CN" altLang="en-US" sz="2400" b="1" dirty="0">
                <a:ea typeface="+mn-ea"/>
              </a:rPr>
              <a:t>程序运行时的参数是作为</a:t>
            </a:r>
            <a:r>
              <a:rPr lang="en-US" altLang="zh-CN" sz="2400" b="1" dirty="0">
                <a:ea typeface="+mn-ea"/>
              </a:rPr>
              <a:t>main</a:t>
            </a:r>
            <a:r>
              <a:rPr lang="zh-CN" altLang="en-US" sz="2400" b="1" dirty="0">
                <a:ea typeface="+mn-ea"/>
              </a:rPr>
              <a:t>函数的参数传入的</a:t>
            </a:r>
          </a:p>
        </p:txBody>
      </p:sp>
      <p:sp>
        <p:nvSpPr>
          <p:cNvPr id="5" name="Rectangle 2"/>
          <p:cNvSpPr>
            <a:spLocks noChangeArrowheads="1"/>
          </p:cNvSpPr>
          <p:nvPr/>
        </p:nvSpPr>
        <p:spPr bwMode="auto">
          <a:xfrm>
            <a:off x="539552" y="4581128"/>
            <a:ext cx="8137525" cy="203132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None/>
            </a:pPr>
            <a:r>
              <a:rPr kumimoji="1" lang="en-US" altLang="zh-CN" sz="1800" b="1" dirty="0">
                <a:solidFill>
                  <a:schemeClr val="bg1"/>
                </a:solidFill>
                <a:ea typeface="黑体" panose="02010609060101010101" pitchFamily="49" charset="-122"/>
                <a:cs typeface="Courier New" panose="02070309020205020404" pitchFamily="49" charset="0"/>
              </a:rPr>
              <a:t>c:\&gt; </a:t>
            </a:r>
            <a:r>
              <a:rPr kumimoji="1" lang="en-US" altLang="zh-CN" sz="1800" b="1" dirty="0">
                <a:solidFill>
                  <a:srgbClr val="FFFFFF"/>
                </a:solidFill>
                <a:ea typeface="黑体" panose="02010609060101010101" pitchFamily="49" charset="-122"/>
                <a:cs typeface="Courier New" panose="02070309020205020404" pitchFamily="49" charset="0"/>
              </a:rPr>
              <a:t>myprogram.exe –d –c new.txt</a:t>
            </a:r>
            <a:endParaRPr kumimoji="1" lang="en-US" altLang="zh-CN" sz="1800" b="1" dirty="0">
              <a:solidFill>
                <a:schemeClr val="bg1"/>
              </a:solidFill>
              <a:ea typeface="黑体" panose="02010609060101010101" pitchFamily="49" charset="-122"/>
              <a:cs typeface="Courier New" panose="02070309020205020404" pitchFamily="49" charset="0"/>
            </a:endParaRPr>
          </a:p>
          <a:p>
            <a:pPr eaLnBrk="1" hangingPunct="1">
              <a:lnSpc>
                <a:spcPct val="100000"/>
              </a:lnSpc>
              <a:buSzTx/>
              <a:buFontTx/>
              <a:buNone/>
            </a:pPr>
            <a:r>
              <a:rPr kumimoji="1" lang="en-US" altLang="zh-CN" sz="1800" b="1" dirty="0" err="1">
                <a:solidFill>
                  <a:schemeClr val="bg1"/>
                </a:solidFill>
                <a:ea typeface="黑体" panose="02010609060101010101" pitchFamily="49" charset="-122"/>
                <a:cs typeface="Courier New" panose="02070309020205020404" pitchFamily="49" charset="0"/>
              </a:rPr>
              <a:t>argc</a:t>
            </a:r>
            <a:r>
              <a:rPr kumimoji="1" lang="en-US" altLang="zh-CN" sz="1800" b="1" dirty="0">
                <a:solidFill>
                  <a:schemeClr val="bg1"/>
                </a:solidFill>
                <a:ea typeface="黑体" panose="02010609060101010101" pitchFamily="49" charset="-122"/>
                <a:cs typeface="Courier New" panose="02070309020205020404" pitchFamily="49" charset="0"/>
              </a:rPr>
              <a:t>=4</a:t>
            </a:r>
          </a:p>
          <a:p>
            <a:pPr eaLnBrk="1" hangingPunct="1">
              <a:lnSpc>
                <a:spcPct val="100000"/>
              </a:lnSpc>
              <a:buSzTx/>
              <a:buFontTx/>
              <a:buNone/>
            </a:pPr>
            <a:r>
              <a:rPr kumimoji="1" lang="en-US" altLang="zh-CN" sz="1800" b="1" dirty="0">
                <a:solidFill>
                  <a:schemeClr val="bg1"/>
                </a:solidFill>
                <a:ea typeface="黑体" panose="02010609060101010101" pitchFamily="49" charset="-122"/>
                <a:cs typeface="Courier New" panose="02070309020205020404" pitchFamily="49" charset="0"/>
              </a:rPr>
              <a:t>argv[0]=myprogram.exe</a:t>
            </a:r>
          </a:p>
          <a:p>
            <a:pPr eaLnBrk="1" hangingPunct="1">
              <a:lnSpc>
                <a:spcPct val="100000"/>
              </a:lnSpc>
              <a:buSzTx/>
              <a:buFontTx/>
              <a:buNone/>
            </a:pPr>
            <a:r>
              <a:rPr kumimoji="1" lang="en-US" altLang="zh-CN" sz="1800" b="1" dirty="0" err="1">
                <a:solidFill>
                  <a:schemeClr val="bg1"/>
                </a:solidFill>
                <a:ea typeface="黑体" panose="02010609060101010101" pitchFamily="49" charset="-122"/>
                <a:cs typeface="Courier New" panose="02070309020205020404" pitchFamily="49" charset="0"/>
              </a:rPr>
              <a:t>argv</a:t>
            </a:r>
            <a:r>
              <a:rPr kumimoji="1" lang="en-US" altLang="zh-CN" sz="1800" b="1" dirty="0">
                <a:solidFill>
                  <a:schemeClr val="bg1"/>
                </a:solidFill>
                <a:ea typeface="黑体" panose="02010609060101010101" pitchFamily="49" charset="-122"/>
                <a:cs typeface="Courier New" panose="02070309020205020404" pitchFamily="49" charset="0"/>
              </a:rPr>
              <a:t>[1]=-d</a:t>
            </a:r>
          </a:p>
          <a:p>
            <a:pPr eaLnBrk="1" hangingPunct="1">
              <a:lnSpc>
                <a:spcPct val="100000"/>
              </a:lnSpc>
              <a:buSzTx/>
              <a:buFontTx/>
              <a:buNone/>
            </a:pPr>
            <a:r>
              <a:rPr kumimoji="1" lang="en-US" altLang="zh-CN" sz="1800" b="1" dirty="0" err="1">
                <a:solidFill>
                  <a:schemeClr val="bg1"/>
                </a:solidFill>
                <a:ea typeface="黑体" panose="02010609060101010101" pitchFamily="49" charset="-122"/>
                <a:cs typeface="Courier New" panose="02070309020205020404" pitchFamily="49" charset="0"/>
              </a:rPr>
              <a:t>argv</a:t>
            </a:r>
            <a:r>
              <a:rPr kumimoji="1" lang="en-US" altLang="zh-CN" sz="1800" b="1" dirty="0">
                <a:solidFill>
                  <a:schemeClr val="bg1"/>
                </a:solidFill>
                <a:ea typeface="黑体" panose="02010609060101010101" pitchFamily="49" charset="-122"/>
                <a:cs typeface="Courier New" panose="02070309020205020404" pitchFamily="49" charset="0"/>
              </a:rPr>
              <a:t>[2]=-c</a:t>
            </a:r>
          </a:p>
          <a:p>
            <a:pPr eaLnBrk="1" hangingPunct="1">
              <a:lnSpc>
                <a:spcPct val="100000"/>
              </a:lnSpc>
              <a:buSzTx/>
              <a:buFontTx/>
              <a:buNone/>
            </a:pPr>
            <a:r>
              <a:rPr kumimoji="1" lang="en-US" altLang="zh-CN" sz="1800" b="1" dirty="0">
                <a:solidFill>
                  <a:schemeClr val="bg1"/>
                </a:solidFill>
                <a:ea typeface="黑体" panose="02010609060101010101" pitchFamily="49" charset="-122"/>
                <a:cs typeface="Courier New" panose="02070309020205020404" pitchFamily="49" charset="0"/>
              </a:rPr>
              <a:t>argv[3]=new.txt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nimBg="1"/>
      <p:bldP spid="4"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orient="vert"/>
          </p:nvPr>
        </p:nvSpPr>
        <p:spPr>
          <a:xfrm>
            <a:off x="1619250" y="115888"/>
            <a:ext cx="6400800" cy="762000"/>
          </a:xfrm>
        </p:spPr>
        <p:txBody>
          <a:bodyPr vert="horz"/>
          <a:lstStyle/>
          <a:p>
            <a:pPr marL="838200" indent="-838200" eaLnBrk="1" hangingPunct="1"/>
            <a:r>
              <a:rPr lang="zh-CN" altLang="en-US" sz="3600" dirty="0">
                <a:latin typeface="华文新魏" panose="02010800040101010101" pitchFamily="2" charset="-122"/>
              </a:rPr>
              <a:t>指针介绍</a:t>
            </a:r>
          </a:p>
        </p:txBody>
      </p:sp>
      <p:sp>
        <p:nvSpPr>
          <p:cNvPr id="4099" name="Rectangle 3">
            <a:extLst>
              <a:ext uri="{FF2B5EF4-FFF2-40B4-BE49-F238E27FC236}">
                <a16:creationId xmlns:a16="http://schemas.microsoft.com/office/drawing/2014/main" id="{ED297C48-8FAC-DE45-9BE1-62FB5DBBD068}"/>
              </a:ext>
            </a:extLst>
          </p:cNvPr>
          <p:cNvSpPr>
            <a:spLocks noGrp="1" noChangeArrowheads="1"/>
          </p:cNvSpPr>
          <p:nvPr>
            <p:ph type="body" orient="vert" sz="half" idx="1"/>
          </p:nvPr>
        </p:nvSpPr>
        <p:spPr>
          <a:xfrm>
            <a:off x="467545" y="1052513"/>
            <a:ext cx="8352928" cy="1080343"/>
          </a:xfrm>
          <a:solidFill>
            <a:schemeClr val="tx1">
              <a:lumMod val="85000"/>
              <a:lumOff val="15000"/>
            </a:schemeClr>
          </a:solidFill>
        </p:spPr>
        <p:txBody>
          <a:bodyPr vert="horz" anchor="ctr"/>
          <a:lstStyle/>
          <a:p>
            <a:pPr marL="0" indent="0" eaLnBrk="1" hangingPunct="1">
              <a:buFont typeface="Wingdings" panose="05000000000000000000" pitchFamily="2" charset="2"/>
              <a:buNone/>
              <a:defRPr/>
            </a:pPr>
            <a:r>
              <a:rPr lang="zh-CN" altLang="en-US" sz="2400" b="1" dirty="0">
                <a:solidFill>
                  <a:schemeClr val="bg1"/>
                </a:solidFill>
                <a:latin typeface="幼圆" panose="02010509060101010101" pitchFamily="49" charset="-122"/>
                <a:ea typeface="幼圆" panose="02010509060101010101" pitchFamily="49" charset="-122"/>
              </a:rPr>
              <a:t>本章将介绍</a:t>
            </a:r>
            <a:r>
              <a:rPr lang="en-US" altLang="zh-CN" sz="2400" b="1" dirty="0">
                <a:solidFill>
                  <a:schemeClr val="bg1"/>
                </a:solidFill>
                <a:latin typeface="幼圆" panose="02010509060101010101" pitchFamily="49" charset="-122"/>
                <a:ea typeface="幼圆" panose="02010509060101010101" pitchFamily="49" charset="-122"/>
              </a:rPr>
              <a:t>C++</a:t>
            </a:r>
            <a:r>
              <a:rPr lang="zh-CN" altLang="en-US" sz="2400" b="1" dirty="0">
                <a:solidFill>
                  <a:schemeClr val="bg1"/>
                </a:solidFill>
                <a:latin typeface="幼圆" panose="02010509060101010101" pitchFamily="49" charset="-122"/>
                <a:ea typeface="幼圆" panose="02010509060101010101" pitchFamily="49" charset="-122"/>
              </a:rPr>
              <a:t>语言的一个重要的特性：指针，为了成为一个优秀的</a:t>
            </a:r>
            <a:r>
              <a:rPr lang="en-US" altLang="zh-CN" sz="2400" b="1" dirty="0">
                <a:solidFill>
                  <a:schemeClr val="bg1"/>
                </a:solidFill>
                <a:latin typeface="幼圆" panose="02010509060101010101" pitchFamily="49" charset="-122"/>
                <a:ea typeface="幼圆" panose="02010509060101010101" pitchFamily="49" charset="-122"/>
              </a:rPr>
              <a:t>C/C++</a:t>
            </a:r>
            <a:r>
              <a:rPr lang="zh-CN" altLang="en-US" sz="2400" b="1" dirty="0">
                <a:solidFill>
                  <a:schemeClr val="bg1"/>
                </a:solidFill>
                <a:latin typeface="幼圆" panose="02010509060101010101" pitchFamily="49" charset="-122"/>
                <a:ea typeface="幼圆" panose="02010509060101010101" pitchFamily="49" charset="-122"/>
              </a:rPr>
              <a:t>语言程序员，你必须掌握指针并熟练地使用它们</a:t>
            </a:r>
          </a:p>
        </p:txBody>
      </p:sp>
      <p:sp>
        <p:nvSpPr>
          <p:cNvPr id="9220" name="Text Box 4"/>
          <p:cNvSpPr txBox="1">
            <a:spLocks noChangeArrowheads="1"/>
          </p:cNvSpPr>
          <p:nvPr/>
        </p:nvSpPr>
        <p:spPr bwMode="auto">
          <a:xfrm>
            <a:off x="467544" y="2276872"/>
            <a:ext cx="8424936"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squar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50000"/>
              </a:spcBef>
              <a:buSzTx/>
              <a:buFontTx/>
              <a:buNone/>
            </a:pPr>
            <a:r>
              <a:rPr kumimoji="1" lang="zh-CN" altLang="en-US" sz="3600" b="1" dirty="0">
                <a:solidFill>
                  <a:schemeClr val="tx1"/>
                </a:solidFill>
                <a:latin typeface="华文新魏" panose="02010800040101010101" pitchFamily="2" charset="-122"/>
                <a:ea typeface="华文新魏" panose="02010800040101010101" pitchFamily="2" charset="-122"/>
              </a:rPr>
              <a:t>啊，指针！</a:t>
            </a:r>
          </a:p>
          <a:p>
            <a:pPr marL="449263" indent="-449263" eaLnBrk="1" hangingPunct="1">
              <a:lnSpc>
                <a:spcPct val="130000"/>
              </a:lnSpc>
            </a:pPr>
            <a:r>
              <a:rPr lang="zh-CN" altLang="en-US" b="1" dirty="0">
                <a:latin typeface="+mn-lt"/>
                <a:ea typeface="+mn-ea"/>
              </a:rPr>
              <a:t>是内存的地址，是一种</a:t>
            </a:r>
            <a:r>
              <a:rPr lang="zh-CN" altLang="en-US" b="1" dirty="0">
                <a:solidFill>
                  <a:srgbClr val="FF0000"/>
                </a:solidFill>
                <a:latin typeface="+mn-lt"/>
                <a:ea typeface="+mn-ea"/>
              </a:rPr>
              <a:t>数据</a:t>
            </a:r>
          </a:p>
          <a:p>
            <a:pPr marL="449263" indent="-449263" eaLnBrk="1" hangingPunct="1">
              <a:lnSpc>
                <a:spcPct val="130000"/>
              </a:lnSpc>
            </a:pPr>
            <a:r>
              <a:rPr lang="zh-CN" altLang="en-US" b="1" dirty="0">
                <a:latin typeface="+mn-lt"/>
                <a:ea typeface="+mn-ea"/>
              </a:rPr>
              <a:t>是一个既灵活又危险的机制</a:t>
            </a:r>
          </a:p>
          <a:p>
            <a:pPr marL="449263" indent="-449263" eaLnBrk="1" hangingPunct="1">
              <a:lnSpc>
                <a:spcPct val="130000"/>
              </a:lnSpc>
            </a:pPr>
            <a:r>
              <a:rPr lang="zh-CN" altLang="en-US" b="1" dirty="0">
                <a:latin typeface="+mn-lt"/>
                <a:ea typeface="+mn-ea"/>
              </a:rPr>
              <a:t>可实现数据和代码</a:t>
            </a:r>
            <a:r>
              <a:rPr lang="zh-CN" altLang="en-US" b="1" dirty="0">
                <a:solidFill>
                  <a:srgbClr val="FF0000"/>
                </a:solidFill>
                <a:latin typeface="+mn-lt"/>
                <a:ea typeface="+mn-ea"/>
              </a:rPr>
              <a:t>共享</a:t>
            </a:r>
            <a:endParaRPr lang="en-US" altLang="zh-CN" b="1" dirty="0">
              <a:solidFill>
                <a:srgbClr val="FF0000"/>
              </a:solidFill>
              <a:latin typeface="+mn-lt"/>
              <a:ea typeface="+mn-ea"/>
            </a:endParaRPr>
          </a:p>
          <a:p>
            <a:pPr marL="449263" indent="-449263" eaLnBrk="1" hangingPunct="1">
              <a:lnSpc>
                <a:spcPct val="130000"/>
              </a:lnSpc>
            </a:pPr>
            <a:r>
              <a:rPr lang="zh-CN" altLang="en-US" b="1" dirty="0">
                <a:latin typeface="+mn-lt"/>
                <a:ea typeface="+mn-ea"/>
              </a:rPr>
              <a:t>可实现内存动态分配（按需分配，而非预先定义）</a:t>
            </a:r>
            <a:endParaRPr lang="en-US" altLang="zh-CN" b="1" dirty="0">
              <a:latin typeface="+mn-lt"/>
              <a:ea typeface="+mn-ea"/>
            </a:endParaRPr>
          </a:p>
          <a:p>
            <a:pPr marL="449263" indent="-449263" eaLnBrk="1" hangingPunct="1">
              <a:lnSpc>
                <a:spcPct val="130000"/>
              </a:lnSpc>
            </a:pPr>
            <a:r>
              <a:rPr lang="zh-CN" altLang="en-US" b="1" dirty="0">
                <a:latin typeface="+mn-lt"/>
                <a:ea typeface="+mn-ea"/>
              </a:rPr>
              <a:t>指针变量：存储地址的变量</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977C9-64D3-1913-2B4A-89123E846C7F}"/>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90A59819-E954-D96B-B5AE-D67BC225D6CD}"/>
              </a:ext>
            </a:extLst>
          </p:cNvPr>
          <p:cNvSpPr>
            <a:spLocks noGrp="1"/>
          </p:cNvSpPr>
          <p:nvPr>
            <p:ph idx="1"/>
          </p:nvPr>
        </p:nvSpPr>
        <p:spPr/>
        <p:txBody>
          <a:bodyPr/>
          <a:lstStyle/>
          <a:p>
            <a:r>
              <a:rPr lang="en-CN" dirty="0"/>
              <a:t>Modify the previous program so that it takes any number of arguments, which are all integer numbers, and outputs the sum of all these numbers.</a:t>
            </a:r>
          </a:p>
        </p:txBody>
      </p:sp>
    </p:spTree>
    <p:extLst>
      <p:ext uri="{BB962C8B-B14F-4D97-AF65-F5344CB8AC3E}">
        <p14:creationId xmlns:p14="http://schemas.microsoft.com/office/powerpoint/2010/main" val="7505079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F7B42B91-4BD1-CA40-BDC1-5342EAFA5E72}"/>
              </a:ext>
            </a:extLst>
          </p:cNvPr>
          <p:cNvSpPr>
            <a:spLocks noGrp="1" noRot="1" noChangeArrowheads="1"/>
          </p:cNvSpPr>
          <p:nvPr>
            <p:ph type="title"/>
          </p:nvPr>
        </p:nvSpPr>
        <p:spPr>
          <a:xfrm>
            <a:off x="685800" y="115888"/>
            <a:ext cx="7772400" cy="720725"/>
          </a:xfrm>
        </p:spPr>
        <p:txBody>
          <a:bodyPr/>
          <a:lstStyle/>
          <a:p>
            <a:pPr eaLnBrk="1" hangingPunct="1">
              <a:defRPr/>
            </a:pPr>
            <a:r>
              <a:rPr lang="zh-CN" altLang="en-US"/>
              <a:t>多级指针</a:t>
            </a:r>
          </a:p>
        </p:txBody>
      </p:sp>
      <p:sp>
        <p:nvSpPr>
          <p:cNvPr id="47107" name="Rectangle 3"/>
          <p:cNvSpPr>
            <a:spLocks noGrp="1" noChangeArrowheads="1"/>
          </p:cNvSpPr>
          <p:nvPr>
            <p:ph idx="1"/>
          </p:nvPr>
        </p:nvSpPr>
        <p:spPr>
          <a:xfrm>
            <a:off x="467544" y="836712"/>
            <a:ext cx="7993062" cy="792163"/>
          </a:xfrm>
        </p:spPr>
        <p:txBody>
          <a:bodyPr/>
          <a:lstStyle/>
          <a:p>
            <a:pPr eaLnBrk="1" hangingPunct="1">
              <a:lnSpc>
                <a:spcPct val="150000"/>
              </a:lnSpc>
            </a:pPr>
            <a:r>
              <a:rPr lang="zh-CN" altLang="en-US" b="1" dirty="0"/>
              <a:t>指向指针的指针，称为多级指针 </a:t>
            </a:r>
          </a:p>
        </p:txBody>
      </p:sp>
      <p:grpSp>
        <p:nvGrpSpPr>
          <p:cNvPr id="47108" name="组合 1"/>
          <p:cNvGrpSpPr>
            <a:grpSpLocks/>
          </p:cNvGrpSpPr>
          <p:nvPr/>
        </p:nvGrpSpPr>
        <p:grpSpPr bwMode="auto">
          <a:xfrm>
            <a:off x="209550" y="1844824"/>
            <a:ext cx="4392613" cy="4248150"/>
            <a:chOff x="577068" y="2060850"/>
            <a:chExt cx="3725680" cy="3607102"/>
          </a:xfrm>
        </p:grpSpPr>
        <p:sp>
          <p:nvSpPr>
            <p:cNvPr id="47111" name="矩形 55"/>
            <p:cNvSpPr>
              <a:spLocks noChangeArrowheads="1"/>
            </p:cNvSpPr>
            <p:nvPr/>
          </p:nvSpPr>
          <p:spPr bwMode="auto">
            <a:xfrm>
              <a:off x="899592" y="302025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grpSp>
          <p:nvGrpSpPr>
            <p:cNvPr id="47112" name="组合 4"/>
            <p:cNvGrpSpPr>
              <a:grpSpLocks/>
            </p:cNvGrpSpPr>
            <p:nvPr/>
          </p:nvGrpSpPr>
          <p:grpSpPr bwMode="auto">
            <a:xfrm>
              <a:off x="1773549" y="2109969"/>
              <a:ext cx="2529199" cy="3557983"/>
              <a:chOff x="5436096" y="3033438"/>
              <a:chExt cx="2529199" cy="3557983"/>
            </a:xfrm>
          </p:grpSpPr>
          <p:grpSp>
            <p:nvGrpSpPr>
              <p:cNvPr id="47116" name="组合 6"/>
              <p:cNvGrpSpPr>
                <a:grpSpLocks/>
              </p:cNvGrpSpPr>
              <p:nvPr/>
            </p:nvGrpSpPr>
            <p:grpSpPr bwMode="auto">
              <a:xfrm>
                <a:off x="5436096" y="3068960"/>
                <a:ext cx="828092" cy="288032"/>
                <a:chOff x="5436096" y="3068960"/>
                <a:chExt cx="828092" cy="288032"/>
              </a:xfrm>
            </p:grpSpPr>
            <p:sp>
              <p:nvSpPr>
                <p:cNvPr id="47162" name="矩形 52"/>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63" name="直接箭头连接符 53"/>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17" name="组合 7"/>
              <p:cNvGrpSpPr>
                <a:grpSpLocks/>
              </p:cNvGrpSpPr>
              <p:nvPr/>
            </p:nvGrpSpPr>
            <p:grpSpPr bwMode="auto">
              <a:xfrm>
                <a:off x="5436096" y="3356992"/>
                <a:ext cx="828092" cy="288032"/>
                <a:chOff x="5436096" y="3068960"/>
                <a:chExt cx="828092" cy="288032"/>
              </a:xfrm>
            </p:grpSpPr>
            <p:sp>
              <p:nvSpPr>
                <p:cNvPr id="47160" name="矩形 50"/>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61" name="直接箭头连接符 51"/>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18" name="组合 8"/>
              <p:cNvGrpSpPr>
                <a:grpSpLocks/>
              </p:cNvGrpSpPr>
              <p:nvPr/>
            </p:nvGrpSpPr>
            <p:grpSpPr bwMode="auto">
              <a:xfrm>
                <a:off x="5436096" y="3646677"/>
                <a:ext cx="828092" cy="288032"/>
                <a:chOff x="5436096" y="3068960"/>
                <a:chExt cx="828092" cy="288032"/>
              </a:xfrm>
            </p:grpSpPr>
            <p:sp>
              <p:nvSpPr>
                <p:cNvPr id="47158" name="矩形 48"/>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59" name="直接箭头连接符 49"/>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19" name="组合 9"/>
              <p:cNvGrpSpPr>
                <a:grpSpLocks/>
              </p:cNvGrpSpPr>
              <p:nvPr/>
            </p:nvGrpSpPr>
            <p:grpSpPr bwMode="auto">
              <a:xfrm>
                <a:off x="5436096" y="3934709"/>
                <a:ext cx="828092" cy="288032"/>
                <a:chOff x="5436096" y="3068960"/>
                <a:chExt cx="828092" cy="288032"/>
              </a:xfrm>
            </p:grpSpPr>
            <p:sp>
              <p:nvSpPr>
                <p:cNvPr id="47156" name="矩形 46"/>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57" name="直接箭头连接符 47"/>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0" name="组合 10"/>
              <p:cNvGrpSpPr>
                <a:grpSpLocks/>
              </p:cNvGrpSpPr>
              <p:nvPr/>
            </p:nvGrpSpPr>
            <p:grpSpPr bwMode="auto">
              <a:xfrm>
                <a:off x="5436096" y="4224394"/>
                <a:ext cx="828092" cy="288032"/>
                <a:chOff x="5436096" y="3068960"/>
                <a:chExt cx="828092" cy="288032"/>
              </a:xfrm>
            </p:grpSpPr>
            <p:sp>
              <p:nvSpPr>
                <p:cNvPr id="47154" name="矩形 44"/>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55" name="直接箭头连接符 45"/>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1" name="组合 11"/>
              <p:cNvGrpSpPr>
                <a:grpSpLocks/>
              </p:cNvGrpSpPr>
              <p:nvPr/>
            </p:nvGrpSpPr>
            <p:grpSpPr bwMode="auto">
              <a:xfrm>
                <a:off x="5436096" y="4512426"/>
                <a:ext cx="828092" cy="288032"/>
                <a:chOff x="5436096" y="3068960"/>
                <a:chExt cx="828092" cy="288032"/>
              </a:xfrm>
            </p:grpSpPr>
            <p:sp>
              <p:nvSpPr>
                <p:cNvPr id="47152" name="矩形 42"/>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53" name="直接箭头连接符 43"/>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2" name="组合 12"/>
              <p:cNvGrpSpPr>
                <a:grpSpLocks/>
              </p:cNvGrpSpPr>
              <p:nvPr/>
            </p:nvGrpSpPr>
            <p:grpSpPr bwMode="auto">
              <a:xfrm>
                <a:off x="5436096" y="4802111"/>
                <a:ext cx="828092" cy="288032"/>
                <a:chOff x="5436096" y="3068960"/>
                <a:chExt cx="828092" cy="288032"/>
              </a:xfrm>
            </p:grpSpPr>
            <p:sp>
              <p:nvSpPr>
                <p:cNvPr id="47150" name="矩形 40"/>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51" name="直接箭头连接符 41"/>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3" name="组合 13"/>
              <p:cNvGrpSpPr>
                <a:grpSpLocks/>
              </p:cNvGrpSpPr>
              <p:nvPr/>
            </p:nvGrpSpPr>
            <p:grpSpPr bwMode="auto">
              <a:xfrm>
                <a:off x="5436096" y="5090143"/>
                <a:ext cx="828092" cy="288032"/>
                <a:chOff x="5436096" y="3068960"/>
                <a:chExt cx="828092" cy="288032"/>
              </a:xfrm>
            </p:grpSpPr>
            <p:sp>
              <p:nvSpPr>
                <p:cNvPr id="47148" name="矩形 38"/>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49" name="直接箭头连接符 39"/>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4" name="组合 14"/>
              <p:cNvGrpSpPr>
                <a:grpSpLocks/>
              </p:cNvGrpSpPr>
              <p:nvPr/>
            </p:nvGrpSpPr>
            <p:grpSpPr bwMode="auto">
              <a:xfrm>
                <a:off x="5436096" y="5379828"/>
                <a:ext cx="828092" cy="288032"/>
                <a:chOff x="5436096" y="3068960"/>
                <a:chExt cx="828092" cy="288032"/>
              </a:xfrm>
            </p:grpSpPr>
            <p:sp>
              <p:nvSpPr>
                <p:cNvPr id="47146" name="矩形 36"/>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47" name="直接箭头连接符 37"/>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5" name="组合 15"/>
              <p:cNvGrpSpPr>
                <a:grpSpLocks/>
              </p:cNvGrpSpPr>
              <p:nvPr/>
            </p:nvGrpSpPr>
            <p:grpSpPr bwMode="auto">
              <a:xfrm>
                <a:off x="5436096" y="5667860"/>
                <a:ext cx="828092" cy="288032"/>
                <a:chOff x="5436096" y="3068960"/>
                <a:chExt cx="828092" cy="288032"/>
              </a:xfrm>
            </p:grpSpPr>
            <p:sp>
              <p:nvSpPr>
                <p:cNvPr id="47144" name="矩形 34"/>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45" name="直接箭头连接符 35"/>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6" name="组合 16"/>
              <p:cNvGrpSpPr>
                <a:grpSpLocks/>
              </p:cNvGrpSpPr>
              <p:nvPr/>
            </p:nvGrpSpPr>
            <p:grpSpPr bwMode="auto">
              <a:xfrm>
                <a:off x="5436096" y="5957545"/>
                <a:ext cx="828092" cy="288032"/>
                <a:chOff x="5436096" y="3068960"/>
                <a:chExt cx="828092" cy="288032"/>
              </a:xfrm>
            </p:grpSpPr>
            <p:sp>
              <p:nvSpPr>
                <p:cNvPr id="47142" name="矩形 32"/>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43" name="直接箭头连接符 33"/>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grpSp>
            <p:nvGrpSpPr>
              <p:cNvPr id="47127" name="组合 17"/>
              <p:cNvGrpSpPr>
                <a:grpSpLocks/>
              </p:cNvGrpSpPr>
              <p:nvPr/>
            </p:nvGrpSpPr>
            <p:grpSpPr bwMode="auto">
              <a:xfrm>
                <a:off x="5436096" y="6245577"/>
                <a:ext cx="828092" cy="288032"/>
                <a:chOff x="5436096" y="3068960"/>
                <a:chExt cx="828092" cy="288032"/>
              </a:xfrm>
            </p:grpSpPr>
            <p:sp>
              <p:nvSpPr>
                <p:cNvPr id="47140" name="矩形 30"/>
                <p:cNvSpPr>
                  <a:spLocks noChangeArrowheads="1"/>
                </p:cNvSpPr>
                <p:nvPr/>
              </p:nvSpPr>
              <p:spPr bwMode="auto">
                <a:xfrm>
                  <a:off x="5436096" y="3068960"/>
                  <a:ext cx="576064" cy="288032"/>
                </a:xfrm>
                <a:prstGeom prst="rect">
                  <a:avLst/>
                </a:prstGeom>
                <a:solidFill>
                  <a:schemeClr val="bg1"/>
                </a:solidFill>
                <a:ln w="19050" algn="ctr">
                  <a:solidFill>
                    <a:schemeClr val="tx1"/>
                  </a:solidFill>
                  <a:round/>
                  <a:headEnd/>
                  <a:tailEnd/>
                </a:ln>
              </p:spPr>
              <p:txBody>
                <a:bodyPr wrap="none" lIns="90000" tIns="46800" rIns="90000" bIns="46800" anchor="ct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cxnSp>
              <p:nvCxnSpPr>
                <p:cNvPr id="47141" name="直接箭头连接符 31"/>
                <p:cNvCxnSpPr>
                  <a:cxnSpLocks noChangeShapeType="1"/>
                </p:cNvCxnSpPr>
                <p:nvPr/>
              </p:nvCxnSpPr>
              <p:spPr bwMode="auto">
                <a:xfrm>
                  <a:off x="5760132" y="321297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grpSp>
          <p:sp>
            <p:nvSpPr>
              <p:cNvPr id="47128" name="矩形 18"/>
              <p:cNvSpPr>
                <a:spLocks noChangeArrowheads="1"/>
              </p:cNvSpPr>
              <p:nvPr/>
            </p:nvSpPr>
            <p:spPr bwMode="auto">
              <a:xfrm>
                <a:off x="6264407" y="3033438"/>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"Beijing"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29" name="矩形 19"/>
              <p:cNvSpPr>
                <a:spLocks noChangeArrowheads="1"/>
              </p:cNvSpPr>
              <p:nvPr/>
            </p:nvSpPr>
            <p:spPr bwMode="auto">
              <a:xfrm>
                <a:off x="6264188" y="3323315"/>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"Shanghai"</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0" name="矩形 20"/>
              <p:cNvSpPr>
                <a:spLocks noChangeArrowheads="1"/>
              </p:cNvSpPr>
              <p:nvPr/>
            </p:nvSpPr>
            <p:spPr bwMode="auto">
              <a:xfrm>
                <a:off x="6264188" y="3613192"/>
                <a:ext cx="1701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"Guangzhou"</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1" name="矩形 21"/>
              <p:cNvSpPr>
                <a:spLocks noChangeArrowheads="1"/>
              </p:cNvSpPr>
              <p:nvPr/>
            </p:nvSpPr>
            <p:spPr bwMode="auto">
              <a:xfrm>
                <a:off x="6264188" y="3903069"/>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"Shenzhen"</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2" name="矩形 22"/>
              <p:cNvSpPr>
                <a:spLocks noChangeArrowheads="1"/>
              </p:cNvSpPr>
              <p:nvPr/>
            </p:nvSpPr>
            <p:spPr bwMode="auto">
              <a:xfrm>
                <a:off x="6264188" y="4192946"/>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"Nanjing"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3" name="矩形 23"/>
              <p:cNvSpPr>
                <a:spLocks noChangeArrowheads="1"/>
              </p:cNvSpPr>
              <p:nvPr/>
            </p:nvSpPr>
            <p:spPr bwMode="auto">
              <a:xfrm>
                <a:off x="6264188" y="4482823"/>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"Shenyang"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4" name="矩形 24"/>
              <p:cNvSpPr>
                <a:spLocks noChangeArrowheads="1"/>
              </p:cNvSpPr>
              <p:nvPr/>
            </p:nvSpPr>
            <p:spPr bwMode="auto">
              <a:xfrm>
                <a:off x="6264188" y="4772700"/>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"Tianjin"</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5" name="矩形 25"/>
              <p:cNvSpPr>
                <a:spLocks noChangeArrowheads="1"/>
              </p:cNvSpPr>
              <p:nvPr/>
            </p:nvSpPr>
            <p:spPr bwMode="auto">
              <a:xfrm>
                <a:off x="6264188" y="5062577"/>
                <a:ext cx="1701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"Chongqing"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6" name="矩形 26"/>
              <p:cNvSpPr>
                <a:spLocks noChangeArrowheads="1"/>
              </p:cNvSpPr>
              <p:nvPr/>
            </p:nvSpPr>
            <p:spPr bwMode="auto">
              <a:xfrm>
                <a:off x="6264188" y="5352454"/>
                <a:ext cx="1563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"Hangzhou"</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7" name="矩形 27"/>
              <p:cNvSpPr>
                <a:spLocks noChangeArrowheads="1"/>
              </p:cNvSpPr>
              <p:nvPr/>
            </p:nvSpPr>
            <p:spPr bwMode="auto">
              <a:xfrm>
                <a:off x="6264188" y="5642331"/>
                <a:ext cx="14253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"Chengdu"</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8" name="矩形 28"/>
              <p:cNvSpPr>
                <a:spLocks noChangeArrowheads="1"/>
              </p:cNvSpPr>
              <p:nvPr/>
            </p:nvSpPr>
            <p:spPr bwMode="auto">
              <a:xfrm>
                <a:off x="6264188" y="5932208"/>
                <a:ext cx="11496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"Xi'an"</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sp>
            <p:nvSpPr>
              <p:cNvPr id="47139" name="矩形 29"/>
              <p:cNvSpPr>
                <a:spLocks noChangeArrowheads="1"/>
              </p:cNvSpPr>
              <p:nvPr/>
            </p:nvSpPr>
            <p:spPr bwMode="auto">
              <a:xfrm>
                <a:off x="6264187" y="6222089"/>
                <a:ext cx="170110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"Hong Kong"</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grpSp>
        <p:sp>
          <p:nvSpPr>
            <p:cNvPr id="47113" name="矩形 5"/>
            <p:cNvSpPr>
              <a:spLocks noChangeArrowheads="1"/>
            </p:cNvSpPr>
            <p:nvPr/>
          </p:nvSpPr>
          <p:spPr bwMode="auto">
            <a:xfrm>
              <a:off x="899592" y="2060850"/>
              <a:ext cx="8739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citys</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cxnSp>
          <p:nvCxnSpPr>
            <p:cNvPr id="47114" name="直接箭头连接符 54"/>
            <p:cNvCxnSpPr>
              <a:cxnSpLocks noChangeShapeType="1"/>
            </p:cNvCxnSpPr>
            <p:nvPr/>
          </p:nvCxnSpPr>
          <p:spPr bwMode="auto">
            <a:xfrm>
              <a:off x="1269493" y="3164266"/>
              <a:ext cx="504056"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sp>
          <p:nvSpPr>
            <p:cNvPr id="47115" name="矩形 56"/>
            <p:cNvSpPr>
              <a:spLocks noChangeArrowheads="1"/>
            </p:cNvSpPr>
            <p:nvPr/>
          </p:nvSpPr>
          <p:spPr bwMode="auto">
            <a:xfrm>
              <a:off x="577068" y="2987660"/>
              <a:ext cx="3225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kumimoji="1" lang="en-US" altLang="zh-CN" sz="1800" b="1">
                  <a:solidFill>
                    <a:schemeClr val="tx1"/>
                  </a:solidFill>
                  <a:ea typeface="黑体" panose="02010609060101010101" pitchFamily="49" charset="-122"/>
                  <a:cs typeface="Courier New" panose="02070309020205020404" pitchFamily="49" charset="0"/>
                </a:rPr>
                <a:t>p</a:t>
              </a:r>
              <a:endParaRPr lang="zh-CN" altLang="en-US" sz="1800">
                <a:solidFill>
                  <a:schemeClr val="tx1"/>
                </a:solidFill>
                <a:latin typeface="Garamond" panose="02020404030301010803" pitchFamily="18" charset="0"/>
                <a:ea typeface="黑体" panose="02010609060101010101" pitchFamily="49" charset="-122"/>
                <a:cs typeface="Courier New" panose="02070309020205020404" pitchFamily="49" charset="0"/>
              </a:endParaRPr>
            </a:p>
          </p:txBody>
        </p:sp>
      </p:grpSp>
      <p:sp>
        <p:nvSpPr>
          <p:cNvPr id="59" name="Rectangle 2">
            <a:extLst>
              <a:ext uri="{FF2B5EF4-FFF2-40B4-BE49-F238E27FC236}">
                <a16:creationId xmlns:a16="http://schemas.microsoft.com/office/drawing/2014/main" id="{961EF09C-8F7C-AD4A-BAD8-3621BF2DC89B}"/>
              </a:ext>
            </a:extLst>
          </p:cNvPr>
          <p:cNvSpPr>
            <a:spLocks noChangeArrowheads="1"/>
          </p:cNvSpPr>
          <p:nvPr/>
        </p:nvSpPr>
        <p:spPr bwMode="auto">
          <a:xfrm>
            <a:off x="4572000" y="1916832"/>
            <a:ext cx="4256088" cy="2233613"/>
          </a:xfrm>
          <a:prstGeom prst="rect">
            <a:avLst/>
          </a:prstGeom>
          <a:solidFill>
            <a:schemeClr val="bg1">
              <a:lumMod val="85000"/>
            </a:schemeClr>
          </a:solidFill>
          <a:ln>
            <a:noFill/>
          </a:ln>
          <a:effectLst/>
        </p:spPr>
        <p:txBody>
          <a:bodyPr>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400" b="1">
                <a:solidFill>
                  <a:schemeClr val="tx1"/>
                </a:solidFill>
                <a:ea typeface="黑体" panose="02010609060101010101" pitchFamily="49" charset="-122"/>
                <a:cs typeface="Courier New" panose="02070309020205020404" pitchFamily="49" charset="0"/>
              </a:rPr>
              <a:t>char **p; //</a:t>
            </a:r>
            <a:r>
              <a:rPr kumimoji="1" lang="zh-CN" altLang="en-US" sz="2400" b="1">
                <a:solidFill>
                  <a:schemeClr val="tx1"/>
                </a:solidFill>
                <a:ea typeface="黑体" panose="02010609060101010101" pitchFamily="49" charset="-122"/>
                <a:cs typeface="Courier New" panose="02070309020205020404" pitchFamily="49" charset="0"/>
              </a:rPr>
              <a:t>两级指针</a:t>
            </a:r>
            <a:endParaRPr kumimoji="1" lang="en-US" altLang="zh-CN" sz="2400" b="1">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400" b="1">
                <a:solidFill>
                  <a:schemeClr val="tx1"/>
                </a:solidFill>
                <a:ea typeface="黑体" panose="02010609060101010101" pitchFamily="49" charset="-122"/>
                <a:cs typeface="Courier New" panose="02070309020205020404" pitchFamily="49" charset="0"/>
              </a:rPr>
              <a:t>p = citys;</a:t>
            </a:r>
          </a:p>
          <a:p>
            <a:pPr eaLnBrk="1" hangingPunct="1">
              <a:lnSpc>
                <a:spcPct val="100000"/>
              </a:lnSpc>
              <a:buSzTx/>
              <a:buFontTx/>
              <a:buNone/>
              <a:defRPr/>
            </a:pPr>
            <a:r>
              <a:rPr kumimoji="1" lang="en-US" altLang="zh-CN" sz="2400" b="1">
                <a:solidFill>
                  <a:schemeClr val="tx1"/>
                </a:solidFill>
                <a:ea typeface="黑体" panose="02010609060101010101" pitchFamily="49" charset="-122"/>
                <a:cs typeface="Courier New" panose="02070309020205020404" pitchFamily="49" charset="0"/>
              </a:rPr>
              <a:t>cout &lt;&lt; p[2];</a:t>
            </a:r>
          </a:p>
          <a:p>
            <a:pPr eaLnBrk="1" hangingPunct="1">
              <a:lnSpc>
                <a:spcPct val="100000"/>
              </a:lnSpc>
              <a:buSzTx/>
              <a:buFontTx/>
              <a:buNone/>
              <a:defRPr/>
            </a:pPr>
            <a:r>
              <a:rPr kumimoji="1" lang="en-US" altLang="zh-CN" sz="2400" b="1">
                <a:solidFill>
                  <a:schemeClr val="tx1"/>
                </a:solidFill>
                <a:ea typeface="黑体" panose="02010609060101010101" pitchFamily="49" charset="-122"/>
                <a:cs typeface="Courier New" panose="02070309020205020404" pitchFamily="49" charset="0"/>
              </a:rPr>
              <a:t>p++;</a:t>
            </a:r>
          </a:p>
          <a:p>
            <a:pPr eaLnBrk="1" hangingPunct="1">
              <a:lnSpc>
                <a:spcPct val="100000"/>
              </a:lnSpc>
              <a:buSzTx/>
              <a:buFontTx/>
              <a:buNone/>
              <a:defRPr/>
            </a:pPr>
            <a:r>
              <a:rPr kumimoji="1" lang="en-US" altLang="zh-CN" sz="2400" b="1">
                <a:solidFill>
                  <a:schemeClr val="tx1"/>
                </a:solidFill>
                <a:ea typeface="黑体" panose="02010609060101010101" pitchFamily="49" charset="-122"/>
                <a:cs typeface="Courier New" panose="02070309020205020404" pitchFamily="49" charset="0"/>
              </a:rPr>
              <a:t>cout &lt;&lt; p;</a:t>
            </a:r>
          </a:p>
        </p:txBody>
      </p:sp>
      <p:sp>
        <p:nvSpPr>
          <p:cNvPr id="60" name="Rectangle 3">
            <a:extLst>
              <a:ext uri="{FF2B5EF4-FFF2-40B4-BE49-F238E27FC236}">
                <a16:creationId xmlns:a16="http://schemas.microsoft.com/office/drawing/2014/main" id="{BC2CD9AF-8577-DC44-9577-0EFB0069055A}"/>
              </a:ext>
            </a:extLst>
          </p:cNvPr>
          <p:cNvSpPr txBox="1">
            <a:spLocks noChangeArrowheads="1"/>
          </p:cNvSpPr>
          <p:nvPr/>
        </p:nvSpPr>
        <p:spPr bwMode="auto">
          <a:xfrm>
            <a:off x="4572000" y="4291732"/>
            <a:ext cx="4256088" cy="1531938"/>
          </a:xfrm>
          <a:prstGeom prst="rect">
            <a:avLst/>
          </a:prstGeom>
          <a:solidFill>
            <a:schemeClr val="tx1">
              <a:lumMod val="85000"/>
              <a:lumOff val="15000"/>
            </a:schemeClr>
          </a:solidFill>
        </p:spPr>
        <p:txBody>
          <a:bodyPr anchor="ct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nSpc>
                <a:spcPct val="100000"/>
              </a:lnSpc>
              <a:spcBef>
                <a:spcPct val="0"/>
              </a:spcBef>
              <a:buClrTx/>
              <a:buFontTx/>
              <a:buNone/>
              <a:defRPr/>
            </a:pPr>
            <a:r>
              <a:rPr lang="zh-CN" altLang="en-US" sz="2200" b="1" dirty="0">
                <a:solidFill>
                  <a:schemeClr val="bg1"/>
                </a:solidFill>
                <a:ea typeface="黑体" panose="02010609060101010101" pitchFamily="49" charset="-122"/>
              </a:rPr>
              <a:t>二级指针：类型名 **变量名</a:t>
            </a:r>
            <a:r>
              <a:rPr lang="en-US" altLang="zh-CN" sz="2200" b="1" dirty="0">
                <a:solidFill>
                  <a:schemeClr val="bg1"/>
                </a:solidFill>
                <a:ea typeface="黑体" panose="02010609060101010101" pitchFamily="49" charset="-122"/>
              </a:rPr>
              <a:t>;</a:t>
            </a:r>
          </a:p>
          <a:p>
            <a:pPr marL="0" lvl="1">
              <a:lnSpc>
                <a:spcPct val="100000"/>
              </a:lnSpc>
              <a:spcBef>
                <a:spcPct val="0"/>
              </a:spcBef>
              <a:buClrTx/>
              <a:buFontTx/>
              <a:buNone/>
              <a:defRPr/>
            </a:pPr>
            <a:r>
              <a:rPr lang="zh-CN" altLang="en-US" sz="2200" b="1" dirty="0">
                <a:solidFill>
                  <a:schemeClr val="bg1"/>
                </a:solidFill>
                <a:ea typeface="黑体" panose="02010609060101010101" pitchFamily="49" charset="-122"/>
              </a:rPr>
              <a:t>三级指针：类型名 *</a:t>
            </a:r>
            <a:r>
              <a:rPr lang="en-US" altLang="zh-CN" sz="2200" b="1" dirty="0">
                <a:solidFill>
                  <a:schemeClr val="bg1"/>
                </a:solidFill>
                <a:ea typeface="黑体" panose="02010609060101010101" pitchFamily="49" charset="-122"/>
              </a:rPr>
              <a:t>*</a:t>
            </a:r>
            <a:r>
              <a:rPr lang="zh-CN" altLang="en-US" sz="2200" b="1" dirty="0">
                <a:solidFill>
                  <a:schemeClr val="bg1"/>
                </a:solidFill>
                <a:ea typeface="黑体" panose="02010609060101010101" pitchFamily="49" charset="-122"/>
              </a:rPr>
              <a:t>*变量名</a:t>
            </a:r>
            <a:r>
              <a:rPr lang="en-US" altLang="zh-CN" sz="2200" b="1" dirty="0">
                <a:solidFill>
                  <a:schemeClr val="bg1"/>
                </a:solidFill>
                <a:ea typeface="黑体" panose="02010609060101010101" pitchFamily="49" charset="-122"/>
              </a:rPr>
              <a:t>;</a:t>
            </a:r>
          </a:p>
          <a:p>
            <a:pPr marL="0" lvl="1">
              <a:lnSpc>
                <a:spcPct val="100000"/>
              </a:lnSpc>
              <a:spcBef>
                <a:spcPct val="0"/>
              </a:spcBef>
              <a:buClrTx/>
              <a:buFontTx/>
              <a:buNone/>
              <a:defRPr/>
            </a:pPr>
            <a:r>
              <a:rPr lang="en-US" altLang="zh-CN" sz="2200" dirty="0">
                <a:solidFill>
                  <a:schemeClr val="bg1"/>
                </a:solidFill>
                <a:ea typeface="黑体" panose="02010609060101010101" pitchFamily="49" charset="-122"/>
              </a:rPr>
              <a:t>...</a:t>
            </a:r>
          </a:p>
          <a:p>
            <a:pPr marL="0" lvl="1">
              <a:lnSpc>
                <a:spcPct val="100000"/>
              </a:lnSpc>
              <a:spcBef>
                <a:spcPct val="0"/>
              </a:spcBef>
              <a:buClrTx/>
              <a:buFontTx/>
              <a:buNone/>
              <a:defRPr/>
            </a:pPr>
            <a:endParaRPr lang="en-US" altLang="zh-CN" sz="2200" dirty="0">
              <a:solidFill>
                <a:schemeClr val="bg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0">
                                            <p:txEl>
                                              <p:pRg st="0" end="0"/>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0">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uiExpand="1" build="p"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F7AB1139-F2A0-B248-AA04-C595BC0352EC}"/>
              </a:ext>
            </a:extLst>
          </p:cNvPr>
          <p:cNvSpPr>
            <a:spLocks noGrp="1" noRot="1" noChangeArrowheads="1"/>
          </p:cNvSpPr>
          <p:nvPr>
            <p:ph type="title"/>
          </p:nvPr>
        </p:nvSpPr>
        <p:spPr>
          <a:xfrm>
            <a:off x="685800" y="115888"/>
            <a:ext cx="7772400" cy="636587"/>
          </a:xfrm>
        </p:spPr>
        <p:txBody>
          <a:bodyPr/>
          <a:lstStyle/>
          <a:p>
            <a:pPr eaLnBrk="1" hangingPunct="1">
              <a:defRPr/>
            </a:pPr>
            <a:r>
              <a:rPr lang="zh-CN" altLang="en-US" dirty="0"/>
              <a:t>数组指针</a:t>
            </a:r>
          </a:p>
        </p:txBody>
      </p:sp>
      <p:sp>
        <p:nvSpPr>
          <p:cNvPr id="50179" name="Rectangle 3"/>
          <p:cNvSpPr>
            <a:spLocks noGrp="1" noChangeArrowheads="1"/>
          </p:cNvSpPr>
          <p:nvPr>
            <p:ph idx="1"/>
          </p:nvPr>
        </p:nvSpPr>
        <p:spPr>
          <a:xfrm>
            <a:off x="323528" y="908720"/>
            <a:ext cx="8568952" cy="576064"/>
          </a:xfrm>
        </p:spPr>
        <p:txBody>
          <a:bodyPr/>
          <a:lstStyle/>
          <a:p>
            <a:pPr eaLnBrk="1" hangingPunct="1"/>
            <a:r>
              <a:rPr lang="zh-CN" altLang="en-US" b="1" dirty="0"/>
              <a:t>指向数组的指针，保存的是整个数组的起始地址</a:t>
            </a:r>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eaLnBrk="1" hangingPunct="1"/>
            <a:endParaRPr lang="en-US" altLang="zh-CN" b="1" dirty="0"/>
          </a:p>
          <a:p>
            <a:pPr marL="0" indent="0" eaLnBrk="1" hangingPunct="1">
              <a:buNone/>
            </a:pPr>
            <a:endParaRPr lang="en-US" altLang="zh-CN" b="1" dirty="0"/>
          </a:p>
          <a:p>
            <a:pPr eaLnBrk="1" hangingPunct="1"/>
            <a:endParaRPr lang="en-US" altLang="zh-CN" b="1" dirty="0"/>
          </a:p>
          <a:p>
            <a:pPr eaLnBrk="1" hangingPunct="1"/>
            <a:endParaRPr lang="zh-CN" altLang="en-US" b="1" dirty="0"/>
          </a:p>
        </p:txBody>
      </p:sp>
      <p:sp>
        <p:nvSpPr>
          <p:cNvPr id="3" name="矩形 2"/>
          <p:cNvSpPr>
            <a:spLocks noChangeArrowheads="1"/>
          </p:cNvSpPr>
          <p:nvPr/>
        </p:nvSpPr>
        <p:spPr bwMode="auto">
          <a:xfrm>
            <a:off x="539552" y="1484784"/>
            <a:ext cx="7848872" cy="57246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30000"/>
              </a:lnSpc>
              <a:spcBef>
                <a:spcPct val="20000"/>
              </a:spcBef>
            </a:pP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类型名  </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*指针名</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第一维大小</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第二维大小</a:t>
            </a:r>
            <a:r>
              <a:rPr kumimoji="1" lang="en-US" altLang="zh-CN"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rPr>
              <a:t>]...;</a:t>
            </a:r>
            <a:endParaRPr kumimoji="1" lang="zh-CN" altLang="en-US" sz="2400" b="1" dirty="0">
              <a:solidFill>
                <a:schemeClr val="bg1"/>
              </a:solidFill>
              <a:latin typeface="Courier New" panose="02070309020205020404" pitchFamily="49" charset="0"/>
              <a:ea typeface="黑体" panose="02010609060101010101" pitchFamily="49" charset="-122"/>
              <a:cs typeface="Courier New" panose="02070309020205020404" pitchFamily="49" charset="0"/>
            </a:endParaRPr>
          </a:p>
        </p:txBody>
      </p:sp>
      <p:sp>
        <p:nvSpPr>
          <p:cNvPr id="57" name="Rectangle 2">
            <a:extLst>
              <a:ext uri="{FF2B5EF4-FFF2-40B4-BE49-F238E27FC236}">
                <a16:creationId xmlns:a16="http://schemas.microsoft.com/office/drawing/2014/main" id="{2AB643AD-FA6B-774B-9BF2-C40A7E806F66}"/>
              </a:ext>
            </a:extLst>
          </p:cNvPr>
          <p:cNvSpPr>
            <a:spLocks noChangeArrowheads="1"/>
          </p:cNvSpPr>
          <p:nvPr/>
        </p:nvSpPr>
        <p:spPr bwMode="auto">
          <a:xfrm>
            <a:off x="539553" y="2204864"/>
            <a:ext cx="7848872" cy="3564053"/>
          </a:xfrm>
          <a:prstGeom prst="rect">
            <a:avLst/>
          </a:prstGeom>
          <a:solidFill>
            <a:schemeClr val="bg1">
              <a:lumMod val="85000"/>
            </a:schemeClr>
          </a:solidFill>
          <a:ln>
            <a:noFill/>
          </a:ln>
          <a:effec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None/>
              <a:defRPr/>
            </a:pP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 a[2][3] = {1,2,3,4,5,6};</a:t>
            </a:r>
          </a:p>
          <a:p>
            <a:pPr eaLnBrk="1" hangingPunct="1">
              <a:lnSpc>
                <a:spcPct val="100000"/>
              </a:lnSpc>
              <a:buSzTx/>
              <a:buFontTx/>
              <a:buNone/>
              <a:defRPr/>
            </a:pP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 (*p)[2][3]= &amp;a;</a:t>
            </a: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p[1][2]=9;</a:t>
            </a:r>
            <a:r>
              <a:rPr kumimoji="1" lang="zh-CN" altLang="en-US" sz="2400" b="1" dirty="0">
                <a:solidFill>
                  <a:schemeClr val="tx1"/>
                </a:solidFill>
                <a:ea typeface="黑体" panose="02010609060101010101" pitchFamily="49" charset="-122"/>
                <a:cs typeface="Courier New" panose="02070309020205020404" pitchFamily="49" charset="0"/>
              </a:rPr>
              <a:t> </a:t>
            </a:r>
            <a:r>
              <a:rPr kumimoji="1" lang="en-US" altLang="zh-CN" sz="2400" b="1" dirty="0">
                <a:solidFill>
                  <a:schemeClr val="tx1"/>
                </a:solidFill>
                <a:ea typeface="黑体" panose="02010609060101010101" pitchFamily="49" charset="-122"/>
                <a:cs typeface="Courier New" panose="02070309020205020404" pitchFamily="49" charset="0"/>
              </a:rPr>
              <a:t>//wrong?</a:t>
            </a: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P[0][1][2]=9;</a:t>
            </a:r>
            <a:r>
              <a:rPr kumimoji="1" lang="zh-CN" altLang="en-US" sz="2400" b="1" dirty="0">
                <a:solidFill>
                  <a:schemeClr val="tx1"/>
                </a:solidFill>
                <a:ea typeface="黑体" panose="02010609060101010101" pitchFamily="49" charset="-122"/>
                <a:cs typeface="Courier New" panose="02070309020205020404" pitchFamily="49" charset="0"/>
              </a:rPr>
              <a:t> </a:t>
            </a:r>
            <a:r>
              <a:rPr kumimoji="1" lang="en-US" altLang="zh-CN" sz="2400" b="1" dirty="0">
                <a:solidFill>
                  <a:schemeClr val="tx1"/>
                </a:solidFill>
                <a:ea typeface="黑体" panose="02010609060101010101" pitchFamily="49" charset="-122"/>
                <a:cs typeface="Courier New" panose="02070309020205020404" pitchFamily="49" charset="0"/>
              </a:rPr>
              <a:t>//</a:t>
            </a:r>
            <a:r>
              <a:rPr kumimoji="1" lang="zh-CN" altLang="en-US" sz="2400" b="1" dirty="0">
                <a:solidFill>
                  <a:schemeClr val="tx1"/>
                </a:solidFill>
                <a:ea typeface="黑体" panose="02010609060101010101" pitchFamily="49" charset="-122"/>
                <a:cs typeface="Courier New" panose="02070309020205020404" pitchFamily="49" charset="0"/>
              </a:rPr>
              <a:t> </a:t>
            </a:r>
            <a:r>
              <a:rPr kumimoji="1" lang="en-US" altLang="zh-CN" sz="2400" b="1" dirty="0">
                <a:solidFill>
                  <a:schemeClr val="tx1"/>
                </a:solidFill>
                <a:ea typeface="黑体" panose="02010609060101010101" pitchFamily="49" charset="-122"/>
                <a:cs typeface="Courier New" panose="02070309020205020404" pitchFamily="49" charset="0"/>
              </a:rPr>
              <a:t>a[1][2]=9</a:t>
            </a:r>
          </a:p>
          <a:p>
            <a:pPr eaLnBrk="1" hangingPunct="1">
              <a:lnSpc>
                <a:spcPct val="100000"/>
              </a:lnSpc>
              <a:buSzTx/>
              <a:buFontTx/>
              <a:buNone/>
              <a:defRPr/>
            </a:pPr>
            <a:endParaRPr kumimoji="1" lang="en-US" altLang="zh-CN" sz="24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char b[10];</a:t>
            </a: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char (*q)[10] = &amp;b;</a:t>
            </a: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char *t = b;</a:t>
            </a:r>
          </a:p>
        </p:txBody>
      </p:sp>
      <p:grpSp>
        <p:nvGrpSpPr>
          <p:cNvPr id="4" name="组合 3"/>
          <p:cNvGrpSpPr/>
          <p:nvPr/>
        </p:nvGrpSpPr>
        <p:grpSpPr>
          <a:xfrm>
            <a:off x="0" y="5733256"/>
            <a:ext cx="9144000" cy="1224136"/>
            <a:chOff x="0" y="5157192"/>
            <a:chExt cx="9144000" cy="1224136"/>
          </a:xfrm>
          <a:effectLst>
            <a:outerShdw blurRad="50800" dist="38100" dir="5400000" algn="t" rotWithShape="0">
              <a:prstClr val="black">
                <a:alpha val="40000"/>
              </a:prstClr>
            </a:outerShdw>
          </a:effectLst>
        </p:grpSpPr>
        <p:sp>
          <p:nvSpPr>
            <p:cNvPr id="60" name="矩形 51"/>
            <p:cNvSpPr>
              <a:spLocks noChangeArrowheads="1"/>
            </p:cNvSpPr>
            <p:nvPr/>
          </p:nvSpPr>
          <p:spPr bwMode="auto">
            <a:xfrm>
              <a:off x="0" y="5157192"/>
              <a:ext cx="9144000" cy="1073387"/>
            </a:xfrm>
            <a:prstGeom prst="rect">
              <a:avLst/>
            </a:prstGeom>
            <a:solidFill>
              <a:srgbClr val="FF0000"/>
            </a:solidFill>
            <a:ln>
              <a:noFill/>
            </a:ln>
            <a:extLst>
              <a:ext uri="{91240B29-F687-4F45-9708-019B960494DF}">
                <a14:hiddenLine xmlns:a14="http://schemas.microsoft.com/office/drawing/2010/main" w="28575" algn="ctr">
                  <a:solidFill>
                    <a:srgbClr val="000000"/>
                  </a:solidFill>
                  <a:round/>
                  <a:headEnd/>
                  <a:tailEnd/>
                </a14:hiddenLine>
              </a:ext>
            </a:extLst>
          </p:spPr>
          <p:txBody>
            <a:bodyPr wrap="none" lIns="90000" tIns="46800" rIns="90000" bIns="46800" anchor="ctr">
              <a:no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endParaRPr lang="zh-CN" altLang="en-US" sz="1800">
                <a:latin typeface="Arial" panose="020B0604020202020204" pitchFamily="34" charset="0"/>
                <a:ea typeface="黑体" panose="02010609060101010101" pitchFamily="49" charset="-122"/>
              </a:endParaRPr>
            </a:p>
          </p:txBody>
        </p:sp>
        <p:sp>
          <p:nvSpPr>
            <p:cNvPr id="61" name="矩形 52"/>
            <p:cNvSpPr>
              <a:spLocks noChangeArrowheads="1"/>
            </p:cNvSpPr>
            <p:nvPr/>
          </p:nvSpPr>
          <p:spPr bwMode="auto">
            <a:xfrm>
              <a:off x="0" y="5190383"/>
              <a:ext cx="9125439" cy="1190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marL="342900" indent="-342900">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gn="ctr" eaLnBrk="1" hangingPunct="1">
                <a:lnSpc>
                  <a:spcPct val="100000"/>
                </a:lnSpc>
                <a:spcBef>
                  <a:spcPct val="0"/>
                </a:spcBef>
                <a:buClrTx/>
                <a:buFontTx/>
                <a:buNone/>
              </a:pPr>
              <a:r>
                <a:rPr lang="zh-CN" altLang="en-US" sz="2800" b="1" dirty="0">
                  <a:solidFill>
                    <a:schemeClr val="bg1"/>
                  </a:solidFill>
                  <a:latin typeface="黑体" panose="02010609060101010101" pitchFamily="49" charset="-122"/>
                  <a:ea typeface="黑体" panose="02010609060101010101" pitchFamily="49" charset="-122"/>
                </a:rPr>
                <a:t>注意：数组名是数组首元素的地址，数组指针是整个数组的地址，虽然值相同，但是类型不同</a:t>
              </a:r>
            </a:p>
          </p:txBody>
        </p:sp>
      </p:grpSp>
    </p:spTree>
    <p:extLst>
      <p:ext uri="{BB962C8B-B14F-4D97-AF65-F5344CB8AC3E}">
        <p14:creationId xmlns:p14="http://schemas.microsoft.com/office/powerpoint/2010/main" val="1710407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P spid="3" grpId="0" animBg="1"/>
      <p:bldP spid="5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BA83B-6AC6-289E-C69E-F2400F3166B1}"/>
              </a:ext>
            </a:extLst>
          </p:cNvPr>
          <p:cNvSpPr>
            <a:spLocks noGrp="1"/>
          </p:cNvSpPr>
          <p:nvPr>
            <p:ph type="title"/>
          </p:nvPr>
        </p:nvSpPr>
        <p:spPr/>
        <p:txBody>
          <a:bodyPr/>
          <a:lstStyle/>
          <a:p>
            <a:r>
              <a:rPr lang="en-CN" dirty="0"/>
              <a:t>Exercise</a:t>
            </a:r>
          </a:p>
        </p:txBody>
      </p:sp>
      <p:sp>
        <p:nvSpPr>
          <p:cNvPr id="3" name="Content Placeholder 2">
            <a:extLst>
              <a:ext uri="{FF2B5EF4-FFF2-40B4-BE49-F238E27FC236}">
                <a16:creationId xmlns:a16="http://schemas.microsoft.com/office/drawing/2014/main" id="{AF96D8D9-A2D2-04F4-8216-5E7D00241647}"/>
              </a:ext>
            </a:extLst>
          </p:cNvPr>
          <p:cNvSpPr>
            <a:spLocks noGrp="1"/>
          </p:cNvSpPr>
          <p:nvPr>
            <p:ph idx="1"/>
          </p:nvPr>
        </p:nvSpPr>
        <p:spPr/>
        <p:txBody>
          <a:bodyPr/>
          <a:lstStyle/>
          <a:p>
            <a:r>
              <a:rPr lang="en-CN" dirty="0"/>
              <a:t>Try the code in the previous slide.</a:t>
            </a:r>
          </a:p>
        </p:txBody>
      </p:sp>
    </p:spTree>
    <p:extLst>
      <p:ext uri="{BB962C8B-B14F-4D97-AF65-F5344CB8AC3E}">
        <p14:creationId xmlns:p14="http://schemas.microsoft.com/office/powerpoint/2010/main" val="6644513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a:xfrm>
            <a:off x="469900" y="122238"/>
            <a:ext cx="8229600" cy="714375"/>
          </a:xfrm>
        </p:spPr>
        <p:txBody>
          <a:bodyPr/>
          <a:lstStyle/>
          <a:p>
            <a:pPr eaLnBrk="1" hangingPunct="1"/>
            <a:r>
              <a:rPr lang="zh-CN" altLang="en-US" dirty="0"/>
              <a:t>多</a:t>
            </a:r>
            <a:r>
              <a:rPr lang="zh-CN" altLang="en-US" sz="3600" dirty="0"/>
              <a:t>维数组</a:t>
            </a:r>
          </a:p>
        </p:txBody>
      </p:sp>
      <p:sp>
        <p:nvSpPr>
          <p:cNvPr id="55" name="Rectangle 2">
            <a:extLst>
              <a:ext uri="{FF2B5EF4-FFF2-40B4-BE49-F238E27FC236}">
                <a16:creationId xmlns:a16="http://schemas.microsoft.com/office/drawing/2014/main" id="{2AB643AD-FA6B-774B-9BF2-C40A7E806F66}"/>
              </a:ext>
            </a:extLst>
          </p:cNvPr>
          <p:cNvSpPr>
            <a:spLocks noChangeArrowheads="1"/>
          </p:cNvSpPr>
          <p:nvPr/>
        </p:nvSpPr>
        <p:spPr bwMode="auto">
          <a:xfrm>
            <a:off x="467544" y="908720"/>
            <a:ext cx="8423275" cy="2603790"/>
          </a:xfrm>
          <a:prstGeom prst="rect">
            <a:avLst/>
          </a:prstGeom>
          <a:solidFill>
            <a:schemeClr val="bg1">
              <a:lumMod val="85000"/>
            </a:schemeClr>
          </a:solidFill>
          <a:ln>
            <a:noFill/>
          </a:ln>
          <a:effec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defRPr/>
            </a:pP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 a[2][3] = {1,2,3,4,5,6};</a:t>
            </a:r>
          </a:p>
          <a:p>
            <a:pPr eaLnBrk="1" hangingPunct="1">
              <a:lnSpc>
                <a:spcPct val="100000"/>
              </a:lnSpc>
              <a:buSzTx/>
              <a:buNone/>
              <a:defRPr/>
            </a:pPr>
            <a:r>
              <a:rPr kumimoji="1" lang="en-US" altLang="zh-CN" sz="2400" b="1" dirty="0">
                <a:solidFill>
                  <a:schemeClr val="tx1"/>
                </a:solidFill>
                <a:ea typeface="黑体" panose="02010609060101010101" pitchFamily="49" charset="-122"/>
                <a:cs typeface="Courier New" panose="02070309020205020404" pitchFamily="49" charset="0"/>
              </a:rPr>
              <a:t>// a</a:t>
            </a:r>
            <a:r>
              <a:rPr kumimoji="1" lang="zh-CN" altLang="en-US" sz="2400" b="1" dirty="0">
                <a:solidFill>
                  <a:schemeClr val="tx1"/>
                </a:solidFill>
                <a:ea typeface="黑体" panose="02010609060101010101" pitchFamily="49" charset="-122"/>
                <a:cs typeface="Courier New" panose="02070309020205020404" pitchFamily="49" charset="0"/>
              </a:rPr>
              <a:t>是一个两个元素（每个元素是一个三个元素的一维数组）</a:t>
            </a:r>
            <a:r>
              <a:rPr kumimoji="1" lang="en-US" altLang="zh-CN" sz="2400" b="1" dirty="0">
                <a:solidFill>
                  <a:schemeClr val="tx1"/>
                </a:solidFill>
                <a:ea typeface="黑体" panose="02010609060101010101" pitchFamily="49" charset="-122"/>
                <a:cs typeface="Courier New" panose="02070309020205020404" pitchFamily="49" charset="0"/>
              </a:rPr>
              <a:t>// </a:t>
            </a:r>
            <a:r>
              <a:rPr kumimoji="1" lang="zh-CN" altLang="en-US" sz="2400" b="1" dirty="0">
                <a:solidFill>
                  <a:schemeClr val="tx1"/>
                </a:solidFill>
                <a:ea typeface="黑体" panose="02010609060101010101" pitchFamily="49" charset="-122"/>
                <a:cs typeface="Courier New" panose="02070309020205020404" pitchFamily="49" charset="0"/>
              </a:rPr>
              <a:t>的一维数组名，首元素地址类型为</a:t>
            </a: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(*)[3]</a:t>
            </a:r>
            <a:r>
              <a:rPr kumimoji="1" lang="zh-CN" altLang="en-US" sz="2400" b="1" dirty="0">
                <a:solidFill>
                  <a:schemeClr val="tx1"/>
                </a:solidFill>
                <a:ea typeface="黑体" panose="02010609060101010101" pitchFamily="49" charset="-122"/>
                <a:cs typeface="Courier New" panose="02070309020205020404" pitchFamily="49" charset="0"/>
              </a:rPr>
              <a:t>；</a:t>
            </a:r>
            <a:endParaRPr kumimoji="1" lang="en-US" altLang="zh-CN" sz="24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None/>
              <a:defRPr/>
            </a:pPr>
            <a:r>
              <a:rPr kumimoji="1" lang="en-US" altLang="zh-CN" sz="2400" b="1" dirty="0">
                <a:solidFill>
                  <a:schemeClr val="tx1"/>
                </a:solidFill>
                <a:ea typeface="黑体" panose="02010609060101010101" pitchFamily="49" charset="-122"/>
                <a:cs typeface="Courier New" panose="02070309020205020404" pitchFamily="49" charset="0"/>
              </a:rPr>
              <a:t>// *(a+0)</a:t>
            </a:r>
            <a:r>
              <a:rPr kumimoji="1" lang="zh-CN" altLang="en-US" sz="2400" b="1" dirty="0">
                <a:solidFill>
                  <a:schemeClr val="tx1"/>
                </a:solidFill>
                <a:ea typeface="黑体" panose="02010609060101010101" pitchFamily="49" charset="-122"/>
                <a:cs typeface="Courier New" panose="02070309020205020404" pitchFamily="49" charset="0"/>
              </a:rPr>
              <a:t>或</a:t>
            </a:r>
            <a:r>
              <a:rPr kumimoji="1" lang="en-US" altLang="zh-CN" sz="2400" b="1" dirty="0">
                <a:solidFill>
                  <a:schemeClr val="tx1"/>
                </a:solidFill>
                <a:ea typeface="黑体" panose="02010609060101010101" pitchFamily="49" charset="-122"/>
                <a:cs typeface="Courier New" panose="02070309020205020404" pitchFamily="49" charset="0"/>
              </a:rPr>
              <a:t>a[0],*(a+1)</a:t>
            </a:r>
            <a:r>
              <a:rPr kumimoji="1" lang="zh-CN" altLang="en-US" sz="2400" b="1" dirty="0">
                <a:solidFill>
                  <a:schemeClr val="tx1"/>
                </a:solidFill>
                <a:ea typeface="黑体" panose="02010609060101010101" pitchFamily="49" charset="-122"/>
                <a:cs typeface="Courier New" panose="02070309020205020404" pitchFamily="49" charset="0"/>
              </a:rPr>
              <a:t>或</a:t>
            </a:r>
            <a:r>
              <a:rPr kumimoji="1" lang="en-US" altLang="zh-CN" sz="2400" b="1" dirty="0">
                <a:solidFill>
                  <a:schemeClr val="tx1"/>
                </a:solidFill>
                <a:ea typeface="黑体" panose="02010609060101010101" pitchFamily="49" charset="-122"/>
                <a:cs typeface="Courier New" panose="02070309020205020404" pitchFamily="49" charset="0"/>
              </a:rPr>
              <a:t>a[1]</a:t>
            </a:r>
            <a:r>
              <a:rPr kumimoji="1" lang="zh-CN" altLang="en-US" sz="2400" b="1" dirty="0">
                <a:solidFill>
                  <a:schemeClr val="tx1"/>
                </a:solidFill>
                <a:ea typeface="黑体" panose="02010609060101010101" pitchFamily="49" charset="-122"/>
                <a:cs typeface="Courier New" panose="02070309020205020404" pitchFamily="49" charset="0"/>
              </a:rPr>
              <a:t>分别是一个三个元素的</a:t>
            </a:r>
            <a:endParaRPr kumimoji="1" lang="en-US" altLang="zh-CN" sz="24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 </a:t>
            </a:r>
            <a:r>
              <a:rPr kumimoji="1" lang="zh-CN" altLang="en-US" sz="2400" b="1" dirty="0">
                <a:solidFill>
                  <a:schemeClr val="tx1"/>
                </a:solidFill>
                <a:ea typeface="黑体" panose="02010609060101010101" pitchFamily="49" charset="-122"/>
                <a:cs typeface="Courier New" panose="02070309020205020404" pitchFamily="49" charset="0"/>
              </a:rPr>
              <a:t>一维数组名，首元素地址类型为</a:t>
            </a:r>
            <a:r>
              <a:rPr kumimoji="1" lang="en-US" altLang="zh-CN" sz="2400" b="1" dirty="0" err="1">
                <a:solidFill>
                  <a:schemeClr val="tx1"/>
                </a:solidFill>
                <a:ea typeface="黑体" panose="02010609060101010101" pitchFamily="49" charset="-122"/>
                <a:cs typeface="Courier New" panose="02070309020205020404" pitchFamily="49" charset="0"/>
              </a:rPr>
              <a:t>int</a:t>
            </a:r>
            <a:r>
              <a:rPr kumimoji="1" lang="en-US" altLang="zh-CN" sz="2400" b="1" dirty="0">
                <a:solidFill>
                  <a:schemeClr val="tx1"/>
                </a:solidFill>
                <a:ea typeface="黑体" panose="02010609060101010101" pitchFamily="49" charset="-122"/>
                <a:cs typeface="Courier New" panose="02070309020205020404" pitchFamily="49" charset="0"/>
              </a:rPr>
              <a:t>*</a:t>
            </a:r>
            <a:r>
              <a:rPr kumimoji="1" lang="zh-CN" altLang="en-US" sz="2400" b="1" dirty="0">
                <a:solidFill>
                  <a:schemeClr val="tx1"/>
                </a:solidFill>
                <a:ea typeface="黑体" panose="02010609060101010101" pitchFamily="49" charset="-122"/>
                <a:cs typeface="Courier New" panose="02070309020205020404" pitchFamily="49" charset="0"/>
              </a:rPr>
              <a:t>；</a:t>
            </a:r>
            <a:endParaRPr kumimoji="1" lang="en-US" altLang="zh-CN" sz="2400" b="1" dirty="0">
              <a:solidFill>
                <a:schemeClr val="tx1"/>
              </a:solidFill>
              <a:ea typeface="黑体" panose="02010609060101010101" pitchFamily="49" charset="-122"/>
              <a:cs typeface="Courier New" panose="02070309020205020404" pitchFamily="49" charset="0"/>
            </a:endParaRPr>
          </a:p>
          <a:p>
            <a:pPr eaLnBrk="1" hangingPunct="1">
              <a:lnSpc>
                <a:spcPct val="100000"/>
              </a:lnSpc>
              <a:buSzTx/>
              <a:buFontTx/>
              <a:buNone/>
              <a:defRPr/>
            </a:pPr>
            <a:r>
              <a:rPr kumimoji="1" lang="en-US" altLang="zh-CN" sz="2400" b="1" dirty="0">
                <a:solidFill>
                  <a:schemeClr val="tx1"/>
                </a:solidFill>
                <a:ea typeface="黑体" panose="02010609060101010101" pitchFamily="49" charset="-122"/>
                <a:cs typeface="Courier New" panose="02070309020205020404" pitchFamily="49" charset="0"/>
              </a:rPr>
              <a:t>// *(*(a+1)+2)</a:t>
            </a:r>
            <a:r>
              <a:rPr kumimoji="1" lang="zh-CN" altLang="en-US" sz="2400" b="1" dirty="0">
                <a:solidFill>
                  <a:schemeClr val="tx1"/>
                </a:solidFill>
                <a:ea typeface="黑体" panose="02010609060101010101" pitchFamily="49" charset="-122"/>
                <a:cs typeface="Courier New" panose="02070309020205020404" pitchFamily="49" charset="0"/>
              </a:rPr>
              <a:t>或</a:t>
            </a:r>
            <a:r>
              <a:rPr kumimoji="1" lang="en-US" altLang="zh-CN" sz="2400" b="1" dirty="0">
                <a:solidFill>
                  <a:schemeClr val="tx1"/>
                </a:solidFill>
                <a:ea typeface="黑体" panose="02010609060101010101" pitchFamily="49" charset="-122"/>
                <a:cs typeface="Courier New" panose="02070309020205020404" pitchFamily="49" charset="0"/>
              </a:rPr>
              <a:t>a[1][2]</a:t>
            </a:r>
            <a:r>
              <a:rPr kumimoji="1" lang="zh-CN" altLang="en-US" sz="2400" b="1" dirty="0">
                <a:solidFill>
                  <a:schemeClr val="tx1"/>
                </a:solidFill>
                <a:ea typeface="黑体" panose="02010609060101010101" pitchFamily="49" charset="-122"/>
                <a:cs typeface="Courier New" panose="02070309020205020404" pitchFamily="49" charset="0"/>
              </a:rPr>
              <a:t>是第</a:t>
            </a:r>
            <a:r>
              <a:rPr kumimoji="1" lang="en-US" altLang="zh-CN" sz="2400" b="1" dirty="0">
                <a:solidFill>
                  <a:schemeClr val="tx1"/>
                </a:solidFill>
                <a:ea typeface="黑体" panose="02010609060101010101" pitchFamily="49" charset="-122"/>
                <a:cs typeface="Courier New" panose="02070309020205020404" pitchFamily="49" charset="0"/>
              </a:rPr>
              <a:t>1</a:t>
            </a:r>
            <a:r>
              <a:rPr kumimoji="1" lang="zh-CN" altLang="en-US" sz="2400" b="1" dirty="0">
                <a:solidFill>
                  <a:schemeClr val="tx1"/>
                </a:solidFill>
                <a:ea typeface="黑体" panose="02010609060101010101" pitchFamily="49" charset="-122"/>
                <a:cs typeface="Courier New" panose="02070309020205020404" pitchFamily="49" charset="0"/>
              </a:rPr>
              <a:t>行第</a:t>
            </a:r>
            <a:r>
              <a:rPr kumimoji="1" lang="en-US" altLang="zh-CN" sz="2400" b="1" dirty="0">
                <a:solidFill>
                  <a:schemeClr val="tx1"/>
                </a:solidFill>
                <a:ea typeface="黑体" panose="02010609060101010101" pitchFamily="49" charset="-122"/>
                <a:cs typeface="Courier New" panose="02070309020205020404" pitchFamily="49" charset="0"/>
              </a:rPr>
              <a:t>2</a:t>
            </a:r>
            <a:r>
              <a:rPr kumimoji="1" lang="zh-CN" altLang="en-US" sz="2400" b="1" dirty="0">
                <a:solidFill>
                  <a:schemeClr val="tx1"/>
                </a:solidFill>
                <a:ea typeface="黑体" panose="02010609060101010101" pitchFamily="49" charset="-122"/>
                <a:cs typeface="Courier New" panose="02070309020205020404" pitchFamily="49" charset="0"/>
              </a:rPr>
              <a:t>列元素</a:t>
            </a:r>
            <a:endParaRPr kumimoji="1" lang="en-US" altLang="zh-CN" sz="2400" b="1" dirty="0">
              <a:solidFill>
                <a:schemeClr val="tx1"/>
              </a:solidFill>
              <a:ea typeface="黑体" panose="02010609060101010101" pitchFamily="49" charset="-122"/>
              <a:cs typeface="Courier New" panose="02070309020205020404" pitchFamily="49" charset="0"/>
            </a:endParaRPr>
          </a:p>
        </p:txBody>
      </p:sp>
      <p:grpSp>
        <p:nvGrpSpPr>
          <p:cNvPr id="2" name="组合 1"/>
          <p:cNvGrpSpPr/>
          <p:nvPr/>
        </p:nvGrpSpPr>
        <p:grpSpPr>
          <a:xfrm>
            <a:off x="329055" y="3645743"/>
            <a:ext cx="4098929" cy="1655465"/>
            <a:chOff x="329055" y="3645743"/>
            <a:chExt cx="4098929" cy="1655465"/>
          </a:xfrm>
        </p:grpSpPr>
        <p:sp>
          <p:nvSpPr>
            <p:cNvPr id="49156" name="矩形 55"/>
            <p:cNvSpPr>
              <a:spLocks noChangeArrowheads="1"/>
            </p:cNvSpPr>
            <p:nvPr/>
          </p:nvSpPr>
          <p:spPr bwMode="auto">
            <a:xfrm>
              <a:off x="1654473" y="3685431"/>
              <a:ext cx="863600" cy="433387"/>
            </a:xfrm>
            <a:prstGeom prst="rect">
              <a:avLst/>
            </a:prstGeom>
            <a:solidFill>
              <a:schemeClr val="bg1"/>
            </a:solidFill>
            <a:ln w="19050" algn="ctr">
              <a:solidFill>
                <a:schemeClr val="tx1"/>
              </a:solidFill>
              <a:round/>
              <a:headEnd/>
              <a:tailEnd/>
            </a:ln>
          </p:spPr>
          <p:txBody>
            <a:bodyPr lIns="90000" tIns="46800" rIns="90000" bIns="46800" anchor="ct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000" b="1" dirty="0">
                  <a:solidFill>
                    <a:schemeClr val="tx1"/>
                  </a:solidFill>
                  <a:ea typeface="黑体" panose="02010609060101010101" pitchFamily="49" charset="-122"/>
                </a:rPr>
                <a:t>1</a:t>
              </a:r>
              <a:endParaRPr lang="zh-CN" altLang="en-US" sz="2000" b="1" dirty="0">
                <a:solidFill>
                  <a:schemeClr val="tx1"/>
                </a:solidFill>
                <a:ea typeface="黑体" panose="02010609060101010101" pitchFamily="49" charset="-122"/>
              </a:endParaRPr>
            </a:p>
          </p:txBody>
        </p:sp>
        <p:cxnSp>
          <p:nvCxnSpPr>
            <p:cNvPr id="49157" name="直接箭头连接符 56"/>
            <p:cNvCxnSpPr>
              <a:cxnSpLocks noChangeShapeType="1"/>
            </p:cNvCxnSpPr>
            <p:nvPr/>
          </p:nvCxnSpPr>
          <p:spPr bwMode="auto">
            <a:xfrm>
              <a:off x="1149648" y="3901331"/>
              <a:ext cx="504825"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sp>
          <p:nvSpPr>
            <p:cNvPr id="49158" name="矩形 57"/>
            <p:cNvSpPr>
              <a:spLocks noChangeArrowheads="1"/>
            </p:cNvSpPr>
            <p:nvPr/>
          </p:nvSpPr>
          <p:spPr bwMode="auto">
            <a:xfrm>
              <a:off x="2518073" y="3685431"/>
              <a:ext cx="863600" cy="433387"/>
            </a:xfrm>
            <a:prstGeom prst="rect">
              <a:avLst/>
            </a:prstGeom>
            <a:solidFill>
              <a:schemeClr val="bg1"/>
            </a:solidFill>
            <a:ln w="19050" algn="ctr">
              <a:solidFill>
                <a:schemeClr val="tx1"/>
              </a:solidFill>
              <a:round/>
              <a:headEnd/>
              <a:tailEnd/>
            </a:ln>
          </p:spPr>
          <p:txBody>
            <a:bodyPr lIns="90000" tIns="46800" rIns="90000" bIns="46800" anchor="ct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000" b="1">
                  <a:solidFill>
                    <a:schemeClr val="tx1"/>
                  </a:solidFill>
                  <a:ea typeface="黑体" panose="02010609060101010101" pitchFamily="49" charset="-122"/>
                </a:rPr>
                <a:t>2</a:t>
              </a:r>
              <a:endParaRPr lang="zh-CN" altLang="en-US" sz="2000" b="1">
                <a:solidFill>
                  <a:schemeClr val="tx1"/>
                </a:solidFill>
                <a:ea typeface="黑体" panose="02010609060101010101" pitchFamily="49" charset="-122"/>
              </a:endParaRPr>
            </a:p>
          </p:txBody>
        </p:sp>
        <p:sp>
          <p:nvSpPr>
            <p:cNvPr id="49159" name="矩形 58"/>
            <p:cNvSpPr>
              <a:spLocks noChangeArrowheads="1"/>
            </p:cNvSpPr>
            <p:nvPr/>
          </p:nvSpPr>
          <p:spPr bwMode="auto">
            <a:xfrm>
              <a:off x="3381673" y="3685431"/>
              <a:ext cx="865187" cy="433387"/>
            </a:xfrm>
            <a:prstGeom prst="rect">
              <a:avLst/>
            </a:prstGeom>
            <a:solidFill>
              <a:schemeClr val="bg1"/>
            </a:solidFill>
            <a:ln w="19050" algn="ctr">
              <a:solidFill>
                <a:schemeClr val="tx1"/>
              </a:solidFill>
              <a:round/>
              <a:headEnd/>
              <a:tailEnd/>
            </a:ln>
          </p:spPr>
          <p:txBody>
            <a:bodyPr lIns="90000" tIns="46800" rIns="90000" bIns="46800" anchor="ct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000" b="1">
                  <a:solidFill>
                    <a:schemeClr val="tx1"/>
                  </a:solidFill>
                  <a:ea typeface="黑体" panose="02010609060101010101" pitchFamily="49" charset="-122"/>
                </a:rPr>
                <a:t>3</a:t>
              </a:r>
              <a:endParaRPr lang="zh-CN" altLang="en-US" sz="2000" b="1">
                <a:solidFill>
                  <a:schemeClr val="tx1"/>
                </a:solidFill>
                <a:ea typeface="黑体" panose="02010609060101010101" pitchFamily="49" charset="-122"/>
              </a:endParaRPr>
            </a:p>
          </p:txBody>
        </p:sp>
        <p:sp>
          <p:nvSpPr>
            <p:cNvPr id="49160" name="矩形 59"/>
            <p:cNvSpPr>
              <a:spLocks noChangeArrowheads="1"/>
            </p:cNvSpPr>
            <p:nvPr/>
          </p:nvSpPr>
          <p:spPr bwMode="auto">
            <a:xfrm>
              <a:off x="1654473" y="4118818"/>
              <a:ext cx="863600" cy="431800"/>
            </a:xfrm>
            <a:prstGeom prst="rect">
              <a:avLst/>
            </a:prstGeom>
            <a:solidFill>
              <a:schemeClr val="bg1"/>
            </a:solidFill>
            <a:ln w="19050" algn="ctr">
              <a:solidFill>
                <a:schemeClr val="tx1"/>
              </a:solidFill>
              <a:round/>
              <a:headEnd/>
              <a:tailEnd/>
            </a:ln>
          </p:spPr>
          <p:txBody>
            <a:bodyPr lIns="90000" tIns="46800" rIns="90000" bIns="46800" anchor="ct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000" b="1" dirty="0">
                  <a:solidFill>
                    <a:schemeClr val="tx1"/>
                  </a:solidFill>
                  <a:ea typeface="黑体" panose="02010609060101010101" pitchFamily="49" charset="-122"/>
                </a:rPr>
                <a:t>4</a:t>
              </a:r>
              <a:endParaRPr lang="zh-CN" altLang="en-US" sz="2000" b="1" dirty="0">
                <a:solidFill>
                  <a:schemeClr val="tx1"/>
                </a:solidFill>
                <a:ea typeface="黑体" panose="02010609060101010101" pitchFamily="49" charset="-122"/>
              </a:endParaRPr>
            </a:p>
          </p:txBody>
        </p:sp>
        <p:sp>
          <p:nvSpPr>
            <p:cNvPr id="49161" name="矩形 60"/>
            <p:cNvSpPr>
              <a:spLocks noChangeArrowheads="1"/>
            </p:cNvSpPr>
            <p:nvPr/>
          </p:nvSpPr>
          <p:spPr bwMode="auto">
            <a:xfrm>
              <a:off x="2518073" y="4118818"/>
              <a:ext cx="863600" cy="431800"/>
            </a:xfrm>
            <a:prstGeom prst="rect">
              <a:avLst/>
            </a:prstGeom>
            <a:solidFill>
              <a:schemeClr val="bg1"/>
            </a:solidFill>
            <a:ln w="19050" algn="ctr">
              <a:solidFill>
                <a:schemeClr val="tx1"/>
              </a:solidFill>
              <a:round/>
              <a:headEnd/>
              <a:tailEnd/>
            </a:ln>
          </p:spPr>
          <p:txBody>
            <a:bodyPr lIns="90000" tIns="46800" rIns="90000" bIns="46800" anchor="ct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000" b="1">
                  <a:solidFill>
                    <a:schemeClr val="tx1"/>
                  </a:solidFill>
                  <a:ea typeface="黑体" panose="02010609060101010101" pitchFamily="49" charset="-122"/>
                </a:rPr>
                <a:t>5</a:t>
              </a:r>
              <a:endParaRPr lang="zh-CN" altLang="en-US" sz="2000" b="1">
                <a:solidFill>
                  <a:schemeClr val="tx1"/>
                </a:solidFill>
                <a:ea typeface="黑体" panose="02010609060101010101" pitchFamily="49" charset="-122"/>
              </a:endParaRPr>
            </a:p>
          </p:txBody>
        </p:sp>
        <p:sp>
          <p:nvSpPr>
            <p:cNvPr id="49162" name="矩形 61"/>
            <p:cNvSpPr>
              <a:spLocks noChangeArrowheads="1"/>
            </p:cNvSpPr>
            <p:nvPr/>
          </p:nvSpPr>
          <p:spPr bwMode="auto">
            <a:xfrm>
              <a:off x="3381673" y="4118818"/>
              <a:ext cx="865187" cy="431800"/>
            </a:xfrm>
            <a:prstGeom prst="rect">
              <a:avLst/>
            </a:prstGeom>
            <a:solidFill>
              <a:schemeClr val="bg1"/>
            </a:solidFill>
            <a:ln w="19050" algn="ctr">
              <a:solidFill>
                <a:schemeClr val="tx1"/>
              </a:solidFill>
              <a:round/>
              <a:headEnd/>
              <a:tailEnd/>
            </a:ln>
          </p:spPr>
          <p:txBody>
            <a:bodyPr lIns="90000" tIns="46800" rIns="90000" bIns="46800" anchor="ct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000" b="1">
                  <a:solidFill>
                    <a:schemeClr val="tx1"/>
                  </a:solidFill>
                  <a:ea typeface="黑体" panose="02010609060101010101" pitchFamily="49" charset="-122"/>
                </a:rPr>
                <a:t>6</a:t>
              </a:r>
              <a:endParaRPr lang="zh-CN" altLang="en-US" sz="2000" b="1">
                <a:solidFill>
                  <a:schemeClr val="tx1"/>
                </a:solidFill>
                <a:ea typeface="黑体" panose="02010609060101010101" pitchFamily="49" charset="-122"/>
              </a:endParaRPr>
            </a:p>
          </p:txBody>
        </p:sp>
        <p:cxnSp>
          <p:nvCxnSpPr>
            <p:cNvPr id="49163" name="直接箭头连接符 62"/>
            <p:cNvCxnSpPr>
              <a:cxnSpLocks noChangeShapeType="1"/>
            </p:cNvCxnSpPr>
            <p:nvPr/>
          </p:nvCxnSpPr>
          <p:spPr bwMode="auto">
            <a:xfrm>
              <a:off x="1149648" y="4334718"/>
              <a:ext cx="504825" cy="0"/>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sp>
          <p:nvSpPr>
            <p:cNvPr id="49164" name="矩形 2"/>
            <p:cNvSpPr>
              <a:spLocks noChangeArrowheads="1"/>
            </p:cNvSpPr>
            <p:nvPr/>
          </p:nvSpPr>
          <p:spPr bwMode="auto">
            <a:xfrm>
              <a:off x="331437" y="3645743"/>
              <a:ext cx="9220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400" b="1" dirty="0">
                  <a:ea typeface="黑体" panose="02010609060101010101" pitchFamily="49" charset="-122"/>
                  <a:cs typeface="Courier New" panose="02070309020205020404" pitchFamily="49" charset="0"/>
                </a:rPr>
                <a:t>a[0]</a:t>
              </a:r>
              <a:endParaRPr lang="zh-CN" altLang="en-US" sz="2400" b="1" dirty="0">
                <a:ea typeface="黑体" panose="02010609060101010101" pitchFamily="49" charset="-122"/>
                <a:cs typeface="Courier New" panose="02070309020205020404" pitchFamily="49" charset="0"/>
              </a:endParaRPr>
            </a:p>
          </p:txBody>
        </p:sp>
        <p:sp>
          <p:nvSpPr>
            <p:cNvPr id="49165" name="矩形 65"/>
            <p:cNvSpPr>
              <a:spLocks noChangeArrowheads="1"/>
            </p:cNvSpPr>
            <p:nvPr/>
          </p:nvSpPr>
          <p:spPr bwMode="auto">
            <a:xfrm>
              <a:off x="329055" y="4118818"/>
              <a:ext cx="92204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400" b="1" dirty="0">
                  <a:ea typeface="黑体" panose="02010609060101010101" pitchFamily="49" charset="-122"/>
                  <a:cs typeface="Courier New" panose="02070309020205020404" pitchFamily="49" charset="0"/>
                </a:rPr>
                <a:t>a[1]</a:t>
              </a:r>
              <a:endParaRPr lang="zh-CN" altLang="en-US" sz="2400" b="1" dirty="0">
                <a:ea typeface="黑体" panose="02010609060101010101" pitchFamily="49" charset="-122"/>
                <a:cs typeface="Courier New" panose="02070309020205020404" pitchFamily="49" charset="0"/>
              </a:endParaRPr>
            </a:p>
          </p:txBody>
        </p:sp>
        <p:cxnSp>
          <p:nvCxnSpPr>
            <p:cNvPr id="49166" name="直接箭头连接符 66"/>
            <p:cNvCxnSpPr>
              <a:cxnSpLocks noChangeShapeType="1"/>
            </p:cNvCxnSpPr>
            <p:nvPr/>
          </p:nvCxnSpPr>
          <p:spPr bwMode="auto">
            <a:xfrm flipV="1">
              <a:off x="3813473" y="4550618"/>
              <a:ext cx="1587" cy="319088"/>
            </a:xfrm>
            <a:prstGeom prst="straightConnector1">
              <a:avLst/>
            </a:prstGeom>
            <a:noFill/>
            <a:ln w="28575" algn="ctr">
              <a:solidFill>
                <a:schemeClr val="tx1"/>
              </a:solidFill>
              <a:round/>
              <a:headEnd type="oval" w="med" len="med"/>
              <a:tailEnd type="triangle" w="lg" len="lg"/>
            </a:ln>
            <a:extLst>
              <a:ext uri="{909E8E84-426E-40DD-AFC4-6F175D3DCCD1}">
                <a14:hiddenFill xmlns:a14="http://schemas.microsoft.com/office/drawing/2010/main">
                  <a:noFill/>
                </a14:hiddenFill>
              </a:ext>
            </a:extLst>
          </p:spPr>
        </p:cxnSp>
        <p:sp>
          <p:nvSpPr>
            <p:cNvPr id="49167" name="矩形 68"/>
            <p:cNvSpPr>
              <a:spLocks noChangeArrowheads="1"/>
            </p:cNvSpPr>
            <p:nvPr/>
          </p:nvSpPr>
          <p:spPr bwMode="auto">
            <a:xfrm>
              <a:off x="2952900" y="4839543"/>
              <a:ext cx="1475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lnSpc>
                  <a:spcPct val="100000"/>
                </a:lnSpc>
                <a:spcBef>
                  <a:spcPct val="0"/>
                </a:spcBef>
                <a:buSzTx/>
                <a:buFontTx/>
                <a:buNone/>
              </a:pPr>
              <a:r>
                <a:rPr lang="en-US" altLang="zh-CN" sz="2400" b="1" dirty="0">
                  <a:ea typeface="黑体" panose="02010609060101010101" pitchFamily="49" charset="-122"/>
                  <a:cs typeface="Courier New" panose="02070309020205020404" pitchFamily="49" charset="0"/>
                </a:rPr>
                <a:t>a[1][2]</a:t>
              </a:r>
              <a:endParaRPr lang="zh-CN" altLang="en-US" sz="2400" b="1" dirty="0">
                <a:ea typeface="黑体" panose="02010609060101010101" pitchFamily="49" charset="-122"/>
                <a:cs typeface="Courier New" panose="02070309020205020404" pitchFamily="49" charset="0"/>
              </a:endParaRPr>
            </a:p>
          </p:txBody>
        </p:sp>
      </p:grpSp>
      <p:sp>
        <p:nvSpPr>
          <p:cNvPr id="70" name="Rectangle 3">
            <a:extLst>
              <a:ext uri="{FF2B5EF4-FFF2-40B4-BE49-F238E27FC236}">
                <a16:creationId xmlns:a16="http://schemas.microsoft.com/office/drawing/2014/main" id="{FBA4A63E-CDAF-354F-8EE6-7E871969C9FF}"/>
              </a:ext>
            </a:extLst>
          </p:cNvPr>
          <p:cNvSpPr txBox="1">
            <a:spLocks noChangeArrowheads="1"/>
          </p:cNvSpPr>
          <p:nvPr/>
        </p:nvSpPr>
        <p:spPr bwMode="auto">
          <a:xfrm>
            <a:off x="4572000" y="3645024"/>
            <a:ext cx="4289425" cy="2835151"/>
          </a:xfrm>
          <a:prstGeom prst="rect">
            <a:avLst/>
          </a:prstGeom>
          <a:solidFill>
            <a:schemeClr val="tx1">
              <a:lumMod val="85000"/>
              <a:lumOff val="15000"/>
            </a:schemeClr>
          </a:solidFill>
        </p:spPr>
        <p:txBody>
          <a:bodyPr anchor="ctr"/>
          <a:lstStyle>
            <a:lvl1pPr marL="342900" indent="-342900">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lvl="1">
              <a:lnSpc>
                <a:spcPct val="100000"/>
              </a:lnSpc>
              <a:spcBef>
                <a:spcPct val="0"/>
              </a:spcBef>
              <a:buClrTx/>
              <a:buFontTx/>
              <a:buNone/>
              <a:defRPr/>
            </a:pPr>
            <a:r>
              <a:rPr lang="zh-CN" altLang="en-US" sz="2200" b="1" dirty="0">
                <a:solidFill>
                  <a:schemeClr val="bg1"/>
                </a:solidFill>
                <a:ea typeface="黑体" panose="02010609060101010101" pitchFamily="49" charset="-122"/>
              </a:rPr>
              <a:t>若定义</a:t>
            </a:r>
            <a:r>
              <a:rPr lang="en-US" altLang="zh-CN" sz="2200" b="1" dirty="0">
                <a:solidFill>
                  <a:schemeClr val="bg1"/>
                </a:solidFill>
                <a:ea typeface="黑体" panose="02010609060101010101" pitchFamily="49" charset="-122"/>
              </a:rPr>
              <a:t>M×N</a:t>
            </a:r>
            <a:r>
              <a:rPr lang="zh-CN" altLang="en-US" sz="2200" b="1" dirty="0">
                <a:solidFill>
                  <a:schemeClr val="bg1"/>
                </a:solidFill>
                <a:ea typeface="黑体" panose="02010609060101010101" pitchFamily="49" charset="-122"/>
              </a:rPr>
              <a:t>二维数组</a:t>
            </a:r>
            <a:r>
              <a:rPr lang="en-US" altLang="zh-CN" sz="2200" b="1" dirty="0">
                <a:solidFill>
                  <a:schemeClr val="bg1"/>
                </a:solidFill>
                <a:ea typeface="黑体" panose="02010609060101010101" pitchFamily="49" charset="-122"/>
              </a:rPr>
              <a:t>a[M][N]</a:t>
            </a:r>
            <a:r>
              <a:rPr lang="zh-CN" altLang="en-US" sz="2200" b="1" dirty="0">
                <a:solidFill>
                  <a:schemeClr val="bg1"/>
                </a:solidFill>
                <a:ea typeface="黑体" panose="02010609060101010101" pitchFamily="49" charset="-122"/>
              </a:rPr>
              <a:t>，</a:t>
            </a:r>
            <a:endParaRPr lang="en-US" altLang="zh-CN" sz="2200" b="1" dirty="0">
              <a:solidFill>
                <a:schemeClr val="bg1"/>
              </a:solidFill>
              <a:ea typeface="黑体" panose="02010609060101010101" pitchFamily="49" charset="-122"/>
            </a:endParaRPr>
          </a:p>
          <a:p>
            <a:pPr marL="0" lvl="1">
              <a:lnSpc>
                <a:spcPct val="100000"/>
              </a:lnSpc>
              <a:spcBef>
                <a:spcPct val="0"/>
              </a:spcBef>
              <a:spcAft>
                <a:spcPts val="1200"/>
              </a:spcAft>
              <a:buClrTx/>
              <a:buFontTx/>
              <a:buNone/>
              <a:defRPr/>
            </a:pPr>
            <a:r>
              <a:rPr lang="zh-CN" altLang="en-US" sz="2200" b="1" dirty="0">
                <a:solidFill>
                  <a:schemeClr val="bg1"/>
                </a:solidFill>
                <a:ea typeface="黑体" panose="02010609060101010101" pitchFamily="49" charset="-122"/>
              </a:rPr>
              <a:t>则</a:t>
            </a:r>
            <a:r>
              <a:rPr lang="en-US" altLang="zh-CN" sz="2200" b="1" dirty="0">
                <a:solidFill>
                  <a:schemeClr val="bg1"/>
                </a:solidFill>
                <a:ea typeface="黑体" panose="02010609060101010101" pitchFamily="49" charset="-122"/>
              </a:rPr>
              <a:t>a[</a:t>
            </a:r>
            <a:r>
              <a:rPr lang="en-US" altLang="zh-CN" sz="2200" b="1" dirty="0" err="1">
                <a:solidFill>
                  <a:schemeClr val="bg1"/>
                </a:solidFill>
                <a:ea typeface="黑体" panose="02010609060101010101" pitchFamily="49" charset="-122"/>
              </a:rPr>
              <a:t>i</a:t>
            </a:r>
            <a:r>
              <a:rPr lang="en-US" altLang="zh-CN" sz="2200" b="1" dirty="0">
                <a:solidFill>
                  <a:schemeClr val="bg1"/>
                </a:solidFill>
                <a:ea typeface="黑体" panose="02010609060101010101" pitchFamily="49" charset="-122"/>
              </a:rPr>
              <a:t>][j]</a:t>
            </a:r>
            <a:r>
              <a:rPr lang="zh-CN" altLang="en-US" sz="2200" b="1" dirty="0">
                <a:solidFill>
                  <a:schemeClr val="bg1"/>
                </a:solidFill>
                <a:ea typeface="黑体" panose="02010609060101010101" pitchFamily="49" charset="-122"/>
              </a:rPr>
              <a:t>等价于以下表达式：</a:t>
            </a:r>
            <a:endParaRPr lang="en-US" altLang="zh-CN" sz="2200" b="1" dirty="0">
              <a:solidFill>
                <a:schemeClr val="bg1"/>
              </a:solidFill>
              <a:ea typeface="黑体" panose="02010609060101010101" pitchFamily="49" charset="-122"/>
            </a:endParaRP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*(a[</a:t>
            </a:r>
            <a:r>
              <a:rPr lang="en-US" altLang="zh-CN" sz="2200" b="1" dirty="0" err="1">
                <a:solidFill>
                  <a:schemeClr val="bg1"/>
                </a:solidFill>
                <a:ea typeface="黑体" panose="02010609060101010101" pitchFamily="49" charset="-122"/>
              </a:rPr>
              <a:t>i</a:t>
            </a:r>
            <a:r>
              <a:rPr lang="en-US" altLang="zh-CN" sz="2200" b="1" dirty="0">
                <a:solidFill>
                  <a:schemeClr val="bg1"/>
                </a:solidFill>
                <a:ea typeface="黑体" panose="02010609060101010101" pitchFamily="49" charset="-122"/>
              </a:rPr>
              <a:t>] + j)</a:t>
            </a: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(*(a + </a:t>
            </a:r>
            <a:r>
              <a:rPr lang="en-US" altLang="zh-CN" sz="2200" b="1" dirty="0" err="1">
                <a:solidFill>
                  <a:schemeClr val="bg1"/>
                </a:solidFill>
                <a:ea typeface="黑体" panose="02010609060101010101" pitchFamily="49" charset="-122"/>
              </a:rPr>
              <a:t>i</a:t>
            </a:r>
            <a:r>
              <a:rPr lang="en-US" altLang="zh-CN" sz="2200" b="1" dirty="0">
                <a:solidFill>
                  <a:schemeClr val="bg1"/>
                </a:solidFill>
                <a:ea typeface="黑体" panose="02010609060101010101" pitchFamily="49" charset="-122"/>
              </a:rPr>
              <a:t>))[j]</a:t>
            </a: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*(*(a + </a:t>
            </a:r>
            <a:r>
              <a:rPr lang="en-US" altLang="zh-CN" sz="2200" b="1" dirty="0" err="1">
                <a:solidFill>
                  <a:schemeClr val="bg1"/>
                </a:solidFill>
                <a:ea typeface="黑体" panose="02010609060101010101" pitchFamily="49" charset="-122"/>
              </a:rPr>
              <a:t>i</a:t>
            </a:r>
            <a:r>
              <a:rPr lang="en-US" altLang="zh-CN" sz="2200" b="1" dirty="0">
                <a:solidFill>
                  <a:schemeClr val="bg1"/>
                </a:solidFill>
                <a:ea typeface="黑体" panose="02010609060101010101" pitchFamily="49" charset="-122"/>
              </a:rPr>
              <a:t>) + j)</a:t>
            </a: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*(&amp;**</a:t>
            </a:r>
            <a:r>
              <a:rPr lang="en-US" altLang="zh-CN" sz="2200" b="1" dirty="0" err="1">
                <a:solidFill>
                  <a:schemeClr val="bg1"/>
                </a:solidFill>
                <a:ea typeface="黑体" panose="02010609060101010101" pitchFamily="49" charset="-122"/>
              </a:rPr>
              <a:t>a+i</a:t>
            </a:r>
            <a:r>
              <a:rPr lang="en-US" altLang="zh-CN" sz="2200" b="1" dirty="0">
                <a:solidFill>
                  <a:schemeClr val="bg1"/>
                </a:solidFill>
                <a:ea typeface="黑体" panose="02010609060101010101" pitchFamily="49" charset="-122"/>
              </a:rPr>
              <a:t>*</a:t>
            </a:r>
            <a:r>
              <a:rPr lang="en-US" altLang="zh-CN" sz="2200" b="1" dirty="0" err="1">
                <a:solidFill>
                  <a:schemeClr val="bg1"/>
                </a:solidFill>
                <a:ea typeface="黑体" panose="02010609060101010101" pitchFamily="49" charset="-122"/>
              </a:rPr>
              <a:t>N+j</a:t>
            </a:r>
            <a:r>
              <a:rPr lang="en-US" altLang="zh-CN" sz="2200" b="1" dirty="0">
                <a:solidFill>
                  <a:schemeClr val="bg1"/>
                </a:solidFill>
                <a:ea typeface="黑体" panose="02010609060101010101" pitchFamily="49" charset="-122"/>
              </a:rPr>
              <a:t>)</a:t>
            </a:r>
          </a:p>
          <a:p>
            <a:pPr marL="0" lvl="1">
              <a:lnSpc>
                <a:spcPct val="100000"/>
              </a:lnSpc>
              <a:spcBef>
                <a:spcPct val="0"/>
              </a:spcBef>
              <a:buClrTx/>
              <a:buFontTx/>
              <a:buNone/>
              <a:defRPr/>
            </a:pPr>
            <a:r>
              <a:rPr lang="en-US" altLang="zh-CN" sz="2200" b="1" dirty="0">
                <a:solidFill>
                  <a:schemeClr val="bg1"/>
                </a:solidFill>
                <a:ea typeface="黑体" panose="02010609060101010101" pitchFamily="49" charset="-122"/>
              </a:rPr>
              <a:t>*(&amp;a[0][0]+</a:t>
            </a:r>
            <a:r>
              <a:rPr lang="en-US" altLang="zh-CN" sz="2200" b="1" dirty="0" err="1">
                <a:solidFill>
                  <a:schemeClr val="bg1"/>
                </a:solidFill>
                <a:ea typeface="黑体" panose="02010609060101010101" pitchFamily="49" charset="-122"/>
              </a:rPr>
              <a:t>i</a:t>
            </a:r>
            <a:r>
              <a:rPr lang="en-US" altLang="zh-CN" sz="2200" b="1" dirty="0">
                <a:solidFill>
                  <a:schemeClr val="bg1"/>
                </a:solidFill>
                <a:ea typeface="黑体" panose="02010609060101010101" pitchFamily="49" charset="-122"/>
              </a:rPr>
              <a:t>*</a:t>
            </a:r>
            <a:r>
              <a:rPr lang="en-US" altLang="zh-CN" sz="2200" b="1" dirty="0" err="1">
                <a:solidFill>
                  <a:schemeClr val="bg1"/>
                </a:solidFill>
                <a:ea typeface="黑体" panose="02010609060101010101" pitchFamily="49" charset="-122"/>
              </a:rPr>
              <a:t>N+j</a:t>
            </a:r>
            <a:r>
              <a:rPr lang="en-US" altLang="zh-CN" sz="2200" b="1" dirty="0">
                <a:solidFill>
                  <a:schemeClr val="bg1"/>
                </a:solidFill>
                <a:ea typeface="黑体" panose="02010609060101010101" pitchFamily="49" charset="-122"/>
              </a:rPr>
              <a:t>)</a:t>
            </a:r>
          </a:p>
        </p:txBody>
      </p:sp>
      <p:sp>
        <p:nvSpPr>
          <p:cNvPr id="17" name="矩形 16"/>
          <p:cNvSpPr>
            <a:spLocks noChangeArrowheads="1"/>
          </p:cNvSpPr>
          <p:nvPr/>
        </p:nvSpPr>
        <p:spPr bwMode="auto">
          <a:xfrm>
            <a:off x="250825" y="5280025"/>
            <a:ext cx="4176713" cy="120015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FontTx/>
              <a:buNone/>
            </a:pPr>
            <a:r>
              <a:rPr lang="en-US" altLang="zh-CN" sz="2400" b="1" dirty="0" err="1">
                <a:solidFill>
                  <a:schemeClr val="tx1"/>
                </a:solidFill>
                <a:ea typeface="黑体" panose="02010609060101010101" pitchFamily="49" charset="-122"/>
              </a:rPr>
              <a:t>sizeof</a:t>
            </a:r>
            <a:r>
              <a:rPr lang="en-US" altLang="zh-CN" sz="2400" b="1" dirty="0">
                <a:solidFill>
                  <a:schemeClr val="tx1"/>
                </a:solidFill>
                <a:ea typeface="黑体" panose="02010609060101010101" pitchFamily="49" charset="-122"/>
              </a:rPr>
              <a:t>(a)</a:t>
            </a:r>
            <a:r>
              <a:rPr lang="zh-CN" altLang="en-US" sz="2400" b="1" dirty="0">
                <a:solidFill>
                  <a:schemeClr val="tx1"/>
                </a:solidFill>
                <a:ea typeface="黑体" panose="02010609060101010101" pitchFamily="49" charset="-122"/>
              </a:rPr>
              <a:t>和</a:t>
            </a:r>
            <a:r>
              <a:rPr lang="en-US" altLang="zh-CN" sz="2400" b="1" dirty="0" err="1">
                <a:solidFill>
                  <a:schemeClr val="tx1"/>
                </a:solidFill>
                <a:ea typeface="黑体" panose="02010609060101010101" pitchFamily="49" charset="-122"/>
              </a:rPr>
              <a:t>sizeof</a:t>
            </a:r>
            <a:r>
              <a:rPr lang="en-US" altLang="zh-CN" sz="2400" b="1" dirty="0">
                <a:solidFill>
                  <a:schemeClr val="tx1"/>
                </a:solidFill>
                <a:ea typeface="黑体" panose="02010609060101010101" pitchFamily="49" charset="-122"/>
              </a:rPr>
              <a:t>(a[0])?</a:t>
            </a:r>
          </a:p>
          <a:p>
            <a:pPr>
              <a:lnSpc>
                <a:spcPct val="100000"/>
              </a:lnSpc>
              <a:spcBef>
                <a:spcPct val="0"/>
              </a:spcBef>
              <a:buSzTx/>
              <a:buFontTx/>
              <a:buNone/>
            </a:pPr>
            <a:r>
              <a:rPr lang="en-US" altLang="zh-CN" sz="2400" b="1" dirty="0" err="1">
                <a:solidFill>
                  <a:schemeClr val="tx1"/>
                </a:solidFill>
                <a:ea typeface="黑体" panose="02010609060101010101" pitchFamily="49" charset="-122"/>
              </a:rPr>
              <a:t>int</a:t>
            </a:r>
            <a:r>
              <a:rPr lang="en-US" altLang="zh-CN" sz="2400" b="1" dirty="0">
                <a:solidFill>
                  <a:schemeClr val="tx1"/>
                </a:solidFill>
                <a:ea typeface="黑体" panose="02010609060101010101" pitchFamily="49" charset="-122"/>
              </a:rPr>
              <a:t> **p = a; // </a:t>
            </a:r>
            <a:r>
              <a:rPr lang="zh-CN" altLang="en-US" sz="2400" b="1" dirty="0">
                <a:solidFill>
                  <a:schemeClr val="tx1"/>
                </a:solidFill>
                <a:ea typeface="黑体" panose="02010609060101010101" pitchFamily="49" charset="-122"/>
              </a:rPr>
              <a:t>对吗？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0">
                                            <p:bg/>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0">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0">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0">
                                            <p:txEl>
                                              <p:pRg st="3" end="3"/>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0">
                                            <p:txEl>
                                              <p:pRg st="4" end="4"/>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0">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0">
                                            <p:txEl>
                                              <p:pRg st="6" end="6"/>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70" grpId="0" uiExpand="1" build="p" animBg="1"/>
      <p:bldP spid="1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73251AF2-465D-DB49-88B1-691718E4F7C7}"/>
              </a:ext>
            </a:extLst>
          </p:cNvPr>
          <p:cNvSpPr>
            <a:spLocks noGrp="1" noRot="1" noChangeArrowheads="1"/>
          </p:cNvSpPr>
          <p:nvPr>
            <p:ph type="title"/>
          </p:nvPr>
        </p:nvSpPr>
        <p:spPr>
          <a:xfrm>
            <a:off x="1835696" y="116632"/>
            <a:ext cx="7052320" cy="792162"/>
          </a:xfrm>
        </p:spPr>
        <p:txBody>
          <a:bodyPr/>
          <a:lstStyle/>
          <a:p>
            <a:pPr eaLnBrk="1" hangingPunct="1">
              <a:defRPr/>
            </a:pPr>
            <a:r>
              <a:rPr lang="zh-CN" altLang="en-US" dirty="0">
                <a:latin typeface="Courier New" panose="02070309020205020404" pitchFamily="49" charset="0"/>
              </a:rPr>
              <a:t>动态创建一个</a:t>
            </a:r>
            <a:r>
              <a:rPr lang="en-US" altLang="zh-CN" dirty="0">
                <a:latin typeface="Courier New" panose="02070309020205020404" pitchFamily="49" charset="0"/>
              </a:rPr>
              <a:t>M×N</a:t>
            </a:r>
            <a:r>
              <a:rPr lang="zh-CN" altLang="en-US" dirty="0">
                <a:latin typeface="Courier New" panose="02070309020205020404" pitchFamily="49" charset="0"/>
              </a:rPr>
              <a:t>二维数组</a:t>
            </a:r>
          </a:p>
        </p:txBody>
      </p:sp>
      <p:sp>
        <p:nvSpPr>
          <p:cNvPr id="51203" name="Rectangle 3"/>
          <p:cNvSpPr>
            <a:spLocks noGrp="1" noChangeArrowheads="1"/>
          </p:cNvSpPr>
          <p:nvPr>
            <p:ph idx="1"/>
          </p:nvPr>
        </p:nvSpPr>
        <p:spPr>
          <a:xfrm>
            <a:off x="179389" y="1052513"/>
            <a:ext cx="8497068" cy="5224462"/>
          </a:xfrm>
        </p:spPr>
        <p:txBody>
          <a:bodyPr/>
          <a:lstStyle/>
          <a:p>
            <a:pPr eaLnBrk="1" hangingPunct="1">
              <a:lnSpc>
                <a:spcPct val="150000"/>
              </a:lnSpc>
            </a:pPr>
            <a:r>
              <a:rPr lang="zh-CN" altLang="en-US" b="1" dirty="0"/>
              <a:t>方法一</a:t>
            </a:r>
          </a:p>
          <a:p>
            <a:pPr lvl="1" eaLnBrk="1" hangingPunct="1"/>
            <a:r>
              <a:rPr lang="zh-CN" altLang="en-US" dirty="0">
                <a:solidFill>
                  <a:schemeClr val="tx1"/>
                </a:solidFill>
                <a:latin typeface="Courier New" panose="02070309020205020404" pitchFamily="49" charset="0"/>
              </a:rPr>
              <a:t>动态分配</a:t>
            </a:r>
            <a:r>
              <a:rPr lang="en-US" altLang="zh-CN" b="1" dirty="0">
                <a:solidFill>
                  <a:schemeClr val="tx1"/>
                </a:solidFill>
                <a:latin typeface="Courier New" panose="02070309020205020404" pitchFamily="49" charset="0"/>
              </a:rPr>
              <a:t>M×N</a:t>
            </a:r>
            <a:r>
              <a:rPr lang="zh-CN" altLang="en-US" dirty="0">
                <a:solidFill>
                  <a:schemeClr val="tx1"/>
                </a:solidFill>
                <a:latin typeface="Courier New" panose="02070309020205020404" pitchFamily="49" charset="0"/>
              </a:rPr>
              <a:t>个元素的一维数组</a:t>
            </a:r>
            <a:endParaRPr lang="en-US" altLang="zh-CN" dirty="0">
              <a:solidFill>
                <a:schemeClr val="tx1"/>
              </a:solidFill>
              <a:latin typeface="Courier New" panose="02070309020205020404" pitchFamily="49" charset="0"/>
            </a:endParaRPr>
          </a:p>
          <a:p>
            <a:pPr lvl="1" eaLnBrk="1" hangingPunct="1"/>
            <a:r>
              <a:rPr lang="zh-CN" altLang="en-US" dirty="0">
                <a:solidFill>
                  <a:schemeClr val="tx1"/>
                </a:solidFill>
                <a:latin typeface="Courier New" panose="02070309020205020404" pitchFamily="49" charset="0"/>
              </a:rPr>
              <a:t>逻辑里的第</a:t>
            </a:r>
            <a:r>
              <a:rPr lang="en-US" altLang="zh-CN" b="1" dirty="0" err="1">
                <a:solidFill>
                  <a:schemeClr val="tx1"/>
                </a:solidFill>
                <a:latin typeface="Courier New" panose="02070309020205020404" pitchFamily="49" charset="0"/>
              </a:rPr>
              <a:t>i</a:t>
            </a:r>
            <a:r>
              <a:rPr lang="zh-CN" altLang="en-US" dirty="0">
                <a:solidFill>
                  <a:schemeClr val="tx1"/>
                </a:solidFill>
                <a:latin typeface="Courier New" panose="02070309020205020404" pitchFamily="49" charset="0"/>
              </a:rPr>
              <a:t>行第</a:t>
            </a:r>
            <a:r>
              <a:rPr lang="en-US" altLang="zh-CN" b="1" dirty="0">
                <a:solidFill>
                  <a:schemeClr val="tx1"/>
                </a:solidFill>
                <a:latin typeface="Courier New" panose="02070309020205020404" pitchFamily="49" charset="0"/>
              </a:rPr>
              <a:t>j</a:t>
            </a:r>
            <a:r>
              <a:rPr lang="zh-CN" altLang="en-US" dirty="0">
                <a:solidFill>
                  <a:schemeClr val="tx1"/>
                </a:solidFill>
                <a:latin typeface="Courier New" panose="02070309020205020404" pitchFamily="49" charset="0"/>
              </a:rPr>
              <a:t>列的元素对应程序里一维数组的第</a:t>
            </a:r>
            <a:r>
              <a:rPr lang="en-US" altLang="zh-CN" b="1" dirty="0" err="1">
                <a:solidFill>
                  <a:schemeClr val="tx1"/>
                </a:solidFill>
                <a:latin typeface="Courier New" panose="02070309020205020404" pitchFamily="49" charset="0"/>
              </a:rPr>
              <a:t>i</a:t>
            </a:r>
            <a:r>
              <a:rPr lang="en-US" altLang="zh-CN" b="1" dirty="0">
                <a:solidFill>
                  <a:schemeClr val="tx1"/>
                </a:solidFill>
                <a:latin typeface="Courier New" panose="02070309020205020404" pitchFamily="49" charset="0"/>
              </a:rPr>
              <a:t>*</a:t>
            </a:r>
            <a:r>
              <a:rPr lang="en-US" altLang="zh-CN" b="1" dirty="0" err="1">
                <a:solidFill>
                  <a:schemeClr val="tx1"/>
                </a:solidFill>
                <a:latin typeface="Courier New" panose="02070309020205020404" pitchFamily="49" charset="0"/>
              </a:rPr>
              <a:t>N+j</a:t>
            </a:r>
            <a:r>
              <a:rPr lang="zh-CN" altLang="en-US" dirty="0">
                <a:solidFill>
                  <a:schemeClr val="tx1"/>
                </a:solidFill>
                <a:latin typeface="Courier New" panose="02070309020205020404" pitchFamily="49" charset="0"/>
              </a:rPr>
              <a:t>个元素</a:t>
            </a:r>
            <a:endParaRPr lang="zh-CN" altLang="en-US" sz="2800" dirty="0">
              <a:solidFill>
                <a:schemeClr val="tx1"/>
              </a:solidFill>
              <a:latin typeface="Courier New" panose="02070309020205020404" pitchFamily="49" charset="0"/>
            </a:endParaRPr>
          </a:p>
          <a:p>
            <a:pPr eaLnBrk="1" hangingPunct="1">
              <a:lnSpc>
                <a:spcPct val="150000"/>
              </a:lnSpc>
            </a:pPr>
            <a:r>
              <a:rPr lang="zh-CN" altLang="en-US" b="1" dirty="0"/>
              <a:t>方法二</a:t>
            </a:r>
          </a:p>
          <a:p>
            <a:pPr lvl="1" eaLnBrk="1" hangingPunct="1"/>
            <a:r>
              <a:rPr lang="zh-CN" altLang="en-US" dirty="0">
                <a:solidFill>
                  <a:schemeClr val="tx1"/>
                </a:solidFill>
                <a:latin typeface="Courier New" panose="02070309020205020404" pitchFamily="49" charset="0"/>
              </a:rPr>
              <a:t>用二级指针，指向动态分配的一个</a:t>
            </a:r>
            <a:r>
              <a:rPr lang="en-US" altLang="zh-CN" b="1" dirty="0">
                <a:solidFill>
                  <a:schemeClr val="tx1"/>
                </a:solidFill>
                <a:latin typeface="Courier New" panose="02070309020205020404" pitchFamily="49" charset="0"/>
              </a:rPr>
              <a:t>M</a:t>
            </a:r>
            <a:r>
              <a:rPr lang="zh-CN" altLang="en-US" dirty="0">
                <a:solidFill>
                  <a:schemeClr val="tx1"/>
                </a:solidFill>
                <a:latin typeface="Courier New" panose="02070309020205020404" pitchFamily="49" charset="0"/>
              </a:rPr>
              <a:t>个元素的指针数组</a:t>
            </a:r>
            <a:endParaRPr lang="en-US" altLang="zh-CN" dirty="0">
              <a:solidFill>
                <a:schemeClr val="tx1"/>
              </a:solidFill>
              <a:latin typeface="Courier New" panose="02070309020205020404" pitchFamily="49" charset="0"/>
            </a:endParaRPr>
          </a:p>
          <a:p>
            <a:pPr lvl="1" eaLnBrk="1" hangingPunct="1"/>
            <a:r>
              <a:rPr lang="zh-CN" altLang="en-US" dirty="0">
                <a:solidFill>
                  <a:schemeClr val="tx1"/>
                </a:solidFill>
                <a:latin typeface="Courier New" panose="02070309020205020404" pitchFamily="49" charset="0"/>
              </a:rPr>
              <a:t>为每个指针元素动态分配一个</a:t>
            </a:r>
            <a:r>
              <a:rPr lang="en-US" altLang="zh-CN" b="1" dirty="0">
                <a:solidFill>
                  <a:schemeClr val="tx1"/>
                </a:solidFill>
                <a:latin typeface="Courier New" panose="02070309020205020404" pitchFamily="49" charset="0"/>
              </a:rPr>
              <a:t>N</a:t>
            </a:r>
            <a:r>
              <a:rPr lang="zh-CN" altLang="en-US" dirty="0">
                <a:solidFill>
                  <a:schemeClr val="tx1"/>
                </a:solidFill>
                <a:latin typeface="Courier New" panose="02070309020205020404" pitchFamily="49" charset="0"/>
              </a:rPr>
              <a:t>个元素的一维数组</a:t>
            </a:r>
            <a:endParaRPr lang="en-US" altLang="zh-CN" dirty="0">
              <a:solidFill>
                <a:schemeClr val="tx1"/>
              </a:solidFill>
              <a:latin typeface="Courier New" panose="02070309020205020404" pitchFamily="49"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F16C73AB-8935-F14D-909C-4D13BD094370}"/>
              </a:ext>
            </a:extLst>
          </p:cNvPr>
          <p:cNvSpPr>
            <a:spLocks noGrp="1" noChangeArrowheads="1"/>
          </p:cNvSpPr>
          <p:nvPr>
            <p:ph idx="1"/>
          </p:nvPr>
        </p:nvSpPr>
        <p:spPr>
          <a:xfrm>
            <a:off x="107504" y="74928"/>
            <a:ext cx="8928100" cy="6666440"/>
          </a:xfrm>
          <a:solidFill>
            <a:schemeClr val="bg1">
              <a:lumMod val="85000"/>
            </a:schemeClr>
          </a:solidFill>
          <a:ln>
            <a:noFill/>
          </a:ln>
          <a:effectLst/>
        </p:spPr>
        <p:txBody>
          <a:bodyPr>
            <a:spAutoFit/>
          </a:bodyPr>
          <a:lstStyle/>
          <a:p>
            <a:pPr eaLnBrk="1" hangingPunct="1">
              <a:lnSpc>
                <a:spcPct val="100000"/>
              </a:lnSpc>
              <a:buSzTx/>
              <a:buFontTx/>
              <a:buNone/>
            </a:pP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main()</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j, k = 0; </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 = new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*[3];                   </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for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0;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 3;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new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[4];</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for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 0;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 3;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for (j = 0; j &lt; 4; ++j) a[i][j] = k++;</a:t>
            </a:r>
          </a:p>
          <a:p>
            <a:pPr eaLnBrk="1" hangingPunct="1">
              <a:lnSpc>
                <a:spcPct val="100000"/>
              </a:lnSpc>
              <a:buSzTx/>
              <a:buFontTx/>
              <a:buNone/>
            </a:pP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for (i = 0; i &lt; 3; ++i) {       </a:t>
            </a:r>
            <a:endParaRPr kumimoji="1" lang="zh-CN" altLang="nb-NO"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endParaRPr>
          </a:p>
          <a:p>
            <a:pPr eaLnBrk="1" hangingPunct="1">
              <a:lnSpc>
                <a:spcPct val="100000"/>
              </a:lnSpc>
              <a:buSzTx/>
              <a:buFontTx/>
              <a:buNone/>
            </a:pPr>
            <a:r>
              <a:rPr kumimoji="1" lang="zh-CN" altLang="nb-NO"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cout &lt;&lt; endl;</a:t>
            </a:r>
          </a:p>
          <a:p>
            <a:pPr eaLnBrk="1" hangingPunct="1">
              <a:lnSpc>
                <a:spcPct val="100000"/>
              </a:lnSpc>
              <a:buSzTx/>
              <a:buFontTx/>
              <a:buNone/>
            </a:pP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for (j = 0; j &lt; 4; ++j)   </a:t>
            </a:r>
          </a:p>
          <a:p>
            <a:pPr eaLnBrk="1" hangingPunct="1">
              <a:lnSpc>
                <a:spcPct val="100000"/>
              </a:lnSpc>
              <a:buSzTx/>
              <a:buFontTx/>
              <a:buNone/>
            </a:pP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cout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&lt;&lt; a[</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][j] &lt;&lt; '\t';</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endPar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endParaRPr>
          </a:p>
          <a:p>
            <a:pPr eaLnBrk="1" hangingPunct="1">
              <a:lnSpc>
                <a:spcPct val="100000"/>
              </a:lnSpc>
              <a:buSzTx/>
              <a:buFontTx/>
              <a:buNone/>
            </a:pP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for (i = 0; i &lt; 3; ++i) </a:t>
            </a:r>
            <a:r>
              <a:rPr kumimoji="1" lang="zh-CN" altLang="nb-NO"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delete [] a[i];</a:t>
            </a:r>
          </a:p>
          <a:p>
            <a:pPr eaLnBrk="1" hangingPunct="1">
              <a:lnSpc>
                <a:spcPct val="100000"/>
              </a:lnSpc>
              <a:buSzTx/>
              <a:buFontTx/>
              <a:buNone/>
            </a:pPr>
            <a:r>
              <a:rPr kumimoji="1" lang="nb-NO"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delete [] a; </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return 0;</a:t>
            </a:r>
          </a:p>
          <a:p>
            <a:pPr eaLnBrk="1" hangingPunct="1">
              <a:lnSpc>
                <a:spcPct val="100000"/>
              </a:lnSpc>
              <a:buSzTx/>
              <a:buFontTx/>
              <a:buNone/>
            </a:pP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2195736" y="115888"/>
            <a:ext cx="6732364" cy="688975"/>
          </a:xfrm>
        </p:spPr>
        <p:txBody>
          <a:bodyPr/>
          <a:lstStyle/>
          <a:p>
            <a:pPr eaLnBrk="1" hangingPunct="1"/>
            <a:r>
              <a:rPr lang="zh-CN" altLang="en-US" dirty="0"/>
              <a:t>第七章 间接访问</a:t>
            </a:r>
            <a:r>
              <a:rPr lang="en-US" altLang="zh-CN" dirty="0"/>
              <a:t>—</a:t>
            </a:r>
            <a:r>
              <a:rPr lang="zh-CN" altLang="en-US" dirty="0"/>
              <a:t>指针</a:t>
            </a:r>
          </a:p>
        </p:txBody>
      </p:sp>
      <p:grpSp>
        <p:nvGrpSpPr>
          <p:cNvPr id="8195" name="Group 57"/>
          <p:cNvGrpSpPr>
            <a:grpSpLocks/>
          </p:cNvGrpSpPr>
          <p:nvPr/>
        </p:nvGrpSpPr>
        <p:grpSpPr bwMode="auto">
          <a:xfrm>
            <a:off x="1979712" y="3044081"/>
            <a:ext cx="5259388" cy="719138"/>
            <a:chOff x="1066" y="2432"/>
            <a:chExt cx="3313" cy="453"/>
          </a:xfrm>
        </p:grpSpPr>
        <p:sp>
          <p:nvSpPr>
            <p:cNvPr id="8241" name="AutoShape 5"/>
            <p:cNvSpPr>
              <a:spLocks noChangeArrowheads="1"/>
            </p:cNvSpPr>
            <p:nvPr/>
          </p:nvSpPr>
          <p:spPr bwMode="auto">
            <a:xfrm>
              <a:off x="1066" y="243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7.4 </a:t>
              </a:r>
              <a:r>
                <a:rPr lang="zh-CN" altLang="en-US" dirty="0">
                  <a:solidFill>
                    <a:srgbClr val="000000"/>
                  </a:solidFill>
                  <a:latin typeface="Times New Roman" panose="02020603050405020304" pitchFamily="18" charset="0"/>
                </a:rPr>
                <a:t>字符串再讨论</a:t>
              </a:r>
              <a:endParaRPr lang="en-US" altLang="zh-CN" dirty="0">
                <a:solidFill>
                  <a:srgbClr val="000000"/>
                </a:solidFill>
                <a:latin typeface="Times New Roman" panose="02020603050405020304" pitchFamily="18" charset="0"/>
              </a:endParaRPr>
            </a:p>
          </p:txBody>
        </p:sp>
        <p:grpSp>
          <p:nvGrpSpPr>
            <p:cNvPr id="8242" name="Group 8"/>
            <p:cNvGrpSpPr>
              <a:grpSpLocks/>
            </p:cNvGrpSpPr>
            <p:nvPr/>
          </p:nvGrpSpPr>
          <p:grpSpPr bwMode="auto">
            <a:xfrm>
              <a:off x="4105" y="2637"/>
              <a:ext cx="274" cy="248"/>
              <a:chOff x="2078" y="1680"/>
              <a:chExt cx="1615" cy="1615"/>
            </a:xfrm>
          </p:grpSpPr>
          <p:sp>
            <p:nvSpPr>
              <p:cNvPr id="8243" name="Oval 9"/>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44" name="Oval 10"/>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6" name="Oval 11"/>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6" name="Oval 12"/>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8" name="Oval 13"/>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48" name="Oval 14"/>
              <p:cNvSpPr>
                <a:spLocks noChangeArrowheads="1"/>
              </p:cNvSpPr>
              <p:nvPr/>
            </p:nvSpPr>
            <p:spPr bwMode="gray">
              <a:xfrm>
                <a:off x="2337" y="1939"/>
                <a:ext cx="1096" cy="1100"/>
              </a:xfrm>
              <a:prstGeom prst="ellipse">
                <a:avLst/>
              </a:prstGeom>
              <a:gradFill rotWithShape="1">
                <a:gsLst>
                  <a:gs pos="0">
                    <a:srgbClr val="FFCC00"/>
                  </a:gs>
                  <a:gs pos="100000">
                    <a:srgbClr val="7C63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6" name="Group 58"/>
          <p:cNvGrpSpPr>
            <a:grpSpLocks/>
          </p:cNvGrpSpPr>
          <p:nvPr/>
        </p:nvGrpSpPr>
        <p:grpSpPr bwMode="auto">
          <a:xfrm>
            <a:off x="1979712" y="2348880"/>
            <a:ext cx="5259388" cy="600075"/>
            <a:chOff x="1066" y="1842"/>
            <a:chExt cx="3313" cy="378"/>
          </a:xfrm>
        </p:grpSpPr>
        <p:sp>
          <p:nvSpPr>
            <p:cNvPr id="8233" name="AutoShape 4"/>
            <p:cNvSpPr>
              <a:spLocks noChangeArrowheads="1"/>
            </p:cNvSpPr>
            <p:nvPr/>
          </p:nvSpPr>
          <p:spPr bwMode="auto">
            <a:xfrm>
              <a:off x="1066" y="1842"/>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7.3 </a:t>
              </a:r>
              <a:r>
                <a:rPr lang="zh-CN" altLang="en-US" dirty="0">
                  <a:solidFill>
                    <a:srgbClr val="000000"/>
                  </a:solidFill>
                  <a:latin typeface="Times New Roman" panose="02020603050405020304" pitchFamily="18" charset="0"/>
                </a:rPr>
                <a:t>动态内存分配</a:t>
              </a:r>
              <a:endParaRPr lang="en-US" altLang="zh-CN" dirty="0">
                <a:solidFill>
                  <a:srgbClr val="000000"/>
                </a:solidFill>
                <a:latin typeface="Times New Roman" panose="02020603050405020304" pitchFamily="18" charset="0"/>
              </a:endParaRPr>
            </a:p>
          </p:txBody>
        </p:sp>
        <p:grpSp>
          <p:nvGrpSpPr>
            <p:cNvPr id="8234" name="Group 15"/>
            <p:cNvGrpSpPr>
              <a:grpSpLocks/>
            </p:cNvGrpSpPr>
            <p:nvPr/>
          </p:nvGrpSpPr>
          <p:grpSpPr bwMode="auto">
            <a:xfrm>
              <a:off x="4105" y="1953"/>
              <a:ext cx="274" cy="248"/>
              <a:chOff x="2078" y="1680"/>
              <a:chExt cx="1615" cy="1615"/>
            </a:xfrm>
          </p:grpSpPr>
          <p:sp>
            <p:nvSpPr>
              <p:cNvPr id="8235" name="Oval 16"/>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36" name="Oval 17"/>
              <p:cNvSpPr>
                <a:spLocks noChangeArrowheads="1"/>
              </p:cNvSpPr>
              <p:nvPr/>
            </p:nvSpPr>
            <p:spPr bwMode="gray">
              <a:xfrm>
                <a:off x="2170" y="1771"/>
                <a:ext cx="1430" cy="1429"/>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Oval 18"/>
              <p:cNvSpPr>
                <a:spLocks noChangeArrowheads="1"/>
              </p:cNvSpPr>
              <p:nvPr/>
            </p:nvSpPr>
            <p:spPr bwMode="gray">
              <a:xfrm>
                <a:off x="2255" y="1862"/>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8" name="Oval 19"/>
              <p:cNvSpPr>
                <a:spLocks noChangeArrowheads="1"/>
              </p:cNvSpPr>
              <p:nvPr/>
            </p:nvSpPr>
            <p:spPr bwMode="gray">
              <a:xfrm>
                <a:off x="2254" y="1862"/>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7" name="Oval 20"/>
              <p:cNvSpPr>
                <a:spLocks noChangeArrowheads="1"/>
              </p:cNvSpPr>
              <p:nvPr/>
            </p:nvSpPr>
            <p:spPr bwMode="gray">
              <a:xfrm>
                <a:off x="2337" y="1947"/>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28" name="Oval 21"/>
              <p:cNvSpPr>
                <a:spLocks noChangeArrowheads="1"/>
              </p:cNvSpPr>
              <p:nvPr/>
            </p:nvSpPr>
            <p:spPr bwMode="gray">
              <a:xfrm>
                <a:off x="2337" y="1947"/>
                <a:ext cx="1096" cy="1094"/>
              </a:xfrm>
              <a:prstGeom prst="ellipse">
                <a:avLst/>
              </a:prstGeom>
              <a:gradFill rotWithShape="1">
                <a:gsLst>
                  <a:gs pos="0">
                    <a:schemeClr val="hlink"/>
                  </a:gs>
                  <a:gs pos="100000">
                    <a:schemeClr val="hlink">
                      <a:gamma/>
                      <a:shade val="46275"/>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grpSp>
      </p:grpSp>
      <p:grpSp>
        <p:nvGrpSpPr>
          <p:cNvPr id="8197" name="Group 59"/>
          <p:cNvGrpSpPr>
            <a:grpSpLocks/>
          </p:cNvGrpSpPr>
          <p:nvPr/>
        </p:nvGrpSpPr>
        <p:grpSpPr bwMode="auto">
          <a:xfrm>
            <a:off x="1979712" y="1667843"/>
            <a:ext cx="5256213" cy="681037"/>
            <a:chOff x="1066" y="1253"/>
            <a:chExt cx="3311" cy="429"/>
          </a:xfrm>
        </p:grpSpPr>
        <p:sp>
          <p:nvSpPr>
            <p:cNvPr id="8225"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7.2 </a:t>
              </a:r>
              <a:r>
                <a:rPr lang="zh-CN" altLang="en-US" dirty="0">
                  <a:solidFill>
                    <a:srgbClr val="000000"/>
                  </a:solidFill>
                  <a:latin typeface="Times New Roman" panose="02020603050405020304" pitchFamily="18" charset="0"/>
                </a:rPr>
                <a:t>指针运算与数组</a:t>
              </a:r>
            </a:p>
          </p:txBody>
        </p:sp>
        <p:grpSp>
          <p:nvGrpSpPr>
            <p:cNvPr id="8226" name="Group 22"/>
            <p:cNvGrpSpPr>
              <a:grpSpLocks/>
            </p:cNvGrpSpPr>
            <p:nvPr/>
          </p:nvGrpSpPr>
          <p:grpSpPr bwMode="auto">
            <a:xfrm>
              <a:off x="4103" y="1434"/>
              <a:ext cx="274" cy="248"/>
              <a:chOff x="2078" y="1680"/>
              <a:chExt cx="1615" cy="1615"/>
            </a:xfrm>
          </p:grpSpPr>
          <p:sp>
            <p:nvSpPr>
              <p:cNvPr id="8227"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8"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0"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3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3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198" name="Group 60"/>
          <p:cNvGrpSpPr>
            <a:grpSpLocks/>
          </p:cNvGrpSpPr>
          <p:nvPr/>
        </p:nvGrpSpPr>
        <p:grpSpPr bwMode="auto">
          <a:xfrm>
            <a:off x="1979712" y="980728"/>
            <a:ext cx="5186363" cy="682625"/>
            <a:chOff x="1066" y="709"/>
            <a:chExt cx="3267" cy="430"/>
          </a:xfrm>
        </p:grpSpPr>
        <p:sp>
          <p:nvSpPr>
            <p:cNvPr id="8217"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7.1 </a:t>
              </a:r>
              <a:r>
                <a:rPr lang="zh-CN" altLang="en-US" dirty="0">
                  <a:solidFill>
                    <a:srgbClr val="000000"/>
                  </a:solidFill>
                  <a:latin typeface="Times New Roman" panose="02020603050405020304" pitchFamily="18" charset="0"/>
                </a:rPr>
                <a:t>指针的概念</a:t>
              </a:r>
            </a:p>
          </p:txBody>
        </p:sp>
        <p:grpSp>
          <p:nvGrpSpPr>
            <p:cNvPr id="8218" name="Group 30"/>
            <p:cNvGrpSpPr>
              <a:grpSpLocks/>
            </p:cNvGrpSpPr>
            <p:nvPr/>
          </p:nvGrpSpPr>
          <p:grpSpPr bwMode="auto">
            <a:xfrm>
              <a:off x="4059" y="891"/>
              <a:ext cx="274" cy="248"/>
              <a:chOff x="2078" y="1680"/>
              <a:chExt cx="1615" cy="1615"/>
            </a:xfrm>
          </p:grpSpPr>
          <p:sp>
            <p:nvSpPr>
              <p:cNvPr id="8219"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8220"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2"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4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8224"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59" name="Group 59"/>
          <p:cNvGrpSpPr>
            <a:grpSpLocks/>
          </p:cNvGrpSpPr>
          <p:nvPr/>
        </p:nvGrpSpPr>
        <p:grpSpPr bwMode="auto">
          <a:xfrm>
            <a:off x="1979712" y="4476155"/>
            <a:ext cx="5256213" cy="681037"/>
            <a:chOff x="1066" y="1253"/>
            <a:chExt cx="3311" cy="429"/>
          </a:xfrm>
        </p:grpSpPr>
        <p:sp>
          <p:nvSpPr>
            <p:cNvPr id="60"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dirty="0">
                  <a:solidFill>
                    <a:srgbClr val="000000"/>
                  </a:solidFill>
                  <a:latin typeface="Times New Roman" panose="02020603050405020304" pitchFamily="18" charset="0"/>
                </a:rPr>
                <a:t>7.6 </a:t>
              </a:r>
              <a:r>
                <a:rPr lang="zh-CN" altLang="en-US" dirty="0">
                  <a:solidFill>
                    <a:srgbClr val="000000"/>
                  </a:solidFill>
                  <a:latin typeface="Times New Roman" panose="02020603050405020304" pitchFamily="18" charset="0"/>
                </a:rPr>
                <a:t>引用类型与函数</a:t>
              </a:r>
            </a:p>
          </p:txBody>
        </p:sp>
        <p:grpSp>
          <p:nvGrpSpPr>
            <p:cNvPr id="61" name="Group 22"/>
            <p:cNvGrpSpPr>
              <a:grpSpLocks/>
            </p:cNvGrpSpPr>
            <p:nvPr/>
          </p:nvGrpSpPr>
          <p:grpSpPr bwMode="auto">
            <a:xfrm>
              <a:off x="4103" y="1434"/>
              <a:ext cx="274" cy="248"/>
              <a:chOff x="2078" y="1680"/>
              <a:chExt cx="1615" cy="1615"/>
            </a:xfrm>
          </p:grpSpPr>
          <p:sp>
            <p:nvSpPr>
              <p:cNvPr id="62"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3"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4"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5"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66"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67"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68" name="Group 60"/>
          <p:cNvGrpSpPr>
            <a:grpSpLocks/>
          </p:cNvGrpSpPr>
          <p:nvPr/>
        </p:nvGrpSpPr>
        <p:grpSpPr bwMode="auto">
          <a:xfrm>
            <a:off x="1979712" y="3756075"/>
            <a:ext cx="5186363" cy="682625"/>
            <a:chOff x="1066" y="709"/>
            <a:chExt cx="3267" cy="430"/>
          </a:xfrm>
        </p:grpSpPr>
        <p:sp>
          <p:nvSpPr>
            <p:cNvPr id="69"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7.5 </a:t>
              </a:r>
              <a:r>
                <a:rPr lang="zh-CN" altLang="en-US" dirty="0">
                  <a:solidFill>
                    <a:srgbClr val="000000"/>
                  </a:solidFill>
                  <a:latin typeface="Times New Roman" panose="02020603050405020304" pitchFamily="18" charset="0"/>
                </a:rPr>
                <a:t>指针与函数</a:t>
              </a:r>
            </a:p>
          </p:txBody>
        </p:sp>
        <p:grpSp>
          <p:nvGrpSpPr>
            <p:cNvPr id="70" name="Group 30"/>
            <p:cNvGrpSpPr>
              <a:grpSpLocks/>
            </p:cNvGrpSpPr>
            <p:nvPr/>
          </p:nvGrpSpPr>
          <p:grpSpPr bwMode="auto">
            <a:xfrm>
              <a:off x="4059" y="891"/>
              <a:ext cx="274" cy="248"/>
              <a:chOff x="2078" y="1680"/>
              <a:chExt cx="1615" cy="1615"/>
            </a:xfrm>
          </p:grpSpPr>
          <p:sp>
            <p:nvSpPr>
              <p:cNvPr id="71"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2"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3"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4"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75"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76"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86" name="Group 59"/>
          <p:cNvGrpSpPr>
            <a:grpSpLocks/>
          </p:cNvGrpSpPr>
          <p:nvPr/>
        </p:nvGrpSpPr>
        <p:grpSpPr bwMode="auto">
          <a:xfrm>
            <a:off x="1982516" y="5877272"/>
            <a:ext cx="5256213" cy="681037"/>
            <a:chOff x="1066" y="1253"/>
            <a:chExt cx="3311" cy="429"/>
          </a:xfrm>
        </p:grpSpPr>
        <p:sp>
          <p:nvSpPr>
            <p:cNvPr id="87" name="AutoShape 3"/>
            <p:cNvSpPr>
              <a:spLocks noChangeArrowheads="1"/>
            </p:cNvSpPr>
            <p:nvPr/>
          </p:nvSpPr>
          <p:spPr bwMode="auto">
            <a:xfrm>
              <a:off x="1066" y="1253"/>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lvl="0">
                <a:lnSpc>
                  <a:spcPct val="100000"/>
                </a:lnSpc>
                <a:spcBef>
                  <a:spcPct val="0"/>
                </a:spcBef>
                <a:buSzTx/>
                <a:buNone/>
                <a:defRPr/>
              </a:pPr>
              <a:r>
                <a:rPr lang="en-US" altLang="zh-CN" b="1" dirty="0">
                  <a:solidFill>
                    <a:srgbClr val="FF0000"/>
                  </a:solidFill>
                  <a:latin typeface="Times New Roman" panose="02020603050405020304" pitchFamily="18" charset="0"/>
                </a:rPr>
                <a:t>7.8 </a:t>
              </a:r>
              <a:r>
                <a:rPr lang="zh-CN" altLang="en-US" b="1" dirty="0">
                  <a:solidFill>
                    <a:srgbClr val="FF0000"/>
                  </a:solidFill>
                  <a:latin typeface="Times New Roman" panose="02020603050405020304" pitchFamily="18" charset="0"/>
                </a:rPr>
                <a:t>函数指针</a:t>
              </a:r>
            </a:p>
          </p:txBody>
        </p:sp>
        <p:grpSp>
          <p:nvGrpSpPr>
            <p:cNvPr id="88" name="Group 22"/>
            <p:cNvGrpSpPr>
              <a:grpSpLocks/>
            </p:cNvGrpSpPr>
            <p:nvPr/>
          </p:nvGrpSpPr>
          <p:grpSpPr bwMode="auto">
            <a:xfrm>
              <a:off x="4103" y="1434"/>
              <a:ext cx="274" cy="248"/>
              <a:chOff x="2078" y="1680"/>
              <a:chExt cx="1615" cy="1615"/>
            </a:xfrm>
          </p:grpSpPr>
          <p:sp>
            <p:nvSpPr>
              <p:cNvPr id="89" name="Oval 23"/>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0" name="Oval 24"/>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1" name="Oval 25"/>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92" name="Oval 26"/>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1" name="Oval 27"/>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2" name="Oval 28"/>
              <p:cNvSpPr>
                <a:spLocks noChangeArrowheads="1"/>
              </p:cNvSpPr>
              <p:nvPr/>
            </p:nvSpPr>
            <p:spPr bwMode="gray">
              <a:xfrm>
                <a:off x="2337" y="1939"/>
                <a:ext cx="1096" cy="1100"/>
              </a:xfrm>
              <a:prstGeom prst="ellipse">
                <a:avLst/>
              </a:prstGeom>
              <a:gradFill rotWithShape="1">
                <a:gsLst>
                  <a:gs pos="0">
                    <a:srgbClr val="00CC66"/>
                  </a:gs>
                  <a:gs pos="100000">
                    <a:srgbClr val="005E2F"/>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grpSp>
        <p:nvGrpSpPr>
          <p:cNvPr id="113" name="Group 60"/>
          <p:cNvGrpSpPr>
            <a:grpSpLocks/>
          </p:cNvGrpSpPr>
          <p:nvPr/>
        </p:nvGrpSpPr>
        <p:grpSpPr bwMode="auto">
          <a:xfrm>
            <a:off x="1982516" y="5157192"/>
            <a:ext cx="5186363" cy="682625"/>
            <a:chOff x="1066" y="709"/>
            <a:chExt cx="3267" cy="430"/>
          </a:xfrm>
        </p:grpSpPr>
        <p:sp>
          <p:nvSpPr>
            <p:cNvPr id="114" name="AutoShape 29">
              <a:hlinkClick r:id="rId4" action="ppaction://hlinksldjump"/>
            </p:cNvPr>
            <p:cNvSpPr>
              <a:spLocks noChangeArrowheads="1"/>
            </p:cNvSpPr>
            <p:nvPr/>
          </p:nvSpPr>
          <p:spPr bwMode="auto">
            <a:xfrm>
              <a:off x="1066" y="709"/>
              <a:ext cx="3248" cy="378"/>
            </a:xfrm>
            <a:prstGeom prst="roundRect">
              <a:avLst>
                <a:gd name="adj" fmla="val 50000"/>
              </a:avLst>
            </a:prstGeom>
            <a:gradFill rotWithShape="1">
              <a:gsLst>
                <a:gs pos="0">
                  <a:srgbClr val="CCECFF"/>
                </a:gs>
                <a:gs pos="100000">
                  <a:srgbClr val="FFFFFF"/>
                </a:gs>
              </a:gsLst>
              <a:lin ang="0" scaled="1"/>
            </a:gradFill>
            <a:ln w="28575"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nSpc>
                  <a:spcPct val="100000"/>
                </a:lnSpc>
                <a:spcBef>
                  <a:spcPct val="0"/>
                </a:spcBef>
                <a:buSzTx/>
                <a:buNone/>
                <a:defRPr/>
              </a:pPr>
              <a:r>
                <a:rPr lang="en-US" altLang="zh-CN" dirty="0">
                  <a:solidFill>
                    <a:srgbClr val="000000"/>
                  </a:solidFill>
                  <a:latin typeface="Times New Roman" panose="02020603050405020304" pitchFamily="18" charset="0"/>
                </a:rPr>
                <a:t>7.7 </a:t>
              </a:r>
              <a:r>
                <a:rPr lang="zh-CN" altLang="en-US" dirty="0">
                  <a:solidFill>
                    <a:srgbClr val="000000"/>
                  </a:solidFill>
                  <a:latin typeface="Times New Roman" panose="02020603050405020304" pitchFamily="18" charset="0"/>
                </a:rPr>
                <a:t>指针数组与多级指针</a:t>
              </a:r>
            </a:p>
          </p:txBody>
        </p:sp>
        <p:grpSp>
          <p:nvGrpSpPr>
            <p:cNvPr id="115" name="Group 30"/>
            <p:cNvGrpSpPr>
              <a:grpSpLocks/>
            </p:cNvGrpSpPr>
            <p:nvPr/>
          </p:nvGrpSpPr>
          <p:grpSpPr bwMode="auto">
            <a:xfrm>
              <a:off x="4059" y="891"/>
              <a:ext cx="274" cy="248"/>
              <a:chOff x="2078" y="1680"/>
              <a:chExt cx="1615" cy="1615"/>
            </a:xfrm>
          </p:grpSpPr>
          <p:sp>
            <p:nvSpPr>
              <p:cNvPr id="116" name="Oval 31"/>
              <p:cNvSpPr>
                <a:spLocks noChangeArrowheads="1"/>
              </p:cNvSpPr>
              <p:nvPr/>
            </p:nvSpPr>
            <p:spPr bwMode="gray">
              <a:xfrm>
                <a:off x="2078" y="1680"/>
                <a:ext cx="1615" cy="1615"/>
              </a:xfrm>
              <a:prstGeom prst="ellipse">
                <a:avLst/>
              </a:prstGeom>
              <a:gradFill rotWithShape="1">
                <a:gsLst>
                  <a:gs pos="0">
                    <a:srgbClr val="767676"/>
                  </a:gs>
                  <a:gs pos="50000">
                    <a:srgbClr val="FFFFFF"/>
                  </a:gs>
                  <a:gs pos="100000">
                    <a:srgbClr val="767676"/>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7" name="Oval 32"/>
              <p:cNvSpPr>
                <a:spLocks noChangeArrowheads="1"/>
              </p:cNvSpPr>
              <p:nvPr/>
            </p:nvSpPr>
            <p:spPr bwMode="gray">
              <a:xfrm>
                <a:off x="2170" y="1771"/>
                <a:ext cx="1430" cy="1430"/>
              </a:xfrm>
              <a:prstGeom prst="ellipse">
                <a:avLst/>
              </a:prstGeom>
              <a:gradFill rotWithShape="1">
                <a:gsLst>
                  <a:gs pos="0">
                    <a:srgbClr val="A2A2A2"/>
                  </a:gs>
                  <a:gs pos="50000">
                    <a:srgbClr val="FFFFFF"/>
                  </a:gs>
                  <a:gs pos="100000">
                    <a:srgbClr val="A2A2A2"/>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18" name="Oval 33"/>
              <p:cNvSpPr>
                <a:spLocks noChangeArrowheads="1"/>
              </p:cNvSpPr>
              <p:nvPr/>
            </p:nvSpPr>
            <p:spPr bwMode="gray">
              <a:xfrm>
                <a:off x="2255" y="1856"/>
                <a:ext cx="1261" cy="127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19" name="Oval 34"/>
              <p:cNvSpPr>
                <a:spLocks noChangeArrowheads="1"/>
              </p:cNvSpPr>
              <p:nvPr/>
            </p:nvSpPr>
            <p:spPr bwMode="gray">
              <a:xfrm>
                <a:off x="2254" y="1856"/>
                <a:ext cx="1262" cy="1266"/>
              </a:xfrm>
              <a:prstGeom prst="ellipse">
                <a:avLst/>
              </a:prstGeom>
              <a:gradFill rotWithShape="1">
                <a:gsLst>
                  <a:gs pos="0">
                    <a:srgbClr val="000000"/>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20" name="Oval 35"/>
              <p:cNvSpPr>
                <a:spLocks noChangeArrowheads="1"/>
              </p:cNvSpPr>
              <p:nvPr/>
            </p:nvSpPr>
            <p:spPr bwMode="gray">
              <a:xfrm>
                <a:off x="2337" y="1940"/>
                <a:ext cx="1096" cy="109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p:spPr>
            <p:txBody>
              <a:bodyPr anchor="ct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00000"/>
                  </a:solidFill>
                  <a:effectLst/>
                  <a:uLnTx/>
                  <a:uFillTx/>
                  <a:latin typeface="Garamond" panose="02020404030301010803" pitchFamily="18" charset="0"/>
                  <a:ea typeface="宋体" panose="02010600030101010101" pitchFamily="2" charset="-122"/>
                  <a:cs typeface="+mn-cs"/>
                </a:endParaRPr>
              </a:p>
            </p:txBody>
          </p:sp>
          <p:sp>
            <p:nvSpPr>
              <p:cNvPr id="121" name="Oval 36"/>
              <p:cNvSpPr>
                <a:spLocks noChangeArrowheads="1"/>
              </p:cNvSpPr>
              <p:nvPr/>
            </p:nvSpPr>
            <p:spPr bwMode="gray">
              <a:xfrm>
                <a:off x="2337" y="1939"/>
                <a:ext cx="1096" cy="1100"/>
              </a:xfrm>
              <a:prstGeom prst="ellipse">
                <a:avLst/>
              </a:prstGeom>
              <a:gradFill rotWithShape="1">
                <a:gsLst>
                  <a:gs pos="0">
                    <a:srgbClr val="FF0000"/>
                  </a:gs>
                  <a:gs pos="100000">
                    <a:srgbClr val="7C00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lvl1pPr>
                  <a:lnSpc>
                    <a:spcPct val="110000"/>
                  </a:lnSpc>
                  <a:spcBef>
                    <a:spcPct val="20000"/>
                  </a:spcBef>
                  <a:buSzPct val="120000"/>
                  <a:buBlip>
                    <a:blip r:embed="rId3"/>
                  </a:buBlip>
                  <a:defRPr sz="2800">
                    <a:solidFill>
                      <a:srgbClr val="133984"/>
                    </a:solidFill>
                    <a:latin typeface="Arial" panose="020B0604020202020204" pitchFamily="34" charset="0"/>
                    <a:ea typeface="黑体" panose="02010609060101010101" pitchFamily="49" charset="-122"/>
                  </a:defRPr>
                </a:lvl1pPr>
                <a:lvl2pPr marL="742950" indent="-285750">
                  <a:lnSpc>
                    <a:spcPct val="110000"/>
                  </a:lnSpc>
                  <a:spcBef>
                    <a:spcPct val="20000"/>
                  </a:spcBef>
                  <a:buClr>
                    <a:srgbClr val="000066"/>
                  </a:buClr>
                  <a:buChar char="•"/>
                  <a:defRPr sz="2400">
                    <a:solidFill>
                      <a:srgbClr val="133984"/>
                    </a:solidFill>
                    <a:latin typeface="Arial" panose="020B0604020202020204" pitchFamily="34" charset="0"/>
                    <a:ea typeface="黑体" panose="02010609060101010101" pitchFamily="49"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zh-CN" altLang="en-US" sz="2400" b="1"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grpSp>
      </p:grpSp>
    </p:spTree>
    <p:extLst>
      <p:ext uri="{BB962C8B-B14F-4D97-AF65-F5344CB8AC3E}">
        <p14:creationId xmlns:p14="http://schemas.microsoft.com/office/powerpoint/2010/main" val="5059484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49BD7BEC-81C0-6F4B-A0E8-8A49AF2E8EBE}"/>
              </a:ext>
            </a:extLst>
          </p:cNvPr>
          <p:cNvSpPr>
            <a:spLocks noGrp="1" noRot="1" noChangeArrowheads="1"/>
          </p:cNvSpPr>
          <p:nvPr>
            <p:ph type="title"/>
          </p:nvPr>
        </p:nvSpPr>
        <p:spPr>
          <a:xfrm>
            <a:off x="1476375" y="115888"/>
            <a:ext cx="7772400" cy="720725"/>
          </a:xfrm>
        </p:spPr>
        <p:txBody>
          <a:bodyPr/>
          <a:lstStyle/>
          <a:p>
            <a:pPr eaLnBrk="1" hangingPunct="1">
              <a:defRPr/>
            </a:pPr>
            <a:r>
              <a:rPr lang="zh-CN" altLang="en-US"/>
              <a:t>指向函数的指针</a:t>
            </a:r>
          </a:p>
        </p:txBody>
      </p:sp>
      <p:sp>
        <p:nvSpPr>
          <p:cNvPr id="67587" name="Rectangle 3">
            <a:extLst>
              <a:ext uri="{FF2B5EF4-FFF2-40B4-BE49-F238E27FC236}">
                <a16:creationId xmlns:a16="http://schemas.microsoft.com/office/drawing/2014/main" id="{5515CACC-C28B-304F-B389-176F9AD7AB44}"/>
              </a:ext>
            </a:extLst>
          </p:cNvPr>
          <p:cNvSpPr>
            <a:spLocks noGrp="1" noChangeArrowheads="1"/>
          </p:cNvSpPr>
          <p:nvPr>
            <p:ph idx="1"/>
          </p:nvPr>
        </p:nvSpPr>
        <p:spPr>
          <a:xfrm>
            <a:off x="899592" y="2132856"/>
            <a:ext cx="7416824" cy="1387111"/>
          </a:xfr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eaLnBrk="1" hangingPunct="1">
              <a:lnSpc>
                <a:spcPct val="100000"/>
              </a:lnSpc>
              <a:buSzTx/>
              <a:buFontTx/>
              <a:buNone/>
            </a:pP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isdigit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n,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k);</a:t>
            </a:r>
          </a:p>
          <a:p>
            <a:pPr eaLnBrk="1" hangingPunct="1">
              <a:lnSpc>
                <a:spcPct val="100000"/>
              </a:lnSpc>
              <a:buSzTx/>
              <a:buFontTx/>
              <a:buNone/>
            </a:pP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(*p)(</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r>
              <a:rPr kumimoji="1" lang="zh-CN" altLang="en-US"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a:t>
            </a:r>
          </a:p>
          <a:p>
            <a:pPr marL="449263" lvl="1" indent="-449263" eaLnBrk="1" hangingPunct="1">
              <a:lnSpc>
                <a:spcPct val="100000"/>
              </a:lnSpc>
              <a:buNone/>
            </a:pPr>
            <a:r>
              <a:rPr kumimoji="1" lang="en-US" altLang="zh-CN"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p = </a:t>
            </a:r>
            <a:r>
              <a:rPr kumimoji="1" lang="en-US" altLang="zh-CN" b="1" kern="1200" dirty="0" err="1">
                <a:solidFill>
                  <a:schemeClr val="tx1"/>
                </a:solidFill>
                <a:latin typeface="Courier New" panose="02070309020205020404" pitchFamily="49" charset="0"/>
                <a:ea typeface="黑体" panose="02010609060101010101" pitchFamily="49" charset="-122"/>
                <a:cs typeface="Courier New" panose="02070309020205020404" pitchFamily="49" charset="0"/>
              </a:rPr>
              <a:t>isdigit</a:t>
            </a:r>
            <a:r>
              <a:rPr kumimoji="1" lang="en-US" altLang="zh-CN"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 //</a:t>
            </a:r>
            <a:r>
              <a:rPr kumimoji="1" lang="zh-CN" altLang="en-US"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rPr>
              <a:t>函数原型必须一致</a:t>
            </a:r>
            <a:endParaRPr kumimoji="1" lang="en-US" altLang="zh-CN" b="1" kern="1200" dirty="0">
              <a:solidFill>
                <a:schemeClr val="tx1"/>
              </a:solidFill>
              <a:latin typeface="Courier New" panose="02070309020205020404" pitchFamily="49" charset="0"/>
              <a:ea typeface="黑体" panose="02010609060101010101" pitchFamily="49" charset="-122"/>
              <a:cs typeface="Courier New" panose="02070309020205020404" pitchFamily="49" charset="0"/>
            </a:endParaRPr>
          </a:p>
        </p:txBody>
      </p:sp>
      <p:sp>
        <p:nvSpPr>
          <p:cNvPr id="54276" name="Text Box 4"/>
          <p:cNvSpPr txBox="1">
            <a:spLocks noChangeArrowheads="1"/>
          </p:cNvSpPr>
          <p:nvPr/>
        </p:nvSpPr>
        <p:spPr bwMode="auto">
          <a:xfrm>
            <a:off x="282575" y="955675"/>
            <a:ext cx="8856663" cy="56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marL="449263" lvl="1" indent="-449263" eaLnBrk="1" hangingPunct="1">
              <a:lnSpc>
                <a:spcPct val="110000"/>
              </a:lnSpc>
              <a:buSzPct val="120000"/>
              <a:buBlip>
                <a:blip r:embed="rId2"/>
              </a:buBlip>
            </a:pPr>
            <a:r>
              <a:rPr lang="zh-CN" altLang="en-US" sz="2800" b="1" dirty="0">
                <a:latin typeface="+mn-lt"/>
                <a:ea typeface="+mn-ea"/>
              </a:rPr>
              <a:t>保存函数入口地址的指针，称做函数指针</a:t>
            </a:r>
            <a:endParaRPr lang="en-US" altLang="zh-CN" sz="2800" b="1" dirty="0">
              <a:latin typeface="+mn-lt"/>
              <a:ea typeface="+mn-ea"/>
            </a:endParaRPr>
          </a:p>
        </p:txBody>
      </p:sp>
      <p:sp>
        <p:nvSpPr>
          <p:cNvPr id="54277" name="矩形 4"/>
          <p:cNvSpPr>
            <a:spLocks noChangeArrowheads="1"/>
          </p:cNvSpPr>
          <p:nvPr/>
        </p:nvSpPr>
        <p:spPr bwMode="auto">
          <a:xfrm>
            <a:off x="886892" y="1607393"/>
            <a:ext cx="7430197" cy="4603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120000"/>
              </a:lnSpc>
              <a:spcBef>
                <a:spcPct val="20000"/>
              </a:spcBef>
              <a:buSzPct val="120000"/>
              <a:buBlip>
                <a:blip r:embed="rId2"/>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buSzTx/>
              <a:buFontTx/>
              <a:buNone/>
            </a:pPr>
            <a:r>
              <a:rPr kumimoji="1" lang="zh-CN" altLang="en-US" sz="2400" b="1">
                <a:solidFill>
                  <a:schemeClr val="bg1"/>
                </a:solidFill>
                <a:ea typeface="黑体" panose="02010609060101010101" pitchFamily="49" charset="-122"/>
                <a:cs typeface="Courier New" panose="02070309020205020404" pitchFamily="49" charset="0"/>
              </a:rPr>
              <a:t>返回类型  </a:t>
            </a:r>
            <a:r>
              <a:rPr kumimoji="1" lang="en-US" altLang="zh-CN" sz="2400" b="1">
                <a:solidFill>
                  <a:schemeClr val="bg1"/>
                </a:solidFill>
                <a:ea typeface="黑体" panose="02010609060101010101" pitchFamily="49" charset="-122"/>
                <a:cs typeface="Courier New" panose="02070309020205020404" pitchFamily="49" charset="0"/>
              </a:rPr>
              <a:t>(</a:t>
            </a:r>
            <a:r>
              <a:rPr kumimoji="1" lang="zh-CN" altLang="en-US" sz="2400" b="1">
                <a:solidFill>
                  <a:schemeClr val="bg1"/>
                </a:solidFill>
                <a:ea typeface="黑体" panose="02010609060101010101" pitchFamily="49" charset="-122"/>
                <a:cs typeface="Courier New" panose="02070309020205020404" pitchFamily="49" charset="0"/>
              </a:rPr>
              <a:t>*指针变量</a:t>
            </a:r>
            <a:r>
              <a:rPr kumimoji="1" lang="en-US" altLang="zh-CN" sz="2400" b="1">
                <a:solidFill>
                  <a:schemeClr val="bg1"/>
                </a:solidFill>
                <a:ea typeface="黑体" panose="02010609060101010101" pitchFamily="49" charset="-122"/>
                <a:cs typeface="Courier New" panose="02070309020205020404" pitchFamily="49" charset="0"/>
              </a:rPr>
              <a:t>)(</a:t>
            </a:r>
            <a:r>
              <a:rPr kumimoji="1" lang="zh-CN" altLang="en-US" sz="2400" b="1">
                <a:solidFill>
                  <a:schemeClr val="bg1"/>
                </a:solidFill>
                <a:ea typeface="黑体" panose="02010609060101010101" pitchFamily="49" charset="-122"/>
                <a:cs typeface="Courier New" panose="02070309020205020404" pitchFamily="49" charset="0"/>
              </a:rPr>
              <a:t>形参列表</a:t>
            </a:r>
            <a:r>
              <a:rPr kumimoji="1" lang="en-US" altLang="zh-CN" sz="2400" b="1">
                <a:solidFill>
                  <a:schemeClr val="bg1"/>
                </a:solidFill>
                <a:ea typeface="黑体" panose="02010609060101010101" pitchFamily="49" charset="-122"/>
                <a:cs typeface="Courier New" panose="02070309020205020404" pitchFamily="49" charset="0"/>
              </a:rPr>
              <a:t>);</a:t>
            </a:r>
            <a:endParaRPr kumimoji="1" lang="zh-CN" altLang="en-US" sz="2400" b="1">
              <a:solidFill>
                <a:schemeClr val="bg1"/>
              </a:solidFill>
              <a:ea typeface="黑体" panose="02010609060101010101" pitchFamily="49" charset="-122"/>
              <a:cs typeface="Courier New" panose="02070309020205020404" pitchFamily="49" charset="0"/>
            </a:endParaRPr>
          </a:p>
        </p:txBody>
      </p:sp>
      <p:sp>
        <p:nvSpPr>
          <p:cNvPr id="54278" name="Text Box 4"/>
          <p:cNvSpPr txBox="1">
            <a:spLocks noChangeArrowheads="1"/>
          </p:cNvSpPr>
          <p:nvPr/>
        </p:nvSpPr>
        <p:spPr bwMode="auto">
          <a:xfrm>
            <a:off x="395536" y="3789040"/>
            <a:ext cx="8856662" cy="525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defPPr>
              <a:defRPr lang="zh-CN"/>
            </a:defPPr>
            <a:lvl1pPr marL="449263" indent="-449263">
              <a:lnSpc>
                <a:spcPct val="120000"/>
              </a:lnSpc>
              <a:spcBef>
                <a:spcPct val="20000"/>
              </a:spcBef>
              <a:buSzPct val="120000"/>
              <a:buBlip>
                <a:blip r:embed="rId2"/>
              </a:buBlip>
              <a:defRPr sz="2800">
                <a:solidFill>
                  <a:srgbClr val="133984"/>
                </a:solidFill>
                <a:latin typeface="Courier New" panose="02070309020205020404" pitchFamily="49" charset="0"/>
              </a:defRPr>
            </a:lvl1pPr>
            <a:lvl2pPr marL="449263" lvl="1" indent="-449263" eaLnBrk="1" hangingPunct="1">
              <a:lnSpc>
                <a:spcPct val="110000"/>
              </a:lnSpc>
              <a:spcBef>
                <a:spcPct val="20000"/>
              </a:spcBef>
              <a:buClr>
                <a:srgbClr val="000066"/>
              </a:buClr>
              <a:buSzPct val="120000"/>
              <a:buBlip>
                <a:blip r:embed="rId2"/>
              </a:buBlip>
              <a:defRPr sz="2800" b="1">
                <a:solidFill>
                  <a:srgbClr val="133984"/>
                </a:solidFill>
                <a:latin typeface="+mn-lt"/>
                <a:ea typeface="+mn-ea"/>
              </a:defRPr>
            </a:lvl2pPr>
            <a:lvl3pPr marL="1143000" indent="-228600">
              <a:spcBef>
                <a:spcPct val="20000"/>
              </a:spcBef>
              <a:buChar char="•"/>
              <a:defRPr sz="2400">
                <a:latin typeface="Arial" panose="020B0604020202020204" pitchFamily="34" charset="0"/>
              </a:defRPr>
            </a:lvl3pPr>
            <a:lvl4pPr marL="1600200" indent="-228600">
              <a:spcBef>
                <a:spcPct val="20000"/>
              </a:spcBef>
              <a:buChar char="–"/>
              <a:defRPr sz="2000">
                <a:latin typeface="Arial" panose="020B0604020202020204" pitchFamily="34" charset="0"/>
              </a:defRPr>
            </a:lvl4pPr>
            <a:lvl5pPr marL="2057400" indent="-228600">
              <a:spcBef>
                <a:spcPct val="20000"/>
              </a:spcBef>
              <a:buChar char="»"/>
              <a:defRPr sz="2000">
                <a:latin typeface="Arial" panose="020B0604020202020204" pitchFamily="34" charset="0"/>
              </a:defRPr>
            </a:lvl5pPr>
            <a:lvl6pPr marL="2514600" indent="-228600" eaLnBrk="0" fontAlgn="base" hangingPunct="0">
              <a:spcBef>
                <a:spcPct val="20000"/>
              </a:spcBef>
              <a:spcAft>
                <a:spcPct val="0"/>
              </a:spcAft>
              <a:buChar char="»"/>
              <a:defRPr sz="2000">
                <a:latin typeface="Arial" panose="020B0604020202020204" pitchFamily="34" charset="0"/>
              </a:defRPr>
            </a:lvl6pPr>
            <a:lvl7pPr marL="2971800" indent="-228600" eaLnBrk="0" fontAlgn="base" hangingPunct="0">
              <a:spcBef>
                <a:spcPct val="20000"/>
              </a:spcBef>
              <a:spcAft>
                <a:spcPct val="0"/>
              </a:spcAft>
              <a:buChar char="»"/>
              <a:defRPr sz="2000">
                <a:latin typeface="Arial" panose="020B0604020202020204" pitchFamily="34" charset="0"/>
              </a:defRPr>
            </a:lvl7pPr>
            <a:lvl8pPr marL="3429000" indent="-228600" eaLnBrk="0" fontAlgn="base" hangingPunct="0">
              <a:spcBef>
                <a:spcPct val="20000"/>
              </a:spcBef>
              <a:spcAft>
                <a:spcPct val="0"/>
              </a:spcAft>
              <a:buChar char="»"/>
              <a:defRPr sz="2000">
                <a:latin typeface="Arial" panose="020B0604020202020204" pitchFamily="34" charset="0"/>
              </a:defRPr>
            </a:lvl8pPr>
            <a:lvl9pPr marL="3886200" indent="-228600" eaLnBrk="0" fontAlgn="base" hangingPunct="0">
              <a:spcBef>
                <a:spcPct val="20000"/>
              </a:spcBef>
              <a:spcAft>
                <a:spcPct val="0"/>
              </a:spcAft>
              <a:buChar char="»"/>
              <a:defRPr sz="2000">
                <a:latin typeface="Arial" panose="020B0604020202020204" pitchFamily="34" charset="0"/>
              </a:defRPr>
            </a:lvl9pPr>
          </a:lstStyle>
          <a:p>
            <a:pPr lvl="1"/>
            <a:r>
              <a:rPr lang="zh-CN" altLang="en-US" dirty="0"/>
              <a:t>可以通过函数指针调用对应的函数</a:t>
            </a:r>
            <a:endParaRPr lang="en-US" altLang="zh-CN" dirty="0"/>
          </a:p>
        </p:txBody>
      </p:sp>
      <p:sp>
        <p:nvSpPr>
          <p:cNvPr id="3" name="矩形 2">
            <a:extLst>
              <a:ext uri="{FF2B5EF4-FFF2-40B4-BE49-F238E27FC236}">
                <a16:creationId xmlns:a16="http://schemas.microsoft.com/office/drawing/2014/main" id="{FB2AC11A-CC2E-9B4F-B152-AE7C341D5096}"/>
              </a:ext>
            </a:extLst>
          </p:cNvPr>
          <p:cNvSpPr/>
          <p:nvPr/>
        </p:nvSpPr>
        <p:spPr>
          <a:xfrm>
            <a:off x="899592" y="4437112"/>
            <a:ext cx="7416824" cy="1570038"/>
          </a:xfrm>
          <a:prstGeom prst="rect">
            <a:avLst/>
          </a:prstGeo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eaLnBrk="1" hangingPunct="1">
              <a:lnSpc>
                <a:spcPct val="120000"/>
              </a:lnSpc>
              <a:spcBef>
                <a:spcPct val="20000"/>
              </a:spcBef>
              <a:buClr>
                <a:srgbClr val="000066"/>
              </a:buClr>
              <a:buSzPct val="120000"/>
              <a:defRPr/>
            </a:pPr>
            <a:r>
              <a:rPr lang="en-US" altLang="zh-CN" sz="2400" b="1" dirty="0" err="1">
                <a:latin typeface="Courier New" panose="02070309020205020404" pitchFamily="49" charset="0"/>
                <a:cs typeface="Courier New" panose="02070309020205020404" pitchFamily="49" charset="0"/>
              </a:rPr>
              <a:t>isdigit</a:t>
            </a:r>
            <a:r>
              <a:rPr lang="en-US" altLang="zh-CN" sz="2400" b="1" dirty="0">
                <a:latin typeface="Courier New" panose="02070309020205020404" pitchFamily="49" charset="0"/>
                <a:cs typeface="Courier New" panose="02070309020205020404" pitchFamily="49" charset="0"/>
              </a:rPr>
              <a:t>(12, x); </a:t>
            </a:r>
          </a:p>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(*p)(12, x);</a:t>
            </a:r>
          </a:p>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p(12,x);</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B3419DA6-178A-264C-B9D6-63DC031A9AC3}"/>
              </a:ext>
            </a:extLst>
          </p:cNvPr>
          <p:cNvSpPr>
            <a:spLocks noGrp="1" noRot="1" noChangeArrowheads="1"/>
          </p:cNvSpPr>
          <p:nvPr>
            <p:ph type="title"/>
          </p:nvPr>
        </p:nvSpPr>
        <p:spPr>
          <a:xfrm>
            <a:off x="685800" y="115888"/>
            <a:ext cx="7772400" cy="1143000"/>
          </a:xfrm>
        </p:spPr>
        <p:txBody>
          <a:bodyPr/>
          <a:lstStyle/>
          <a:p>
            <a:pPr eaLnBrk="1" hangingPunct="1">
              <a:defRPr/>
            </a:pPr>
            <a:r>
              <a:rPr lang="zh-CN" altLang="en-US"/>
              <a:t>函数指针的应用</a:t>
            </a:r>
          </a:p>
        </p:txBody>
      </p:sp>
      <p:sp>
        <p:nvSpPr>
          <p:cNvPr id="4" name="矩形 3"/>
          <p:cNvSpPr/>
          <p:nvPr/>
        </p:nvSpPr>
        <p:spPr>
          <a:xfrm>
            <a:off x="467544" y="908720"/>
            <a:ext cx="8424936" cy="2448272"/>
          </a:xfrm>
          <a:prstGeom prst="rect">
            <a:avLst/>
          </a:prstGeom>
          <a:solidFill>
            <a:schemeClr val="bg1">
              <a:lumMod val="85000"/>
            </a:schemeClr>
          </a:solidFill>
        </p:spPr>
        <p:txBody>
          <a:bodyPr/>
          <a:lstStyle/>
          <a:p>
            <a:pPr eaLnBrk="1" hangingPunct="1">
              <a:spcBef>
                <a:spcPts val="1200"/>
              </a:spcBef>
              <a:spcAft>
                <a:spcPts val="600"/>
              </a:spcAft>
              <a:defRPr/>
            </a:pPr>
            <a:r>
              <a:rPr lang="zh-CN" altLang="en-US" sz="2200" b="1" dirty="0">
                <a:solidFill>
                  <a:srgbClr val="133984"/>
                </a:solidFill>
                <a:latin typeface="Courier New" panose="02070309020205020404" pitchFamily="49" charset="0"/>
                <a:ea typeface="+mn-ea"/>
              </a:rPr>
              <a:t>通用快速排序函数：</a:t>
            </a:r>
            <a:endParaRPr lang="en-US" altLang="zh-CN" sz="2200" b="1" dirty="0">
              <a:solidFill>
                <a:srgbClr val="133984"/>
              </a:solidFill>
              <a:latin typeface="Courier New" panose="02070309020205020404" pitchFamily="49" charset="0"/>
              <a:ea typeface="+mn-ea"/>
            </a:endParaRPr>
          </a:p>
          <a:p>
            <a:pPr eaLnBrk="1" hangingPunct="1">
              <a:defRPr/>
            </a:pPr>
            <a:r>
              <a:rPr lang="zh-CN" altLang="en-US" sz="2200" dirty="0">
                <a:latin typeface="+mn-ea"/>
                <a:ea typeface="+mn-ea"/>
              </a:rPr>
              <a:t>  可以排序任何类型的数据</a:t>
            </a:r>
            <a:endParaRPr lang="zh-CN" altLang="en-US" sz="2200" dirty="0">
              <a:latin typeface="Courier New" panose="02070309020205020404" pitchFamily="49" charset="0"/>
              <a:ea typeface="+mn-ea"/>
            </a:endParaRPr>
          </a:p>
          <a:p>
            <a:pPr eaLnBrk="1" hangingPunct="1">
              <a:spcBef>
                <a:spcPts val="600"/>
              </a:spcBef>
              <a:spcAft>
                <a:spcPts val="200"/>
              </a:spcAft>
              <a:defRPr/>
            </a:pPr>
            <a:r>
              <a:rPr lang="zh-CN" altLang="en-US" sz="2200" b="1" dirty="0">
                <a:solidFill>
                  <a:srgbClr val="133984"/>
                </a:solidFill>
                <a:latin typeface="Courier New" panose="02070309020205020404" pitchFamily="49" charset="0"/>
                <a:ea typeface="+mn-ea"/>
              </a:rPr>
              <a:t>关键问题：</a:t>
            </a:r>
            <a:endParaRPr lang="en-US" altLang="zh-CN" sz="2200" b="1" dirty="0">
              <a:solidFill>
                <a:srgbClr val="133984"/>
              </a:solidFill>
              <a:latin typeface="Courier New" panose="02070309020205020404" pitchFamily="49" charset="0"/>
              <a:ea typeface="+mn-ea"/>
            </a:endParaRPr>
          </a:p>
          <a:p>
            <a:pPr eaLnBrk="1" hangingPunct="1">
              <a:defRPr/>
            </a:pPr>
            <a:r>
              <a:rPr lang="zh-CN" altLang="en-US" sz="2400" dirty="0">
                <a:latin typeface="+mn-ea"/>
                <a:ea typeface="+mn-ea"/>
              </a:rPr>
              <a:t>  </a:t>
            </a:r>
            <a:r>
              <a:rPr lang="zh-CN" altLang="en-US" sz="2200" dirty="0">
                <a:latin typeface="+mn-ea"/>
                <a:ea typeface="+mn-ea"/>
              </a:rPr>
              <a:t>将快速排序设计成一个函数模板，将待排序的数据类型设计成模板参数；不同类型的数据有不同的比较方式，向排序函数传递不同的比较函数来解决</a:t>
            </a:r>
          </a:p>
        </p:txBody>
      </p:sp>
      <p:sp>
        <p:nvSpPr>
          <p:cNvPr id="5" name="Rectangle 2">
            <a:extLst>
              <a:ext uri="{FF2B5EF4-FFF2-40B4-BE49-F238E27FC236}">
                <a16:creationId xmlns:a16="http://schemas.microsoft.com/office/drawing/2014/main" id="{E0922A06-1FC0-614E-AD49-9CEB4F657918}"/>
              </a:ext>
            </a:extLst>
          </p:cNvPr>
          <p:cNvSpPr>
            <a:spLocks noChangeArrowheads="1"/>
          </p:cNvSpPr>
          <p:nvPr/>
        </p:nvSpPr>
        <p:spPr bwMode="auto">
          <a:xfrm>
            <a:off x="467544" y="3429000"/>
            <a:ext cx="8424936" cy="3131627"/>
          </a:xfrm>
          <a:prstGeom prst="rect">
            <a:avLst/>
          </a:prstGeo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template &lt;class T&gt;</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void quicksort(T data[],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low,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high, </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                        </a:t>
            </a:r>
            <a:r>
              <a:rPr lang="en-US" altLang="zh-CN" sz="2000" b="1" dirty="0" err="1">
                <a:solidFill>
                  <a:srgbClr val="3F36FC"/>
                </a:solidFill>
                <a:latin typeface="Courier New" panose="02070309020205020404" pitchFamily="49" charset="0"/>
                <a:cs typeface="Courier New" panose="02070309020205020404" pitchFamily="49" charset="0"/>
              </a:rPr>
              <a:t>int</a:t>
            </a:r>
            <a:r>
              <a:rPr lang="en-US" altLang="zh-CN" sz="2000" b="1" dirty="0">
                <a:solidFill>
                  <a:srgbClr val="3F36FC"/>
                </a:solidFill>
                <a:latin typeface="Courier New" panose="02070309020205020404" pitchFamily="49" charset="0"/>
                <a:cs typeface="Courier New" panose="02070309020205020404" pitchFamily="49" charset="0"/>
              </a:rPr>
              <a:t> (*comp)(T, T)</a:t>
            </a:r>
            <a:r>
              <a:rPr lang="en-US" altLang="zh-CN" sz="2000" b="1" dirty="0">
                <a:latin typeface="Courier New" panose="02070309020205020404" pitchFamily="49" charset="0"/>
                <a:cs typeface="Courier New" panose="02070309020205020404" pitchFamily="49" charset="0"/>
              </a:rPr>
              <a:t>)</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mid;</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    if (low &gt;= high) return;	</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    mid = divide(data, low, high, comp);	</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    quicksort( data, low, mid-1, comp);</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    quicksort( data, mid+1, high, comp);	</a:t>
            </a:r>
          </a:p>
          <a:p>
            <a:pPr eaLnBrk="1" hangingPunct="1">
              <a:lnSpc>
                <a:spcPct val="110000"/>
              </a:lnSpc>
              <a:spcBef>
                <a:spcPts val="0"/>
              </a:spcBef>
              <a:buSzPct val="120000"/>
              <a:defRPr/>
            </a:pPr>
            <a:r>
              <a:rPr lang="en-US" altLang="zh-CN" sz="2000" b="1" dirty="0">
                <a:latin typeface="Courier New" panose="02070309020205020404" pitchFamily="49" charset="0"/>
                <a:cs typeface="Courier New" panose="020703090202050204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705C9AA-3F0E-1F40-AE55-169BF96943C1}"/>
              </a:ext>
            </a:extLst>
          </p:cNvPr>
          <p:cNvSpPr>
            <a:spLocks noGrp="1" noRot="1" noChangeArrowheads="1"/>
          </p:cNvSpPr>
          <p:nvPr>
            <p:ph type="title"/>
          </p:nvPr>
        </p:nvSpPr>
        <p:spPr>
          <a:xfrm>
            <a:off x="796925" y="114300"/>
            <a:ext cx="7772400" cy="714375"/>
          </a:xfrm>
        </p:spPr>
        <p:txBody>
          <a:bodyPr/>
          <a:lstStyle/>
          <a:p>
            <a:pPr eaLnBrk="1" hangingPunct="1">
              <a:defRPr/>
            </a:pPr>
            <a:r>
              <a:rPr lang="zh-CN" altLang="en-US" dirty="0"/>
              <a:t>指针的概念</a:t>
            </a:r>
            <a:endParaRPr lang="zh-CN" altLang="en-US" sz="2800" dirty="0"/>
          </a:p>
        </p:txBody>
      </p:sp>
      <p:sp>
        <p:nvSpPr>
          <p:cNvPr id="10243" name="Text Box 3"/>
          <p:cNvSpPr>
            <a:spLocks noGrp="1" noChangeArrowheads="1"/>
          </p:cNvSpPr>
          <p:nvPr>
            <p:ph idx="1"/>
          </p:nvPr>
        </p:nvSpPr>
        <p:spPr>
          <a:xfrm>
            <a:off x="179512" y="836712"/>
            <a:ext cx="6206083" cy="5434013"/>
          </a:xfrm>
        </p:spPr>
        <p:txBody>
          <a:bodyPr/>
          <a:lstStyle/>
          <a:p>
            <a:pPr eaLnBrk="1" hangingPunct="1">
              <a:lnSpc>
                <a:spcPct val="130000"/>
              </a:lnSpc>
            </a:pPr>
            <a:r>
              <a:rPr lang="zh-CN" altLang="en-US" sz="2400" b="1" dirty="0"/>
              <a:t>如在某一程序中定义了</a:t>
            </a:r>
            <a:endParaRPr lang="en-US" altLang="zh-CN" sz="2400" b="1" dirty="0"/>
          </a:p>
          <a:p>
            <a:pPr eaLnBrk="1" hangingPunct="1">
              <a:buFontTx/>
              <a:buNone/>
            </a:pPr>
            <a:endParaRPr lang="zh-CN" altLang="en-US" dirty="0"/>
          </a:p>
          <a:p>
            <a:pPr eaLnBrk="1" hangingPunct="1">
              <a:spcAft>
                <a:spcPts val="600"/>
              </a:spcAft>
            </a:pPr>
            <a:r>
              <a:rPr lang="zh-CN" altLang="en-US" sz="2400" b="1" dirty="0">
                <a:latin typeface="Courier New" panose="02070309020205020404" pitchFamily="49" charset="0"/>
              </a:rPr>
              <a:t>若系统给</a:t>
            </a:r>
            <a:r>
              <a:rPr lang="en-US" altLang="zh-CN" sz="2400" b="1" dirty="0">
                <a:latin typeface="Courier New" panose="02070309020205020404" pitchFamily="49" charset="0"/>
              </a:rPr>
              <a:t>x</a:t>
            </a:r>
            <a:r>
              <a:rPr lang="zh-CN" altLang="en-US" sz="2400" b="1" dirty="0">
                <a:latin typeface="Courier New" panose="02070309020205020404" pitchFamily="49" charset="0"/>
              </a:rPr>
              <a:t>分配空间的地址是</a:t>
            </a:r>
            <a:r>
              <a:rPr lang="en-US" altLang="zh-CN" sz="2400" b="1" dirty="0">
                <a:latin typeface="Courier New" panose="02070309020205020404" pitchFamily="49" charset="0"/>
              </a:rPr>
              <a:t>1000</a:t>
            </a:r>
            <a:r>
              <a:rPr lang="zh-CN" altLang="en-US" sz="2400" b="1" dirty="0">
                <a:latin typeface="Courier New" panose="02070309020205020404" pitchFamily="49" charset="0"/>
              </a:rPr>
              <a:t>，指向</a:t>
            </a:r>
            <a:r>
              <a:rPr lang="en-US" altLang="zh-CN" sz="2400" b="1" dirty="0">
                <a:latin typeface="Courier New" panose="02070309020205020404" pitchFamily="49" charset="0"/>
              </a:rPr>
              <a:t>x</a:t>
            </a:r>
            <a:r>
              <a:rPr lang="zh-CN" altLang="en-US" sz="2400" b="1" dirty="0">
                <a:latin typeface="Courier New" panose="02070309020205020404" pitchFamily="49" charset="0"/>
              </a:rPr>
              <a:t>的指针变量是另一个变量</a:t>
            </a:r>
            <a:r>
              <a:rPr lang="en-US" altLang="zh-CN" sz="2400" b="1" dirty="0">
                <a:latin typeface="Courier New" panose="02070309020205020404" pitchFamily="49" charset="0"/>
              </a:rPr>
              <a:t>p</a:t>
            </a:r>
            <a:r>
              <a:rPr lang="zh-CN" altLang="en-US" sz="2400" b="1" dirty="0">
                <a:latin typeface="Courier New" panose="02070309020205020404" pitchFamily="49" charset="0"/>
              </a:rPr>
              <a:t>，则</a:t>
            </a:r>
            <a:r>
              <a:rPr lang="en-US" altLang="zh-CN" sz="2400" b="1" dirty="0">
                <a:latin typeface="Courier New" panose="02070309020205020404" pitchFamily="49" charset="0"/>
              </a:rPr>
              <a:t>p</a:t>
            </a:r>
            <a:r>
              <a:rPr lang="zh-CN" altLang="en-US" sz="2400" b="1" dirty="0">
                <a:latin typeface="Courier New" panose="02070309020205020404" pitchFamily="49" charset="0"/>
              </a:rPr>
              <a:t>中存放的数据为</a:t>
            </a:r>
            <a:r>
              <a:rPr lang="en-US" altLang="zh-CN" sz="2400" b="1" dirty="0">
                <a:latin typeface="Courier New" panose="02070309020205020404" pitchFamily="49" charset="0"/>
              </a:rPr>
              <a:t>1000</a:t>
            </a:r>
          </a:p>
          <a:p>
            <a:pPr eaLnBrk="1" hangingPunct="1"/>
            <a:r>
              <a:rPr lang="zh-CN" altLang="en-US" sz="2400" b="1" dirty="0"/>
              <a:t>现在地址为</a:t>
            </a:r>
            <a:r>
              <a:rPr lang="en-US" altLang="zh-CN" sz="2400" b="1" dirty="0"/>
              <a:t>1000</a:t>
            </a:r>
            <a:r>
              <a:rPr lang="zh-CN" altLang="en-US" sz="2400" b="1" dirty="0"/>
              <a:t>的单元有两种访问方式：</a:t>
            </a:r>
          </a:p>
          <a:p>
            <a:pPr lvl="1" eaLnBrk="1" hangingPunct="1"/>
            <a:r>
              <a:rPr lang="zh-CN" altLang="en-US" sz="2000" dirty="0">
                <a:solidFill>
                  <a:schemeClr val="tx1"/>
                </a:solidFill>
              </a:rPr>
              <a:t>直接访问：访问变量</a:t>
            </a:r>
            <a:r>
              <a:rPr lang="en-US" altLang="zh-CN" sz="2000" dirty="0">
                <a:solidFill>
                  <a:schemeClr val="tx1"/>
                </a:solidFill>
              </a:rPr>
              <a:t>x</a:t>
            </a:r>
            <a:endParaRPr lang="zh-CN" altLang="en-US" sz="2000" dirty="0">
              <a:solidFill>
                <a:schemeClr val="tx1"/>
              </a:solidFill>
            </a:endParaRPr>
          </a:p>
          <a:p>
            <a:pPr lvl="1" eaLnBrk="1" hangingPunct="1"/>
            <a:r>
              <a:rPr lang="zh-CN" altLang="en-US" sz="2000" dirty="0">
                <a:solidFill>
                  <a:schemeClr val="tx1"/>
                </a:solidFill>
              </a:rPr>
              <a:t>间接访问：通过变量</a:t>
            </a:r>
            <a:r>
              <a:rPr lang="en-US" altLang="zh-CN" sz="2000" dirty="0">
                <a:solidFill>
                  <a:schemeClr val="tx1"/>
                </a:solidFill>
              </a:rPr>
              <a:t>p</a:t>
            </a:r>
            <a:r>
              <a:rPr lang="zh-CN" altLang="en-US" sz="2000" dirty="0">
                <a:solidFill>
                  <a:schemeClr val="tx1"/>
                </a:solidFill>
              </a:rPr>
              <a:t>访问其指向的单元</a:t>
            </a:r>
          </a:p>
        </p:txBody>
      </p:sp>
      <p:grpSp>
        <p:nvGrpSpPr>
          <p:cNvPr id="10244" name="Group 4"/>
          <p:cNvGrpSpPr>
            <a:grpSpLocks/>
          </p:cNvGrpSpPr>
          <p:nvPr/>
        </p:nvGrpSpPr>
        <p:grpSpPr bwMode="auto">
          <a:xfrm>
            <a:off x="6668642" y="1340768"/>
            <a:ext cx="2475358" cy="3096369"/>
            <a:chOff x="4017" y="1248"/>
            <a:chExt cx="1627" cy="2256"/>
          </a:xfrm>
        </p:grpSpPr>
        <p:grpSp>
          <p:nvGrpSpPr>
            <p:cNvPr id="10246" name="Group 5"/>
            <p:cNvGrpSpPr>
              <a:grpSpLocks/>
            </p:cNvGrpSpPr>
            <p:nvPr/>
          </p:nvGrpSpPr>
          <p:grpSpPr bwMode="auto">
            <a:xfrm>
              <a:off x="4017" y="1248"/>
              <a:ext cx="1627" cy="2256"/>
              <a:chOff x="3489" y="1248"/>
              <a:chExt cx="1627" cy="2256"/>
            </a:xfrm>
          </p:grpSpPr>
          <p:grpSp>
            <p:nvGrpSpPr>
              <p:cNvPr id="10249" name="Group 6"/>
              <p:cNvGrpSpPr>
                <a:grpSpLocks/>
              </p:cNvGrpSpPr>
              <p:nvPr/>
            </p:nvGrpSpPr>
            <p:grpSpPr bwMode="auto">
              <a:xfrm>
                <a:off x="3489" y="1248"/>
                <a:ext cx="1104" cy="2256"/>
                <a:chOff x="4353" y="1248"/>
                <a:chExt cx="1104" cy="2256"/>
              </a:xfrm>
            </p:grpSpPr>
            <p:grpSp>
              <p:nvGrpSpPr>
                <p:cNvPr id="10251" name="Group 7"/>
                <p:cNvGrpSpPr>
                  <a:grpSpLocks/>
                </p:cNvGrpSpPr>
                <p:nvPr/>
              </p:nvGrpSpPr>
              <p:grpSpPr bwMode="auto">
                <a:xfrm>
                  <a:off x="4353" y="1248"/>
                  <a:ext cx="1104" cy="2256"/>
                  <a:chOff x="4512" y="1968"/>
                  <a:chExt cx="1104" cy="2256"/>
                </a:xfrm>
              </p:grpSpPr>
              <p:sp>
                <p:nvSpPr>
                  <p:cNvPr id="10254" name="Line 8"/>
                  <p:cNvSpPr>
                    <a:spLocks noChangeShapeType="1"/>
                  </p:cNvSpPr>
                  <p:nvPr/>
                </p:nvSpPr>
                <p:spPr bwMode="auto">
                  <a:xfrm>
                    <a:off x="5040" y="1968"/>
                    <a:ext cx="0" cy="2256"/>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55" name="Line 9"/>
                  <p:cNvSpPr>
                    <a:spLocks noChangeShapeType="1"/>
                  </p:cNvSpPr>
                  <p:nvPr/>
                </p:nvSpPr>
                <p:spPr bwMode="auto">
                  <a:xfrm>
                    <a:off x="5616" y="1968"/>
                    <a:ext cx="0" cy="2256"/>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56" name="Line 10"/>
                  <p:cNvSpPr>
                    <a:spLocks noChangeShapeType="1"/>
                  </p:cNvSpPr>
                  <p:nvPr/>
                </p:nvSpPr>
                <p:spPr bwMode="auto">
                  <a:xfrm>
                    <a:off x="5040" y="2112"/>
                    <a:ext cx="5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57" name="Line 11"/>
                  <p:cNvSpPr>
                    <a:spLocks noChangeShapeType="1"/>
                  </p:cNvSpPr>
                  <p:nvPr/>
                </p:nvSpPr>
                <p:spPr bwMode="auto">
                  <a:xfrm>
                    <a:off x="5040" y="2448"/>
                    <a:ext cx="5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58" name="Line 12"/>
                  <p:cNvSpPr>
                    <a:spLocks noChangeShapeType="1"/>
                  </p:cNvSpPr>
                  <p:nvPr/>
                </p:nvSpPr>
                <p:spPr bwMode="auto">
                  <a:xfrm>
                    <a:off x="5040" y="2784"/>
                    <a:ext cx="5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59" name="Line 13"/>
                  <p:cNvSpPr>
                    <a:spLocks noChangeShapeType="1"/>
                  </p:cNvSpPr>
                  <p:nvPr/>
                </p:nvSpPr>
                <p:spPr bwMode="auto">
                  <a:xfrm>
                    <a:off x="5040" y="3456"/>
                    <a:ext cx="5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60" name="Line 14"/>
                  <p:cNvSpPr>
                    <a:spLocks noChangeShapeType="1"/>
                  </p:cNvSpPr>
                  <p:nvPr/>
                </p:nvSpPr>
                <p:spPr bwMode="auto">
                  <a:xfrm>
                    <a:off x="5040" y="3792"/>
                    <a:ext cx="5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61" name="Line 15"/>
                  <p:cNvSpPr>
                    <a:spLocks noChangeShapeType="1"/>
                  </p:cNvSpPr>
                  <p:nvPr/>
                </p:nvSpPr>
                <p:spPr bwMode="auto">
                  <a:xfrm flipH="1">
                    <a:off x="4512" y="3648"/>
                    <a:ext cx="528"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62" name="Line 16"/>
                  <p:cNvSpPr>
                    <a:spLocks noChangeShapeType="1"/>
                  </p:cNvSpPr>
                  <p:nvPr/>
                </p:nvSpPr>
                <p:spPr bwMode="auto">
                  <a:xfrm flipV="1">
                    <a:off x="4512" y="2208"/>
                    <a:ext cx="0" cy="144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263" name="Line 17"/>
                  <p:cNvSpPr>
                    <a:spLocks noChangeShapeType="1"/>
                  </p:cNvSpPr>
                  <p:nvPr/>
                </p:nvSpPr>
                <p:spPr bwMode="auto">
                  <a:xfrm>
                    <a:off x="4512" y="2208"/>
                    <a:ext cx="528"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zh-CN" altLang="en-US"/>
                  </a:p>
                </p:txBody>
              </p:sp>
            </p:grpSp>
            <p:sp>
              <p:nvSpPr>
                <p:cNvPr id="10252" name="Text Box 18"/>
                <p:cNvSpPr txBox="1">
                  <a:spLocks noChangeArrowheads="1"/>
                </p:cNvSpPr>
                <p:nvPr/>
              </p:nvSpPr>
              <p:spPr bwMode="auto">
                <a:xfrm>
                  <a:off x="4881" y="2736"/>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sz="2400">
                      <a:solidFill>
                        <a:schemeClr val="tx1"/>
                      </a:solidFill>
                      <a:latin typeface="Arial" panose="020B0604020202020204" pitchFamily="34" charset="0"/>
                      <a:ea typeface="黑体" panose="02010609060101010101" pitchFamily="49" charset="-122"/>
                    </a:rPr>
                    <a:t>1000</a:t>
                  </a:r>
                </a:p>
              </p:txBody>
            </p:sp>
            <p:sp>
              <p:nvSpPr>
                <p:cNvPr id="10253" name="Text Box 19"/>
                <p:cNvSpPr txBox="1">
                  <a:spLocks noChangeArrowheads="1"/>
                </p:cNvSpPr>
                <p:nvPr/>
              </p:nvSpPr>
              <p:spPr bwMode="auto">
                <a:xfrm>
                  <a:off x="4881" y="1488"/>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sz="2400">
                      <a:solidFill>
                        <a:schemeClr val="tx1"/>
                      </a:solidFill>
                      <a:latin typeface="Arial" panose="020B0604020202020204" pitchFamily="34" charset="0"/>
                      <a:ea typeface="黑体" panose="02010609060101010101" pitchFamily="49" charset="-122"/>
                    </a:rPr>
                    <a:t>   2</a:t>
                  </a:r>
                </a:p>
              </p:txBody>
            </p:sp>
          </p:grpSp>
          <p:sp>
            <p:nvSpPr>
              <p:cNvPr id="10250" name="Text Box 20"/>
              <p:cNvSpPr txBox="1">
                <a:spLocks noChangeArrowheads="1"/>
              </p:cNvSpPr>
              <p:nvPr/>
            </p:nvSpPr>
            <p:spPr bwMode="auto">
              <a:xfrm>
                <a:off x="4593" y="1488"/>
                <a:ext cx="523"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sz="2000">
                    <a:solidFill>
                      <a:schemeClr val="tx1"/>
                    </a:solidFill>
                    <a:latin typeface="Arial" panose="020B0604020202020204" pitchFamily="34" charset="0"/>
                    <a:ea typeface="黑体" panose="02010609060101010101" pitchFamily="49" charset="-122"/>
                  </a:rPr>
                  <a:t>1000</a:t>
                </a:r>
              </a:p>
            </p:txBody>
          </p:sp>
        </p:grpSp>
        <p:sp>
          <p:nvSpPr>
            <p:cNvPr id="10247" name="Text Box 21"/>
            <p:cNvSpPr txBox="1">
              <a:spLocks noChangeArrowheads="1"/>
            </p:cNvSpPr>
            <p:nvPr/>
          </p:nvSpPr>
          <p:spPr bwMode="auto">
            <a:xfrm>
              <a:off x="5121" y="1248"/>
              <a:ext cx="34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a:solidFill>
                    <a:schemeClr val="tx1"/>
                  </a:solidFill>
                  <a:latin typeface="Arial" panose="020B0604020202020204" pitchFamily="34" charset="0"/>
                  <a:ea typeface="黑体" panose="02010609060101010101" pitchFamily="49" charset="-122"/>
                </a:rPr>
                <a:t>x</a:t>
              </a:r>
            </a:p>
          </p:txBody>
        </p:sp>
        <p:sp>
          <p:nvSpPr>
            <p:cNvPr id="10248" name="Text Box 22"/>
            <p:cNvSpPr txBox="1">
              <a:spLocks noChangeArrowheads="1"/>
            </p:cNvSpPr>
            <p:nvPr/>
          </p:nvSpPr>
          <p:spPr bwMode="auto">
            <a:xfrm>
              <a:off x="5121" y="2764"/>
              <a:ext cx="52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lgn="ctr">
                  <a:solidFill>
                    <a:srgbClr val="000000"/>
                  </a:solidFill>
                  <a:miter lim="800000"/>
                  <a:headEnd type="none" w="sm" len="sm"/>
                  <a:tailEnd type="none" w="sm" len="sm"/>
                </a14:hiddenLine>
              </a:ext>
            </a:extLst>
          </p:spPr>
          <p:txBody>
            <a:bodyPr>
              <a:spAutoFit/>
            </a:bodyPr>
            <a:lstStyle>
              <a:lvl1pPr>
                <a:lnSpc>
                  <a:spcPct val="120000"/>
                </a:lnSpc>
                <a:spcBef>
                  <a:spcPct val="20000"/>
                </a:spcBef>
                <a:buSzPct val="120000"/>
                <a:buBlip>
                  <a:blip r:embed="rId3"/>
                </a:buBlip>
                <a:defRPr sz="2800">
                  <a:solidFill>
                    <a:srgbClr val="133984"/>
                  </a:solidFill>
                  <a:latin typeface="Courier New" panose="02070309020205020404" pitchFamily="49" charset="0"/>
                  <a:ea typeface="宋体" panose="02010600030101010101" pitchFamily="2" charset="-122"/>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SzTx/>
                <a:buFontTx/>
                <a:buNone/>
              </a:pPr>
              <a:r>
                <a:rPr kumimoji="1" lang="en-US" altLang="zh-CN">
                  <a:solidFill>
                    <a:schemeClr val="tx1"/>
                  </a:solidFill>
                  <a:latin typeface="Arial" panose="020B0604020202020204" pitchFamily="34" charset="0"/>
                  <a:ea typeface="黑体" panose="02010609060101010101" pitchFamily="49" charset="-122"/>
                </a:rPr>
                <a:t>p</a:t>
              </a:r>
            </a:p>
          </p:txBody>
        </p:sp>
      </p:grpSp>
      <p:sp>
        <p:nvSpPr>
          <p:cNvPr id="23" name="Text Box 4">
            <a:extLst>
              <a:ext uri="{FF2B5EF4-FFF2-40B4-BE49-F238E27FC236}">
                <a16:creationId xmlns:a16="http://schemas.microsoft.com/office/drawing/2014/main" id="{C284ACE1-0C18-6349-8BA6-1802C979C648}"/>
              </a:ext>
            </a:extLst>
          </p:cNvPr>
          <p:cNvSpPr txBox="1">
            <a:spLocks noChangeArrowheads="1"/>
          </p:cNvSpPr>
          <p:nvPr/>
        </p:nvSpPr>
        <p:spPr bwMode="auto">
          <a:xfrm>
            <a:off x="755576" y="1412776"/>
            <a:ext cx="5472608" cy="461665"/>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 </a:t>
            </a:r>
            <a:r>
              <a:rPr kumimoji="1" lang="en-US" altLang="zh-CN" sz="24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400" b="1" dirty="0">
                <a:latin typeface="Courier New" panose="02070309020205020404" pitchFamily="49" charset="0"/>
                <a:ea typeface="黑体" panose="02010609060101010101" pitchFamily="49" charset="-122"/>
                <a:cs typeface="Courier New" panose="02070309020205020404" pitchFamily="49" charset="0"/>
              </a:rPr>
              <a:t> x = 2;</a:t>
            </a: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775299"/>
            <a:ext cx="9144000" cy="2082701"/>
          </a:xfrm>
          <a:prstGeom prst="rect">
            <a:avLst/>
          </a:prstGeom>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1B9053CE-C701-EA41-9C43-BDCC33C5D13F}"/>
              </a:ext>
            </a:extLst>
          </p:cNvPr>
          <p:cNvSpPr>
            <a:spLocks noChangeArrowheads="1"/>
          </p:cNvSpPr>
          <p:nvPr/>
        </p:nvSpPr>
        <p:spPr bwMode="auto">
          <a:xfrm>
            <a:off x="107950" y="765175"/>
            <a:ext cx="8902700" cy="6046788"/>
          </a:xfrm>
          <a:prstGeom prst="rect">
            <a:avLst/>
          </a:prstGeom>
          <a:solidFill>
            <a:schemeClr val="bg1">
              <a:lumMod val="85000"/>
            </a:schemeClr>
          </a:solidFill>
          <a:ln>
            <a:noFill/>
          </a:ln>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template &lt;class T&gt;</a:t>
            </a:r>
          </a:p>
          <a:p>
            <a:pPr eaLnBrk="1" hangingPunct="1">
              <a:lnSpc>
                <a:spcPct val="120000"/>
              </a:lnSpc>
              <a:spcBef>
                <a:spcPct val="20000"/>
              </a:spcBef>
              <a:buSzPct val="120000"/>
              <a:defRPr/>
            </a:pP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divide(T data[],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low,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high, </a:t>
            </a:r>
            <a:r>
              <a:rPr lang="en-US" altLang="zh-CN" sz="2000" b="1" dirty="0" err="1">
                <a:latin typeface="Courier New" panose="02070309020205020404" pitchFamily="49" charset="0"/>
                <a:cs typeface="Courier New" panose="02070309020205020404" pitchFamily="49" charset="0"/>
              </a:rPr>
              <a:t>int</a:t>
            </a:r>
            <a:r>
              <a:rPr lang="en-US" altLang="zh-CN" sz="2000" b="1" dirty="0">
                <a:latin typeface="Courier New" panose="02070309020205020404" pitchFamily="49" charset="0"/>
                <a:cs typeface="Courier New" panose="02070309020205020404" pitchFamily="49" charset="0"/>
              </a:rPr>
              <a:t> (*comp)(T, T))</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T k = data[low];</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do {</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while (low &lt; high &amp;&amp; comp(data[high], k)&gt;0) </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--high;</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if (low &lt; high) { data[low] = data[high]; ++low;}</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while (low &lt; high &amp;&amp; comp(data[low], k) &lt; 0)</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++low;</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if (low &lt; high) { data[high] = data[low]; --high;}</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 while (low != high);</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data[low] = k;</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    return low;</a:t>
            </a:r>
          </a:p>
          <a:p>
            <a:pPr eaLnBrk="1" hangingPunct="1">
              <a:lnSpc>
                <a:spcPct val="120000"/>
              </a:lnSpc>
              <a:spcBef>
                <a:spcPct val="20000"/>
              </a:spcBef>
              <a:buSzPct val="120000"/>
              <a:defRPr/>
            </a:pPr>
            <a:r>
              <a:rPr lang="en-US" altLang="zh-CN" sz="2000" b="1" dirty="0">
                <a:latin typeface="Courier New" panose="02070309020205020404" pitchFamily="49" charset="0"/>
                <a:cs typeface="Courier New" panose="02070309020205020404" pitchFamily="49" charset="0"/>
              </a:rPr>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A68F15F7-B509-EE49-A5AE-E7C1D86E6E16}"/>
              </a:ext>
            </a:extLst>
          </p:cNvPr>
          <p:cNvSpPr>
            <a:spLocks noGrp="1" noRot="1" noChangeArrowheads="1"/>
          </p:cNvSpPr>
          <p:nvPr>
            <p:ph type="title"/>
          </p:nvPr>
        </p:nvSpPr>
        <p:spPr>
          <a:xfrm>
            <a:off x="819150" y="115888"/>
            <a:ext cx="7772400" cy="720725"/>
          </a:xfrm>
        </p:spPr>
        <p:txBody>
          <a:bodyPr/>
          <a:lstStyle/>
          <a:p>
            <a:pPr eaLnBrk="1" hangingPunct="1">
              <a:defRPr/>
            </a:pPr>
            <a:r>
              <a:rPr lang="zh-CN" altLang="en-US"/>
              <a:t>通用快速排序的应用</a:t>
            </a:r>
          </a:p>
        </p:txBody>
      </p:sp>
      <p:sp>
        <p:nvSpPr>
          <p:cNvPr id="58371" name="Rectangle 3"/>
          <p:cNvSpPr>
            <a:spLocks noGrp="1" noChangeArrowheads="1"/>
          </p:cNvSpPr>
          <p:nvPr>
            <p:ph idx="1"/>
          </p:nvPr>
        </p:nvSpPr>
        <p:spPr>
          <a:xfrm>
            <a:off x="251520" y="836712"/>
            <a:ext cx="8496300" cy="1944688"/>
          </a:xfrm>
        </p:spPr>
        <p:txBody>
          <a:bodyPr/>
          <a:lstStyle/>
          <a:p>
            <a:pPr eaLnBrk="1" hangingPunct="1">
              <a:lnSpc>
                <a:spcPct val="120000"/>
              </a:lnSpc>
            </a:pPr>
            <a:r>
              <a:rPr lang="zh-CN" altLang="en-US" b="1" dirty="0">
                <a:latin typeface="Courier New" panose="02070309020205020404" pitchFamily="49" charset="0"/>
              </a:rPr>
              <a:t>如果需要排序一组字符串，待排序的一组字符串保存在数组</a:t>
            </a:r>
            <a:r>
              <a:rPr lang="en-US" altLang="zh-CN" b="1" dirty="0">
                <a:latin typeface="Courier New" panose="02070309020205020404" pitchFamily="49" charset="0"/>
              </a:rPr>
              <a:t>a</a:t>
            </a:r>
            <a:r>
              <a:rPr lang="zh-CN" altLang="en-US" b="1" dirty="0">
                <a:latin typeface="Courier New" panose="02070309020205020404" pitchFamily="49" charset="0"/>
              </a:rPr>
              <a:t>中，定义如下：</a:t>
            </a:r>
            <a:endParaRPr lang="en-US" altLang="zh-CN" b="1" dirty="0">
              <a:latin typeface="Courier New" panose="02070309020205020404" pitchFamily="49" charset="0"/>
            </a:endParaRPr>
          </a:p>
          <a:p>
            <a:pPr eaLnBrk="1" hangingPunct="1">
              <a:lnSpc>
                <a:spcPct val="140000"/>
              </a:lnSpc>
              <a:buFontTx/>
              <a:buNone/>
            </a:pPr>
            <a:endParaRPr lang="en-US" altLang="zh-CN" sz="1800" dirty="0">
              <a:latin typeface="Courier New" panose="02070309020205020404" pitchFamily="49" charset="0"/>
            </a:endParaRPr>
          </a:p>
          <a:p>
            <a:pPr eaLnBrk="1" hangingPunct="1">
              <a:lnSpc>
                <a:spcPct val="140000"/>
              </a:lnSpc>
              <a:buFontTx/>
              <a:buNone/>
            </a:pPr>
            <a:endParaRPr lang="zh-CN" altLang="en-US" sz="1800" dirty="0">
              <a:latin typeface="Courier New" panose="02070309020205020404" pitchFamily="49" charset="0"/>
            </a:endParaRPr>
          </a:p>
          <a:p>
            <a:pPr eaLnBrk="1" hangingPunct="1">
              <a:lnSpc>
                <a:spcPct val="140000"/>
              </a:lnSpc>
            </a:pPr>
            <a:r>
              <a:rPr lang="zh-CN" altLang="en-US" b="1" dirty="0">
                <a:latin typeface="Courier New" panose="02070309020205020404" pitchFamily="49" charset="0"/>
              </a:rPr>
              <a:t>调用</a:t>
            </a:r>
          </a:p>
          <a:p>
            <a:pPr lvl="1" eaLnBrk="1" hangingPunct="1">
              <a:lnSpc>
                <a:spcPct val="140000"/>
              </a:lnSpc>
              <a:buFont typeface="Wingdings" panose="05000000000000000000" pitchFamily="2" charset="2"/>
              <a:buNone/>
            </a:pPr>
            <a:r>
              <a:rPr lang="zh-CN" altLang="en-US" sz="3200" dirty="0">
                <a:latin typeface="Courier New" panose="02070309020205020404" pitchFamily="49" charset="0"/>
              </a:rPr>
              <a:t> </a:t>
            </a:r>
            <a:endParaRPr lang="en-US" altLang="zh-CN" sz="3200" dirty="0">
              <a:latin typeface="Courier New" panose="02070309020205020404" pitchFamily="49" charset="0"/>
            </a:endParaRPr>
          </a:p>
        </p:txBody>
      </p:sp>
      <p:sp>
        <p:nvSpPr>
          <p:cNvPr id="2" name="矩形 1">
            <a:extLst>
              <a:ext uri="{FF2B5EF4-FFF2-40B4-BE49-F238E27FC236}">
                <a16:creationId xmlns:a16="http://schemas.microsoft.com/office/drawing/2014/main" id="{A2AA10E9-E07D-EB4B-9C08-F64766978F88}"/>
              </a:ext>
            </a:extLst>
          </p:cNvPr>
          <p:cNvSpPr/>
          <p:nvPr/>
        </p:nvSpPr>
        <p:spPr>
          <a:xfrm>
            <a:off x="755576" y="1988840"/>
            <a:ext cx="7920037" cy="960263"/>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char *a[]={"</a:t>
            </a:r>
            <a:r>
              <a:rPr lang="en-US" altLang="zh-CN" sz="2400" b="1" dirty="0" err="1">
                <a:latin typeface="Courier New" panose="02070309020205020404" pitchFamily="49" charset="0"/>
                <a:cs typeface="Courier New" panose="02070309020205020404" pitchFamily="49" charset="0"/>
              </a:rPr>
              <a:t>aaa</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nnn</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rrr</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fff</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sss</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ggg</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ddd</a:t>
            </a:r>
            <a:r>
              <a:rPr lang="en-US" altLang="zh-CN" sz="2400" b="1" dirty="0">
                <a:latin typeface="Courier New" panose="02070309020205020404" pitchFamily="49" charset="0"/>
                <a:cs typeface="Courier New" panose="02070309020205020404" pitchFamily="49" charset="0"/>
              </a:rPr>
              <a:t>"};</a:t>
            </a:r>
          </a:p>
        </p:txBody>
      </p:sp>
      <p:sp>
        <p:nvSpPr>
          <p:cNvPr id="3" name="矩形 2">
            <a:extLst>
              <a:ext uri="{FF2B5EF4-FFF2-40B4-BE49-F238E27FC236}">
                <a16:creationId xmlns:a16="http://schemas.microsoft.com/office/drawing/2014/main" id="{961945AC-584B-9244-B5AE-91A358EBAE13}"/>
              </a:ext>
            </a:extLst>
          </p:cNvPr>
          <p:cNvSpPr/>
          <p:nvPr/>
        </p:nvSpPr>
        <p:spPr>
          <a:xfrm>
            <a:off x="755576" y="3573016"/>
            <a:ext cx="7920880" cy="535531"/>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quicksort(a, 0, 6, </a:t>
            </a:r>
            <a:r>
              <a:rPr lang="en-US" altLang="zh-CN" sz="2400" b="1" dirty="0" err="1">
                <a:solidFill>
                  <a:srgbClr val="3F36FC"/>
                </a:solidFill>
                <a:latin typeface="Courier New" panose="02070309020205020404" pitchFamily="49" charset="0"/>
                <a:cs typeface="Courier New" panose="02070309020205020404" pitchFamily="49" charset="0"/>
              </a:rPr>
              <a:t>strcmp</a:t>
            </a:r>
            <a:r>
              <a:rPr lang="en-US" altLang="zh-CN" sz="2400" b="1" dirty="0">
                <a:latin typeface="Courier New" panose="02070309020205020404" pitchFamily="49" charset="0"/>
                <a:cs typeface="Courier New" panose="02070309020205020404" pitchFamily="49" charset="0"/>
              </a:rPr>
              <a:t>);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A8B612F-C1ED-F745-BC84-C51B491FF9DE}"/>
              </a:ext>
            </a:extLst>
          </p:cNvPr>
          <p:cNvSpPr>
            <a:spLocks noGrp="1" noRot="1" noChangeArrowheads="1"/>
          </p:cNvSpPr>
          <p:nvPr>
            <p:ph type="title"/>
          </p:nvPr>
        </p:nvSpPr>
        <p:spPr>
          <a:xfrm>
            <a:off x="1042988" y="115888"/>
            <a:ext cx="7772400" cy="1143000"/>
          </a:xfrm>
        </p:spPr>
        <p:txBody>
          <a:bodyPr/>
          <a:lstStyle/>
          <a:p>
            <a:pPr eaLnBrk="1" hangingPunct="1">
              <a:defRPr/>
            </a:pPr>
            <a:r>
              <a:rPr lang="zh-CN" altLang="en-US"/>
              <a:t>通用快速排序的应用</a:t>
            </a:r>
          </a:p>
        </p:txBody>
      </p:sp>
      <p:sp>
        <p:nvSpPr>
          <p:cNvPr id="59395" name="Rectangle 3"/>
          <p:cNvSpPr>
            <a:spLocks noGrp="1" noChangeArrowheads="1"/>
          </p:cNvSpPr>
          <p:nvPr>
            <p:ph idx="1"/>
          </p:nvPr>
        </p:nvSpPr>
        <p:spPr>
          <a:xfrm>
            <a:off x="323850" y="981075"/>
            <a:ext cx="8293100" cy="5314950"/>
          </a:xfrm>
        </p:spPr>
        <p:txBody>
          <a:bodyPr/>
          <a:lstStyle/>
          <a:p>
            <a:pPr eaLnBrk="1" hangingPunct="1"/>
            <a:r>
              <a:rPr lang="zh-CN" altLang="en-US" b="1" dirty="0"/>
              <a:t>如果要排序一组整型数，则需要定义一个比较函数，如下所示：</a:t>
            </a:r>
            <a:endParaRPr lang="en-US" altLang="zh-CN" b="1" dirty="0"/>
          </a:p>
          <a:p>
            <a:pPr eaLnBrk="1" hangingPunct="1"/>
            <a:endParaRPr lang="en-US" altLang="zh-CN" sz="4400" dirty="0"/>
          </a:p>
          <a:p>
            <a:pPr marL="0" indent="0" eaLnBrk="1" hangingPunct="1">
              <a:buNone/>
            </a:pPr>
            <a:endParaRPr lang="zh-CN" altLang="en-US" sz="3200" dirty="0"/>
          </a:p>
          <a:p>
            <a:pPr eaLnBrk="1" hangingPunct="1"/>
            <a:endParaRPr lang="en-US" altLang="zh-CN" dirty="0"/>
          </a:p>
          <a:p>
            <a:pPr eaLnBrk="1" hangingPunct="1"/>
            <a:r>
              <a:rPr lang="zh-CN" altLang="en-US" b="1" dirty="0">
                <a:latin typeface="Courier New" panose="02070309020205020404" pitchFamily="49" charset="0"/>
              </a:rPr>
              <a:t>如果整型数组</a:t>
            </a:r>
            <a:r>
              <a:rPr lang="en-US" altLang="zh-CN" b="1" dirty="0">
                <a:latin typeface="Courier New" panose="02070309020205020404" pitchFamily="49" charset="0"/>
              </a:rPr>
              <a:t>b</a:t>
            </a:r>
            <a:r>
              <a:rPr lang="zh-CN" altLang="en-US" b="1" dirty="0">
                <a:latin typeface="Courier New" panose="02070309020205020404" pitchFamily="49" charset="0"/>
              </a:rPr>
              <a:t>定义如下：</a:t>
            </a:r>
            <a:endParaRPr lang="en-US" altLang="zh-CN" b="1" dirty="0">
              <a:latin typeface="Courier New" panose="02070309020205020404" pitchFamily="49" charset="0"/>
            </a:endParaRPr>
          </a:p>
          <a:p>
            <a:pPr eaLnBrk="1" hangingPunct="1">
              <a:buFontTx/>
              <a:buNone/>
            </a:pPr>
            <a:endParaRPr lang="zh-CN" altLang="en-US" dirty="0"/>
          </a:p>
          <a:p>
            <a:pPr eaLnBrk="1" hangingPunct="1"/>
            <a:r>
              <a:rPr lang="zh-CN" altLang="en-US" b="1" dirty="0"/>
              <a:t>调用</a:t>
            </a:r>
          </a:p>
        </p:txBody>
      </p:sp>
      <p:sp>
        <p:nvSpPr>
          <p:cNvPr id="2" name="矩形 1">
            <a:extLst>
              <a:ext uri="{FF2B5EF4-FFF2-40B4-BE49-F238E27FC236}">
                <a16:creationId xmlns:a16="http://schemas.microsoft.com/office/drawing/2014/main" id="{17DF3F15-2632-7A41-B354-931CB0FD92FB}"/>
              </a:ext>
            </a:extLst>
          </p:cNvPr>
          <p:cNvSpPr/>
          <p:nvPr/>
        </p:nvSpPr>
        <p:spPr>
          <a:xfrm>
            <a:off x="899592" y="1988840"/>
            <a:ext cx="7488237" cy="2068259"/>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eaLnBrk="1" hangingPunct="1">
              <a:lnSpc>
                <a:spcPct val="120000"/>
              </a:lnSpc>
              <a:spcBef>
                <a:spcPct val="20000"/>
              </a:spcBef>
              <a:buClr>
                <a:srgbClr val="000066"/>
              </a:buClr>
              <a:buSzPct val="120000"/>
              <a:defRPr/>
            </a:pPr>
            <a:r>
              <a:rPr lang="en-US" altLang="zh-CN" sz="2400" b="1" dirty="0" err="1">
                <a:latin typeface="Courier New" panose="02070309020205020404" pitchFamily="49" charset="0"/>
                <a:cs typeface="Courier New" panose="02070309020205020404" pitchFamily="49" charset="0"/>
              </a:rPr>
              <a:t>int</a:t>
            </a:r>
            <a:r>
              <a:rPr lang="en-US" altLang="zh-CN" sz="2400" b="1" dirty="0">
                <a:latin typeface="Courier New" panose="02070309020205020404" pitchFamily="49" charset="0"/>
                <a:cs typeface="Courier New" panose="02070309020205020404" pitchFamily="49" charset="0"/>
              </a:rPr>
              <a:t> </a:t>
            </a:r>
            <a:r>
              <a:rPr lang="en-US" altLang="zh-CN" sz="2400" b="1" dirty="0" err="1">
                <a:latin typeface="Courier New" panose="02070309020205020404" pitchFamily="49" charset="0"/>
                <a:cs typeface="Courier New" panose="02070309020205020404" pitchFamily="49" charset="0"/>
              </a:rPr>
              <a:t>intcmp</a:t>
            </a:r>
            <a:r>
              <a:rPr lang="en-US" altLang="zh-CN" sz="2400" b="1" dirty="0">
                <a:latin typeface="Courier New" panose="02070309020205020404" pitchFamily="49" charset="0"/>
                <a:cs typeface="Courier New" panose="02070309020205020404" pitchFamily="49" charset="0"/>
              </a:rPr>
              <a:t>(</a:t>
            </a:r>
            <a:r>
              <a:rPr lang="en-US" altLang="zh-CN" sz="2400" b="1" dirty="0" err="1">
                <a:latin typeface="Courier New" panose="02070309020205020404" pitchFamily="49" charset="0"/>
                <a:cs typeface="Courier New" panose="02070309020205020404" pitchFamily="49" charset="0"/>
              </a:rPr>
              <a:t>int</a:t>
            </a:r>
            <a:r>
              <a:rPr lang="en-US" altLang="zh-CN" sz="2400" b="1" dirty="0">
                <a:latin typeface="Courier New" panose="02070309020205020404" pitchFamily="49" charset="0"/>
                <a:cs typeface="Courier New" panose="02070309020205020404" pitchFamily="49" charset="0"/>
              </a:rPr>
              <a:t> a, </a:t>
            </a:r>
            <a:r>
              <a:rPr lang="en-US" altLang="zh-CN" sz="2400" b="1" dirty="0" err="1">
                <a:latin typeface="Courier New" panose="02070309020205020404" pitchFamily="49" charset="0"/>
                <a:cs typeface="Courier New" panose="02070309020205020404" pitchFamily="49" charset="0"/>
              </a:rPr>
              <a:t>int</a:t>
            </a:r>
            <a:r>
              <a:rPr lang="en-US" altLang="zh-CN" sz="2400" b="1" dirty="0">
                <a:latin typeface="Courier New" panose="02070309020205020404" pitchFamily="49" charset="0"/>
                <a:cs typeface="Courier New" panose="02070309020205020404" pitchFamily="49" charset="0"/>
              </a:rPr>
              <a:t> b)</a:t>
            </a:r>
          </a:p>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   if (a == b) return 0;</a:t>
            </a:r>
          </a:p>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    if (a &lt; b) return -1; else return 1;</a:t>
            </a:r>
          </a:p>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a:t>
            </a:r>
          </a:p>
        </p:txBody>
      </p:sp>
      <p:sp>
        <p:nvSpPr>
          <p:cNvPr id="3" name="矩形 2">
            <a:extLst>
              <a:ext uri="{FF2B5EF4-FFF2-40B4-BE49-F238E27FC236}">
                <a16:creationId xmlns:a16="http://schemas.microsoft.com/office/drawing/2014/main" id="{D69410C2-3496-1D42-A260-99DD9707D4E0}"/>
              </a:ext>
            </a:extLst>
          </p:cNvPr>
          <p:cNvSpPr/>
          <p:nvPr/>
        </p:nvSpPr>
        <p:spPr>
          <a:xfrm>
            <a:off x="900113" y="4576763"/>
            <a:ext cx="7488237" cy="517065"/>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eaLnBrk="1" hangingPunct="1">
              <a:lnSpc>
                <a:spcPct val="120000"/>
              </a:lnSpc>
              <a:spcBef>
                <a:spcPct val="20000"/>
              </a:spcBef>
              <a:buClr>
                <a:srgbClr val="000066"/>
              </a:buClr>
              <a:buSzPct val="120000"/>
              <a:defRPr/>
            </a:pPr>
            <a:r>
              <a:rPr lang="en-US" altLang="zh-CN" sz="2400" b="1" dirty="0" err="1">
                <a:latin typeface="Courier New" panose="02070309020205020404" pitchFamily="49" charset="0"/>
                <a:cs typeface="Courier New" panose="02070309020205020404" pitchFamily="49" charset="0"/>
              </a:rPr>
              <a:t>int</a:t>
            </a:r>
            <a:r>
              <a:rPr lang="en-US" altLang="zh-CN" sz="2400" b="1" dirty="0">
                <a:latin typeface="Courier New" panose="02070309020205020404" pitchFamily="49" charset="0"/>
                <a:cs typeface="Courier New" panose="02070309020205020404" pitchFamily="49" charset="0"/>
              </a:rPr>
              <a:t> b[] = {7,9,4,3,8,1,2,5,6,0};</a:t>
            </a:r>
          </a:p>
        </p:txBody>
      </p:sp>
      <p:sp>
        <p:nvSpPr>
          <p:cNvPr id="4" name="矩形 3">
            <a:extLst>
              <a:ext uri="{FF2B5EF4-FFF2-40B4-BE49-F238E27FC236}">
                <a16:creationId xmlns:a16="http://schemas.microsoft.com/office/drawing/2014/main" id="{77683271-08D5-244E-AB4D-193F8A86D95E}"/>
              </a:ext>
            </a:extLst>
          </p:cNvPr>
          <p:cNvSpPr/>
          <p:nvPr/>
        </p:nvSpPr>
        <p:spPr>
          <a:xfrm>
            <a:off x="900113" y="5761038"/>
            <a:ext cx="7488237" cy="535531"/>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lvl="1" eaLnBrk="1" hangingPunct="1">
              <a:lnSpc>
                <a:spcPct val="120000"/>
              </a:lnSpc>
              <a:spcBef>
                <a:spcPct val="20000"/>
              </a:spcBef>
              <a:buClr>
                <a:srgbClr val="000066"/>
              </a:buClr>
              <a:buSzPct val="120000"/>
              <a:defRPr/>
            </a:pPr>
            <a:r>
              <a:rPr lang="en-US" altLang="zh-CN" sz="2400" b="1" dirty="0">
                <a:latin typeface="Courier New" panose="02070309020205020404" pitchFamily="49" charset="0"/>
                <a:cs typeface="Courier New" panose="02070309020205020404" pitchFamily="49" charset="0"/>
              </a:rPr>
              <a:t>quicksort(b, 0, 9, </a:t>
            </a:r>
            <a:r>
              <a:rPr lang="en-US" altLang="zh-CN" sz="2400" b="1" dirty="0" err="1">
                <a:solidFill>
                  <a:srgbClr val="3F36FC"/>
                </a:solidFill>
                <a:latin typeface="Courier New" panose="02070309020205020404" pitchFamily="49" charset="0"/>
                <a:cs typeface="Courier New" panose="02070309020205020404" pitchFamily="49" charset="0"/>
              </a:rPr>
              <a:t>intcmp</a:t>
            </a:r>
            <a:r>
              <a:rPr lang="en-US" altLang="zh-CN" sz="2400" b="1" dirty="0">
                <a:latin typeface="Courier New" panose="02070309020205020404" pitchFamily="49" charset="0"/>
                <a:cs typeface="Courier New" panose="02070309020205020404" pitchFamily="49" charset="0"/>
              </a:rPr>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C461753C-7B2E-0C49-8DB2-B1075299F762}"/>
              </a:ext>
            </a:extLst>
          </p:cNvPr>
          <p:cNvSpPr>
            <a:spLocks noGrp="1" noRot="1" noChangeArrowheads="1"/>
          </p:cNvSpPr>
          <p:nvPr>
            <p:ph type="title"/>
          </p:nvPr>
        </p:nvSpPr>
        <p:spPr/>
        <p:txBody>
          <a:bodyPr/>
          <a:lstStyle/>
          <a:p>
            <a:pPr eaLnBrk="1" hangingPunct="1">
              <a:defRPr/>
            </a:pPr>
            <a:r>
              <a:rPr lang="zh-CN" altLang="en-US"/>
              <a:t>总结</a:t>
            </a:r>
          </a:p>
        </p:txBody>
      </p:sp>
      <p:sp>
        <p:nvSpPr>
          <p:cNvPr id="60419" name="Rectangle 3"/>
          <p:cNvSpPr>
            <a:spLocks noGrp="1" noChangeArrowheads="1"/>
          </p:cNvSpPr>
          <p:nvPr>
            <p:ph idx="1"/>
          </p:nvPr>
        </p:nvSpPr>
        <p:spPr/>
        <p:txBody>
          <a:bodyPr/>
          <a:lstStyle/>
          <a:p>
            <a:pPr eaLnBrk="1" hangingPunct="1"/>
            <a:r>
              <a:rPr lang="zh-CN" altLang="en-US" dirty="0"/>
              <a:t>本章介绍了指针的概念 ，指针变量的定义、运算</a:t>
            </a:r>
          </a:p>
          <a:p>
            <a:pPr eaLnBrk="1" hangingPunct="1"/>
            <a:r>
              <a:rPr lang="zh-CN" altLang="en-US" dirty="0"/>
              <a:t>采用指针，可以使数组有多种访问方式</a:t>
            </a:r>
          </a:p>
          <a:p>
            <a:pPr eaLnBrk="1" hangingPunct="1"/>
            <a:r>
              <a:rPr lang="zh-CN" altLang="en-US" dirty="0"/>
              <a:t>将指针作为形式参数可以使一个函数与其调用函数共享数据 </a:t>
            </a:r>
          </a:p>
          <a:p>
            <a:pPr eaLnBrk="1" hangingPunct="1"/>
            <a:r>
              <a:rPr lang="zh-CN" altLang="en-US" dirty="0"/>
              <a:t>动态分配内存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marL="838200" indent="-838200" eaLnBrk="1" hangingPunct="1"/>
            <a:r>
              <a:rPr lang="zh-CN" altLang="en-US"/>
              <a:t>作业</a:t>
            </a:r>
            <a:r>
              <a:rPr lang="en-US" altLang="zh-CN"/>
              <a:t>&amp;</a:t>
            </a:r>
            <a:r>
              <a:rPr lang="zh-CN" altLang="en-US"/>
              <a:t>上机练习</a:t>
            </a:r>
          </a:p>
        </p:txBody>
      </p:sp>
      <p:sp>
        <p:nvSpPr>
          <p:cNvPr id="65539" name="Rectangle 3"/>
          <p:cNvSpPr>
            <a:spLocks noGrp="1" noChangeArrowheads="1"/>
          </p:cNvSpPr>
          <p:nvPr>
            <p:ph idx="1"/>
          </p:nvPr>
        </p:nvSpPr>
        <p:spPr>
          <a:xfrm>
            <a:off x="415925" y="908050"/>
            <a:ext cx="8312150" cy="5617294"/>
          </a:xfrm>
        </p:spPr>
        <p:txBody>
          <a:bodyPr/>
          <a:lstStyle/>
          <a:p>
            <a:pPr eaLnBrk="1" hangingPunct="1">
              <a:lnSpc>
                <a:spcPct val="120000"/>
              </a:lnSpc>
            </a:pPr>
            <a:r>
              <a:rPr lang="en-US" altLang="zh-CN" sz="2400" b="1" dirty="0">
                <a:solidFill>
                  <a:schemeClr val="tx1"/>
                </a:solidFill>
              </a:rPr>
              <a:t>Complete the quicksort program so that it can sort all types of numbers, chars, and strings.</a:t>
            </a:r>
          </a:p>
          <a:p>
            <a:pPr eaLnBrk="1" hangingPunct="1">
              <a:lnSpc>
                <a:spcPct val="120000"/>
              </a:lnSpc>
            </a:pPr>
            <a:endParaRPr lang="en-US" altLang="zh-CN" sz="2400" b="1" dirty="0">
              <a:solidFill>
                <a:schemeClr val="tx1"/>
              </a:solidFill>
            </a:endParaRPr>
          </a:p>
          <a:p>
            <a:pPr eaLnBrk="1" hangingPunct="1">
              <a:lnSpc>
                <a:spcPct val="120000"/>
              </a:lnSpc>
            </a:pPr>
            <a:r>
              <a:rPr lang="en-US" sz="2400" b="1" dirty="0">
                <a:solidFill>
                  <a:schemeClr val="tx1"/>
                </a:solidFill>
              </a:rPr>
              <a:t>Write a C++ program to sum an array of any type using Pointers. If the inputs are numbers, use arithmetic sum; if they strings, use concatenation to sum up the elements. Characters are treated as strings.</a:t>
            </a:r>
          </a:p>
          <a:p>
            <a:pPr eaLnBrk="1" hangingPunct="1">
              <a:lnSpc>
                <a:spcPct val="120000"/>
              </a:lnSpc>
            </a:pPr>
            <a:r>
              <a:rPr lang="en-US" altLang="zh-CN" sz="2400" b="1" dirty="0">
                <a:solidFill>
                  <a:schemeClr val="tx1"/>
                </a:solidFill>
              </a:rPr>
              <a:t>Implement </a:t>
            </a:r>
            <a:r>
              <a:rPr lang="en-US" altLang="zh-CN" sz="2400" b="1" dirty="0" err="1">
                <a:solidFill>
                  <a:schemeClr val="tx1"/>
                </a:solidFill>
              </a:rPr>
              <a:t>strcpy</a:t>
            </a:r>
            <a:r>
              <a:rPr lang="en-US" altLang="zh-CN" sz="2400" b="1" dirty="0">
                <a:solidFill>
                  <a:schemeClr val="tx1"/>
                </a:solidFill>
              </a:rPr>
              <a:t>, </a:t>
            </a:r>
            <a:r>
              <a:rPr lang="en-US" altLang="zh-CN" sz="2400" b="1" dirty="0" err="1">
                <a:solidFill>
                  <a:schemeClr val="tx1"/>
                </a:solidFill>
              </a:rPr>
              <a:t>strcmp</a:t>
            </a:r>
            <a:r>
              <a:rPr lang="en-US" altLang="zh-CN" sz="2400" b="1" dirty="0">
                <a:solidFill>
                  <a:schemeClr val="tx1"/>
                </a:solidFill>
              </a:rPr>
              <a:t>, </a:t>
            </a:r>
            <a:r>
              <a:rPr lang="en-US" altLang="zh-CN" sz="2400" b="1" dirty="0" err="1">
                <a:solidFill>
                  <a:schemeClr val="tx1"/>
                </a:solidFill>
              </a:rPr>
              <a:t>strstr</a:t>
            </a:r>
            <a:r>
              <a:rPr lang="en-US" altLang="zh-CN" sz="2400" b="1" dirty="0">
                <a:solidFill>
                  <a:schemeClr val="tx1"/>
                </a:solidFill>
              </a:rPr>
              <a:t>, using pointers and without including &lt;string&gt; or &lt;</a:t>
            </a:r>
            <a:r>
              <a:rPr lang="en-US" altLang="zh-CN" sz="2400" b="1" dirty="0" err="1">
                <a:solidFill>
                  <a:schemeClr val="tx1"/>
                </a:solidFill>
              </a:rPr>
              <a:t>string.h</a:t>
            </a:r>
            <a:r>
              <a:rPr lang="en-US" altLang="zh-CN" sz="2400" b="1" dirty="0">
                <a:solidFill>
                  <a:schemeClr val="tx1"/>
                </a:solidFill>
              </a:rPr>
              <a:t>&gt;</a:t>
            </a:r>
          </a:p>
          <a:p>
            <a:pPr eaLnBrk="1" hangingPunct="1">
              <a:lnSpc>
                <a:spcPct val="120000"/>
              </a:lnSpc>
            </a:pPr>
            <a:endParaRPr lang="en-US" altLang="zh-CN" sz="2000" dirty="0">
              <a:solidFill>
                <a:schemeClr val="tx1"/>
              </a:solidFill>
            </a:endParaRPr>
          </a:p>
        </p:txBody>
      </p:sp>
    </p:spTree>
    <p:extLst>
      <p:ext uri="{BB962C8B-B14F-4D97-AF65-F5344CB8AC3E}">
        <p14:creationId xmlns:p14="http://schemas.microsoft.com/office/powerpoint/2010/main" val="329548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BD177A4-6641-A445-A884-F3C0BBE0B05D}"/>
              </a:ext>
            </a:extLst>
          </p:cNvPr>
          <p:cNvSpPr>
            <a:spLocks noGrp="1" noRot="1" noChangeArrowheads="1"/>
          </p:cNvSpPr>
          <p:nvPr>
            <p:ph type="title"/>
          </p:nvPr>
        </p:nvSpPr>
        <p:spPr>
          <a:xfrm>
            <a:off x="683568" y="116632"/>
            <a:ext cx="7772400" cy="612775"/>
          </a:xfrm>
        </p:spPr>
        <p:txBody>
          <a:bodyPr/>
          <a:lstStyle/>
          <a:p>
            <a:pPr eaLnBrk="1" hangingPunct="1">
              <a:defRPr/>
            </a:pPr>
            <a:r>
              <a:rPr lang="zh-CN" altLang="en-US" dirty="0"/>
              <a:t>定义指针变量</a:t>
            </a:r>
          </a:p>
        </p:txBody>
      </p:sp>
      <p:sp>
        <p:nvSpPr>
          <p:cNvPr id="7171" name="Rectangle 3"/>
          <p:cNvSpPr>
            <a:spLocks noGrp="1" noChangeArrowheads="1"/>
          </p:cNvSpPr>
          <p:nvPr>
            <p:ph idx="1"/>
          </p:nvPr>
        </p:nvSpPr>
        <p:spPr>
          <a:xfrm>
            <a:off x="395536" y="980728"/>
            <a:ext cx="8283575" cy="2808287"/>
          </a:xfrm>
        </p:spPr>
        <p:txBody>
          <a:bodyPr/>
          <a:lstStyle/>
          <a:p>
            <a:pPr marL="349250" indent="-349250" eaLnBrk="1" hangingPunct="1">
              <a:lnSpc>
                <a:spcPct val="115000"/>
              </a:lnSpc>
            </a:pPr>
            <a:r>
              <a:rPr lang="zh-CN" altLang="en-US" sz="2400" b="1" dirty="0">
                <a:latin typeface="楷体_GB2312" pitchFamily="49" charset="-122"/>
              </a:rPr>
              <a:t>指针变量的定义</a:t>
            </a:r>
            <a:endParaRPr lang="en-US" altLang="zh-CN" sz="2400" b="1" dirty="0">
              <a:latin typeface="楷体_GB2312" pitchFamily="49" charset="-122"/>
            </a:endParaRPr>
          </a:p>
          <a:p>
            <a:pPr marL="349250" indent="-349250" eaLnBrk="1" hangingPunct="1">
              <a:lnSpc>
                <a:spcPct val="115000"/>
              </a:lnSpc>
            </a:pPr>
            <a:endParaRPr lang="en-US" altLang="zh-CN" sz="2400" dirty="0">
              <a:latin typeface="楷体_GB2312" pitchFamily="49" charset="-122"/>
            </a:endParaRPr>
          </a:p>
          <a:p>
            <a:pPr marL="349250" indent="-349250" eaLnBrk="1" hangingPunct="1">
              <a:lnSpc>
                <a:spcPct val="115000"/>
              </a:lnSpc>
            </a:pPr>
            <a:r>
              <a:rPr lang="zh-CN" altLang="en-US" sz="2400" b="1" dirty="0">
                <a:latin typeface="楷体_GB2312" pitchFamily="49" charset="-122"/>
              </a:rPr>
              <a:t>要告诉编译器两个信息：</a:t>
            </a:r>
            <a:endParaRPr lang="en-US" altLang="zh-CN" sz="2400" b="1" dirty="0">
              <a:latin typeface="楷体_GB2312" pitchFamily="49" charset="-122"/>
            </a:endParaRPr>
          </a:p>
          <a:p>
            <a:pPr marL="814387" lvl="1" indent="-349250" eaLnBrk="1" hangingPunct="1">
              <a:lnSpc>
                <a:spcPct val="115000"/>
              </a:lnSpc>
            </a:pPr>
            <a:r>
              <a:rPr lang="zh-CN" altLang="en-US" sz="2000" dirty="0">
                <a:solidFill>
                  <a:schemeClr val="tx1"/>
                </a:solidFill>
                <a:latin typeface="楷体_GB2312" pitchFamily="49" charset="-122"/>
              </a:rPr>
              <a:t>该变量是一个指针变量</a:t>
            </a:r>
          </a:p>
          <a:p>
            <a:pPr marL="814387" lvl="1" indent="-349250" eaLnBrk="1" hangingPunct="1">
              <a:lnSpc>
                <a:spcPct val="115000"/>
              </a:lnSpc>
            </a:pPr>
            <a:r>
              <a:rPr lang="zh-CN" altLang="en-US" sz="2000" dirty="0">
                <a:solidFill>
                  <a:schemeClr val="tx1"/>
                </a:solidFill>
                <a:latin typeface="楷体_GB2312" pitchFamily="49" charset="-122"/>
              </a:rPr>
              <a:t>指针指向的数据是什么类型</a:t>
            </a:r>
            <a:endParaRPr lang="en-US" altLang="zh-CN" sz="2000" dirty="0">
              <a:solidFill>
                <a:schemeClr val="tx1"/>
              </a:solidFill>
              <a:latin typeface="楷体_GB2312" pitchFamily="49" charset="-122"/>
            </a:endParaRPr>
          </a:p>
          <a:p>
            <a:pPr marL="814387" lvl="1" indent="-349250" eaLnBrk="1" hangingPunct="1">
              <a:lnSpc>
                <a:spcPct val="115000"/>
              </a:lnSpc>
            </a:pPr>
            <a:endParaRPr lang="en-US" altLang="zh-CN" sz="2000" dirty="0">
              <a:solidFill>
                <a:schemeClr val="tx1"/>
              </a:solidFill>
              <a:latin typeface="楷体_GB2312" pitchFamily="49" charset="-122"/>
            </a:endParaRPr>
          </a:p>
          <a:p>
            <a:pPr marL="814387" lvl="1" indent="-349250" eaLnBrk="1" hangingPunct="1">
              <a:lnSpc>
                <a:spcPct val="115000"/>
              </a:lnSpc>
            </a:pPr>
            <a:endParaRPr lang="en-US" altLang="zh-CN" sz="2000" dirty="0">
              <a:solidFill>
                <a:schemeClr val="tx1"/>
              </a:solidFill>
              <a:latin typeface="楷体_GB2312" pitchFamily="49" charset="-122"/>
            </a:endParaRPr>
          </a:p>
          <a:p>
            <a:pPr marL="814387" lvl="1" indent="-349250" eaLnBrk="1" hangingPunct="1">
              <a:lnSpc>
                <a:spcPct val="115000"/>
              </a:lnSpc>
            </a:pPr>
            <a:endParaRPr lang="en-US" altLang="zh-CN" sz="2000" dirty="0">
              <a:solidFill>
                <a:schemeClr val="tx1"/>
              </a:solidFill>
              <a:latin typeface="楷体_GB2312" pitchFamily="49" charset="-122"/>
            </a:endParaRPr>
          </a:p>
          <a:p>
            <a:pPr marL="349250" indent="-349250" eaLnBrk="1" hangingPunct="1">
              <a:lnSpc>
                <a:spcPct val="115000"/>
              </a:lnSpc>
            </a:pPr>
            <a:r>
              <a:rPr lang="zh-CN" altLang="en-US" sz="2400" b="1" dirty="0">
                <a:latin typeface="楷体_GB2312" pitchFamily="49" charset="-122"/>
              </a:rPr>
              <a:t>指针是固定大小的数据</a:t>
            </a:r>
            <a:endParaRPr lang="en-US" altLang="zh-CN" sz="2400" b="1" dirty="0">
              <a:latin typeface="楷体_GB2312" pitchFamily="49" charset="-122"/>
            </a:endParaRPr>
          </a:p>
          <a:p>
            <a:pPr lvl="1" eaLnBrk="1" hangingPunct="1">
              <a:lnSpc>
                <a:spcPct val="120000"/>
              </a:lnSpc>
              <a:buSzPct val="120000"/>
              <a:defRPr/>
            </a:pPr>
            <a:r>
              <a:rPr lang="zh-CN" altLang="en-US" sz="2000" kern="1200" dirty="0">
                <a:solidFill>
                  <a:schemeClr val="tx1"/>
                </a:solidFill>
                <a:latin typeface="Courier New" panose="02070309020205020404" pitchFamily="49" charset="0"/>
                <a:cs typeface="+mn-cs"/>
              </a:rPr>
              <a:t>可以用</a:t>
            </a:r>
            <a:r>
              <a:rPr lang="en-US" altLang="zh-CN" sz="2000" b="1" kern="1200" dirty="0" err="1">
                <a:solidFill>
                  <a:schemeClr val="tx1"/>
                </a:solidFill>
                <a:latin typeface="Courier New" panose="02070309020205020404" pitchFamily="49" charset="0"/>
                <a:cs typeface="+mn-cs"/>
              </a:rPr>
              <a:t>sizeof</a:t>
            </a:r>
            <a:r>
              <a:rPr lang="en-US" altLang="zh-CN" sz="2000" b="1" kern="1200" dirty="0">
                <a:solidFill>
                  <a:schemeClr val="tx1"/>
                </a:solidFill>
                <a:latin typeface="Courier New" panose="02070309020205020404" pitchFamily="49" charset="0"/>
                <a:cs typeface="+mn-cs"/>
              </a:rPr>
              <a:t>()</a:t>
            </a:r>
            <a:r>
              <a:rPr lang="zh-CN" altLang="en-US" sz="2000" kern="1200" dirty="0">
                <a:solidFill>
                  <a:schemeClr val="tx1"/>
                </a:solidFill>
                <a:latin typeface="Courier New" panose="02070309020205020404" pitchFamily="49" charset="0"/>
                <a:cs typeface="+mn-cs"/>
              </a:rPr>
              <a:t>得到指针数据的大小，试试</a:t>
            </a:r>
            <a:r>
              <a:rPr lang="en-US" altLang="zh-CN" sz="2000" b="1" kern="1200" dirty="0" err="1">
                <a:solidFill>
                  <a:schemeClr val="tx1"/>
                </a:solidFill>
                <a:latin typeface="Courier New" panose="02070309020205020404" pitchFamily="49" charset="0"/>
                <a:cs typeface="+mn-cs"/>
              </a:rPr>
              <a:t>sizeof</a:t>
            </a:r>
            <a:r>
              <a:rPr lang="en-US" altLang="zh-CN" sz="2000" b="1" kern="1200" dirty="0">
                <a:solidFill>
                  <a:schemeClr val="tx1"/>
                </a:solidFill>
                <a:latin typeface="Courier New" panose="02070309020205020404" pitchFamily="49" charset="0"/>
                <a:cs typeface="+mn-cs"/>
              </a:rPr>
              <a:t>(</a:t>
            </a:r>
            <a:r>
              <a:rPr lang="en-US" altLang="zh-CN" sz="2000" b="1" kern="1200" dirty="0" err="1">
                <a:solidFill>
                  <a:schemeClr val="tx1"/>
                </a:solidFill>
                <a:latin typeface="Courier New" panose="02070309020205020404" pitchFamily="49" charset="0"/>
                <a:cs typeface="+mn-cs"/>
              </a:rPr>
              <a:t>int</a:t>
            </a:r>
            <a:r>
              <a:rPr lang="en-US" altLang="zh-CN" sz="2000" b="1" kern="1200" dirty="0">
                <a:solidFill>
                  <a:schemeClr val="tx1"/>
                </a:solidFill>
                <a:latin typeface="Courier New" panose="02070309020205020404" pitchFamily="49" charset="0"/>
                <a:cs typeface="+mn-cs"/>
              </a:rPr>
              <a:t>*)</a:t>
            </a:r>
          </a:p>
          <a:p>
            <a:pPr lvl="1" eaLnBrk="1" hangingPunct="1">
              <a:lnSpc>
                <a:spcPct val="120000"/>
              </a:lnSpc>
              <a:buSzPct val="120000"/>
              <a:defRPr/>
            </a:pPr>
            <a:r>
              <a:rPr lang="zh-CN" altLang="en-US" sz="2000" kern="1200" dirty="0">
                <a:solidFill>
                  <a:schemeClr val="tx1"/>
                </a:solidFill>
                <a:latin typeface="Courier New" panose="02070309020205020404" pitchFamily="49" charset="0"/>
                <a:cs typeface="+mn-cs"/>
              </a:rPr>
              <a:t>请画出上面变量定义的内存映像图</a:t>
            </a:r>
          </a:p>
          <a:p>
            <a:pPr marL="349250" indent="-349250" eaLnBrk="1" hangingPunct="1">
              <a:lnSpc>
                <a:spcPct val="115000"/>
              </a:lnSpc>
            </a:pPr>
            <a:endParaRPr lang="zh-CN" altLang="en-US" sz="2400" dirty="0">
              <a:latin typeface="楷体_GB2312" pitchFamily="49" charset="-122"/>
            </a:endParaRPr>
          </a:p>
        </p:txBody>
      </p:sp>
      <p:sp>
        <p:nvSpPr>
          <p:cNvPr id="4" name="Text Box 4">
            <a:extLst>
              <a:ext uri="{FF2B5EF4-FFF2-40B4-BE49-F238E27FC236}">
                <a16:creationId xmlns:a16="http://schemas.microsoft.com/office/drawing/2014/main" id="{1205EA7A-D51B-C94F-8491-7726AFB344B3}"/>
              </a:ext>
            </a:extLst>
          </p:cNvPr>
          <p:cNvSpPr txBox="1">
            <a:spLocks noChangeArrowheads="1"/>
          </p:cNvSpPr>
          <p:nvPr/>
        </p:nvSpPr>
        <p:spPr bwMode="auto">
          <a:xfrm>
            <a:off x="827584" y="1484785"/>
            <a:ext cx="7416874" cy="43204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defPPr>
              <a:defRPr lang="zh-CN"/>
            </a:defPPr>
            <a:lvl1pPr eaLnBrk="1" hangingPunct="1">
              <a:lnSpc>
                <a:spcPct val="110000"/>
              </a:lnSpc>
              <a:spcBef>
                <a:spcPct val="20000"/>
              </a:spcBef>
              <a:defRPr kumimoji="1" sz="2000" b="1">
                <a:solidFill>
                  <a:schemeClr val="bg1"/>
                </a:solidFill>
                <a:latin typeface="Courier New" panose="02070309020205020404" pitchFamily="49" charset="0"/>
                <a:ea typeface="黑体" panose="02010609060101010101" pitchFamily="49" charset="-122"/>
                <a:cs typeface="Courier New" panose="02070309020205020404" pitchFamily="49" charset="0"/>
              </a:defRPr>
            </a:lvl1pPr>
            <a:lvl2pPr>
              <a:defRPr/>
            </a:lvl2pPr>
            <a:lvl3pPr>
              <a:defRPr/>
            </a:lvl3pPr>
            <a:lvl4pPr>
              <a:defRPr/>
            </a:lvl4pPr>
            <a:lvl5pPr>
              <a:defRPr/>
            </a:lvl5pPr>
            <a:lvl6pPr>
              <a:defRPr/>
            </a:lvl6pPr>
            <a:lvl7pPr>
              <a:defRPr/>
            </a:lvl7pPr>
            <a:lvl8pPr>
              <a:defRPr/>
            </a:lvl8pPr>
            <a:lvl9pPr>
              <a:defRPr/>
            </a:lvl9pPr>
          </a:lstStyle>
          <a:p>
            <a:r>
              <a:rPr lang="zh-CN" altLang="en-US" dirty="0"/>
              <a:t>类型 </a:t>
            </a:r>
            <a:r>
              <a:rPr lang="en-US" altLang="zh-CN" dirty="0"/>
              <a:t>*</a:t>
            </a:r>
            <a:r>
              <a:rPr lang="zh-CN" altLang="en-US" dirty="0"/>
              <a:t>指针变量名</a:t>
            </a:r>
            <a:r>
              <a:rPr lang="en-US" altLang="zh-CN" dirty="0"/>
              <a:t>;</a:t>
            </a:r>
            <a:endParaRPr lang="zh-CN" altLang="en-US" dirty="0"/>
          </a:p>
        </p:txBody>
      </p:sp>
      <p:sp>
        <p:nvSpPr>
          <p:cNvPr id="3" name="矩形 2">
            <a:extLst>
              <a:ext uri="{FF2B5EF4-FFF2-40B4-BE49-F238E27FC236}">
                <a16:creationId xmlns:a16="http://schemas.microsoft.com/office/drawing/2014/main" id="{17252995-7B62-1F4F-9F1D-5F9E0D87ED21}"/>
              </a:ext>
            </a:extLst>
          </p:cNvPr>
          <p:cNvSpPr/>
          <p:nvPr/>
        </p:nvSpPr>
        <p:spPr>
          <a:xfrm>
            <a:off x="827584" y="3356992"/>
            <a:ext cx="7427986" cy="1138773"/>
          </a:xfrm>
          <a:prstGeom prst="rect">
            <a:avLst/>
          </a:prstGeom>
          <a:solidFill>
            <a:schemeClr val="bg1">
              <a:lumMod val="85000"/>
            </a:schemeClr>
          </a:solidFill>
          <a:ln>
            <a:noFill/>
          </a:ln>
          <a:effectLst/>
        </p:spPr>
        <p:txBody>
          <a:bodyPr wrap="square">
            <a:spAutoFit/>
          </a:bodyPr>
          <a:lstStyle/>
          <a:p>
            <a:pPr eaLnBrk="1" hangingPunct="1">
              <a:spcBef>
                <a:spcPct val="20000"/>
              </a:spcBef>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int  *intp;</a:t>
            </a:r>
          </a:p>
          <a:p>
            <a:pPr eaLnBrk="1" hangingPunct="1">
              <a:spcBef>
                <a:spcPct val="20000"/>
              </a:spcBef>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double *doublep;</a:t>
            </a:r>
          </a:p>
          <a:p>
            <a:pPr eaLnBrk="1" hangingPunct="1">
              <a:spcBef>
                <a:spcPct val="20000"/>
              </a:spcBef>
            </a:pPr>
            <a:r>
              <a:rPr kumimoji="1" lang="fr-FR" altLang="zh-CN" sz="2000" b="1" dirty="0">
                <a:latin typeface="Courier New" panose="02070309020205020404" pitchFamily="49" charset="0"/>
                <a:ea typeface="黑体" panose="02010609060101010101" pitchFamily="49" charset="-122"/>
                <a:cs typeface="Courier New" panose="02070309020205020404" pitchFamily="49" charset="0"/>
              </a:rPr>
              <a:t>int *p, x, *q;</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7171">
                                            <p:txEl>
                                              <p:pRg st="2" end="2"/>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499"/>
                                          </p:stCondLst>
                                        </p:cTn>
                                        <p:tgtEl>
                                          <p:spTgt spid="7171">
                                            <p:txEl>
                                              <p:pRg st="3" end="3"/>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499"/>
                                          </p:stCondLst>
                                        </p:cTn>
                                        <p:tgtEl>
                                          <p:spTgt spid="7171">
                                            <p:txEl>
                                              <p:pRg st="4" end="4"/>
                                            </p:txEl>
                                          </p:spTgt>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7171">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7171">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717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bldLvl="2" autoUpdateAnimBg="0"/>
      <p:bldP spid="4"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8F84FCA-0BC6-9242-A504-A9B9E931F0EB}"/>
              </a:ext>
            </a:extLst>
          </p:cNvPr>
          <p:cNvSpPr>
            <a:spLocks noGrp="1" noRot="1" noChangeArrowheads="1"/>
          </p:cNvSpPr>
          <p:nvPr>
            <p:ph type="title"/>
          </p:nvPr>
        </p:nvSpPr>
        <p:spPr>
          <a:xfrm>
            <a:off x="684213" y="115888"/>
            <a:ext cx="7772400" cy="792162"/>
          </a:xfrm>
        </p:spPr>
        <p:txBody>
          <a:bodyPr/>
          <a:lstStyle/>
          <a:p>
            <a:pPr eaLnBrk="1" hangingPunct="1">
              <a:defRPr/>
            </a:pPr>
            <a:r>
              <a:rPr lang="zh-CN" altLang="en-US"/>
              <a:t>指针变量的操作</a:t>
            </a:r>
          </a:p>
        </p:txBody>
      </p:sp>
      <p:sp>
        <p:nvSpPr>
          <p:cNvPr id="12291" name="Rectangle 3"/>
          <p:cNvSpPr>
            <a:spLocks noGrp="1" noChangeArrowheads="1"/>
          </p:cNvSpPr>
          <p:nvPr>
            <p:ph idx="1"/>
          </p:nvPr>
        </p:nvSpPr>
        <p:spPr>
          <a:xfrm>
            <a:off x="103188" y="981075"/>
            <a:ext cx="8932862" cy="5544269"/>
          </a:xfrm>
        </p:spPr>
        <p:txBody>
          <a:bodyPr/>
          <a:lstStyle/>
          <a:p>
            <a:pPr eaLnBrk="1" hangingPunct="1">
              <a:lnSpc>
                <a:spcPct val="105000"/>
              </a:lnSpc>
            </a:pPr>
            <a:r>
              <a:rPr lang="zh-CN" altLang="en-US" sz="2400" b="1" dirty="0"/>
              <a:t>程序每次运行变量地址都不同，如何获取一个变量的地址？</a:t>
            </a:r>
            <a:endParaRPr lang="en-US" altLang="zh-CN" sz="2400" b="1" dirty="0"/>
          </a:p>
          <a:p>
            <a:pPr lvl="1" eaLnBrk="1" hangingPunct="1">
              <a:lnSpc>
                <a:spcPct val="120000"/>
              </a:lnSpc>
              <a:spcBef>
                <a:spcPts val="0"/>
              </a:spcBef>
              <a:buSzPct val="120000"/>
              <a:defRPr/>
            </a:pPr>
            <a:r>
              <a:rPr lang="zh-CN" altLang="en-US" sz="2000" kern="1200" dirty="0">
                <a:solidFill>
                  <a:schemeClr val="tx1"/>
                </a:solidFill>
                <a:latin typeface="Courier New" panose="02070309020205020404" pitchFamily="49" charset="0"/>
                <a:cs typeface="+mn-cs"/>
              </a:rPr>
              <a:t>取地址操作符 </a:t>
            </a:r>
            <a:r>
              <a:rPr lang="en-US" altLang="zh-CN" b="1" kern="1200" dirty="0">
                <a:solidFill>
                  <a:srgbClr val="C00000"/>
                </a:solidFill>
                <a:latin typeface="Courier New" panose="02070309020205020404" pitchFamily="49" charset="0"/>
                <a:cs typeface="+mn-cs"/>
              </a:rPr>
              <a:t>&amp;</a:t>
            </a:r>
            <a:endParaRPr lang="zh-CN" altLang="en-US" sz="2000" b="1" kern="1200" dirty="0">
              <a:solidFill>
                <a:srgbClr val="C00000"/>
              </a:solidFill>
              <a:latin typeface="Courier New" panose="02070309020205020404" pitchFamily="49" charset="0"/>
              <a:cs typeface="+mn-cs"/>
            </a:endParaRPr>
          </a:p>
          <a:p>
            <a:pPr lvl="1" eaLnBrk="1" hangingPunct="1">
              <a:lnSpc>
                <a:spcPct val="120000"/>
              </a:lnSpc>
              <a:spcBef>
                <a:spcPts val="0"/>
              </a:spcBef>
              <a:buSzPct val="120000"/>
              <a:defRPr/>
            </a:pPr>
            <a:r>
              <a:rPr lang="zh-CN" altLang="en-US" sz="2000" kern="1200" dirty="0">
                <a:solidFill>
                  <a:schemeClr val="tx1"/>
                </a:solidFill>
                <a:latin typeface="Courier New" panose="02070309020205020404" pitchFamily="49" charset="0"/>
                <a:cs typeface="+mn-cs"/>
              </a:rPr>
              <a:t>如表达式 </a:t>
            </a:r>
            <a:r>
              <a:rPr lang="en-US" altLang="zh-CN" b="1" kern="1200" dirty="0">
                <a:solidFill>
                  <a:schemeClr val="tx1"/>
                </a:solidFill>
                <a:latin typeface="Courier New" panose="02070309020205020404" pitchFamily="49" charset="0"/>
                <a:cs typeface="+mn-cs"/>
              </a:rPr>
              <a:t>&amp;x</a:t>
            </a:r>
            <a:r>
              <a:rPr lang="en-US" altLang="zh-CN" sz="2000" kern="1200" dirty="0">
                <a:solidFill>
                  <a:schemeClr val="tx1"/>
                </a:solidFill>
                <a:latin typeface="Courier New" panose="02070309020205020404" pitchFamily="49" charset="0"/>
                <a:cs typeface="+mn-cs"/>
              </a:rPr>
              <a:t> </a:t>
            </a:r>
            <a:r>
              <a:rPr lang="zh-CN" altLang="en-US" sz="2000" kern="1200" dirty="0">
                <a:solidFill>
                  <a:schemeClr val="tx1"/>
                </a:solidFill>
                <a:latin typeface="Courier New" panose="02070309020205020404" pitchFamily="49" charset="0"/>
                <a:cs typeface="+mn-cs"/>
              </a:rPr>
              <a:t>返回的是变量 </a:t>
            </a:r>
            <a:r>
              <a:rPr lang="en-US" altLang="zh-CN" b="1" kern="1200" dirty="0">
                <a:solidFill>
                  <a:schemeClr val="tx1"/>
                </a:solidFill>
                <a:latin typeface="Courier New" panose="02070309020205020404" pitchFamily="49" charset="0"/>
                <a:cs typeface="+mn-cs"/>
              </a:rPr>
              <a:t>x</a:t>
            </a:r>
            <a:r>
              <a:rPr lang="en-US" altLang="zh-CN" sz="2000" kern="1200" dirty="0">
                <a:solidFill>
                  <a:schemeClr val="tx1"/>
                </a:solidFill>
                <a:latin typeface="Courier New" panose="02070309020205020404" pitchFamily="49" charset="0"/>
                <a:cs typeface="+mn-cs"/>
              </a:rPr>
              <a:t> </a:t>
            </a:r>
            <a:r>
              <a:rPr lang="zh-CN" altLang="en-US" sz="2000" kern="1200" dirty="0">
                <a:solidFill>
                  <a:schemeClr val="tx1"/>
                </a:solidFill>
                <a:latin typeface="Courier New" panose="02070309020205020404" pitchFamily="49" charset="0"/>
                <a:cs typeface="+mn-cs"/>
              </a:rPr>
              <a:t>的地址</a:t>
            </a:r>
            <a:endParaRPr lang="en-US" altLang="zh-CN" sz="2000" kern="1200" dirty="0">
              <a:solidFill>
                <a:schemeClr val="tx1"/>
              </a:solidFill>
              <a:latin typeface="Courier New" panose="02070309020205020404" pitchFamily="49" charset="0"/>
              <a:cs typeface="+mn-cs"/>
            </a:endParaRPr>
          </a:p>
          <a:p>
            <a:pPr lvl="1" eaLnBrk="1" hangingPunct="1">
              <a:lnSpc>
                <a:spcPct val="105000"/>
              </a:lnSpc>
            </a:pPr>
            <a:endParaRPr lang="en-US" altLang="zh-CN" dirty="0"/>
          </a:p>
          <a:p>
            <a:pPr lvl="1" eaLnBrk="1" hangingPunct="1">
              <a:lnSpc>
                <a:spcPct val="120000"/>
              </a:lnSpc>
              <a:spcBef>
                <a:spcPts val="0"/>
              </a:spcBef>
              <a:buSzPct val="120000"/>
              <a:defRPr/>
            </a:pPr>
            <a:r>
              <a:rPr lang="en-US" altLang="zh-CN" b="1" kern="1200" dirty="0">
                <a:solidFill>
                  <a:schemeClr val="tx1"/>
                </a:solidFill>
                <a:latin typeface="Courier New" panose="02070309020205020404" pitchFamily="49" charset="0"/>
                <a:cs typeface="+mn-cs"/>
              </a:rPr>
              <a:t>&amp;</a:t>
            </a:r>
            <a:r>
              <a:rPr lang="zh-CN" altLang="en-US" sz="2000" kern="1200" dirty="0">
                <a:solidFill>
                  <a:schemeClr val="tx1"/>
                </a:solidFill>
                <a:latin typeface="Courier New" panose="02070309020205020404" pitchFamily="49" charset="0"/>
                <a:cs typeface="+mn-cs"/>
              </a:rPr>
              <a:t>运算符后面不能跟常量或表达式，如</a:t>
            </a:r>
            <a:r>
              <a:rPr lang="en-US" altLang="zh-CN" b="1" kern="1200" dirty="0">
                <a:solidFill>
                  <a:schemeClr val="tx1"/>
                </a:solidFill>
                <a:latin typeface="Courier New" panose="02070309020205020404" pitchFamily="49" charset="0"/>
                <a:cs typeface="+mn-cs"/>
              </a:rPr>
              <a:t>&amp;2</a:t>
            </a:r>
            <a:r>
              <a:rPr lang="zh-CN" altLang="en-US" sz="2000" kern="1200" dirty="0">
                <a:solidFill>
                  <a:schemeClr val="tx1"/>
                </a:solidFill>
                <a:latin typeface="Courier New" panose="02070309020205020404" pitchFamily="49" charset="0"/>
                <a:cs typeface="+mn-cs"/>
              </a:rPr>
              <a:t>是没有意义的</a:t>
            </a:r>
          </a:p>
          <a:p>
            <a:pPr eaLnBrk="1" hangingPunct="1">
              <a:lnSpc>
                <a:spcPct val="105000"/>
              </a:lnSpc>
            </a:pPr>
            <a:r>
              <a:rPr lang="zh-CN" altLang="en-US" sz="2400" b="1" dirty="0"/>
              <a:t>如何通过指针变量去间接访问它所指向的单元？</a:t>
            </a:r>
          </a:p>
          <a:p>
            <a:pPr lvl="1" eaLnBrk="1" hangingPunct="1">
              <a:lnSpc>
                <a:spcPct val="120000"/>
              </a:lnSpc>
              <a:spcBef>
                <a:spcPts val="0"/>
              </a:spcBef>
              <a:buSzPct val="120000"/>
              <a:defRPr/>
            </a:pPr>
            <a:r>
              <a:rPr lang="zh-CN" altLang="en-US" sz="2000" kern="1200" dirty="0">
                <a:solidFill>
                  <a:schemeClr val="tx1"/>
                </a:solidFill>
                <a:latin typeface="Courier New" panose="02070309020205020404" pitchFamily="49" charset="0"/>
                <a:cs typeface="+mn-cs"/>
              </a:rPr>
              <a:t>解引用操作符</a:t>
            </a:r>
            <a:r>
              <a:rPr lang="zh-CN" altLang="en-US" b="1" kern="1200" dirty="0">
                <a:solidFill>
                  <a:srgbClr val="C00000"/>
                </a:solidFill>
                <a:latin typeface="Courier New" panose="02070309020205020404" pitchFamily="49" charset="0"/>
                <a:cs typeface="+mn-cs"/>
              </a:rPr>
              <a:t>*</a:t>
            </a:r>
            <a:r>
              <a:rPr lang="zh-CN" altLang="en-US" b="1" kern="1200" dirty="0">
                <a:solidFill>
                  <a:schemeClr val="tx1"/>
                </a:solidFill>
                <a:latin typeface="Courier New" panose="02070309020205020404" pitchFamily="49" charset="0"/>
                <a:cs typeface="+mn-cs"/>
              </a:rPr>
              <a:t>，</a:t>
            </a:r>
            <a:r>
              <a:rPr lang="zh-CN" altLang="en-US" sz="2000" kern="1200" dirty="0">
                <a:solidFill>
                  <a:schemeClr val="tx1"/>
                </a:solidFill>
                <a:latin typeface="Courier New" panose="02070309020205020404" pitchFamily="49" charset="0"/>
                <a:cs typeface="+mn-cs"/>
              </a:rPr>
              <a:t>如</a:t>
            </a:r>
            <a:r>
              <a:rPr lang="zh-CN" altLang="en-US" sz="2000" b="1" kern="1200" dirty="0">
                <a:solidFill>
                  <a:schemeClr val="tx1"/>
                </a:solidFill>
                <a:latin typeface="Courier New" panose="02070309020205020404" pitchFamily="49" charset="0"/>
                <a:cs typeface="+mn-cs"/>
              </a:rPr>
              <a:t>*</a:t>
            </a:r>
            <a:r>
              <a:rPr lang="en-US" altLang="zh-CN" sz="2000" b="1" kern="1200" dirty="0" err="1">
                <a:solidFill>
                  <a:schemeClr val="tx1"/>
                </a:solidFill>
                <a:latin typeface="Courier New" panose="02070309020205020404" pitchFamily="49" charset="0"/>
                <a:cs typeface="+mn-cs"/>
              </a:rPr>
              <a:t>intp</a:t>
            </a:r>
            <a:r>
              <a:rPr lang="zh-CN" altLang="en-US" sz="2000" kern="1200" dirty="0">
                <a:solidFill>
                  <a:schemeClr val="tx1"/>
                </a:solidFill>
                <a:latin typeface="Courier New" panose="02070309020205020404" pitchFamily="49" charset="0"/>
                <a:cs typeface="+mn-cs"/>
              </a:rPr>
              <a:t>表示的是</a:t>
            </a:r>
            <a:r>
              <a:rPr lang="en-US" altLang="zh-CN" sz="2000" b="1" kern="1200" dirty="0" err="1">
                <a:solidFill>
                  <a:schemeClr val="tx1"/>
                </a:solidFill>
                <a:latin typeface="Courier New" panose="02070309020205020404" pitchFamily="49" charset="0"/>
                <a:cs typeface="+mn-cs"/>
              </a:rPr>
              <a:t>intp</a:t>
            </a:r>
            <a:r>
              <a:rPr lang="zh-CN" altLang="en-US" sz="2000" kern="1200" dirty="0">
                <a:solidFill>
                  <a:schemeClr val="tx1"/>
                </a:solidFill>
                <a:latin typeface="Courier New" panose="02070309020205020404" pitchFamily="49" charset="0"/>
                <a:cs typeface="+mn-cs"/>
              </a:rPr>
              <a:t>指向的那个变量</a:t>
            </a:r>
            <a:endParaRPr lang="en-US" altLang="zh-CN" sz="2000" kern="1200" dirty="0">
              <a:solidFill>
                <a:schemeClr val="tx1"/>
              </a:solidFill>
              <a:latin typeface="Courier New" panose="02070309020205020404" pitchFamily="49" charset="0"/>
              <a:cs typeface="+mn-cs"/>
            </a:endParaRPr>
          </a:p>
          <a:p>
            <a:pPr lvl="1" eaLnBrk="1" hangingPunct="1">
              <a:lnSpc>
                <a:spcPct val="120000"/>
              </a:lnSpc>
              <a:spcBef>
                <a:spcPts val="0"/>
              </a:spcBef>
              <a:buSzPct val="120000"/>
              <a:defRPr/>
            </a:pPr>
            <a:endParaRPr lang="en-US" altLang="zh-CN" sz="2000" kern="1200" dirty="0">
              <a:solidFill>
                <a:schemeClr val="tx1"/>
              </a:solidFill>
              <a:latin typeface="Courier New" panose="02070309020205020404" pitchFamily="49" charset="0"/>
              <a:cs typeface="+mn-cs"/>
            </a:endParaRPr>
          </a:p>
          <a:p>
            <a:pPr lvl="1" eaLnBrk="1" hangingPunct="1">
              <a:lnSpc>
                <a:spcPct val="120000"/>
              </a:lnSpc>
              <a:spcBef>
                <a:spcPts val="1200"/>
              </a:spcBef>
              <a:spcAft>
                <a:spcPts val="0"/>
              </a:spcAft>
              <a:buSzPct val="120000"/>
              <a:defRPr/>
            </a:pPr>
            <a:r>
              <a:rPr lang="zh-CN" altLang="en-US" sz="2000" kern="1200" dirty="0">
                <a:solidFill>
                  <a:schemeClr val="tx1"/>
                </a:solidFill>
                <a:latin typeface="Courier New" panose="02070309020205020404" pitchFamily="49" charset="0"/>
                <a:cs typeface="+mn-cs"/>
              </a:rPr>
              <a:t>指针被解引用之前，必须先被赋值</a:t>
            </a:r>
            <a:endParaRPr lang="en-US" altLang="zh-CN" sz="2000" kern="1200" dirty="0">
              <a:solidFill>
                <a:schemeClr val="tx1"/>
              </a:solidFill>
              <a:latin typeface="Courier New" panose="02070309020205020404" pitchFamily="49" charset="0"/>
              <a:cs typeface="+mn-cs"/>
            </a:endParaRPr>
          </a:p>
          <a:p>
            <a:pPr lvl="1" eaLnBrk="1" hangingPunct="1">
              <a:lnSpc>
                <a:spcPct val="120000"/>
              </a:lnSpc>
              <a:spcBef>
                <a:spcPts val="1200"/>
              </a:spcBef>
              <a:spcAft>
                <a:spcPts val="0"/>
              </a:spcAft>
              <a:buSzPct val="120000"/>
              <a:defRPr/>
            </a:pPr>
            <a:endParaRPr lang="en-US" altLang="zh-CN" sz="2000" kern="1200" dirty="0">
              <a:solidFill>
                <a:schemeClr val="tx1"/>
              </a:solidFill>
              <a:latin typeface="Courier New" panose="02070309020205020404" pitchFamily="49" charset="0"/>
              <a:cs typeface="+mn-cs"/>
            </a:endParaRPr>
          </a:p>
          <a:p>
            <a:pPr eaLnBrk="1" hangingPunct="1">
              <a:lnSpc>
                <a:spcPct val="120000"/>
              </a:lnSpc>
              <a:spcBef>
                <a:spcPts val="1200"/>
              </a:spcBef>
              <a:spcAft>
                <a:spcPts val="0"/>
              </a:spcAft>
              <a:defRPr/>
            </a:pPr>
            <a:r>
              <a:rPr lang="en-US" altLang="zh-CN" sz="2400" b="1" dirty="0"/>
              <a:t>NULL</a:t>
            </a:r>
            <a:r>
              <a:rPr lang="zh-CN" altLang="en-US" sz="2400" b="1" dirty="0"/>
              <a:t>是一个特殊指针值，称为空指针</a:t>
            </a:r>
            <a:endParaRPr lang="en-US" altLang="zh-CN" sz="2400" b="1" dirty="0"/>
          </a:p>
          <a:p>
            <a:pPr lvl="1" eaLnBrk="1" hangingPunct="1">
              <a:lnSpc>
                <a:spcPct val="120000"/>
              </a:lnSpc>
              <a:spcBef>
                <a:spcPts val="0"/>
              </a:spcBef>
              <a:buSzPct val="120000"/>
              <a:defRPr/>
            </a:pPr>
            <a:r>
              <a:rPr lang="zh-CN" altLang="en-US" sz="2000" kern="1200" dirty="0">
                <a:solidFill>
                  <a:schemeClr val="tx1"/>
                </a:solidFill>
                <a:latin typeface="Courier New" panose="02070309020205020404" pitchFamily="49" charset="0"/>
                <a:cs typeface="+mn-cs"/>
              </a:rPr>
              <a:t>值为</a:t>
            </a:r>
            <a:r>
              <a:rPr lang="en-US" altLang="zh-CN" sz="2000" b="1" kern="1200" dirty="0">
                <a:solidFill>
                  <a:schemeClr val="tx1"/>
                </a:solidFill>
                <a:latin typeface="Courier New" panose="02070309020205020404" pitchFamily="49" charset="0"/>
                <a:cs typeface="+mn-cs"/>
              </a:rPr>
              <a:t>0</a:t>
            </a:r>
            <a:r>
              <a:rPr lang="zh-CN" altLang="en-US" sz="2000" kern="1200" dirty="0">
                <a:solidFill>
                  <a:schemeClr val="tx1"/>
                </a:solidFill>
                <a:latin typeface="Courier New" panose="02070309020205020404" pitchFamily="49" charset="0"/>
                <a:cs typeface="+mn-cs"/>
              </a:rPr>
              <a:t>，可被用来初始化一个指针，表示不指向任何地址</a:t>
            </a:r>
            <a:endParaRPr lang="en-US" altLang="zh-CN" sz="2000" kern="1200" dirty="0">
              <a:solidFill>
                <a:schemeClr val="tx1"/>
              </a:solidFill>
              <a:latin typeface="Courier New" panose="02070309020205020404" pitchFamily="49" charset="0"/>
              <a:cs typeface="+mn-cs"/>
            </a:endParaRPr>
          </a:p>
          <a:p>
            <a:pPr lvl="1" eaLnBrk="1" hangingPunct="1">
              <a:lnSpc>
                <a:spcPct val="120000"/>
              </a:lnSpc>
              <a:spcBef>
                <a:spcPts val="0"/>
              </a:spcBef>
              <a:buSzPct val="120000"/>
              <a:defRPr/>
            </a:pPr>
            <a:r>
              <a:rPr lang="zh-CN" altLang="en-US" sz="2000" kern="1200" dirty="0">
                <a:solidFill>
                  <a:schemeClr val="tx1"/>
                </a:solidFill>
                <a:latin typeface="Courier New" panose="02070309020205020404" pitchFamily="49" charset="0"/>
                <a:cs typeface="+mn-cs"/>
              </a:rPr>
              <a:t>不能解引用空指针</a:t>
            </a:r>
          </a:p>
          <a:p>
            <a:pPr eaLnBrk="1" hangingPunct="1">
              <a:lnSpc>
                <a:spcPct val="120000"/>
              </a:lnSpc>
              <a:spcBef>
                <a:spcPts val="1200"/>
              </a:spcBef>
              <a:spcAft>
                <a:spcPts val="0"/>
              </a:spcAft>
              <a:defRPr/>
            </a:pPr>
            <a:endParaRPr lang="zh-CN" altLang="en-US" sz="2400" b="1" kern="1200" dirty="0">
              <a:solidFill>
                <a:schemeClr val="tx1"/>
              </a:solidFill>
              <a:latin typeface="Courier New" panose="02070309020205020404" pitchFamily="49" charset="0"/>
            </a:endParaRPr>
          </a:p>
        </p:txBody>
      </p:sp>
      <p:sp>
        <p:nvSpPr>
          <p:cNvPr id="4" name="Text Box 4">
            <a:extLst>
              <a:ext uri="{FF2B5EF4-FFF2-40B4-BE49-F238E27FC236}">
                <a16:creationId xmlns:a16="http://schemas.microsoft.com/office/drawing/2014/main" id="{E02A8EBF-CB19-2940-8AF0-C5DF57BAAC02}"/>
              </a:ext>
            </a:extLst>
          </p:cNvPr>
          <p:cNvSpPr txBox="1">
            <a:spLocks noChangeArrowheads="1"/>
          </p:cNvSpPr>
          <p:nvPr/>
        </p:nvSpPr>
        <p:spPr bwMode="auto">
          <a:xfrm>
            <a:off x="1115616" y="2348557"/>
            <a:ext cx="7272808" cy="360363"/>
          </a:xfrm>
          <a:prstGeom prst="rect">
            <a:avLst/>
          </a:prstGeom>
          <a:solidFill>
            <a:schemeClr val="bg1">
              <a:lumMod val="85000"/>
            </a:schemeClr>
          </a:solidFill>
          <a:ln>
            <a:noFill/>
          </a:ln>
          <a:effectLst/>
        </p:spPr>
        <p:txBody>
          <a:bodyPr anchor="ct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x,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intp</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&amp;x; </a:t>
            </a:r>
            <a:endParaRPr kumimoji="1" lang="zh-CN" altLang="en-US" sz="2000" b="1" dirty="0">
              <a:latin typeface="Courier New" panose="02070309020205020404" pitchFamily="49" charset="0"/>
              <a:ea typeface="黑体" panose="02010609060101010101" pitchFamily="49" charset="-122"/>
              <a:cs typeface="Courier New" panose="02070309020205020404" pitchFamily="49" charset="0"/>
            </a:endParaRPr>
          </a:p>
        </p:txBody>
      </p:sp>
      <p:sp>
        <p:nvSpPr>
          <p:cNvPr id="5" name="Text Box 4">
            <a:extLst>
              <a:ext uri="{FF2B5EF4-FFF2-40B4-BE49-F238E27FC236}">
                <a16:creationId xmlns:a16="http://schemas.microsoft.com/office/drawing/2014/main" id="{E02A8EBF-CB19-2940-8AF0-C5DF57BAAC02}"/>
              </a:ext>
            </a:extLst>
          </p:cNvPr>
          <p:cNvSpPr txBox="1">
            <a:spLocks noChangeArrowheads="1"/>
          </p:cNvSpPr>
          <p:nvPr/>
        </p:nvSpPr>
        <p:spPr bwMode="auto">
          <a:xfrm>
            <a:off x="1115616" y="4148757"/>
            <a:ext cx="7272808" cy="360363"/>
          </a:xfrm>
          <a:prstGeom prst="rect">
            <a:avLst/>
          </a:prstGeom>
          <a:solidFill>
            <a:schemeClr val="bg1">
              <a:lumMod val="85000"/>
            </a:schemeClr>
          </a:solidFill>
          <a:ln>
            <a:noFill/>
          </a:ln>
          <a:effectLst/>
        </p:spPr>
        <p:txBody>
          <a:bodyPr anchor="ct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intp</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 5; // </a:t>
            </a:r>
            <a:r>
              <a:rPr kumimoji="1" lang="zh-CN" altLang="en-US" sz="2000" b="1" dirty="0">
                <a:latin typeface="Courier New" panose="02070309020205020404" pitchFamily="49" charset="0"/>
                <a:ea typeface="黑体" panose="02010609060101010101" pitchFamily="49" charset="-122"/>
                <a:cs typeface="Courier New" panose="02070309020205020404" pitchFamily="49" charset="0"/>
              </a:rPr>
              <a:t>等价于 </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x = 5;</a:t>
            </a:r>
          </a:p>
        </p:txBody>
      </p:sp>
      <p:sp>
        <p:nvSpPr>
          <p:cNvPr id="7" name="矩形 6">
            <a:extLst>
              <a:ext uri="{FF2B5EF4-FFF2-40B4-BE49-F238E27FC236}">
                <a16:creationId xmlns:a16="http://schemas.microsoft.com/office/drawing/2014/main" id="{1914CF0C-FA9D-3945-88D7-E67CFD148EBA}"/>
              </a:ext>
            </a:extLst>
          </p:cNvPr>
          <p:cNvSpPr/>
          <p:nvPr/>
        </p:nvSpPr>
        <p:spPr>
          <a:xfrm>
            <a:off x="1115616" y="5085184"/>
            <a:ext cx="7272808" cy="400110"/>
          </a:xfrm>
          <a:prstGeom prst="rect">
            <a:avLst/>
          </a:prstGeom>
          <a:solidFill>
            <a:schemeClr val="bg1">
              <a:lumMod val="85000"/>
            </a:schemeClr>
          </a:solidFill>
          <a:ln>
            <a:noFill/>
          </a:ln>
          <a:effectLst/>
        </p:spPr>
        <p:txBody>
          <a:bodyPr anchor="ctr"/>
          <a:lstStyle/>
          <a:p>
            <a:pPr eaLnBrk="1" hangingPunct="1">
              <a:spcBef>
                <a:spcPct val="20000"/>
              </a:spcBef>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*p;  *p = 5;  //</a:t>
            </a:r>
            <a:r>
              <a:rPr kumimoji="1" lang="zh-CN" altLang="en-US" sz="2000" b="1" dirty="0">
                <a:latin typeface="Courier New" panose="02070309020205020404" pitchFamily="49" charset="0"/>
                <a:ea typeface="黑体" panose="02010609060101010101" pitchFamily="49" charset="-122"/>
                <a:cs typeface="Courier New" panose="02070309020205020404" pitchFamily="49" charset="0"/>
              </a:rPr>
              <a:t>有什么问题？</a:t>
            </a:r>
          </a:p>
        </p:txBody>
      </p:sp>
      <p:sp>
        <p:nvSpPr>
          <p:cNvPr id="6" name="矩形 2"/>
          <p:cNvSpPr>
            <a:spLocks noChangeArrowheads="1"/>
          </p:cNvSpPr>
          <p:nvPr/>
        </p:nvSpPr>
        <p:spPr bwMode="auto">
          <a:xfrm>
            <a:off x="0" y="4077072"/>
            <a:ext cx="9144000" cy="1152128"/>
          </a:xfrm>
          <a:prstGeom prst="rect">
            <a:avLst/>
          </a:prstGeom>
          <a:solidFill>
            <a:srgbClr val="FF0000"/>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28575" algn="ctr">
                <a:solidFill>
                  <a:srgbClr val="000000"/>
                </a:solidFill>
                <a:round/>
                <a:headEnd/>
                <a:tailEnd/>
              </a14:hiddenLine>
            </a:ext>
          </a:extLst>
        </p:spPr>
        <p:txBody>
          <a:bodyPr wrap="square" lIns="90000" tIns="46800" rIns="90000" bIns="46800" anchor="ctr">
            <a:noAutofit/>
          </a:bodyPr>
          <a:lstStyle/>
          <a:p>
            <a:pPr algn="ctr" eaLnBrk="1" hangingPunct="1"/>
            <a:r>
              <a:rPr lang="zh-CN" altLang="en-US" sz="2800" b="1" dirty="0">
                <a:solidFill>
                  <a:schemeClr val="bg1"/>
                </a:solidFill>
                <a:latin typeface="Arial" panose="020B0604020202020204" pitchFamily="34" charset="0"/>
                <a:ea typeface="黑体" panose="02010609060101010101" pitchFamily="49" charset="-122"/>
              </a:rPr>
              <a:t>没有初始化的指针可能指向任意地址，</a:t>
            </a:r>
            <a:endParaRPr lang="en-US" altLang="zh-CN" sz="2800" b="1" dirty="0">
              <a:solidFill>
                <a:schemeClr val="bg1"/>
              </a:solidFill>
              <a:latin typeface="Arial" panose="020B0604020202020204" pitchFamily="34" charset="0"/>
              <a:ea typeface="黑体" panose="02010609060101010101" pitchFamily="49" charset="-122"/>
            </a:endParaRPr>
          </a:p>
          <a:p>
            <a:pPr algn="ctr" eaLnBrk="1" hangingPunct="1"/>
            <a:r>
              <a:rPr lang="zh-CN" altLang="en-US" sz="2800" b="1" dirty="0">
                <a:solidFill>
                  <a:schemeClr val="bg1"/>
                </a:solidFill>
                <a:latin typeface="Arial" panose="020B0604020202020204" pitchFamily="34" charset="0"/>
                <a:ea typeface="黑体" panose="02010609060101010101" pitchFamily="49" charset="-122"/>
              </a:rPr>
              <a:t>对这些指针作解引用可能导致难以意料的错误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4"/>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2291">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2291">
                                            <p:txEl>
                                              <p:pRg st="6" end="6"/>
                                            </p:txEl>
                                          </p:spTgt>
                                        </p:tgtEl>
                                        <p:attrNameLst>
                                          <p:attrName>style.visibility</p:attrName>
                                        </p:attrNameLst>
                                      </p:cBhvr>
                                      <p:to>
                                        <p:strVal val="visible"/>
                                      </p:to>
                                    </p:set>
                                  </p:childTnLst>
                                </p:cTn>
                              </p:par>
                            </p:childTnLst>
                          </p:cTn>
                        </p:par>
                        <p:par>
                          <p:cTn id="22" fill="hold">
                            <p:stCondLst>
                              <p:cond delay="0"/>
                            </p:stCondLst>
                            <p:childTnLst>
                              <p:par>
                                <p:cTn id="23" presetID="1" presetClass="entr" presetSubtype="0" fill="hold" grpId="0" nodeType="after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291">
                                            <p:txEl>
                                              <p:pRg st="8" end="8"/>
                                            </p:txEl>
                                          </p:spTgt>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2291">
                                            <p:txEl>
                                              <p:pRg st="10" end="10"/>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12291">
                                            <p:txEl>
                                              <p:pRg st="11" end="11"/>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12291">
                                            <p:txEl>
                                              <p:pRg st="12" end="12"/>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1AFACC4-A2E3-604F-8F55-E0F4389B2344}"/>
              </a:ext>
            </a:extLst>
          </p:cNvPr>
          <p:cNvSpPr>
            <a:spLocks noGrp="1" noRot="1" noChangeArrowheads="1"/>
          </p:cNvSpPr>
          <p:nvPr>
            <p:ph type="title"/>
          </p:nvPr>
        </p:nvSpPr>
        <p:spPr>
          <a:xfrm>
            <a:off x="763588" y="88900"/>
            <a:ext cx="7772400" cy="741363"/>
          </a:xfrm>
        </p:spPr>
        <p:txBody>
          <a:bodyPr/>
          <a:lstStyle/>
          <a:p>
            <a:pPr eaLnBrk="1" hangingPunct="1">
              <a:defRPr/>
            </a:pPr>
            <a:r>
              <a:rPr lang="zh-CN" altLang="en-US"/>
              <a:t>指针的使用</a:t>
            </a:r>
          </a:p>
        </p:txBody>
      </p:sp>
      <p:sp>
        <p:nvSpPr>
          <p:cNvPr id="9219" name="Text Box 3">
            <a:extLst>
              <a:ext uri="{FF2B5EF4-FFF2-40B4-BE49-F238E27FC236}">
                <a16:creationId xmlns:a16="http://schemas.microsoft.com/office/drawing/2014/main" id="{D7557C1D-2BD3-3C4E-B112-6C32F51063E5}"/>
              </a:ext>
            </a:extLst>
          </p:cNvPr>
          <p:cNvSpPr txBox="1">
            <a:spLocks noChangeArrowheads="1"/>
          </p:cNvSpPr>
          <p:nvPr/>
        </p:nvSpPr>
        <p:spPr bwMode="auto">
          <a:xfrm>
            <a:off x="179512" y="980729"/>
            <a:ext cx="2808312" cy="1296144"/>
          </a:xfrm>
          <a:prstGeom prst="rect">
            <a:avLst/>
          </a:prstGeom>
          <a:solidFill>
            <a:schemeClr val="bg1">
              <a:lumMod val="85000"/>
            </a:schemeClr>
          </a:solidFill>
          <a:ln>
            <a:noFill/>
          </a:ln>
          <a:effectLst/>
        </p:spPr>
        <p:txBody>
          <a:bodyPr anchor="ctr"/>
          <a:lstStyle>
            <a:defPPr>
              <a:defRPr lang="zh-CN"/>
            </a:defPPr>
            <a:lvl1pPr>
              <a:defRPr sz="2000" b="1">
                <a:latin typeface="Courier New" panose="02070309020205020404" pitchFamily="49" charset="0"/>
                <a:ea typeface="黑体" panose="02010609060101010101" pitchFamily="49" charset="-122"/>
              </a:defRPr>
            </a:lvl1pPr>
            <a:lvl2pPr>
              <a:defRPr/>
            </a:lvl2pPr>
            <a:lvl3pPr>
              <a:defRPr/>
            </a:lvl3pPr>
            <a:lvl4pPr>
              <a:defRPr/>
            </a:lvl4pPr>
            <a:lvl5pPr>
              <a:defRPr/>
            </a:lvl5pPr>
            <a:lvl6pPr>
              <a:defRPr/>
            </a:lvl6pPr>
            <a:lvl7pPr>
              <a:defRPr/>
            </a:lvl7pPr>
            <a:lvl8pPr>
              <a:defRPr/>
            </a:lvl8pPr>
            <a:lvl9pPr>
              <a:defRPr/>
            </a:lvl9pPr>
          </a:lstStyle>
          <a:p>
            <a:r>
              <a:rPr lang="en-US" altLang="zh-CN" dirty="0" err="1"/>
              <a:t>int</a:t>
            </a:r>
            <a:r>
              <a:rPr lang="en-US" altLang="zh-CN" dirty="0"/>
              <a:t> x, y, </a:t>
            </a:r>
            <a:r>
              <a:rPr lang="zh-CN" altLang="en-US" dirty="0"/>
              <a:t>*</a:t>
            </a:r>
            <a:r>
              <a:rPr lang="en-US" altLang="zh-CN" dirty="0" err="1"/>
              <a:t>intp</a:t>
            </a:r>
            <a:r>
              <a:rPr lang="en-US" altLang="zh-CN" dirty="0"/>
              <a:t>;</a:t>
            </a:r>
          </a:p>
          <a:p>
            <a:r>
              <a:rPr lang="en-US" altLang="zh-CN" dirty="0"/>
              <a:t>x = 3;</a:t>
            </a:r>
          </a:p>
          <a:p>
            <a:r>
              <a:rPr lang="en-US" altLang="zh-CN" dirty="0"/>
              <a:t>y = 4;</a:t>
            </a:r>
          </a:p>
          <a:p>
            <a:r>
              <a:rPr lang="en-US" altLang="zh-CN" dirty="0" err="1"/>
              <a:t>intp</a:t>
            </a:r>
            <a:r>
              <a:rPr lang="en-US" altLang="zh-CN" dirty="0"/>
              <a:t> = &amp;x;</a:t>
            </a:r>
          </a:p>
        </p:txBody>
      </p:sp>
      <p:sp>
        <p:nvSpPr>
          <p:cNvPr id="13316" name="Line 4"/>
          <p:cNvSpPr>
            <a:spLocks noChangeShapeType="1"/>
          </p:cNvSpPr>
          <p:nvPr/>
        </p:nvSpPr>
        <p:spPr bwMode="auto">
          <a:xfrm>
            <a:off x="3556000" y="2735263"/>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13317" name="Line 5"/>
          <p:cNvSpPr>
            <a:spLocks noChangeShapeType="1"/>
          </p:cNvSpPr>
          <p:nvPr/>
        </p:nvSpPr>
        <p:spPr bwMode="auto">
          <a:xfrm>
            <a:off x="5734050" y="2735263"/>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grpSp>
        <p:nvGrpSpPr>
          <p:cNvPr id="13319" name="组合 7"/>
          <p:cNvGrpSpPr>
            <a:grpSpLocks/>
          </p:cNvGrpSpPr>
          <p:nvPr/>
        </p:nvGrpSpPr>
        <p:grpSpPr bwMode="auto">
          <a:xfrm>
            <a:off x="323528" y="2492896"/>
            <a:ext cx="2447875" cy="3456706"/>
            <a:chOff x="1407497" y="3068958"/>
            <a:chExt cx="2480591" cy="3455987"/>
          </a:xfrm>
        </p:grpSpPr>
        <p:sp>
          <p:nvSpPr>
            <p:cNvPr id="13353" name="Line 6"/>
            <p:cNvSpPr>
              <a:spLocks noChangeShapeType="1"/>
            </p:cNvSpPr>
            <p:nvPr/>
          </p:nvSpPr>
          <p:spPr bwMode="auto">
            <a:xfrm>
              <a:off x="3556000" y="3190875"/>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13354" name="Line 8"/>
            <p:cNvSpPr>
              <a:spLocks noChangeShapeType="1"/>
            </p:cNvSpPr>
            <p:nvPr/>
          </p:nvSpPr>
          <p:spPr bwMode="auto">
            <a:xfrm>
              <a:off x="3556000" y="4324350"/>
              <a:ext cx="0" cy="5175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9228" name="Rectangle 12">
              <a:extLst>
                <a:ext uri="{FF2B5EF4-FFF2-40B4-BE49-F238E27FC236}">
                  <a16:creationId xmlns:a16="http://schemas.microsoft.com/office/drawing/2014/main" id="{3F0454BC-5F42-5B4A-8979-7F4A4CB40435}"/>
                </a:ext>
              </a:extLst>
            </p:cNvPr>
            <p:cNvSpPr>
              <a:spLocks noChangeArrowheads="1"/>
            </p:cNvSpPr>
            <p:nvPr/>
          </p:nvSpPr>
          <p:spPr bwMode="auto">
            <a:xfrm>
              <a:off x="3243401" y="5885183"/>
              <a:ext cx="644687"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29" name="Rectangle 13">
              <a:extLst>
                <a:ext uri="{FF2B5EF4-FFF2-40B4-BE49-F238E27FC236}">
                  <a16:creationId xmlns:a16="http://schemas.microsoft.com/office/drawing/2014/main" id="{D987F39E-7D3E-5D4B-8AB7-4E861116A1C5}"/>
                </a:ext>
              </a:extLst>
            </p:cNvPr>
            <p:cNvSpPr>
              <a:spLocks noChangeArrowheads="1"/>
            </p:cNvSpPr>
            <p:nvPr/>
          </p:nvSpPr>
          <p:spPr bwMode="auto">
            <a:xfrm>
              <a:off x="2449451" y="5885183"/>
              <a:ext cx="793950"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4" name="Rectangle 14">
              <a:extLst>
                <a:ext uri="{FF2B5EF4-FFF2-40B4-BE49-F238E27FC236}">
                  <a16:creationId xmlns:a16="http://schemas.microsoft.com/office/drawing/2014/main" id="{D1EC792D-89DA-5046-AB52-EF45406B2915}"/>
                </a:ext>
              </a:extLst>
            </p:cNvPr>
            <p:cNvSpPr>
              <a:spLocks noChangeArrowheads="1"/>
            </p:cNvSpPr>
            <p:nvPr/>
          </p:nvSpPr>
          <p:spPr bwMode="auto">
            <a:xfrm>
              <a:off x="1709490" y="5885183"/>
              <a:ext cx="739961"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31" name="Rectangle 15">
              <a:extLst>
                <a:ext uri="{FF2B5EF4-FFF2-40B4-BE49-F238E27FC236}">
                  <a16:creationId xmlns:a16="http://schemas.microsoft.com/office/drawing/2014/main" id="{01BB3158-1499-7942-9D74-B214309EF18B}"/>
                </a:ext>
              </a:extLst>
            </p:cNvPr>
            <p:cNvSpPr>
              <a:spLocks noChangeArrowheads="1"/>
            </p:cNvSpPr>
            <p:nvPr/>
          </p:nvSpPr>
          <p:spPr bwMode="auto">
            <a:xfrm>
              <a:off x="3243401" y="5367658"/>
              <a:ext cx="644687"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32" name="Rectangle 16">
              <a:extLst>
                <a:ext uri="{FF2B5EF4-FFF2-40B4-BE49-F238E27FC236}">
                  <a16:creationId xmlns:a16="http://schemas.microsoft.com/office/drawing/2014/main" id="{D21F2D00-7135-7843-8850-ECBE7F26A24A}"/>
                </a:ext>
              </a:extLst>
            </p:cNvPr>
            <p:cNvSpPr>
              <a:spLocks noChangeArrowheads="1"/>
            </p:cNvSpPr>
            <p:nvPr/>
          </p:nvSpPr>
          <p:spPr bwMode="auto">
            <a:xfrm>
              <a:off x="2401814" y="4661220"/>
              <a:ext cx="879696"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dirty="0">
                  <a:effectLst>
                    <a:outerShdw blurRad="38100" dist="38100" dir="2700000" algn="tl">
                      <a:srgbClr val="000000">
                        <a:alpha val="43137"/>
                      </a:srgbClr>
                    </a:outerShdw>
                  </a:effectLst>
                </a:rPr>
                <a:t>1000</a:t>
              </a:r>
            </a:p>
          </p:txBody>
        </p:sp>
        <p:sp>
          <p:nvSpPr>
            <p:cNvPr id="9233" name="Rectangle 17">
              <a:extLst>
                <a:ext uri="{FF2B5EF4-FFF2-40B4-BE49-F238E27FC236}">
                  <a16:creationId xmlns:a16="http://schemas.microsoft.com/office/drawing/2014/main" id="{CFBED269-80D8-6244-97E2-C855D818C3F3}"/>
                </a:ext>
              </a:extLst>
            </p:cNvPr>
            <p:cNvSpPr>
              <a:spLocks noChangeArrowheads="1"/>
            </p:cNvSpPr>
            <p:nvPr/>
          </p:nvSpPr>
          <p:spPr bwMode="auto">
            <a:xfrm>
              <a:off x="1618980" y="4697733"/>
              <a:ext cx="814593"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b="1" dirty="0" err="1">
                  <a:effectLst>
                    <a:outerShdw blurRad="38100" dist="38100" dir="2700000" algn="tl">
                      <a:srgbClr val="000000">
                        <a:alpha val="43137"/>
                      </a:srgbClr>
                    </a:outerShdw>
                  </a:effectLst>
                </a:rPr>
                <a:t>intp</a:t>
              </a:r>
              <a:endParaRPr lang="en-US" altLang="zh-CN" sz="2800" b="1" dirty="0">
                <a:effectLst>
                  <a:outerShdw blurRad="38100" dist="38100" dir="2700000" algn="tl">
                    <a:srgbClr val="000000">
                      <a:alpha val="43137"/>
                    </a:srgbClr>
                  </a:outerShdw>
                </a:effectLst>
              </a:endParaRPr>
            </a:p>
          </p:txBody>
        </p:sp>
        <p:sp>
          <p:nvSpPr>
            <p:cNvPr id="9234" name="Rectangle 18">
              <a:extLst>
                <a:ext uri="{FF2B5EF4-FFF2-40B4-BE49-F238E27FC236}">
                  <a16:creationId xmlns:a16="http://schemas.microsoft.com/office/drawing/2014/main" id="{82D35AF5-723E-E142-9F92-4B903E5270FF}"/>
                </a:ext>
              </a:extLst>
            </p:cNvPr>
            <p:cNvSpPr>
              <a:spLocks noChangeArrowheads="1"/>
            </p:cNvSpPr>
            <p:nvPr/>
          </p:nvSpPr>
          <p:spPr bwMode="auto">
            <a:xfrm>
              <a:off x="3243401" y="4689795"/>
              <a:ext cx="644687"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35" name="Rectangle 19">
              <a:extLst>
                <a:ext uri="{FF2B5EF4-FFF2-40B4-BE49-F238E27FC236}">
                  <a16:creationId xmlns:a16="http://schemas.microsoft.com/office/drawing/2014/main" id="{5B129415-2568-0046-9348-D9FCDA846702}"/>
                </a:ext>
              </a:extLst>
            </p:cNvPr>
            <p:cNvSpPr>
              <a:spLocks noChangeArrowheads="1"/>
            </p:cNvSpPr>
            <p:nvPr/>
          </p:nvSpPr>
          <p:spPr bwMode="auto">
            <a:xfrm>
              <a:off x="2449451" y="4689795"/>
              <a:ext cx="793950"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9236" name="Rectangle 20">
              <a:extLst>
                <a:ext uri="{FF2B5EF4-FFF2-40B4-BE49-F238E27FC236}">
                  <a16:creationId xmlns:a16="http://schemas.microsoft.com/office/drawing/2014/main" id="{2A1BB542-AD7C-804C-ACBC-2D39FE6081E9}"/>
                </a:ext>
              </a:extLst>
            </p:cNvPr>
            <p:cNvSpPr>
              <a:spLocks noChangeArrowheads="1"/>
            </p:cNvSpPr>
            <p:nvPr/>
          </p:nvSpPr>
          <p:spPr bwMode="auto">
            <a:xfrm>
              <a:off x="1709490" y="4689795"/>
              <a:ext cx="739961"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9237" name="Rectangle 21">
              <a:extLst>
                <a:ext uri="{FF2B5EF4-FFF2-40B4-BE49-F238E27FC236}">
                  <a16:creationId xmlns:a16="http://schemas.microsoft.com/office/drawing/2014/main" id="{7BE429A7-40C8-7842-A089-E26A140FCFF0}"/>
                </a:ext>
              </a:extLst>
            </p:cNvPr>
            <p:cNvSpPr>
              <a:spLocks noChangeArrowheads="1"/>
            </p:cNvSpPr>
            <p:nvPr/>
          </p:nvSpPr>
          <p:spPr bwMode="auto">
            <a:xfrm>
              <a:off x="3243401" y="4100833"/>
              <a:ext cx="644687" cy="455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a:effectLst>
                    <a:outerShdw blurRad="38100" dist="38100" dir="2700000" algn="tl">
                      <a:srgbClr val="000000">
                        <a:alpha val="43137"/>
                      </a:srgbClr>
                    </a:outerShdw>
                  </a:effectLst>
                </a:rPr>
                <a:t>1004</a:t>
              </a:r>
            </a:p>
          </p:txBody>
        </p:sp>
        <p:sp>
          <p:nvSpPr>
            <p:cNvPr id="9238" name="Rectangle 22">
              <a:extLst>
                <a:ext uri="{FF2B5EF4-FFF2-40B4-BE49-F238E27FC236}">
                  <a16:creationId xmlns:a16="http://schemas.microsoft.com/office/drawing/2014/main" id="{1CE5091E-F23D-9149-ACFC-6C0D16C53061}"/>
                </a:ext>
              </a:extLst>
            </p:cNvPr>
            <p:cNvSpPr>
              <a:spLocks noChangeArrowheads="1"/>
            </p:cNvSpPr>
            <p:nvPr/>
          </p:nvSpPr>
          <p:spPr bwMode="auto">
            <a:xfrm>
              <a:off x="2449451" y="4234183"/>
              <a:ext cx="793950" cy="455612"/>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a:effectLst>
                    <a:outerShdw blurRad="38100" dist="38100" dir="2700000" algn="tl">
                      <a:srgbClr val="000000">
                        <a:alpha val="43137"/>
                      </a:srgbClr>
                    </a:outerShdw>
                  </a:effectLst>
                </a:rPr>
                <a:t>4</a:t>
              </a:r>
            </a:p>
          </p:txBody>
        </p:sp>
        <p:sp>
          <p:nvSpPr>
            <p:cNvPr id="9239" name="Rectangle 23">
              <a:extLst>
                <a:ext uri="{FF2B5EF4-FFF2-40B4-BE49-F238E27FC236}">
                  <a16:creationId xmlns:a16="http://schemas.microsoft.com/office/drawing/2014/main" id="{74FE4E42-DDCE-494F-BC93-9E89CF8E2915}"/>
                </a:ext>
              </a:extLst>
            </p:cNvPr>
            <p:cNvSpPr>
              <a:spLocks noChangeArrowheads="1"/>
            </p:cNvSpPr>
            <p:nvPr/>
          </p:nvSpPr>
          <p:spPr bwMode="auto">
            <a:xfrm>
              <a:off x="2025482" y="4148458"/>
              <a:ext cx="423970" cy="455612"/>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y</a:t>
              </a:r>
            </a:p>
          </p:txBody>
        </p:sp>
        <p:sp>
          <p:nvSpPr>
            <p:cNvPr id="9240" name="Rectangle 24">
              <a:extLst>
                <a:ext uri="{FF2B5EF4-FFF2-40B4-BE49-F238E27FC236}">
                  <a16:creationId xmlns:a16="http://schemas.microsoft.com/office/drawing/2014/main" id="{2143D1F9-44A8-9A4A-9D99-44E770958797}"/>
                </a:ext>
              </a:extLst>
            </p:cNvPr>
            <p:cNvSpPr>
              <a:spLocks noChangeArrowheads="1"/>
            </p:cNvSpPr>
            <p:nvPr/>
          </p:nvSpPr>
          <p:spPr bwMode="auto">
            <a:xfrm>
              <a:off x="3243401" y="3645220"/>
              <a:ext cx="644687" cy="45561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dirty="0">
                  <a:effectLst>
                    <a:outerShdw blurRad="38100" dist="38100" dir="2700000" algn="tl">
                      <a:srgbClr val="000000">
                        <a:alpha val="43137"/>
                      </a:srgbClr>
                    </a:outerShdw>
                  </a:effectLst>
                </a:rPr>
                <a:t>1000</a:t>
              </a:r>
            </a:p>
          </p:txBody>
        </p:sp>
        <p:sp>
          <p:nvSpPr>
            <p:cNvPr id="9241" name="Rectangle 25">
              <a:extLst>
                <a:ext uri="{FF2B5EF4-FFF2-40B4-BE49-F238E27FC236}">
                  <a16:creationId xmlns:a16="http://schemas.microsoft.com/office/drawing/2014/main" id="{7BEA5EF2-625A-AC4E-B774-BC08999BC16A}"/>
                </a:ext>
              </a:extLst>
            </p:cNvPr>
            <p:cNvSpPr>
              <a:spLocks noChangeArrowheads="1"/>
            </p:cNvSpPr>
            <p:nvPr/>
          </p:nvSpPr>
          <p:spPr bwMode="auto">
            <a:xfrm>
              <a:off x="2449451" y="3778570"/>
              <a:ext cx="793950" cy="45561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solidFill>
                    <a:srgbClr val="FF0000"/>
                  </a:solidFill>
                  <a:effectLst>
                    <a:outerShdw blurRad="38100" dist="38100" dir="2700000" algn="tl">
                      <a:srgbClr val="000000">
                        <a:alpha val="43137"/>
                      </a:srgbClr>
                    </a:outerShdw>
                  </a:effectLst>
                </a:rPr>
                <a:t>3</a:t>
              </a:r>
            </a:p>
          </p:txBody>
        </p:sp>
        <p:sp>
          <p:nvSpPr>
            <p:cNvPr id="9242" name="Rectangle 26">
              <a:extLst>
                <a:ext uri="{FF2B5EF4-FFF2-40B4-BE49-F238E27FC236}">
                  <a16:creationId xmlns:a16="http://schemas.microsoft.com/office/drawing/2014/main" id="{6A1230D7-E89A-5147-8D75-767296112D46}"/>
                </a:ext>
              </a:extLst>
            </p:cNvPr>
            <p:cNvSpPr>
              <a:spLocks noChangeArrowheads="1"/>
            </p:cNvSpPr>
            <p:nvPr/>
          </p:nvSpPr>
          <p:spPr bwMode="auto">
            <a:xfrm>
              <a:off x="2025482" y="3692845"/>
              <a:ext cx="423970" cy="45561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x</a:t>
              </a:r>
            </a:p>
          </p:txBody>
        </p:sp>
        <p:sp>
          <p:nvSpPr>
            <p:cNvPr id="9243" name="Rectangle 27">
              <a:extLst>
                <a:ext uri="{FF2B5EF4-FFF2-40B4-BE49-F238E27FC236}">
                  <a16:creationId xmlns:a16="http://schemas.microsoft.com/office/drawing/2014/main" id="{1FB43535-FC89-8440-92DB-3ED06ABCB2A3}"/>
                </a:ext>
              </a:extLst>
            </p:cNvPr>
            <p:cNvSpPr>
              <a:spLocks noChangeArrowheads="1"/>
            </p:cNvSpPr>
            <p:nvPr/>
          </p:nvSpPr>
          <p:spPr bwMode="auto">
            <a:xfrm>
              <a:off x="3243401" y="3068958"/>
              <a:ext cx="644687"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44" name="Rectangle 28">
              <a:extLst>
                <a:ext uri="{FF2B5EF4-FFF2-40B4-BE49-F238E27FC236}">
                  <a16:creationId xmlns:a16="http://schemas.microsoft.com/office/drawing/2014/main" id="{B9B28A1F-56AD-8647-9D68-B0B71ABDA3E0}"/>
                </a:ext>
              </a:extLst>
            </p:cNvPr>
            <p:cNvSpPr>
              <a:spLocks noChangeArrowheads="1"/>
            </p:cNvSpPr>
            <p:nvPr/>
          </p:nvSpPr>
          <p:spPr bwMode="auto">
            <a:xfrm>
              <a:off x="2449451" y="3068958"/>
              <a:ext cx="793950"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45" name="Rectangle 29">
              <a:extLst>
                <a:ext uri="{FF2B5EF4-FFF2-40B4-BE49-F238E27FC236}">
                  <a16:creationId xmlns:a16="http://schemas.microsoft.com/office/drawing/2014/main" id="{30AA5463-A789-A943-AEE5-CE7C94A42C1E}"/>
                </a:ext>
              </a:extLst>
            </p:cNvPr>
            <p:cNvSpPr>
              <a:spLocks noChangeArrowheads="1"/>
            </p:cNvSpPr>
            <p:nvPr/>
          </p:nvSpPr>
          <p:spPr bwMode="auto">
            <a:xfrm>
              <a:off x="1709490" y="3068958"/>
              <a:ext cx="739961"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9277" name="Line 30">
              <a:extLst>
                <a:ext uri="{FF2B5EF4-FFF2-40B4-BE49-F238E27FC236}">
                  <a16:creationId xmlns:a16="http://schemas.microsoft.com/office/drawing/2014/main" id="{36E63725-A68F-7E46-AB6E-F9235BFA9687}"/>
                </a:ext>
              </a:extLst>
            </p:cNvPr>
            <p:cNvSpPr>
              <a:spLocks noChangeShapeType="1"/>
            </p:cNvSpPr>
            <p:nvPr/>
          </p:nvSpPr>
          <p:spPr bwMode="auto">
            <a:xfrm>
              <a:off x="2449451" y="3068958"/>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78" name="Line 31">
              <a:extLst>
                <a:ext uri="{FF2B5EF4-FFF2-40B4-BE49-F238E27FC236}">
                  <a16:creationId xmlns:a16="http://schemas.microsoft.com/office/drawing/2014/main" id="{E518408E-F07C-D240-A1E6-2E801B95DB36}"/>
                </a:ext>
              </a:extLst>
            </p:cNvPr>
            <p:cNvSpPr>
              <a:spLocks noChangeShapeType="1"/>
            </p:cNvSpPr>
            <p:nvPr/>
          </p:nvSpPr>
          <p:spPr bwMode="auto">
            <a:xfrm>
              <a:off x="3243401" y="3068958"/>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79" name="Line 32">
              <a:extLst>
                <a:ext uri="{FF2B5EF4-FFF2-40B4-BE49-F238E27FC236}">
                  <a16:creationId xmlns:a16="http://schemas.microsoft.com/office/drawing/2014/main" id="{3F2D804E-CC3B-E941-9C54-5DC8E50D0B4A}"/>
                </a:ext>
              </a:extLst>
            </p:cNvPr>
            <p:cNvSpPr>
              <a:spLocks noChangeShapeType="1"/>
            </p:cNvSpPr>
            <p:nvPr/>
          </p:nvSpPr>
          <p:spPr bwMode="auto">
            <a:xfrm>
              <a:off x="2449451" y="3778570"/>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80" name="Line 33">
              <a:extLst>
                <a:ext uri="{FF2B5EF4-FFF2-40B4-BE49-F238E27FC236}">
                  <a16:creationId xmlns:a16="http://schemas.microsoft.com/office/drawing/2014/main" id="{95749563-193C-584D-B8EE-DBBD857A5F01}"/>
                </a:ext>
              </a:extLst>
            </p:cNvPr>
            <p:cNvSpPr>
              <a:spLocks noChangeShapeType="1"/>
            </p:cNvSpPr>
            <p:nvPr/>
          </p:nvSpPr>
          <p:spPr bwMode="auto">
            <a:xfrm>
              <a:off x="2449451" y="4234183"/>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81" name="Line 34">
              <a:extLst>
                <a:ext uri="{FF2B5EF4-FFF2-40B4-BE49-F238E27FC236}">
                  <a16:creationId xmlns:a16="http://schemas.microsoft.com/office/drawing/2014/main" id="{7254B4A0-E2B3-B245-9CE6-3F31EE6BFC5C}"/>
                </a:ext>
              </a:extLst>
            </p:cNvPr>
            <p:cNvSpPr>
              <a:spLocks noChangeShapeType="1"/>
            </p:cNvSpPr>
            <p:nvPr/>
          </p:nvSpPr>
          <p:spPr bwMode="auto">
            <a:xfrm>
              <a:off x="2449451" y="4689795"/>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82" name="Line 35">
              <a:extLst>
                <a:ext uri="{FF2B5EF4-FFF2-40B4-BE49-F238E27FC236}">
                  <a16:creationId xmlns:a16="http://schemas.microsoft.com/office/drawing/2014/main" id="{41A3E966-6666-5A41-A0B5-5628442405B5}"/>
                </a:ext>
              </a:extLst>
            </p:cNvPr>
            <p:cNvSpPr>
              <a:spLocks noChangeShapeType="1"/>
            </p:cNvSpPr>
            <p:nvPr/>
          </p:nvSpPr>
          <p:spPr bwMode="auto">
            <a:xfrm>
              <a:off x="2449451" y="5178745"/>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83" name="Line 36">
              <a:extLst>
                <a:ext uri="{FF2B5EF4-FFF2-40B4-BE49-F238E27FC236}">
                  <a16:creationId xmlns:a16="http://schemas.microsoft.com/office/drawing/2014/main" id="{8CF6C043-9CD2-614F-8E05-529DAFB1E8C4}"/>
                </a:ext>
              </a:extLst>
            </p:cNvPr>
            <p:cNvSpPr>
              <a:spLocks noChangeShapeType="1"/>
            </p:cNvSpPr>
            <p:nvPr/>
          </p:nvSpPr>
          <p:spPr bwMode="auto">
            <a:xfrm>
              <a:off x="2455803" y="5612133"/>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nvGrpSpPr>
            <p:cNvPr id="13380" name="组合 6"/>
            <p:cNvGrpSpPr>
              <a:grpSpLocks/>
            </p:cNvGrpSpPr>
            <p:nvPr/>
          </p:nvGrpSpPr>
          <p:grpSpPr bwMode="auto">
            <a:xfrm>
              <a:off x="1407497" y="3997644"/>
              <a:ext cx="624336" cy="1016001"/>
              <a:chOff x="1530432" y="3997643"/>
              <a:chExt cx="624336" cy="1681943"/>
            </a:xfrm>
          </p:grpSpPr>
          <p:sp>
            <p:nvSpPr>
              <p:cNvPr id="9284" name="Line 37">
                <a:extLst>
                  <a:ext uri="{FF2B5EF4-FFF2-40B4-BE49-F238E27FC236}">
                    <a16:creationId xmlns:a16="http://schemas.microsoft.com/office/drawing/2014/main" id="{A3B6EB0B-75BB-CD43-BEFC-D6BAFFAC5463}"/>
                  </a:ext>
                </a:extLst>
              </p:cNvPr>
              <p:cNvSpPr>
                <a:spLocks noChangeShapeType="1"/>
              </p:cNvSpPr>
              <p:nvPr/>
            </p:nvSpPr>
            <p:spPr bwMode="auto">
              <a:xfrm flipH="1" flipV="1">
                <a:off x="1530432" y="5678136"/>
                <a:ext cx="179723" cy="145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85" name="Line 38">
                <a:extLst>
                  <a:ext uri="{FF2B5EF4-FFF2-40B4-BE49-F238E27FC236}">
                    <a16:creationId xmlns:a16="http://schemas.microsoft.com/office/drawing/2014/main" id="{AD91037E-1D6E-0546-A936-1F9FD8A6E4CF}"/>
                  </a:ext>
                </a:extLst>
              </p:cNvPr>
              <p:cNvSpPr>
                <a:spLocks noChangeShapeType="1"/>
              </p:cNvSpPr>
              <p:nvPr/>
            </p:nvSpPr>
            <p:spPr bwMode="auto">
              <a:xfrm>
                <a:off x="1530433" y="3997645"/>
                <a:ext cx="0" cy="1681941"/>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9286" name="Line 39">
                <a:extLst>
                  <a:ext uri="{FF2B5EF4-FFF2-40B4-BE49-F238E27FC236}">
                    <a16:creationId xmlns:a16="http://schemas.microsoft.com/office/drawing/2014/main" id="{AF6DA7DE-A45D-124C-BE53-40F5CD1BD854}"/>
                  </a:ext>
                </a:extLst>
              </p:cNvPr>
              <p:cNvSpPr>
                <a:spLocks noChangeShapeType="1"/>
              </p:cNvSpPr>
              <p:nvPr/>
            </p:nvSpPr>
            <p:spPr bwMode="auto">
              <a:xfrm flipV="1">
                <a:off x="1530433" y="3997643"/>
                <a:ext cx="624335" cy="11955"/>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grpSp>
      <p:sp>
        <p:nvSpPr>
          <p:cNvPr id="9256" name="Text Box 40">
            <a:extLst>
              <a:ext uri="{FF2B5EF4-FFF2-40B4-BE49-F238E27FC236}">
                <a16:creationId xmlns:a16="http://schemas.microsoft.com/office/drawing/2014/main" id="{6B56A27C-65D6-8D47-8244-8675D4172A30}"/>
              </a:ext>
            </a:extLst>
          </p:cNvPr>
          <p:cNvSpPr txBox="1">
            <a:spLocks noChangeArrowheads="1"/>
          </p:cNvSpPr>
          <p:nvPr/>
        </p:nvSpPr>
        <p:spPr bwMode="auto">
          <a:xfrm>
            <a:off x="3131864" y="980728"/>
            <a:ext cx="2808288" cy="1296144"/>
          </a:xfrm>
          <a:prstGeom prst="rect">
            <a:avLst/>
          </a:prstGeom>
          <a:solidFill>
            <a:schemeClr val="bg1">
              <a:lumMod val="85000"/>
            </a:schemeClr>
          </a:solidFill>
          <a:ln>
            <a:noFill/>
          </a:ln>
          <a:effectLst/>
        </p:spPr>
        <p:txBody>
          <a:bodyPr anchor="t"/>
          <a:lstStyle>
            <a:defPPr>
              <a:defRPr lang="zh-CN"/>
            </a:defPPr>
            <a:lvl1pPr>
              <a:defRPr sz="2000" b="1">
                <a:latin typeface="Courier New" panose="02070309020205020404" pitchFamily="49" charset="0"/>
                <a:ea typeface="黑体" panose="02010609060101010101" pitchFamily="49" charset="-122"/>
              </a:defRPr>
            </a:lvl1pPr>
          </a:lstStyle>
          <a:p>
            <a:r>
              <a:rPr lang="zh-CN" altLang="en-US" dirty="0"/>
              <a:t>*</a:t>
            </a:r>
            <a:r>
              <a:rPr lang="en-US" altLang="zh-CN" dirty="0" err="1"/>
              <a:t>intp</a:t>
            </a:r>
            <a:r>
              <a:rPr lang="en-US" altLang="zh-CN" dirty="0"/>
              <a:t> = y+4;</a:t>
            </a:r>
          </a:p>
        </p:txBody>
      </p:sp>
      <p:grpSp>
        <p:nvGrpSpPr>
          <p:cNvPr id="72" name="组合 7"/>
          <p:cNvGrpSpPr>
            <a:grpSpLocks/>
          </p:cNvGrpSpPr>
          <p:nvPr/>
        </p:nvGrpSpPr>
        <p:grpSpPr bwMode="auto">
          <a:xfrm>
            <a:off x="3275856" y="2492896"/>
            <a:ext cx="2447875" cy="3456706"/>
            <a:chOff x="1407497" y="3068958"/>
            <a:chExt cx="2480591" cy="3455987"/>
          </a:xfrm>
        </p:grpSpPr>
        <p:sp>
          <p:nvSpPr>
            <p:cNvPr id="73" name="Line 6"/>
            <p:cNvSpPr>
              <a:spLocks noChangeShapeType="1"/>
            </p:cNvSpPr>
            <p:nvPr/>
          </p:nvSpPr>
          <p:spPr bwMode="auto">
            <a:xfrm>
              <a:off x="3556000" y="3190875"/>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74" name="Line 8"/>
            <p:cNvSpPr>
              <a:spLocks noChangeShapeType="1"/>
            </p:cNvSpPr>
            <p:nvPr/>
          </p:nvSpPr>
          <p:spPr bwMode="auto">
            <a:xfrm>
              <a:off x="3556000" y="4324350"/>
              <a:ext cx="0" cy="5175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75" name="Rectangle 12">
              <a:extLst>
                <a:ext uri="{FF2B5EF4-FFF2-40B4-BE49-F238E27FC236}">
                  <a16:creationId xmlns:a16="http://schemas.microsoft.com/office/drawing/2014/main" id="{3F0454BC-5F42-5B4A-8979-7F4A4CB40435}"/>
                </a:ext>
              </a:extLst>
            </p:cNvPr>
            <p:cNvSpPr>
              <a:spLocks noChangeArrowheads="1"/>
            </p:cNvSpPr>
            <p:nvPr/>
          </p:nvSpPr>
          <p:spPr bwMode="auto">
            <a:xfrm>
              <a:off x="3243401" y="5885183"/>
              <a:ext cx="644687"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01" name="Rectangle 13">
              <a:extLst>
                <a:ext uri="{FF2B5EF4-FFF2-40B4-BE49-F238E27FC236}">
                  <a16:creationId xmlns:a16="http://schemas.microsoft.com/office/drawing/2014/main" id="{D987F39E-7D3E-5D4B-8AB7-4E861116A1C5}"/>
                </a:ext>
              </a:extLst>
            </p:cNvPr>
            <p:cNvSpPr>
              <a:spLocks noChangeArrowheads="1"/>
            </p:cNvSpPr>
            <p:nvPr/>
          </p:nvSpPr>
          <p:spPr bwMode="auto">
            <a:xfrm>
              <a:off x="2449451" y="5885183"/>
              <a:ext cx="793950"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05" name="Rectangle 14">
              <a:extLst>
                <a:ext uri="{FF2B5EF4-FFF2-40B4-BE49-F238E27FC236}">
                  <a16:creationId xmlns:a16="http://schemas.microsoft.com/office/drawing/2014/main" id="{D1EC792D-89DA-5046-AB52-EF45406B2915}"/>
                </a:ext>
              </a:extLst>
            </p:cNvPr>
            <p:cNvSpPr>
              <a:spLocks noChangeArrowheads="1"/>
            </p:cNvSpPr>
            <p:nvPr/>
          </p:nvSpPr>
          <p:spPr bwMode="auto">
            <a:xfrm>
              <a:off x="1709490" y="5885183"/>
              <a:ext cx="739961"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06" name="Rectangle 15">
              <a:extLst>
                <a:ext uri="{FF2B5EF4-FFF2-40B4-BE49-F238E27FC236}">
                  <a16:creationId xmlns:a16="http://schemas.microsoft.com/office/drawing/2014/main" id="{01BB3158-1499-7942-9D74-B214309EF18B}"/>
                </a:ext>
              </a:extLst>
            </p:cNvPr>
            <p:cNvSpPr>
              <a:spLocks noChangeArrowheads="1"/>
            </p:cNvSpPr>
            <p:nvPr/>
          </p:nvSpPr>
          <p:spPr bwMode="auto">
            <a:xfrm>
              <a:off x="3243401" y="5367658"/>
              <a:ext cx="644687"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07" name="Rectangle 16">
              <a:extLst>
                <a:ext uri="{FF2B5EF4-FFF2-40B4-BE49-F238E27FC236}">
                  <a16:creationId xmlns:a16="http://schemas.microsoft.com/office/drawing/2014/main" id="{D21F2D00-7135-7843-8850-ECBE7F26A24A}"/>
                </a:ext>
              </a:extLst>
            </p:cNvPr>
            <p:cNvSpPr>
              <a:spLocks noChangeArrowheads="1"/>
            </p:cNvSpPr>
            <p:nvPr/>
          </p:nvSpPr>
          <p:spPr bwMode="auto">
            <a:xfrm>
              <a:off x="2401814" y="4661220"/>
              <a:ext cx="879696"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dirty="0">
                  <a:effectLst>
                    <a:outerShdw blurRad="38100" dist="38100" dir="2700000" algn="tl">
                      <a:srgbClr val="000000">
                        <a:alpha val="43137"/>
                      </a:srgbClr>
                    </a:outerShdw>
                  </a:effectLst>
                </a:rPr>
                <a:t>1000</a:t>
              </a:r>
            </a:p>
          </p:txBody>
        </p:sp>
        <p:sp>
          <p:nvSpPr>
            <p:cNvPr id="108" name="Rectangle 17">
              <a:extLst>
                <a:ext uri="{FF2B5EF4-FFF2-40B4-BE49-F238E27FC236}">
                  <a16:creationId xmlns:a16="http://schemas.microsoft.com/office/drawing/2014/main" id="{CFBED269-80D8-6244-97E2-C855D818C3F3}"/>
                </a:ext>
              </a:extLst>
            </p:cNvPr>
            <p:cNvSpPr>
              <a:spLocks noChangeArrowheads="1"/>
            </p:cNvSpPr>
            <p:nvPr/>
          </p:nvSpPr>
          <p:spPr bwMode="auto">
            <a:xfrm>
              <a:off x="1618980" y="4697733"/>
              <a:ext cx="814593"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b="1" dirty="0" err="1">
                  <a:effectLst>
                    <a:outerShdw blurRad="38100" dist="38100" dir="2700000" algn="tl">
                      <a:srgbClr val="000000">
                        <a:alpha val="43137"/>
                      </a:srgbClr>
                    </a:outerShdw>
                  </a:effectLst>
                </a:rPr>
                <a:t>intp</a:t>
              </a:r>
              <a:endParaRPr lang="en-US" altLang="zh-CN" sz="2800" b="1" dirty="0">
                <a:effectLst>
                  <a:outerShdw blurRad="38100" dist="38100" dir="2700000" algn="tl">
                    <a:srgbClr val="000000">
                      <a:alpha val="43137"/>
                    </a:srgbClr>
                  </a:outerShdw>
                </a:effectLst>
              </a:endParaRPr>
            </a:p>
          </p:txBody>
        </p:sp>
        <p:sp>
          <p:nvSpPr>
            <p:cNvPr id="109" name="Rectangle 18">
              <a:extLst>
                <a:ext uri="{FF2B5EF4-FFF2-40B4-BE49-F238E27FC236}">
                  <a16:creationId xmlns:a16="http://schemas.microsoft.com/office/drawing/2014/main" id="{82D35AF5-723E-E142-9F92-4B903E5270FF}"/>
                </a:ext>
              </a:extLst>
            </p:cNvPr>
            <p:cNvSpPr>
              <a:spLocks noChangeArrowheads="1"/>
            </p:cNvSpPr>
            <p:nvPr/>
          </p:nvSpPr>
          <p:spPr bwMode="auto">
            <a:xfrm>
              <a:off x="3243401" y="4689795"/>
              <a:ext cx="644687"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10" name="Rectangle 19">
              <a:extLst>
                <a:ext uri="{FF2B5EF4-FFF2-40B4-BE49-F238E27FC236}">
                  <a16:creationId xmlns:a16="http://schemas.microsoft.com/office/drawing/2014/main" id="{5B129415-2568-0046-9348-D9FCDA846702}"/>
                </a:ext>
              </a:extLst>
            </p:cNvPr>
            <p:cNvSpPr>
              <a:spLocks noChangeArrowheads="1"/>
            </p:cNvSpPr>
            <p:nvPr/>
          </p:nvSpPr>
          <p:spPr bwMode="auto">
            <a:xfrm>
              <a:off x="2449451" y="4689795"/>
              <a:ext cx="793950"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111" name="Rectangle 20">
              <a:extLst>
                <a:ext uri="{FF2B5EF4-FFF2-40B4-BE49-F238E27FC236}">
                  <a16:creationId xmlns:a16="http://schemas.microsoft.com/office/drawing/2014/main" id="{2A1BB542-AD7C-804C-ACBC-2D39FE6081E9}"/>
                </a:ext>
              </a:extLst>
            </p:cNvPr>
            <p:cNvSpPr>
              <a:spLocks noChangeArrowheads="1"/>
            </p:cNvSpPr>
            <p:nvPr/>
          </p:nvSpPr>
          <p:spPr bwMode="auto">
            <a:xfrm>
              <a:off x="1709490" y="4689795"/>
              <a:ext cx="739961"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112" name="Rectangle 21">
              <a:extLst>
                <a:ext uri="{FF2B5EF4-FFF2-40B4-BE49-F238E27FC236}">
                  <a16:creationId xmlns:a16="http://schemas.microsoft.com/office/drawing/2014/main" id="{7BE429A7-40C8-7842-A089-E26A140FCFF0}"/>
                </a:ext>
              </a:extLst>
            </p:cNvPr>
            <p:cNvSpPr>
              <a:spLocks noChangeArrowheads="1"/>
            </p:cNvSpPr>
            <p:nvPr/>
          </p:nvSpPr>
          <p:spPr bwMode="auto">
            <a:xfrm>
              <a:off x="3243401" y="4100833"/>
              <a:ext cx="644687" cy="455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a:effectLst>
                    <a:outerShdw blurRad="38100" dist="38100" dir="2700000" algn="tl">
                      <a:srgbClr val="000000">
                        <a:alpha val="43137"/>
                      </a:srgbClr>
                    </a:outerShdw>
                  </a:effectLst>
                </a:rPr>
                <a:t>1004</a:t>
              </a:r>
            </a:p>
          </p:txBody>
        </p:sp>
        <p:sp>
          <p:nvSpPr>
            <p:cNvPr id="113" name="Rectangle 22">
              <a:extLst>
                <a:ext uri="{FF2B5EF4-FFF2-40B4-BE49-F238E27FC236}">
                  <a16:creationId xmlns:a16="http://schemas.microsoft.com/office/drawing/2014/main" id="{1CE5091E-F23D-9149-ACFC-6C0D16C53061}"/>
                </a:ext>
              </a:extLst>
            </p:cNvPr>
            <p:cNvSpPr>
              <a:spLocks noChangeArrowheads="1"/>
            </p:cNvSpPr>
            <p:nvPr/>
          </p:nvSpPr>
          <p:spPr bwMode="auto">
            <a:xfrm>
              <a:off x="2449451" y="4234183"/>
              <a:ext cx="793950" cy="455612"/>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a:effectLst>
                    <a:outerShdw blurRad="38100" dist="38100" dir="2700000" algn="tl">
                      <a:srgbClr val="000000">
                        <a:alpha val="43137"/>
                      </a:srgbClr>
                    </a:outerShdw>
                  </a:effectLst>
                </a:rPr>
                <a:t>4</a:t>
              </a:r>
            </a:p>
          </p:txBody>
        </p:sp>
        <p:sp>
          <p:nvSpPr>
            <p:cNvPr id="114" name="Rectangle 23">
              <a:extLst>
                <a:ext uri="{FF2B5EF4-FFF2-40B4-BE49-F238E27FC236}">
                  <a16:creationId xmlns:a16="http://schemas.microsoft.com/office/drawing/2014/main" id="{74FE4E42-DDCE-494F-BC93-9E89CF8E2915}"/>
                </a:ext>
              </a:extLst>
            </p:cNvPr>
            <p:cNvSpPr>
              <a:spLocks noChangeArrowheads="1"/>
            </p:cNvSpPr>
            <p:nvPr/>
          </p:nvSpPr>
          <p:spPr bwMode="auto">
            <a:xfrm>
              <a:off x="2025482" y="4148458"/>
              <a:ext cx="423970" cy="455612"/>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y</a:t>
              </a:r>
            </a:p>
          </p:txBody>
        </p:sp>
        <p:sp>
          <p:nvSpPr>
            <p:cNvPr id="115" name="Rectangle 24">
              <a:extLst>
                <a:ext uri="{FF2B5EF4-FFF2-40B4-BE49-F238E27FC236}">
                  <a16:creationId xmlns:a16="http://schemas.microsoft.com/office/drawing/2014/main" id="{2143D1F9-44A8-9A4A-9D99-44E770958797}"/>
                </a:ext>
              </a:extLst>
            </p:cNvPr>
            <p:cNvSpPr>
              <a:spLocks noChangeArrowheads="1"/>
            </p:cNvSpPr>
            <p:nvPr/>
          </p:nvSpPr>
          <p:spPr bwMode="auto">
            <a:xfrm>
              <a:off x="3243401" y="3645220"/>
              <a:ext cx="644687" cy="45561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dirty="0">
                  <a:effectLst>
                    <a:outerShdw blurRad="38100" dist="38100" dir="2700000" algn="tl">
                      <a:srgbClr val="000000">
                        <a:alpha val="43137"/>
                      </a:srgbClr>
                    </a:outerShdw>
                  </a:effectLst>
                </a:rPr>
                <a:t>1000</a:t>
              </a:r>
            </a:p>
          </p:txBody>
        </p:sp>
        <p:sp>
          <p:nvSpPr>
            <p:cNvPr id="116" name="Rectangle 25">
              <a:extLst>
                <a:ext uri="{FF2B5EF4-FFF2-40B4-BE49-F238E27FC236}">
                  <a16:creationId xmlns:a16="http://schemas.microsoft.com/office/drawing/2014/main" id="{7BEA5EF2-625A-AC4E-B774-BC08999BC16A}"/>
                </a:ext>
              </a:extLst>
            </p:cNvPr>
            <p:cNvSpPr>
              <a:spLocks noChangeArrowheads="1"/>
            </p:cNvSpPr>
            <p:nvPr/>
          </p:nvSpPr>
          <p:spPr bwMode="auto">
            <a:xfrm>
              <a:off x="2449451" y="3778570"/>
              <a:ext cx="793950" cy="45561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solidFill>
                    <a:srgbClr val="FF0000"/>
                  </a:solidFill>
                  <a:effectLst>
                    <a:outerShdw blurRad="38100" dist="38100" dir="2700000" algn="tl">
                      <a:srgbClr val="000000">
                        <a:alpha val="43137"/>
                      </a:srgbClr>
                    </a:outerShdw>
                  </a:effectLst>
                </a:rPr>
                <a:t>8</a:t>
              </a:r>
            </a:p>
          </p:txBody>
        </p:sp>
        <p:sp>
          <p:nvSpPr>
            <p:cNvPr id="117" name="Rectangle 26">
              <a:extLst>
                <a:ext uri="{FF2B5EF4-FFF2-40B4-BE49-F238E27FC236}">
                  <a16:creationId xmlns:a16="http://schemas.microsoft.com/office/drawing/2014/main" id="{6A1230D7-E89A-5147-8D75-767296112D46}"/>
                </a:ext>
              </a:extLst>
            </p:cNvPr>
            <p:cNvSpPr>
              <a:spLocks noChangeArrowheads="1"/>
            </p:cNvSpPr>
            <p:nvPr/>
          </p:nvSpPr>
          <p:spPr bwMode="auto">
            <a:xfrm>
              <a:off x="2025482" y="3692845"/>
              <a:ext cx="423970" cy="45561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x</a:t>
              </a:r>
            </a:p>
          </p:txBody>
        </p:sp>
        <p:sp>
          <p:nvSpPr>
            <p:cNvPr id="118" name="Rectangle 27">
              <a:extLst>
                <a:ext uri="{FF2B5EF4-FFF2-40B4-BE49-F238E27FC236}">
                  <a16:creationId xmlns:a16="http://schemas.microsoft.com/office/drawing/2014/main" id="{1FB43535-FC89-8440-92DB-3ED06ABCB2A3}"/>
                </a:ext>
              </a:extLst>
            </p:cNvPr>
            <p:cNvSpPr>
              <a:spLocks noChangeArrowheads="1"/>
            </p:cNvSpPr>
            <p:nvPr/>
          </p:nvSpPr>
          <p:spPr bwMode="auto">
            <a:xfrm>
              <a:off x="3243401" y="3068958"/>
              <a:ext cx="644687"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19" name="Rectangle 28">
              <a:extLst>
                <a:ext uri="{FF2B5EF4-FFF2-40B4-BE49-F238E27FC236}">
                  <a16:creationId xmlns:a16="http://schemas.microsoft.com/office/drawing/2014/main" id="{B9B28A1F-56AD-8647-9D68-B0B71ABDA3E0}"/>
                </a:ext>
              </a:extLst>
            </p:cNvPr>
            <p:cNvSpPr>
              <a:spLocks noChangeArrowheads="1"/>
            </p:cNvSpPr>
            <p:nvPr/>
          </p:nvSpPr>
          <p:spPr bwMode="auto">
            <a:xfrm>
              <a:off x="2449451" y="3068958"/>
              <a:ext cx="793950"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20" name="Rectangle 29">
              <a:extLst>
                <a:ext uri="{FF2B5EF4-FFF2-40B4-BE49-F238E27FC236}">
                  <a16:creationId xmlns:a16="http://schemas.microsoft.com/office/drawing/2014/main" id="{30AA5463-A789-A943-AEE5-CE7C94A42C1E}"/>
                </a:ext>
              </a:extLst>
            </p:cNvPr>
            <p:cNvSpPr>
              <a:spLocks noChangeArrowheads="1"/>
            </p:cNvSpPr>
            <p:nvPr/>
          </p:nvSpPr>
          <p:spPr bwMode="auto">
            <a:xfrm>
              <a:off x="1709490" y="3068958"/>
              <a:ext cx="739961"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21" name="Line 30">
              <a:extLst>
                <a:ext uri="{FF2B5EF4-FFF2-40B4-BE49-F238E27FC236}">
                  <a16:creationId xmlns:a16="http://schemas.microsoft.com/office/drawing/2014/main" id="{36E63725-A68F-7E46-AB6E-F9235BFA9687}"/>
                </a:ext>
              </a:extLst>
            </p:cNvPr>
            <p:cNvSpPr>
              <a:spLocks noChangeShapeType="1"/>
            </p:cNvSpPr>
            <p:nvPr/>
          </p:nvSpPr>
          <p:spPr bwMode="auto">
            <a:xfrm>
              <a:off x="2449451" y="3068958"/>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22" name="Line 31">
              <a:extLst>
                <a:ext uri="{FF2B5EF4-FFF2-40B4-BE49-F238E27FC236}">
                  <a16:creationId xmlns:a16="http://schemas.microsoft.com/office/drawing/2014/main" id="{E518408E-F07C-D240-A1E6-2E801B95DB36}"/>
                </a:ext>
              </a:extLst>
            </p:cNvPr>
            <p:cNvSpPr>
              <a:spLocks noChangeShapeType="1"/>
            </p:cNvSpPr>
            <p:nvPr/>
          </p:nvSpPr>
          <p:spPr bwMode="auto">
            <a:xfrm>
              <a:off x="3243401" y="3068958"/>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23" name="Line 32">
              <a:extLst>
                <a:ext uri="{FF2B5EF4-FFF2-40B4-BE49-F238E27FC236}">
                  <a16:creationId xmlns:a16="http://schemas.microsoft.com/office/drawing/2014/main" id="{3F2D804E-CC3B-E941-9C54-5DC8E50D0B4A}"/>
                </a:ext>
              </a:extLst>
            </p:cNvPr>
            <p:cNvSpPr>
              <a:spLocks noChangeShapeType="1"/>
            </p:cNvSpPr>
            <p:nvPr/>
          </p:nvSpPr>
          <p:spPr bwMode="auto">
            <a:xfrm>
              <a:off x="2449451" y="3778570"/>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24" name="Line 33">
              <a:extLst>
                <a:ext uri="{FF2B5EF4-FFF2-40B4-BE49-F238E27FC236}">
                  <a16:creationId xmlns:a16="http://schemas.microsoft.com/office/drawing/2014/main" id="{95749563-193C-584D-B8EE-DBBD857A5F01}"/>
                </a:ext>
              </a:extLst>
            </p:cNvPr>
            <p:cNvSpPr>
              <a:spLocks noChangeShapeType="1"/>
            </p:cNvSpPr>
            <p:nvPr/>
          </p:nvSpPr>
          <p:spPr bwMode="auto">
            <a:xfrm>
              <a:off x="2449451" y="4234183"/>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25" name="Line 34">
              <a:extLst>
                <a:ext uri="{FF2B5EF4-FFF2-40B4-BE49-F238E27FC236}">
                  <a16:creationId xmlns:a16="http://schemas.microsoft.com/office/drawing/2014/main" id="{7254B4A0-E2B3-B245-9CE6-3F31EE6BFC5C}"/>
                </a:ext>
              </a:extLst>
            </p:cNvPr>
            <p:cNvSpPr>
              <a:spLocks noChangeShapeType="1"/>
            </p:cNvSpPr>
            <p:nvPr/>
          </p:nvSpPr>
          <p:spPr bwMode="auto">
            <a:xfrm>
              <a:off x="2449451" y="4689795"/>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26" name="Line 35">
              <a:extLst>
                <a:ext uri="{FF2B5EF4-FFF2-40B4-BE49-F238E27FC236}">
                  <a16:creationId xmlns:a16="http://schemas.microsoft.com/office/drawing/2014/main" id="{41A3E966-6666-5A41-A0B5-5628442405B5}"/>
                </a:ext>
              </a:extLst>
            </p:cNvPr>
            <p:cNvSpPr>
              <a:spLocks noChangeShapeType="1"/>
            </p:cNvSpPr>
            <p:nvPr/>
          </p:nvSpPr>
          <p:spPr bwMode="auto">
            <a:xfrm>
              <a:off x="2449451" y="5178745"/>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27" name="Line 36">
              <a:extLst>
                <a:ext uri="{FF2B5EF4-FFF2-40B4-BE49-F238E27FC236}">
                  <a16:creationId xmlns:a16="http://schemas.microsoft.com/office/drawing/2014/main" id="{8CF6C043-9CD2-614F-8E05-529DAFB1E8C4}"/>
                </a:ext>
              </a:extLst>
            </p:cNvPr>
            <p:cNvSpPr>
              <a:spLocks noChangeShapeType="1"/>
            </p:cNvSpPr>
            <p:nvPr/>
          </p:nvSpPr>
          <p:spPr bwMode="auto">
            <a:xfrm>
              <a:off x="2455803" y="5612133"/>
              <a:ext cx="7939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nvGrpSpPr>
            <p:cNvPr id="128" name="组合 6"/>
            <p:cNvGrpSpPr>
              <a:grpSpLocks/>
            </p:cNvGrpSpPr>
            <p:nvPr/>
          </p:nvGrpSpPr>
          <p:grpSpPr bwMode="auto">
            <a:xfrm>
              <a:off x="1407497" y="3997644"/>
              <a:ext cx="624336" cy="1016001"/>
              <a:chOff x="1530432" y="3997643"/>
              <a:chExt cx="624336" cy="1681943"/>
            </a:xfrm>
          </p:grpSpPr>
          <p:sp>
            <p:nvSpPr>
              <p:cNvPr id="129" name="Line 37">
                <a:extLst>
                  <a:ext uri="{FF2B5EF4-FFF2-40B4-BE49-F238E27FC236}">
                    <a16:creationId xmlns:a16="http://schemas.microsoft.com/office/drawing/2014/main" id="{A3B6EB0B-75BB-CD43-BEFC-D6BAFFAC5463}"/>
                  </a:ext>
                </a:extLst>
              </p:cNvPr>
              <p:cNvSpPr>
                <a:spLocks noChangeShapeType="1"/>
              </p:cNvSpPr>
              <p:nvPr/>
            </p:nvSpPr>
            <p:spPr bwMode="auto">
              <a:xfrm flipH="1" flipV="1">
                <a:off x="1530432" y="5678136"/>
                <a:ext cx="179723" cy="145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30" name="Line 38">
                <a:extLst>
                  <a:ext uri="{FF2B5EF4-FFF2-40B4-BE49-F238E27FC236}">
                    <a16:creationId xmlns:a16="http://schemas.microsoft.com/office/drawing/2014/main" id="{AD91037E-1D6E-0546-A936-1F9FD8A6E4CF}"/>
                  </a:ext>
                </a:extLst>
              </p:cNvPr>
              <p:cNvSpPr>
                <a:spLocks noChangeShapeType="1"/>
              </p:cNvSpPr>
              <p:nvPr/>
            </p:nvSpPr>
            <p:spPr bwMode="auto">
              <a:xfrm>
                <a:off x="1530433" y="3997645"/>
                <a:ext cx="0" cy="1681941"/>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31" name="Line 39">
                <a:extLst>
                  <a:ext uri="{FF2B5EF4-FFF2-40B4-BE49-F238E27FC236}">
                    <a16:creationId xmlns:a16="http://schemas.microsoft.com/office/drawing/2014/main" id="{AF6DA7DE-A45D-124C-BE53-40F5CD1BD854}"/>
                  </a:ext>
                </a:extLst>
              </p:cNvPr>
              <p:cNvSpPr>
                <a:spLocks noChangeShapeType="1"/>
              </p:cNvSpPr>
              <p:nvPr/>
            </p:nvSpPr>
            <p:spPr bwMode="auto">
              <a:xfrm flipV="1">
                <a:off x="1530433" y="3997643"/>
                <a:ext cx="624335" cy="11955"/>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grpSp>
      <p:sp>
        <p:nvSpPr>
          <p:cNvPr id="132" name="Text Box 40">
            <a:extLst>
              <a:ext uri="{FF2B5EF4-FFF2-40B4-BE49-F238E27FC236}">
                <a16:creationId xmlns:a16="http://schemas.microsoft.com/office/drawing/2014/main" id="{2C98C1DB-E3C9-454F-8076-88DE71D3E1F3}"/>
              </a:ext>
            </a:extLst>
          </p:cNvPr>
          <p:cNvSpPr txBox="1">
            <a:spLocks noChangeArrowheads="1"/>
          </p:cNvSpPr>
          <p:nvPr/>
        </p:nvSpPr>
        <p:spPr bwMode="auto">
          <a:xfrm>
            <a:off x="6084192" y="980728"/>
            <a:ext cx="2808288" cy="1296144"/>
          </a:xfrm>
          <a:prstGeom prst="rect">
            <a:avLst/>
          </a:prstGeom>
          <a:solidFill>
            <a:schemeClr val="bg1">
              <a:lumMod val="85000"/>
            </a:schemeClr>
          </a:solidFill>
          <a:ln>
            <a:noFill/>
          </a:ln>
          <a:effectLst/>
        </p:spPr>
        <p:txBody>
          <a:bodyPr anchor="t"/>
          <a:lstStyle>
            <a:defPPr>
              <a:defRPr lang="zh-CN"/>
            </a:defPPr>
            <a:lvl1pPr>
              <a:defRPr sz="2000" b="1">
                <a:latin typeface="Courier New" panose="02070309020205020404" pitchFamily="49" charset="0"/>
                <a:ea typeface="黑体" panose="02010609060101010101" pitchFamily="49" charset="-122"/>
              </a:defRPr>
            </a:lvl1pPr>
          </a:lstStyle>
          <a:p>
            <a:r>
              <a:rPr lang="en-US" altLang="zh-CN" dirty="0" err="1"/>
              <a:t>intp</a:t>
            </a:r>
            <a:r>
              <a:rPr lang="en-US" altLang="zh-CN" dirty="0"/>
              <a:t> = &amp;y;</a:t>
            </a:r>
          </a:p>
          <a:p>
            <a:r>
              <a:rPr lang="en-US" altLang="zh-CN" dirty="0" err="1"/>
              <a:t>int</a:t>
            </a:r>
            <a:r>
              <a:rPr lang="en-US" altLang="zh-CN" dirty="0"/>
              <a:t> *p;</a:t>
            </a:r>
          </a:p>
          <a:p>
            <a:r>
              <a:rPr lang="en-US" altLang="zh-CN" dirty="0"/>
              <a:t>p = </a:t>
            </a:r>
            <a:r>
              <a:rPr lang="en-US" altLang="zh-CN" dirty="0" err="1"/>
              <a:t>intp</a:t>
            </a:r>
            <a:r>
              <a:rPr lang="en-US" altLang="zh-CN" dirty="0"/>
              <a:t>;</a:t>
            </a:r>
          </a:p>
        </p:txBody>
      </p:sp>
      <p:grpSp>
        <p:nvGrpSpPr>
          <p:cNvPr id="2" name="组合 1"/>
          <p:cNvGrpSpPr/>
          <p:nvPr/>
        </p:nvGrpSpPr>
        <p:grpSpPr>
          <a:xfrm>
            <a:off x="6012160" y="2132856"/>
            <a:ext cx="2557041" cy="3789362"/>
            <a:chOff x="6012160" y="2132856"/>
            <a:chExt cx="2557041" cy="3789362"/>
          </a:xfrm>
        </p:grpSpPr>
        <p:sp>
          <p:nvSpPr>
            <p:cNvPr id="133" name="Line 5"/>
            <p:cNvSpPr>
              <a:spLocks noChangeShapeType="1"/>
            </p:cNvSpPr>
            <p:nvPr/>
          </p:nvSpPr>
          <p:spPr bwMode="auto">
            <a:xfrm>
              <a:off x="6094288" y="2132856"/>
              <a:ext cx="0" cy="45561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134" name="Line 6"/>
            <p:cNvSpPr>
              <a:spLocks noChangeShapeType="1"/>
            </p:cNvSpPr>
            <p:nvPr/>
          </p:nvSpPr>
          <p:spPr bwMode="auto">
            <a:xfrm>
              <a:off x="8237413" y="2588468"/>
              <a:ext cx="0" cy="4556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135" name="Line 8"/>
            <p:cNvSpPr>
              <a:spLocks noChangeShapeType="1"/>
            </p:cNvSpPr>
            <p:nvPr/>
          </p:nvSpPr>
          <p:spPr bwMode="auto">
            <a:xfrm>
              <a:off x="8237413" y="3721943"/>
              <a:ext cx="0" cy="51752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28575" cap="sq">
                  <a:solidFill>
                    <a:srgbClr val="000000"/>
                  </a:solidFill>
                  <a:round/>
                  <a:headEnd type="none" w="sm" len="sm"/>
                  <a:tailEnd type="none" w="sm" len="sm"/>
                </a14:hiddenLine>
              </a:ext>
            </a:extLst>
          </p:spPr>
          <p:txBody>
            <a:bodyPr wrap="none"/>
            <a:lstStyle/>
            <a:p>
              <a:endParaRPr lang="zh-CN" altLang="en-US"/>
            </a:p>
          </p:txBody>
        </p:sp>
        <p:sp>
          <p:nvSpPr>
            <p:cNvPr id="137" name="Rectangle 13">
              <a:extLst>
                <a:ext uri="{FF2B5EF4-FFF2-40B4-BE49-F238E27FC236}">
                  <a16:creationId xmlns:a16="http://schemas.microsoft.com/office/drawing/2014/main" id="{0DED91B8-8F64-6244-B3BA-AC97543E2DBB}"/>
                </a:ext>
              </a:extLst>
            </p:cNvPr>
            <p:cNvSpPr>
              <a:spLocks noChangeArrowheads="1"/>
            </p:cNvSpPr>
            <p:nvPr/>
          </p:nvSpPr>
          <p:spPr bwMode="auto">
            <a:xfrm>
              <a:off x="7130926" y="5282456"/>
              <a:ext cx="793750" cy="63976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39" name="Rectangle 16">
              <a:extLst>
                <a:ext uri="{FF2B5EF4-FFF2-40B4-BE49-F238E27FC236}">
                  <a16:creationId xmlns:a16="http://schemas.microsoft.com/office/drawing/2014/main" id="{159D31A4-7CEA-6A4B-9421-595CFC2CA1C9}"/>
                </a:ext>
              </a:extLst>
            </p:cNvPr>
            <p:cNvSpPr>
              <a:spLocks noChangeArrowheads="1"/>
            </p:cNvSpPr>
            <p:nvPr/>
          </p:nvSpPr>
          <p:spPr bwMode="auto">
            <a:xfrm>
              <a:off x="7083301" y="4058493"/>
              <a:ext cx="879475"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dirty="0">
                  <a:effectLst>
                    <a:outerShdw blurRad="38100" dist="38100" dir="2700000" algn="tl">
                      <a:srgbClr val="000000">
                        <a:alpha val="43137"/>
                      </a:srgbClr>
                    </a:outerShdw>
                  </a:effectLst>
                </a:rPr>
                <a:t>1004</a:t>
              </a:r>
            </a:p>
          </p:txBody>
        </p:sp>
        <p:sp>
          <p:nvSpPr>
            <p:cNvPr id="140" name="Rectangle 17">
              <a:extLst>
                <a:ext uri="{FF2B5EF4-FFF2-40B4-BE49-F238E27FC236}">
                  <a16:creationId xmlns:a16="http://schemas.microsoft.com/office/drawing/2014/main" id="{9CAEED0C-D6D1-E44D-9792-F3D8314C2A24}"/>
                </a:ext>
              </a:extLst>
            </p:cNvPr>
            <p:cNvSpPr>
              <a:spLocks noChangeArrowheads="1"/>
            </p:cNvSpPr>
            <p:nvPr/>
          </p:nvSpPr>
          <p:spPr bwMode="auto">
            <a:xfrm>
              <a:off x="6300663" y="4095006"/>
              <a:ext cx="814388"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b="1" dirty="0" err="1">
                  <a:effectLst>
                    <a:outerShdw blurRad="38100" dist="38100" dir="2700000" algn="tl">
                      <a:srgbClr val="000000">
                        <a:alpha val="43137"/>
                      </a:srgbClr>
                    </a:outerShdw>
                  </a:effectLst>
                </a:rPr>
                <a:t>intp</a:t>
              </a:r>
              <a:endParaRPr lang="en-US" altLang="zh-CN" sz="2800" b="1" dirty="0">
                <a:effectLst>
                  <a:outerShdw blurRad="38100" dist="38100" dir="2700000" algn="tl">
                    <a:srgbClr val="000000">
                      <a:alpha val="43137"/>
                    </a:srgbClr>
                  </a:outerShdw>
                </a:effectLst>
              </a:endParaRPr>
            </a:p>
          </p:txBody>
        </p:sp>
        <p:sp>
          <p:nvSpPr>
            <p:cNvPr id="141" name="Rectangle 19">
              <a:extLst>
                <a:ext uri="{FF2B5EF4-FFF2-40B4-BE49-F238E27FC236}">
                  <a16:creationId xmlns:a16="http://schemas.microsoft.com/office/drawing/2014/main" id="{369C783F-13DD-A646-8A7C-3A20471E920A}"/>
                </a:ext>
              </a:extLst>
            </p:cNvPr>
            <p:cNvSpPr>
              <a:spLocks noChangeArrowheads="1"/>
            </p:cNvSpPr>
            <p:nvPr/>
          </p:nvSpPr>
          <p:spPr bwMode="auto">
            <a:xfrm>
              <a:off x="7130926" y="4087068"/>
              <a:ext cx="793750"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142" name="Rectangle 20">
              <a:extLst>
                <a:ext uri="{FF2B5EF4-FFF2-40B4-BE49-F238E27FC236}">
                  <a16:creationId xmlns:a16="http://schemas.microsoft.com/office/drawing/2014/main" id="{D63489B7-5451-BD41-9723-EA5FFEAEE1B0}"/>
                </a:ext>
              </a:extLst>
            </p:cNvPr>
            <p:cNvSpPr>
              <a:spLocks noChangeArrowheads="1"/>
            </p:cNvSpPr>
            <p:nvPr/>
          </p:nvSpPr>
          <p:spPr bwMode="auto">
            <a:xfrm>
              <a:off x="6391151" y="4087068"/>
              <a:ext cx="739775" cy="67786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2800">
                <a:effectLst>
                  <a:outerShdw blurRad="38100" dist="38100" dir="2700000" algn="tl">
                    <a:srgbClr val="000000">
                      <a:alpha val="43137"/>
                    </a:srgbClr>
                  </a:outerShdw>
                </a:effectLst>
              </a:endParaRPr>
            </a:p>
          </p:txBody>
        </p:sp>
        <p:sp>
          <p:nvSpPr>
            <p:cNvPr id="143" name="Rectangle 21">
              <a:extLst>
                <a:ext uri="{FF2B5EF4-FFF2-40B4-BE49-F238E27FC236}">
                  <a16:creationId xmlns:a16="http://schemas.microsoft.com/office/drawing/2014/main" id="{E2C547A3-74EB-1E45-9A52-6323FD2BFAE1}"/>
                </a:ext>
              </a:extLst>
            </p:cNvPr>
            <p:cNvSpPr>
              <a:spLocks noChangeArrowheads="1"/>
            </p:cNvSpPr>
            <p:nvPr/>
          </p:nvSpPr>
          <p:spPr bwMode="auto">
            <a:xfrm>
              <a:off x="7924676" y="3523506"/>
              <a:ext cx="644525" cy="455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dirty="0">
                  <a:effectLst>
                    <a:outerShdw blurRad="38100" dist="38100" dir="2700000" algn="tl">
                      <a:srgbClr val="000000">
                        <a:alpha val="43137"/>
                      </a:srgbClr>
                    </a:outerShdw>
                  </a:effectLst>
                </a:rPr>
                <a:t>1004</a:t>
              </a:r>
            </a:p>
          </p:txBody>
        </p:sp>
        <p:sp>
          <p:nvSpPr>
            <p:cNvPr id="144" name="Rectangle 22">
              <a:extLst>
                <a:ext uri="{FF2B5EF4-FFF2-40B4-BE49-F238E27FC236}">
                  <a16:creationId xmlns:a16="http://schemas.microsoft.com/office/drawing/2014/main" id="{CEE8B286-B4AB-CD46-9827-E0591A2FF0D7}"/>
                </a:ext>
              </a:extLst>
            </p:cNvPr>
            <p:cNvSpPr>
              <a:spLocks noChangeArrowheads="1"/>
            </p:cNvSpPr>
            <p:nvPr/>
          </p:nvSpPr>
          <p:spPr bwMode="auto">
            <a:xfrm>
              <a:off x="7130926" y="3631456"/>
              <a:ext cx="793750" cy="455612"/>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solidFill>
                    <a:srgbClr val="FF0000"/>
                  </a:solidFill>
                  <a:effectLst>
                    <a:outerShdw blurRad="38100" dist="38100" dir="2700000" algn="tl">
                      <a:srgbClr val="000000">
                        <a:alpha val="43137"/>
                      </a:srgbClr>
                    </a:outerShdw>
                  </a:effectLst>
                </a:rPr>
                <a:t>4</a:t>
              </a:r>
            </a:p>
          </p:txBody>
        </p:sp>
        <p:sp>
          <p:nvSpPr>
            <p:cNvPr id="145" name="Rectangle 23">
              <a:extLst>
                <a:ext uri="{FF2B5EF4-FFF2-40B4-BE49-F238E27FC236}">
                  <a16:creationId xmlns:a16="http://schemas.microsoft.com/office/drawing/2014/main" id="{A55F79A7-592D-7D4B-B9E0-88A90807DD9E}"/>
                </a:ext>
              </a:extLst>
            </p:cNvPr>
            <p:cNvSpPr>
              <a:spLocks noChangeArrowheads="1"/>
            </p:cNvSpPr>
            <p:nvPr/>
          </p:nvSpPr>
          <p:spPr bwMode="auto">
            <a:xfrm>
              <a:off x="6707063" y="3547318"/>
              <a:ext cx="423863" cy="45561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y</a:t>
              </a:r>
            </a:p>
          </p:txBody>
        </p:sp>
        <p:sp>
          <p:nvSpPr>
            <p:cNvPr id="146" name="Rectangle 24">
              <a:extLst>
                <a:ext uri="{FF2B5EF4-FFF2-40B4-BE49-F238E27FC236}">
                  <a16:creationId xmlns:a16="http://schemas.microsoft.com/office/drawing/2014/main" id="{D9766EC4-53B1-E649-B3CE-387B382FE1EE}"/>
                </a:ext>
              </a:extLst>
            </p:cNvPr>
            <p:cNvSpPr>
              <a:spLocks noChangeArrowheads="1"/>
            </p:cNvSpPr>
            <p:nvPr/>
          </p:nvSpPr>
          <p:spPr bwMode="auto">
            <a:xfrm>
              <a:off x="7924676" y="3042493"/>
              <a:ext cx="644525" cy="455613"/>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dirty="0">
                  <a:effectLst>
                    <a:outerShdw blurRad="38100" dist="38100" dir="2700000" algn="tl">
                      <a:srgbClr val="000000">
                        <a:alpha val="43137"/>
                      </a:srgbClr>
                    </a:outerShdw>
                  </a:effectLst>
                </a:rPr>
                <a:t>1000</a:t>
              </a:r>
            </a:p>
          </p:txBody>
        </p:sp>
        <p:sp>
          <p:nvSpPr>
            <p:cNvPr id="147" name="Rectangle 25">
              <a:extLst>
                <a:ext uri="{FF2B5EF4-FFF2-40B4-BE49-F238E27FC236}">
                  <a16:creationId xmlns:a16="http://schemas.microsoft.com/office/drawing/2014/main" id="{3BCCA90C-A131-3949-BA77-9F618E18E9C1}"/>
                </a:ext>
              </a:extLst>
            </p:cNvPr>
            <p:cNvSpPr>
              <a:spLocks noChangeArrowheads="1"/>
            </p:cNvSpPr>
            <p:nvPr/>
          </p:nvSpPr>
          <p:spPr bwMode="auto">
            <a:xfrm>
              <a:off x="7130926" y="3175843"/>
              <a:ext cx="793750" cy="455613"/>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dirty="0">
                  <a:effectLst>
                    <a:outerShdw blurRad="38100" dist="38100" dir="2700000" algn="tl">
                      <a:srgbClr val="000000">
                        <a:alpha val="43137"/>
                      </a:srgbClr>
                    </a:outerShdw>
                  </a:effectLst>
                </a:rPr>
                <a:t>8</a:t>
              </a:r>
            </a:p>
          </p:txBody>
        </p:sp>
        <p:sp>
          <p:nvSpPr>
            <p:cNvPr id="148" name="Rectangle 26">
              <a:extLst>
                <a:ext uri="{FF2B5EF4-FFF2-40B4-BE49-F238E27FC236}">
                  <a16:creationId xmlns:a16="http://schemas.microsoft.com/office/drawing/2014/main" id="{25A415A6-F1F5-6A4F-B4A3-48BE8995C055}"/>
                </a:ext>
              </a:extLst>
            </p:cNvPr>
            <p:cNvSpPr>
              <a:spLocks noChangeArrowheads="1"/>
            </p:cNvSpPr>
            <p:nvPr/>
          </p:nvSpPr>
          <p:spPr bwMode="auto">
            <a:xfrm>
              <a:off x="6707063" y="3091706"/>
              <a:ext cx="423863" cy="455612"/>
            </a:xfrm>
            <a:prstGeom prst="rect">
              <a:avLst/>
            </a:prstGeom>
            <a:noFill/>
            <a:ln w="12700" cap="sq">
              <a:noFill/>
              <a:miter lim="800000"/>
              <a:headEnd type="none" w="sm" len="sm"/>
              <a:tailEnd type="none" w="sm" len="sm"/>
            </a:ln>
            <a:effectLst/>
          </p:spPr>
          <p:txBody>
            <a:bodyPr/>
            <a:lstStyle>
              <a:lvl1pPr eaLnBrk="0" hangingPunct="0">
                <a:defRPr>
                  <a:solidFill>
                    <a:schemeClr val="tx1"/>
                  </a:solidFill>
                  <a:latin typeface="Garamond" panose="02020404030301010803" pitchFamily="18" charset="0"/>
                  <a:ea typeface="宋体" panose="02010600030101010101" pitchFamily="2" charset="-122"/>
                </a:defRPr>
              </a:lvl1pPr>
              <a:lvl2pPr marL="742950" indent="-285750" eaLnBrk="0" hangingPunct="0">
                <a:defRPr>
                  <a:solidFill>
                    <a:schemeClr val="tx1"/>
                  </a:solidFill>
                  <a:latin typeface="Garamond" panose="02020404030301010803" pitchFamily="18" charset="0"/>
                  <a:ea typeface="宋体" panose="02010600030101010101" pitchFamily="2" charset="-122"/>
                </a:defRPr>
              </a:lvl2pPr>
              <a:lvl3pPr marL="1143000" indent="-228600" eaLnBrk="0" hangingPunct="0">
                <a:defRPr>
                  <a:solidFill>
                    <a:schemeClr val="tx1"/>
                  </a:solidFill>
                  <a:latin typeface="Garamond" panose="02020404030301010803" pitchFamily="18" charset="0"/>
                  <a:ea typeface="宋体" panose="02010600030101010101" pitchFamily="2" charset="-122"/>
                </a:defRPr>
              </a:lvl3pPr>
              <a:lvl4pPr marL="1600200" indent="-228600" eaLnBrk="0" hangingPunct="0">
                <a:defRPr>
                  <a:solidFill>
                    <a:schemeClr val="tx1"/>
                  </a:solidFill>
                  <a:latin typeface="Garamond" panose="02020404030301010803" pitchFamily="18" charset="0"/>
                  <a:ea typeface="宋体" panose="02010600030101010101" pitchFamily="2" charset="-122"/>
                </a:defRPr>
              </a:lvl4pPr>
              <a:lvl5pPr marL="2057400" indent="-228600" eaLnBrk="0" hangingPunct="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ct val="20000"/>
                </a:spcBef>
                <a:buClr>
                  <a:schemeClr val="hlink"/>
                </a:buClr>
                <a:buSzPct val="70000"/>
                <a:buFont typeface="Wingdings" panose="05000000000000000000" pitchFamily="2" charset="2"/>
                <a:buNone/>
                <a:defRPr/>
              </a:pPr>
              <a:r>
                <a:rPr lang="en-US" altLang="zh-CN" sz="2800" b="1" dirty="0">
                  <a:effectLst>
                    <a:outerShdw blurRad="38100" dist="38100" dir="2700000" algn="tl">
                      <a:srgbClr val="000000">
                        <a:alpha val="43137"/>
                      </a:srgbClr>
                    </a:outerShdw>
                  </a:effectLst>
                </a:rPr>
                <a:t>x</a:t>
              </a:r>
            </a:p>
          </p:txBody>
        </p:sp>
        <p:sp>
          <p:nvSpPr>
            <p:cNvPr id="150" name="Rectangle 28">
              <a:extLst>
                <a:ext uri="{FF2B5EF4-FFF2-40B4-BE49-F238E27FC236}">
                  <a16:creationId xmlns:a16="http://schemas.microsoft.com/office/drawing/2014/main" id="{110E3451-5846-3F42-BD93-E06AB176DE1D}"/>
                </a:ext>
              </a:extLst>
            </p:cNvPr>
            <p:cNvSpPr>
              <a:spLocks noChangeArrowheads="1"/>
            </p:cNvSpPr>
            <p:nvPr/>
          </p:nvSpPr>
          <p:spPr bwMode="auto">
            <a:xfrm>
              <a:off x="7130926" y="2466231"/>
              <a:ext cx="793750" cy="709612"/>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endParaRPr lang="zh-CN" altLang="zh-CN" sz="3200">
                <a:effectLst>
                  <a:outerShdw blurRad="38100" dist="38100" dir="2700000" algn="tl">
                    <a:srgbClr val="000000">
                      <a:alpha val="43137"/>
                    </a:srgbClr>
                  </a:outerShdw>
                </a:effectLst>
              </a:endParaRPr>
            </a:p>
          </p:txBody>
        </p:sp>
        <p:sp>
          <p:nvSpPr>
            <p:cNvPr id="152" name="Line 30">
              <a:extLst>
                <a:ext uri="{FF2B5EF4-FFF2-40B4-BE49-F238E27FC236}">
                  <a16:creationId xmlns:a16="http://schemas.microsoft.com/office/drawing/2014/main" id="{91CA6ED1-A5C1-CC46-8339-432BAC4B4872}"/>
                </a:ext>
              </a:extLst>
            </p:cNvPr>
            <p:cNvSpPr>
              <a:spLocks noChangeShapeType="1"/>
            </p:cNvSpPr>
            <p:nvPr/>
          </p:nvSpPr>
          <p:spPr bwMode="auto">
            <a:xfrm>
              <a:off x="7130926" y="2466231"/>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53" name="Line 31">
              <a:extLst>
                <a:ext uri="{FF2B5EF4-FFF2-40B4-BE49-F238E27FC236}">
                  <a16:creationId xmlns:a16="http://schemas.microsoft.com/office/drawing/2014/main" id="{BD4B5BEA-B6ED-2A48-9AD4-E9BB8A611CE0}"/>
                </a:ext>
              </a:extLst>
            </p:cNvPr>
            <p:cNvSpPr>
              <a:spLocks noChangeShapeType="1"/>
            </p:cNvSpPr>
            <p:nvPr/>
          </p:nvSpPr>
          <p:spPr bwMode="auto">
            <a:xfrm>
              <a:off x="7924676" y="2466231"/>
              <a:ext cx="0" cy="3455987"/>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54" name="Line 32">
              <a:extLst>
                <a:ext uri="{FF2B5EF4-FFF2-40B4-BE49-F238E27FC236}">
                  <a16:creationId xmlns:a16="http://schemas.microsoft.com/office/drawing/2014/main" id="{C80579AB-BBA2-7040-B173-EC444885B04E}"/>
                </a:ext>
              </a:extLst>
            </p:cNvPr>
            <p:cNvSpPr>
              <a:spLocks noChangeShapeType="1"/>
            </p:cNvSpPr>
            <p:nvPr/>
          </p:nvSpPr>
          <p:spPr bwMode="auto">
            <a:xfrm>
              <a:off x="7130926" y="3175843"/>
              <a:ext cx="7937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55" name="Line 33">
              <a:extLst>
                <a:ext uri="{FF2B5EF4-FFF2-40B4-BE49-F238E27FC236}">
                  <a16:creationId xmlns:a16="http://schemas.microsoft.com/office/drawing/2014/main" id="{ECF17C23-4C19-2149-9998-E88611C90DB5}"/>
                </a:ext>
              </a:extLst>
            </p:cNvPr>
            <p:cNvSpPr>
              <a:spLocks noChangeShapeType="1"/>
            </p:cNvSpPr>
            <p:nvPr/>
          </p:nvSpPr>
          <p:spPr bwMode="auto">
            <a:xfrm>
              <a:off x="7130926" y="3631456"/>
              <a:ext cx="7937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56" name="Line 34">
              <a:extLst>
                <a:ext uri="{FF2B5EF4-FFF2-40B4-BE49-F238E27FC236}">
                  <a16:creationId xmlns:a16="http://schemas.microsoft.com/office/drawing/2014/main" id="{F02A5B83-7279-1843-8E64-216C7F47583A}"/>
                </a:ext>
              </a:extLst>
            </p:cNvPr>
            <p:cNvSpPr>
              <a:spLocks noChangeShapeType="1"/>
            </p:cNvSpPr>
            <p:nvPr/>
          </p:nvSpPr>
          <p:spPr bwMode="auto">
            <a:xfrm>
              <a:off x="7130926" y="4087068"/>
              <a:ext cx="7937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57" name="Line 35">
              <a:extLst>
                <a:ext uri="{FF2B5EF4-FFF2-40B4-BE49-F238E27FC236}">
                  <a16:creationId xmlns:a16="http://schemas.microsoft.com/office/drawing/2014/main" id="{D4D60B42-74C8-364F-BFC8-5B55A5FECE8E}"/>
                </a:ext>
              </a:extLst>
            </p:cNvPr>
            <p:cNvSpPr>
              <a:spLocks noChangeShapeType="1"/>
            </p:cNvSpPr>
            <p:nvPr/>
          </p:nvSpPr>
          <p:spPr bwMode="auto">
            <a:xfrm>
              <a:off x="7130926" y="4576018"/>
              <a:ext cx="7937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58" name="Line 36">
              <a:extLst>
                <a:ext uri="{FF2B5EF4-FFF2-40B4-BE49-F238E27FC236}">
                  <a16:creationId xmlns:a16="http://schemas.microsoft.com/office/drawing/2014/main" id="{72AD7E90-E54B-DC4F-8DB1-521204352869}"/>
                </a:ext>
              </a:extLst>
            </p:cNvPr>
            <p:cNvSpPr>
              <a:spLocks noChangeShapeType="1"/>
            </p:cNvSpPr>
            <p:nvPr/>
          </p:nvSpPr>
          <p:spPr bwMode="auto">
            <a:xfrm>
              <a:off x="7137276" y="5009406"/>
              <a:ext cx="7937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nvGrpSpPr>
            <p:cNvPr id="159" name="组合 100"/>
            <p:cNvGrpSpPr>
              <a:grpSpLocks/>
            </p:cNvGrpSpPr>
            <p:nvPr/>
          </p:nvGrpSpPr>
          <p:grpSpPr bwMode="auto">
            <a:xfrm>
              <a:off x="6012160" y="3834656"/>
              <a:ext cx="485229" cy="576262"/>
              <a:chOff x="1238551" y="3997643"/>
              <a:chExt cx="916685" cy="1681165"/>
            </a:xfrm>
          </p:grpSpPr>
          <p:sp>
            <p:nvSpPr>
              <p:cNvPr id="160" name="Line 37">
                <a:extLst>
                  <a:ext uri="{FF2B5EF4-FFF2-40B4-BE49-F238E27FC236}">
                    <a16:creationId xmlns:a16="http://schemas.microsoft.com/office/drawing/2014/main" id="{2EAF0A9A-9BF8-E34B-A330-6A75CF1E3D54}"/>
                  </a:ext>
                </a:extLst>
              </p:cNvPr>
              <p:cNvSpPr>
                <a:spLocks noChangeShapeType="1"/>
              </p:cNvSpPr>
              <p:nvPr/>
            </p:nvSpPr>
            <p:spPr bwMode="auto">
              <a:xfrm flipH="1">
                <a:off x="1238551" y="5678808"/>
                <a:ext cx="471031"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61" name="Line 38">
                <a:extLst>
                  <a:ext uri="{FF2B5EF4-FFF2-40B4-BE49-F238E27FC236}">
                    <a16:creationId xmlns:a16="http://schemas.microsoft.com/office/drawing/2014/main" id="{D9B9D77C-409B-1D43-BF92-48D3BB129187}"/>
                  </a:ext>
                </a:extLst>
              </p:cNvPr>
              <p:cNvSpPr>
                <a:spLocks noChangeShapeType="1"/>
              </p:cNvSpPr>
              <p:nvPr/>
            </p:nvSpPr>
            <p:spPr bwMode="auto">
              <a:xfrm>
                <a:off x="1238551" y="3997643"/>
                <a:ext cx="0" cy="1681165"/>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62" name="Line 39">
                <a:extLst>
                  <a:ext uri="{FF2B5EF4-FFF2-40B4-BE49-F238E27FC236}">
                    <a16:creationId xmlns:a16="http://schemas.microsoft.com/office/drawing/2014/main" id="{3882B763-1A83-714A-BB57-DC9599ACD89A}"/>
                  </a:ext>
                </a:extLst>
              </p:cNvPr>
              <p:cNvSpPr>
                <a:spLocks noChangeShapeType="1"/>
              </p:cNvSpPr>
              <p:nvPr/>
            </p:nvSpPr>
            <p:spPr bwMode="auto">
              <a:xfrm flipV="1">
                <a:off x="1238551" y="3997643"/>
                <a:ext cx="916685" cy="0"/>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sp>
          <p:nvSpPr>
            <p:cNvPr id="163" name="Rectangle 17">
              <a:extLst>
                <a:ext uri="{FF2B5EF4-FFF2-40B4-BE49-F238E27FC236}">
                  <a16:creationId xmlns:a16="http://schemas.microsoft.com/office/drawing/2014/main" id="{24966796-15B0-E84E-8C98-D5C0D769E2E4}"/>
                </a:ext>
              </a:extLst>
            </p:cNvPr>
            <p:cNvSpPr>
              <a:spLocks noChangeArrowheads="1"/>
            </p:cNvSpPr>
            <p:nvPr/>
          </p:nvSpPr>
          <p:spPr bwMode="auto">
            <a:xfrm>
              <a:off x="6707063" y="4534743"/>
              <a:ext cx="407988"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b="1" dirty="0">
                  <a:effectLst>
                    <a:outerShdw blurRad="38100" dist="38100" dir="2700000" algn="tl">
                      <a:srgbClr val="000000">
                        <a:alpha val="43137"/>
                      </a:srgbClr>
                    </a:outerShdw>
                  </a:effectLst>
                </a:rPr>
                <a:t>p</a:t>
              </a:r>
            </a:p>
          </p:txBody>
        </p:sp>
        <p:sp>
          <p:nvSpPr>
            <p:cNvPr id="164" name="Rectangle 16">
              <a:extLst>
                <a:ext uri="{FF2B5EF4-FFF2-40B4-BE49-F238E27FC236}">
                  <a16:creationId xmlns:a16="http://schemas.microsoft.com/office/drawing/2014/main" id="{9D28547C-8CFA-044A-A813-275444040100}"/>
                </a:ext>
              </a:extLst>
            </p:cNvPr>
            <p:cNvSpPr>
              <a:spLocks noChangeArrowheads="1"/>
            </p:cNvSpPr>
            <p:nvPr/>
          </p:nvSpPr>
          <p:spPr bwMode="auto">
            <a:xfrm>
              <a:off x="7094413" y="4541093"/>
              <a:ext cx="879475" cy="517525"/>
            </a:xfrm>
            <a:prstGeom prst="rect">
              <a:avLst/>
            </a:prstGeom>
            <a:noFill/>
            <a:ln w="12700" cap="sq">
              <a:noFill/>
              <a:miter lim="800000"/>
              <a:headEnd type="none" w="sm" len="sm"/>
              <a:tailEnd type="none" w="sm" len="sm"/>
            </a:ln>
            <a:effectLst/>
          </p:spPr>
          <p:txBody>
            <a:bodyPr/>
            <a:lstStyle/>
            <a:p>
              <a:pPr eaLnBrk="1" hangingPunct="1">
                <a:spcBef>
                  <a:spcPct val="20000"/>
                </a:spcBef>
                <a:buClr>
                  <a:schemeClr val="hlink"/>
                </a:buClr>
                <a:buSzPct val="70000"/>
                <a:buFont typeface="Wingdings" pitchFamily="2" charset="2"/>
                <a:buNone/>
                <a:defRPr/>
              </a:pPr>
              <a:r>
                <a:rPr lang="en-US" altLang="zh-CN" sz="2800" dirty="0">
                  <a:effectLst>
                    <a:outerShdw blurRad="38100" dist="38100" dir="2700000" algn="tl">
                      <a:srgbClr val="000000">
                        <a:alpha val="43137"/>
                      </a:srgbClr>
                    </a:outerShdw>
                  </a:effectLst>
                </a:rPr>
                <a:t>1004</a:t>
              </a:r>
            </a:p>
          </p:txBody>
        </p:sp>
        <p:sp>
          <p:nvSpPr>
            <p:cNvPr id="165" name="Line 39">
              <a:extLst>
                <a:ext uri="{FF2B5EF4-FFF2-40B4-BE49-F238E27FC236}">
                  <a16:creationId xmlns:a16="http://schemas.microsoft.com/office/drawing/2014/main" id="{A77279B9-1575-114B-A323-92C38B7F7C6A}"/>
                </a:ext>
              </a:extLst>
            </p:cNvPr>
            <p:cNvSpPr>
              <a:spLocks noChangeShapeType="1"/>
            </p:cNvSpPr>
            <p:nvPr/>
          </p:nvSpPr>
          <p:spPr bwMode="auto">
            <a:xfrm flipH="1">
              <a:off x="7956376" y="3933055"/>
              <a:ext cx="576064" cy="1"/>
            </a:xfrm>
            <a:prstGeom prst="line">
              <a:avLst/>
            </a:prstGeom>
            <a:noFill/>
            <a:ln w="38100" cap="sq">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66" name="Line 38">
              <a:extLst>
                <a:ext uri="{FF2B5EF4-FFF2-40B4-BE49-F238E27FC236}">
                  <a16:creationId xmlns:a16="http://schemas.microsoft.com/office/drawing/2014/main" id="{F480E272-75D3-BC43-8CDF-034B95E4AEBD}"/>
                </a:ext>
              </a:extLst>
            </p:cNvPr>
            <p:cNvSpPr>
              <a:spLocks noChangeShapeType="1"/>
            </p:cNvSpPr>
            <p:nvPr/>
          </p:nvSpPr>
          <p:spPr bwMode="auto">
            <a:xfrm>
              <a:off x="8532440" y="3933056"/>
              <a:ext cx="0" cy="792088"/>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sp>
          <p:nvSpPr>
            <p:cNvPr id="167" name="Line 37">
              <a:extLst>
                <a:ext uri="{FF2B5EF4-FFF2-40B4-BE49-F238E27FC236}">
                  <a16:creationId xmlns:a16="http://schemas.microsoft.com/office/drawing/2014/main" id="{31118521-E9F8-464F-A237-C528B5233470}"/>
                </a:ext>
              </a:extLst>
            </p:cNvPr>
            <p:cNvSpPr>
              <a:spLocks noChangeShapeType="1"/>
            </p:cNvSpPr>
            <p:nvPr/>
          </p:nvSpPr>
          <p:spPr bwMode="auto">
            <a:xfrm flipH="1">
              <a:off x="7956376" y="4725144"/>
              <a:ext cx="576064" cy="0"/>
            </a:xfrm>
            <a:prstGeom prst="line">
              <a:avLst/>
            </a:prstGeom>
            <a:noFill/>
            <a:ln w="381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pPr>
                <a:defRPr/>
              </a:pPr>
              <a:endParaRPr lang="zh-CN" altLang="en-US" sz="2000">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25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nimBg="1"/>
      <p:bldP spid="9256" grpId="0" animBg="1"/>
      <p:bldP spid="132"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4743796-C7D5-564A-AE5A-ECE12F50A33A}"/>
              </a:ext>
            </a:extLst>
          </p:cNvPr>
          <p:cNvSpPr>
            <a:spLocks noGrp="1" noRot="1" noChangeArrowheads="1"/>
          </p:cNvSpPr>
          <p:nvPr>
            <p:ph type="title"/>
          </p:nvPr>
        </p:nvSpPr>
        <p:spPr>
          <a:xfrm>
            <a:off x="685800" y="115888"/>
            <a:ext cx="7772400" cy="912812"/>
          </a:xfrm>
        </p:spPr>
        <p:txBody>
          <a:bodyPr/>
          <a:lstStyle/>
          <a:p>
            <a:pPr eaLnBrk="1" hangingPunct="1">
              <a:defRPr/>
            </a:pPr>
            <a:r>
              <a:rPr lang="en-US" altLang="zh-CN" dirty="0">
                <a:latin typeface="Courier New" panose="02070309020205020404" pitchFamily="49" charset="0"/>
              </a:rPr>
              <a:t>void</a:t>
            </a:r>
            <a:r>
              <a:rPr lang="zh-CN" altLang="en-US" dirty="0">
                <a:latin typeface="Courier New" panose="02070309020205020404" pitchFamily="49" charset="0"/>
              </a:rPr>
              <a:t>通配指针类型</a:t>
            </a:r>
          </a:p>
        </p:txBody>
      </p:sp>
      <p:sp>
        <p:nvSpPr>
          <p:cNvPr id="16387" name="Rectangle 3"/>
          <p:cNvSpPr>
            <a:spLocks noGrp="1" noChangeArrowheads="1"/>
          </p:cNvSpPr>
          <p:nvPr>
            <p:ph idx="1"/>
          </p:nvPr>
        </p:nvSpPr>
        <p:spPr>
          <a:xfrm>
            <a:off x="179512" y="908720"/>
            <a:ext cx="8820150" cy="2449513"/>
          </a:xfrm>
        </p:spPr>
        <p:txBody>
          <a:bodyPr/>
          <a:lstStyle/>
          <a:p>
            <a:pPr eaLnBrk="1" hangingPunct="1">
              <a:lnSpc>
                <a:spcPct val="125000"/>
              </a:lnSpc>
            </a:pPr>
            <a:r>
              <a:rPr lang="zh-CN" altLang="en-US" sz="2400" b="1" dirty="0"/>
              <a:t>当定义一个指针变量但并不关心被指向的变量类型时</a:t>
            </a:r>
          </a:p>
          <a:p>
            <a:pPr eaLnBrk="1" hangingPunct="1">
              <a:lnSpc>
                <a:spcPct val="125000"/>
              </a:lnSpc>
              <a:buFontTx/>
              <a:buNone/>
            </a:pPr>
            <a:endParaRPr lang="en-US" altLang="zh-CN" sz="1800" dirty="0"/>
          </a:p>
          <a:p>
            <a:pPr eaLnBrk="1" hangingPunct="1">
              <a:lnSpc>
                <a:spcPct val="125000"/>
              </a:lnSpc>
            </a:pPr>
            <a:r>
              <a:rPr lang="zh-CN" altLang="en-US" sz="2400" b="1" dirty="0"/>
              <a:t>其他类型的指针可以赋值给</a:t>
            </a:r>
            <a:r>
              <a:rPr lang="en-US" altLang="zh-CN" sz="2400" b="1" dirty="0"/>
              <a:t>void</a:t>
            </a:r>
            <a:r>
              <a:rPr lang="zh-CN" altLang="en-US" sz="2400" b="1" dirty="0"/>
              <a:t>类型的指针</a:t>
            </a:r>
            <a:endParaRPr lang="en-US" altLang="zh-CN" sz="2400" b="1" dirty="0"/>
          </a:p>
          <a:p>
            <a:pPr eaLnBrk="1" hangingPunct="1">
              <a:lnSpc>
                <a:spcPct val="125000"/>
              </a:lnSpc>
            </a:pPr>
            <a:endParaRPr lang="en-US" altLang="zh-CN" sz="2000" dirty="0"/>
          </a:p>
          <a:p>
            <a:pPr eaLnBrk="1" hangingPunct="1">
              <a:lnSpc>
                <a:spcPct val="125000"/>
              </a:lnSpc>
            </a:pPr>
            <a:endParaRPr lang="en-US" altLang="zh-CN" sz="2400" dirty="0"/>
          </a:p>
          <a:p>
            <a:pPr eaLnBrk="1" hangingPunct="1">
              <a:lnSpc>
                <a:spcPct val="125000"/>
              </a:lnSpc>
            </a:pPr>
            <a:endParaRPr lang="en-US" altLang="zh-CN" sz="2400" dirty="0"/>
          </a:p>
          <a:p>
            <a:pPr eaLnBrk="1" hangingPunct="1">
              <a:lnSpc>
                <a:spcPct val="125000"/>
              </a:lnSpc>
            </a:pPr>
            <a:endParaRPr lang="en-US" altLang="zh-CN" sz="2400" dirty="0"/>
          </a:p>
          <a:p>
            <a:pPr eaLnBrk="1" hangingPunct="1">
              <a:lnSpc>
                <a:spcPct val="125000"/>
              </a:lnSpc>
            </a:pPr>
            <a:r>
              <a:rPr lang="zh-CN" altLang="en-US" sz="2400" b="1" dirty="0"/>
              <a:t>把</a:t>
            </a:r>
            <a:r>
              <a:rPr lang="en-US" altLang="zh-CN" sz="2400" b="1" dirty="0"/>
              <a:t>void</a:t>
            </a:r>
            <a:r>
              <a:rPr lang="zh-CN" altLang="en-US" sz="2400" b="1" dirty="0"/>
              <a:t>类型的指针付给其他类型指针时，要做类型转换</a:t>
            </a:r>
            <a:endParaRPr lang="en-US" altLang="zh-CN" sz="2400" b="1" dirty="0"/>
          </a:p>
        </p:txBody>
      </p:sp>
      <p:sp>
        <p:nvSpPr>
          <p:cNvPr id="6" name="Text Box 4">
            <a:extLst>
              <a:ext uri="{FF2B5EF4-FFF2-40B4-BE49-F238E27FC236}">
                <a16:creationId xmlns:a16="http://schemas.microsoft.com/office/drawing/2014/main" id="{681C2AE8-E1B4-1B45-93C5-CE8983D82582}"/>
              </a:ext>
            </a:extLst>
          </p:cNvPr>
          <p:cNvSpPr txBox="1">
            <a:spLocks noChangeArrowheads="1"/>
          </p:cNvSpPr>
          <p:nvPr/>
        </p:nvSpPr>
        <p:spPr bwMode="auto">
          <a:xfrm>
            <a:off x="755576" y="1412776"/>
            <a:ext cx="7848872" cy="400110"/>
          </a:xfrm>
          <a:prstGeom prst="rect">
            <a:avLst/>
          </a:prstGeom>
          <a:solidFill>
            <a:schemeClr val="bg1">
              <a:lumMod val="85000"/>
            </a:schemeClr>
          </a:solidFill>
          <a:ln>
            <a:noFill/>
          </a:ln>
          <a:effectLst/>
        </p:spPr>
        <p:txBody>
          <a:bodyPr wrap="square">
            <a:spAutoFit/>
          </a:bodyPr>
          <a:lstStyle>
            <a:defPPr>
              <a:defRPr lang="zh-CN"/>
            </a:defPPr>
            <a:lvl1pPr eaLnBrk="1" hangingPunct="1">
              <a:lnSpc>
                <a:spcPct val="100000"/>
              </a:lnSpc>
              <a:spcBef>
                <a:spcPct val="20000"/>
              </a:spcBef>
              <a:buSzTx/>
              <a:buFontTx/>
              <a:buNone/>
              <a:defRPr kumimoji="1" sz="2400" b="1">
                <a:latin typeface="Courier New" panose="02070309020205020404" pitchFamily="49" charset="0"/>
                <a:ea typeface="黑体" panose="02010609060101010101" pitchFamily="49" charset="-122"/>
                <a:cs typeface="Courier New" panose="02070309020205020404" pitchFamily="49" charset="0"/>
              </a:defRPr>
            </a:lvl1pPr>
            <a:lvl2pPr marL="742950" indent="-285750">
              <a:lnSpc>
                <a:spcPct val="120000"/>
              </a:lnSpc>
              <a:spcBef>
                <a:spcPct val="20000"/>
              </a:spcBef>
              <a:buClr>
                <a:srgbClr val="000066"/>
              </a:buClr>
              <a:buChar char="•"/>
              <a:defRPr sz="2400">
                <a:solidFill>
                  <a:srgbClr val="133984"/>
                </a:solidFill>
                <a:latin typeface="Courier New" panose="02070309020205020404" pitchFamily="49" charset="0"/>
              </a:defRPr>
            </a:lvl2pPr>
            <a:lvl3pPr marL="1143000" indent="-228600">
              <a:spcBef>
                <a:spcPct val="20000"/>
              </a:spcBef>
              <a:buChar char="•"/>
              <a:defRPr sz="2400">
                <a:latin typeface="Arial" panose="020B0604020202020204" pitchFamily="34" charset="0"/>
              </a:defRPr>
            </a:lvl3pPr>
            <a:lvl4pPr marL="1600200" indent="-228600">
              <a:spcBef>
                <a:spcPct val="20000"/>
              </a:spcBef>
              <a:buChar char="–"/>
              <a:defRPr sz="2000">
                <a:latin typeface="Arial" panose="020B0604020202020204" pitchFamily="34" charset="0"/>
              </a:defRPr>
            </a:lvl4pPr>
            <a:lvl5pPr marL="2057400" indent="-228600">
              <a:spcBef>
                <a:spcPct val="20000"/>
              </a:spcBef>
              <a:buChar char="»"/>
              <a:defRPr sz="2000">
                <a:latin typeface="Arial" panose="020B0604020202020204" pitchFamily="34" charset="0"/>
              </a:defRPr>
            </a:lvl5pPr>
            <a:lvl6pPr marL="2514600" indent="-228600" eaLnBrk="0" fontAlgn="base" hangingPunct="0">
              <a:spcBef>
                <a:spcPct val="20000"/>
              </a:spcBef>
              <a:spcAft>
                <a:spcPct val="0"/>
              </a:spcAft>
              <a:buChar char="»"/>
              <a:defRPr sz="2000">
                <a:latin typeface="Arial" panose="020B0604020202020204" pitchFamily="34" charset="0"/>
              </a:defRPr>
            </a:lvl6pPr>
            <a:lvl7pPr marL="2971800" indent="-228600" eaLnBrk="0" fontAlgn="base" hangingPunct="0">
              <a:spcBef>
                <a:spcPct val="20000"/>
              </a:spcBef>
              <a:spcAft>
                <a:spcPct val="0"/>
              </a:spcAft>
              <a:buChar char="»"/>
              <a:defRPr sz="2000">
                <a:latin typeface="Arial" panose="020B0604020202020204" pitchFamily="34" charset="0"/>
              </a:defRPr>
            </a:lvl7pPr>
            <a:lvl8pPr marL="3429000" indent="-228600" eaLnBrk="0" fontAlgn="base" hangingPunct="0">
              <a:spcBef>
                <a:spcPct val="20000"/>
              </a:spcBef>
              <a:spcAft>
                <a:spcPct val="0"/>
              </a:spcAft>
              <a:buChar char="»"/>
              <a:defRPr sz="2000">
                <a:latin typeface="Arial" panose="020B0604020202020204" pitchFamily="34" charset="0"/>
              </a:defRPr>
            </a:lvl8pPr>
            <a:lvl9pPr marL="3886200" indent="-228600" eaLnBrk="0" fontAlgn="base" hangingPunct="0">
              <a:spcBef>
                <a:spcPct val="20000"/>
              </a:spcBef>
              <a:spcAft>
                <a:spcPct val="0"/>
              </a:spcAft>
              <a:buChar char="»"/>
              <a:defRPr sz="2000">
                <a:latin typeface="Arial" panose="020B0604020202020204" pitchFamily="34" charset="0"/>
              </a:defRPr>
            </a:lvl9pPr>
          </a:lstStyle>
          <a:p>
            <a:pPr>
              <a:defRPr/>
            </a:pPr>
            <a:r>
              <a:rPr lang="en-US" altLang="zh-CN" sz="2000"/>
              <a:t> void </a:t>
            </a:r>
            <a:r>
              <a:rPr lang="zh-CN" altLang="en-US" sz="2000"/>
              <a:t>*指针变量名</a:t>
            </a:r>
            <a:r>
              <a:rPr lang="en-US" altLang="zh-CN" sz="2000"/>
              <a:t>;</a:t>
            </a:r>
          </a:p>
        </p:txBody>
      </p:sp>
      <p:sp>
        <p:nvSpPr>
          <p:cNvPr id="7" name="Text Box 4">
            <a:extLst>
              <a:ext uri="{FF2B5EF4-FFF2-40B4-BE49-F238E27FC236}">
                <a16:creationId xmlns:a16="http://schemas.microsoft.com/office/drawing/2014/main" id="{67A216A6-5C4A-E446-8F5A-786A93777484}"/>
              </a:ext>
            </a:extLst>
          </p:cNvPr>
          <p:cNvSpPr txBox="1">
            <a:spLocks noChangeArrowheads="1"/>
          </p:cNvSpPr>
          <p:nvPr/>
        </p:nvSpPr>
        <p:spPr bwMode="auto">
          <a:xfrm>
            <a:off x="755576" y="2348880"/>
            <a:ext cx="7848872" cy="2067233"/>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void *pointer;</a:t>
            </a:r>
          </a:p>
          <a:p>
            <a:pPr eaLnBrk="1" hangingPunct="1">
              <a:spcBef>
                <a:spcPts val="2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*x, y;</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double *tem, v;</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x = &amp;y;</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tem = x; // check what happens here, error</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pointer = x; // check here too</a:t>
            </a:r>
          </a:p>
        </p:txBody>
      </p:sp>
      <p:sp>
        <p:nvSpPr>
          <p:cNvPr id="8" name="Text Box 4">
            <a:extLst>
              <a:ext uri="{FF2B5EF4-FFF2-40B4-BE49-F238E27FC236}">
                <a16:creationId xmlns:a16="http://schemas.microsoft.com/office/drawing/2014/main" id="{67A216A6-5C4A-E446-8F5A-786A93777484}"/>
              </a:ext>
            </a:extLst>
          </p:cNvPr>
          <p:cNvSpPr txBox="1">
            <a:spLocks noChangeArrowheads="1"/>
          </p:cNvSpPr>
          <p:nvPr/>
        </p:nvSpPr>
        <p:spPr bwMode="auto">
          <a:xfrm>
            <a:off x="755576" y="4941168"/>
            <a:ext cx="7848872" cy="1733808"/>
          </a:xfrm>
          <a:prstGeom prst="rect">
            <a:avLst/>
          </a:prstGeom>
          <a:solidFill>
            <a:schemeClr val="bg1">
              <a:lumMod val="85000"/>
            </a:schemeClr>
          </a:solidFill>
          <a:ln>
            <a:noFill/>
          </a:ln>
          <a:effectLst/>
        </p:spPr>
        <p:txBody>
          <a:bodyPr wrap="square">
            <a:spAutoFit/>
          </a:bodyPr>
          <a:lstStyle>
            <a:lvl1pPr>
              <a:defRPr>
                <a:solidFill>
                  <a:schemeClr val="tx1"/>
                </a:solidFill>
                <a:latin typeface="Garamond" panose="02020404030301010803" pitchFamily="18" charset="0"/>
                <a:ea typeface="宋体" panose="02010600030101010101" pitchFamily="2" charset="-122"/>
              </a:defRPr>
            </a:lvl1pPr>
            <a:lvl2pPr marL="742950" indent="-285750">
              <a:defRPr>
                <a:solidFill>
                  <a:schemeClr val="tx1"/>
                </a:solidFill>
                <a:latin typeface="Garamond" panose="02020404030301010803" pitchFamily="18" charset="0"/>
                <a:ea typeface="宋体" panose="02010600030101010101" pitchFamily="2" charset="-122"/>
              </a:defRPr>
            </a:lvl2pPr>
            <a:lvl3pPr marL="1143000" indent="-228600">
              <a:defRPr>
                <a:solidFill>
                  <a:schemeClr val="tx1"/>
                </a:solidFill>
                <a:latin typeface="Garamond" panose="02020404030301010803" pitchFamily="18" charset="0"/>
                <a:ea typeface="宋体" panose="02010600030101010101" pitchFamily="2" charset="-122"/>
              </a:defRPr>
            </a:lvl3pPr>
            <a:lvl4pPr marL="1600200" indent="-228600">
              <a:defRPr>
                <a:solidFill>
                  <a:schemeClr val="tx1"/>
                </a:solidFill>
                <a:latin typeface="Garamond" panose="02020404030301010803" pitchFamily="18" charset="0"/>
                <a:ea typeface="宋体" panose="02010600030101010101" pitchFamily="2" charset="-122"/>
              </a:defRPr>
            </a:lvl4pPr>
            <a:lvl5pPr marL="2057400" indent="-228600">
              <a:defRPr>
                <a:solidFill>
                  <a:schemeClr val="tx1"/>
                </a:solidFill>
                <a:latin typeface="Garamond" panose="02020404030301010803" pitchFamily="18"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Garamond" panose="02020404030301010803" pitchFamily="18" charset="0"/>
                <a:ea typeface="宋体" panose="02010600030101010101" pitchFamily="2" charset="-122"/>
              </a:defRPr>
            </a:lvl9pPr>
          </a:lstStyle>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void *pointer;</a:t>
            </a:r>
          </a:p>
          <a:p>
            <a:pPr eaLnBrk="1" hangingPunct="1">
              <a:spcBef>
                <a:spcPts val="200"/>
              </a:spcBef>
              <a:defRPr/>
            </a:pP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 *x, y;</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x = &amp;y;</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pointer = x; </a:t>
            </a:r>
          </a:p>
          <a:p>
            <a:pPr eaLnBrk="1" hangingPunct="1">
              <a:spcBef>
                <a:spcPts val="200"/>
              </a:spcBef>
              <a:defRPr/>
            </a:pP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x = (</a:t>
            </a:r>
            <a:r>
              <a:rPr kumimoji="1" lang="en-US" altLang="zh-CN" sz="2000" b="1" dirty="0" err="1">
                <a:latin typeface="Courier New" panose="02070309020205020404" pitchFamily="49" charset="0"/>
                <a:ea typeface="黑体" panose="02010609060101010101" pitchFamily="49" charset="-122"/>
                <a:cs typeface="Courier New" panose="02070309020205020404" pitchFamily="49" charset="0"/>
              </a:rPr>
              <a:t>int</a:t>
            </a:r>
            <a:r>
              <a:rPr kumimoji="1" lang="en-US" altLang="zh-CN" sz="2000" b="1" dirty="0">
                <a:latin typeface="Courier New" panose="02070309020205020404" pitchFamily="49" charset="0"/>
                <a:ea typeface="黑体" panose="02010609060101010101" pitchFamily="49" charset="-122"/>
                <a:cs typeface="Courier New" panose="02070309020205020404" pitchFamily="49" charset="0"/>
              </a:rPr>
              <a:t>*)pointer; </a:t>
            </a:r>
          </a:p>
        </p:txBody>
      </p:sp>
    </p:spTree>
  </p:cSld>
  <p:clrMapOvr>
    <a:masterClrMapping/>
  </p:clrMapOvr>
</p:sld>
</file>

<file path=ppt/theme/theme1.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华文新魏"/>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49" charset="-122"/>
          </a:defRPr>
        </a:defPPr>
      </a:lstStyle>
    </a:spDef>
    <a:lnDef>
      <a:spPr bwMode="auto">
        <a:xfrm>
          <a:off x="0" y="0"/>
          <a:ext cx="1" cy="1"/>
        </a:xfrm>
        <a:custGeom>
          <a:avLst/>
          <a:gdLst/>
          <a:ahLst/>
          <a:cxnLst/>
          <a:rect l="0" t="0" r="0" b="0"/>
          <a:pathLst/>
        </a:custGeom>
        <a:solidFill>
          <a:srgbClr val="DDDDDD"/>
        </a:solidFill>
        <a:ln w="28575" cap="flat" cmpd="sng" algn="ctr">
          <a:solidFill>
            <a:srgbClr val="922706"/>
          </a:solid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2400" b="0" i="0" u="none" strike="noStrike" cap="none" normalizeH="0" baseline="0" smtClean="0">
            <a:ln>
              <a:noFill/>
            </a:ln>
            <a:solidFill>
              <a:schemeClr val="tx1"/>
            </a:solidFill>
            <a:effectLst/>
            <a:latin typeface="Arial" charset="0"/>
            <a:ea typeface="黑体" pitchFamily="49" charset="-122"/>
          </a:defRPr>
        </a:defPPr>
      </a:lstStyle>
    </a:ln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12202</TotalTime>
  <Words>5413</Words>
  <Application>Microsoft Macintosh PowerPoint</Application>
  <PresentationFormat>On-screen Show (4:3)</PresentationFormat>
  <Paragraphs>723</Paragraphs>
  <Slides>54</Slides>
  <Notes>17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54</vt:i4>
      </vt:variant>
    </vt:vector>
  </HeadingPairs>
  <TitlesOfParts>
    <vt:vector size="65" baseType="lpstr">
      <vt:lpstr>楷体_GB2312</vt:lpstr>
      <vt:lpstr>黑体</vt:lpstr>
      <vt:lpstr>华文新魏</vt:lpstr>
      <vt:lpstr>幼圆</vt:lpstr>
      <vt:lpstr>Arial</vt:lpstr>
      <vt:lpstr>Calibri</vt:lpstr>
      <vt:lpstr>Courier New</vt:lpstr>
      <vt:lpstr>Garamond</vt:lpstr>
      <vt:lpstr>Times New Roman</vt:lpstr>
      <vt:lpstr>Wingdings</vt:lpstr>
      <vt:lpstr>1_自定义设计方案</vt:lpstr>
      <vt:lpstr>第七章 间接访问 —指针</vt:lpstr>
      <vt:lpstr>程序里的任意门！</vt:lpstr>
      <vt:lpstr>第七章 间接访问—指针</vt:lpstr>
      <vt:lpstr>指针介绍</vt:lpstr>
      <vt:lpstr>指针的概念</vt:lpstr>
      <vt:lpstr>定义指针变量</vt:lpstr>
      <vt:lpstr>指针变量的操作</vt:lpstr>
      <vt:lpstr>指针的使用</vt:lpstr>
      <vt:lpstr>void通配指针类型</vt:lpstr>
      <vt:lpstr>Exercise</vt:lpstr>
      <vt:lpstr>防止数据被间接引用修改</vt:lpstr>
      <vt:lpstr>第七章 间接访问—指针</vt:lpstr>
      <vt:lpstr>指针运算</vt:lpstr>
      <vt:lpstr>指针与数组</vt:lpstr>
      <vt:lpstr>第七章 间接访问—指针</vt:lpstr>
      <vt:lpstr>内存的动态分配</vt:lpstr>
      <vt:lpstr>动态分配可能会失败</vt:lpstr>
      <vt:lpstr>内存分配的进一步介绍</vt:lpstr>
      <vt:lpstr>内存泄漏</vt:lpstr>
      <vt:lpstr>动态空间分配示例</vt:lpstr>
      <vt:lpstr>第七章 间接访问—指针</vt:lpstr>
      <vt:lpstr>字符串再讨论</vt:lpstr>
      <vt:lpstr>字符串库函数的使用</vt:lpstr>
      <vt:lpstr>第七章 间接访问—指针</vt:lpstr>
      <vt:lpstr>指针变量作为形参：函数的输入</vt:lpstr>
      <vt:lpstr>指针变量作为形参：函数的输出</vt:lpstr>
      <vt:lpstr>SolveQ函数的调用</vt:lpstr>
      <vt:lpstr>数组传递的进一步讨论</vt:lpstr>
      <vt:lpstr>字符串作为函数的参数</vt:lpstr>
      <vt:lpstr>返回指针的函数</vt:lpstr>
      <vt:lpstr>PowerPoint Presentation</vt:lpstr>
      <vt:lpstr>Exercise</vt:lpstr>
      <vt:lpstr>第七章 间接访问—指针</vt:lpstr>
      <vt:lpstr>引用</vt:lpstr>
      <vt:lpstr>引用参数传递</vt:lpstr>
      <vt:lpstr>第七章 间接访问—指针</vt:lpstr>
      <vt:lpstr>指针数组</vt:lpstr>
      <vt:lpstr>PowerPoint Presentation</vt:lpstr>
      <vt:lpstr>PowerPoint Presentation</vt:lpstr>
      <vt:lpstr>Exercise</vt:lpstr>
      <vt:lpstr>多级指针</vt:lpstr>
      <vt:lpstr>数组指针</vt:lpstr>
      <vt:lpstr>Exercise</vt:lpstr>
      <vt:lpstr>多维数组</vt:lpstr>
      <vt:lpstr>动态创建一个M×N二维数组</vt:lpstr>
      <vt:lpstr>PowerPoint Presentation</vt:lpstr>
      <vt:lpstr>第七章 间接访问—指针</vt:lpstr>
      <vt:lpstr>指向函数的指针</vt:lpstr>
      <vt:lpstr>函数指针的应用</vt:lpstr>
      <vt:lpstr>PowerPoint Presentation</vt:lpstr>
      <vt:lpstr>通用快速排序的应用</vt:lpstr>
      <vt:lpstr>通用快速排序的应用</vt:lpstr>
      <vt:lpstr>总结</vt:lpstr>
      <vt:lpstr>作业&amp;上机练习</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间接访问—指针</dc:title>
  <dc:creator>User</dc:creator>
  <cp:lastModifiedBy>Kenny Zhu</cp:lastModifiedBy>
  <cp:revision>286</cp:revision>
  <dcterms:created xsi:type="dcterms:W3CDTF">2013-02-22T04:42:04Z</dcterms:created>
  <dcterms:modified xsi:type="dcterms:W3CDTF">2023-07-06T00:54:28Z</dcterms:modified>
</cp:coreProperties>
</file>