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50"/>
  </p:notesMasterIdLst>
  <p:sldIdLst>
    <p:sldId id="344" r:id="rId2"/>
    <p:sldId id="350" r:id="rId3"/>
    <p:sldId id="345" r:id="rId4"/>
    <p:sldId id="258" r:id="rId5"/>
    <p:sldId id="260" r:id="rId6"/>
    <p:sldId id="261" r:id="rId7"/>
    <p:sldId id="263" r:id="rId8"/>
    <p:sldId id="265" r:id="rId9"/>
    <p:sldId id="266" r:id="rId10"/>
    <p:sldId id="268" r:id="rId11"/>
    <p:sldId id="271" r:id="rId12"/>
    <p:sldId id="351" r:id="rId13"/>
    <p:sldId id="346" r:id="rId14"/>
    <p:sldId id="274" r:id="rId15"/>
    <p:sldId id="329" r:id="rId16"/>
    <p:sldId id="352" r:id="rId17"/>
    <p:sldId id="330" r:id="rId18"/>
    <p:sldId id="278" r:id="rId19"/>
    <p:sldId id="279" r:id="rId20"/>
    <p:sldId id="331" r:id="rId21"/>
    <p:sldId id="332" r:id="rId22"/>
    <p:sldId id="333" r:id="rId23"/>
    <p:sldId id="337" r:id="rId24"/>
    <p:sldId id="284" r:id="rId25"/>
    <p:sldId id="285" r:id="rId26"/>
    <p:sldId id="288" r:id="rId27"/>
    <p:sldId id="291" r:id="rId28"/>
    <p:sldId id="292" r:id="rId29"/>
    <p:sldId id="353" r:id="rId30"/>
    <p:sldId id="347" r:id="rId31"/>
    <p:sldId id="294" r:id="rId32"/>
    <p:sldId id="295" r:id="rId33"/>
    <p:sldId id="297" r:id="rId34"/>
    <p:sldId id="301" r:id="rId35"/>
    <p:sldId id="302" r:id="rId36"/>
    <p:sldId id="303" r:id="rId37"/>
    <p:sldId id="354" r:id="rId38"/>
    <p:sldId id="348" r:id="rId39"/>
    <p:sldId id="312" r:id="rId40"/>
    <p:sldId id="317" r:id="rId41"/>
    <p:sldId id="343" r:id="rId42"/>
    <p:sldId id="321" r:id="rId43"/>
    <p:sldId id="322" r:id="rId44"/>
    <p:sldId id="324" r:id="rId45"/>
    <p:sldId id="325" r:id="rId46"/>
    <p:sldId id="355" r:id="rId47"/>
    <p:sldId id="326" r:id="rId48"/>
    <p:sldId id="349" r:id="rId49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3FF3"/>
    <a:srgbClr val="008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7" autoAdjust="0"/>
    <p:restoredTop sz="79463" autoAdjust="0"/>
  </p:normalViewPr>
  <p:slideViewPr>
    <p:cSldViewPr>
      <p:cViewPr varScale="1">
        <p:scale>
          <a:sx n="69" d="100"/>
          <a:sy n="69" d="100"/>
        </p:scale>
        <p:origin x="150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79F4466-AE12-480B-AFB3-13F5DC19BF7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4A259E-0BCF-4D53-9154-5296AD59C37E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1" lang="en-US" altLang="zh-CN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0065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374E70A4-7392-472F-BABF-FBC6FBE18EDE}" type="slidenum">
              <a:rPr lang="en-US" altLang="zh-CN" smtClean="0">
                <a:latin typeface="Arial" panose="020B0604020202020204" pitchFamily="34" charset="0"/>
              </a:rPr>
              <a:pPr/>
              <a:t>11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8BE2AAD3-721E-46DE-8C30-7D45BD2786F7}" type="slidenum">
              <a:rPr lang="en-US" altLang="zh-CN" smtClean="0">
                <a:latin typeface="Arial" panose="020B0604020202020204" pitchFamily="34" charset="0"/>
              </a:rPr>
              <a:pPr/>
              <a:t>13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0414647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A3B4B542-4720-448B-AB2A-2CE485265870}" type="slidenum">
              <a:rPr lang="en-US" altLang="zh-CN" smtClean="0">
                <a:latin typeface="Arial" panose="020B0604020202020204" pitchFamily="34" charset="0"/>
              </a:rPr>
              <a:pPr/>
              <a:t>14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85A8A1BC-C033-4701-94B4-A5B85616ADDA}" type="slidenum">
              <a:rPr lang="en-US" altLang="zh-CN" smtClean="0">
                <a:latin typeface="Arial" panose="020B0604020202020204" pitchFamily="34" charset="0"/>
              </a:rPr>
              <a:pPr/>
              <a:t>18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FB5308F7-7119-40AB-AE8F-DAC4D2AB56A9}" type="slidenum">
              <a:rPr lang="en-US" altLang="zh-CN" smtClean="0">
                <a:latin typeface="Arial" panose="020B0604020202020204" pitchFamily="34" charset="0"/>
              </a:rPr>
              <a:pPr/>
              <a:t>19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8BE2AAD3-721E-46DE-8C30-7D45BD2786F7}" type="slidenum">
              <a:rPr lang="en-US" altLang="zh-CN" smtClean="0">
                <a:latin typeface="Arial" panose="020B0604020202020204" pitchFamily="34" charset="0"/>
              </a:rPr>
              <a:pPr/>
              <a:t>3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7281035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788808EE-9DF1-4CBE-B3E5-792B4ECAF34F}" type="slidenum">
              <a:rPr lang="en-US" altLang="zh-CN" smtClean="0">
                <a:latin typeface="Arial" panose="020B0604020202020204" pitchFamily="34" charset="0"/>
              </a:rPr>
              <a:pPr/>
              <a:t>24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659CF45E-D44A-44F5-BE29-E1F71D50386D}" type="slidenum">
              <a:rPr lang="en-US" altLang="zh-CN" smtClean="0">
                <a:latin typeface="Arial" panose="020B0604020202020204" pitchFamily="34" charset="0"/>
              </a:rPr>
              <a:pPr/>
              <a:t>25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A3CCE013-520A-4C77-8A67-18FDC77E7170}" type="slidenum">
              <a:rPr lang="en-US" altLang="zh-CN" smtClean="0">
                <a:latin typeface="Arial" panose="020B0604020202020204" pitchFamily="34" charset="0"/>
              </a:rPr>
              <a:pPr/>
              <a:t>26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7CCA481C-E7E7-4842-BBC5-BC50A727E8E5}" type="slidenum">
              <a:rPr lang="en-US" altLang="zh-CN" smtClean="0">
                <a:latin typeface="Arial" panose="020B0604020202020204" pitchFamily="34" charset="0"/>
              </a:rPr>
              <a:pPr/>
              <a:t>27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63203C8E-53D8-4F2B-A6E2-DE7AE1B5FF8D}" type="slidenum">
              <a:rPr lang="en-US" altLang="zh-CN" smtClean="0">
                <a:latin typeface="Arial" panose="020B0604020202020204" pitchFamily="34" charset="0"/>
              </a:rPr>
              <a:pPr/>
              <a:t>28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8BE2AAD3-721E-46DE-8C30-7D45BD2786F7}" type="slidenum">
              <a:rPr lang="en-US" altLang="zh-CN" smtClean="0">
                <a:latin typeface="Arial" panose="020B0604020202020204" pitchFamily="34" charset="0"/>
              </a:rPr>
              <a:pPr/>
              <a:t>30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4534069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4F5E460A-A44F-4108-9606-B0637872F94B}" type="slidenum">
              <a:rPr lang="en-US" altLang="zh-CN" smtClean="0">
                <a:latin typeface="Arial" panose="020B0604020202020204" pitchFamily="34" charset="0"/>
              </a:rPr>
              <a:pPr/>
              <a:t>31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03B7A099-798E-48AC-BF8A-8E7E6490C53F}" type="slidenum">
              <a:rPr lang="en-US" altLang="zh-CN" smtClean="0">
                <a:latin typeface="Arial" panose="020B0604020202020204" pitchFamily="34" charset="0"/>
              </a:rPr>
              <a:pPr/>
              <a:t>32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245E34BB-E035-4510-9C97-2B87D5D838C0}" type="slidenum">
              <a:rPr lang="en-US" altLang="zh-CN" smtClean="0">
                <a:latin typeface="Arial" panose="020B0604020202020204" pitchFamily="34" charset="0"/>
              </a:rPr>
              <a:pPr/>
              <a:t>33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AF464D22-5582-49D9-9B20-8CDCA64D9D93}" type="slidenum">
              <a:rPr lang="en-US" altLang="zh-CN" smtClean="0">
                <a:latin typeface="Arial" panose="020B0604020202020204" pitchFamily="34" charset="0"/>
              </a:rPr>
              <a:pPr/>
              <a:t>4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CED0F04A-6EAF-48B2-BB48-A22886A4DDC9}" type="slidenum">
              <a:rPr lang="en-US" altLang="zh-CN" smtClean="0">
                <a:latin typeface="Arial" panose="020B0604020202020204" pitchFamily="34" charset="0"/>
              </a:rPr>
              <a:pPr/>
              <a:t>34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C1ABD393-5346-47DF-8A3B-585558371A1A}" type="slidenum">
              <a:rPr lang="en-US" altLang="zh-CN" smtClean="0">
                <a:latin typeface="Arial" panose="020B0604020202020204" pitchFamily="34" charset="0"/>
              </a:rPr>
              <a:pPr/>
              <a:t>35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136309DD-EE36-4C5B-B18B-3EA88E0C930F}" type="slidenum">
              <a:rPr lang="en-US" altLang="zh-CN" smtClean="0">
                <a:latin typeface="Arial" panose="020B0604020202020204" pitchFamily="34" charset="0"/>
              </a:rPr>
              <a:pPr/>
              <a:t>36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8BE2AAD3-721E-46DE-8C30-7D45BD2786F7}" type="slidenum">
              <a:rPr lang="en-US" altLang="zh-CN" smtClean="0">
                <a:latin typeface="Arial" panose="020B0604020202020204" pitchFamily="34" charset="0"/>
              </a:rPr>
              <a:pPr/>
              <a:t>38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3325750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E0067621-9CFD-4B0D-96FF-0D7BE83BB0AC}" type="slidenum">
              <a:rPr lang="en-US" altLang="zh-CN" smtClean="0"/>
              <a:pPr>
                <a:spcBef>
                  <a:spcPct val="0"/>
                </a:spcBef>
              </a:pPr>
              <a:t>48</a:t>
            </a:fld>
            <a:endParaRPr lang="en-US" altLang="zh-CN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884119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64E1EDE1-7F74-4F2F-BD33-C5635DAC4ED2}" type="slidenum">
              <a:rPr lang="en-US" altLang="zh-CN" smtClean="0">
                <a:latin typeface="Arial" panose="020B0604020202020204" pitchFamily="34" charset="0"/>
              </a:rPr>
              <a:pPr/>
              <a:t>5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F2D4F87D-D39B-48E0-977E-33D09C573D4D}" type="slidenum">
              <a:rPr lang="en-US" altLang="zh-CN" smtClean="0">
                <a:latin typeface="Arial" panose="020B0604020202020204" pitchFamily="34" charset="0"/>
              </a:rPr>
              <a:pPr/>
              <a:t>6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21375DB4-98F2-4B65-A3AB-74626783D7CC}" type="slidenum">
              <a:rPr lang="en-US" altLang="zh-CN" smtClean="0">
                <a:latin typeface="Arial" panose="020B0604020202020204" pitchFamily="34" charset="0"/>
              </a:rPr>
              <a:pPr/>
              <a:t>7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95A0A60D-A04B-4822-86EF-F16FA5AEB45F}" type="slidenum">
              <a:rPr lang="en-US" altLang="zh-CN" smtClean="0">
                <a:latin typeface="Arial" panose="020B0604020202020204" pitchFamily="34" charset="0"/>
              </a:rPr>
              <a:pPr/>
              <a:t>8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6C504C26-4A3C-452D-B104-FB106996C16C}" type="slidenum">
              <a:rPr lang="en-US" altLang="zh-CN" smtClean="0">
                <a:latin typeface="Arial" panose="020B0604020202020204" pitchFamily="34" charset="0"/>
              </a:rPr>
              <a:pPr/>
              <a:t>9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r>
              <a:rPr lang="en-US" altLang="zh-CN" dirty="0"/>
              <a:t>Square every element of an array</a:t>
            </a:r>
            <a:endParaRPr lang="zh-CN" altLang="zh-C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AFEC3EDF-D607-458B-A18E-F79F593E552B}" type="slidenum">
              <a:rPr lang="en-US" altLang="zh-CN" smtClean="0">
                <a:latin typeface="Arial" panose="020B0604020202020204" pitchFamily="34" charset="0"/>
              </a:rPr>
              <a:pPr/>
              <a:t>10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2-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3808413"/>
            <a:ext cx="3752850" cy="304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1" descr="图片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2" descr="图片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3" descr="图片1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4" descr="图片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5" descr="图片4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40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  <a:ln/>
        </p:spPr>
        <p:txBody>
          <a:bodyPr tIns="45720" anchor="ctr"/>
          <a:lstStyle>
            <a:lvl1pPr>
              <a:defRPr sz="5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57638"/>
            <a:ext cx="6400800" cy="1079500"/>
          </a:xfrm>
        </p:spPr>
        <p:txBody>
          <a:bodyPr anchor="ctr" anchorCtr="1"/>
          <a:lstStyle>
            <a:lvl1pPr marL="0" indent="0" algn="ctr">
              <a:buFontTx/>
              <a:buNone/>
              <a:defRPr sz="2400">
                <a:solidFill>
                  <a:srgbClr val="16388A"/>
                </a:solidFill>
              </a:defRPr>
            </a:lvl1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51960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1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179388"/>
            <a:ext cx="2286000" cy="615473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0" y="179388"/>
            <a:ext cx="6705600" cy="615473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304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79388"/>
            <a:ext cx="9144000" cy="68897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31800" y="1268413"/>
            <a:ext cx="4038600" cy="50657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2800" y="1268413"/>
            <a:ext cx="4038600" cy="50657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87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0"/>
          </p:nvPr>
        </p:nvSpPr>
        <p:spPr>
          <a:xfrm>
            <a:off x="494025" y="1546578"/>
            <a:ext cx="8372163" cy="506059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 b="1"/>
            </a:lvl1pPr>
            <a:lvl2pPr>
              <a:buClr>
                <a:schemeClr val="accent1"/>
              </a:buClr>
              <a:defRPr sz="2000" b="1"/>
            </a:lvl2pPr>
            <a:lvl3pPr>
              <a:buClr>
                <a:schemeClr val="accent1"/>
              </a:buClr>
              <a:defRPr sz="1800" b="1"/>
            </a:lvl3pPr>
            <a:lvl4pPr>
              <a:buClr>
                <a:schemeClr val="accent1"/>
              </a:buClr>
              <a:defRPr sz="1600" b="1"/>
            </a:lvl4pPr>
            <a:lvl5pPr>
              <a:buClr>
                <a:schemeClr val="accent1"/>
              </a:buClr>
              <a:defRPr sz="1600" b="1"/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494024" y="754145"/>
            <a:ext cx="8372163" cy="574183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207159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4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71408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31800" y="1268413"/>
            <a:ext cx="4038600" cy="506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2800" y="1268413"/>
            <a:ext cx="4038600" cy="506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6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10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72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14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620650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47675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7338" y="833438"/>
            <a:ext cx="4318000" cy="285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133984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826000" y="6477000"/>
            <a:ext cx="4318000" cy="285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133984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179388"/>
            <a:ext cx="91440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268413"/>
            <a:ext cx="8229600" cy="506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</p:spTree>
    <p:extLst>
      <p:ext uri="{BB962C8B-B14F-4D97-AF65-F5344CB8AC3E}">
        <p14:creationId xmlns:p14="http://schemas.microsoft.com/office/powerpoint/2010/main" val="26394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9pPr>
    </p:titleStyle>
    <p:bodyStyle>
      <a:lvl1pPr marL="449263" indent="-44926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Blip>
          <a:blip r:embed="rId16"/>
        </a:buBlip>
        <a:defRPr sz="2800">
          <a:solidFill>
            <a:srgbClr val="133984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0066"/>
        </a:buClr>
        <a:buChar char="•"/>
        <a:defRPr sz="2400">
          <a:solidFill>
            <a:srgbClr val="133984"/>
          </a:solidFill>
          <a:latin typeface="+mn-lt"/>
          <a:ea typeface="+mn-ea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宋体" pitchFamily="2" charset="-122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宋体" pitchFamily="2" charset="-122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he_Art_of_Computer_Programming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cplusplus.com/reference/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806575"/>
            <a:ext cx="8839200" cy="1927225"/>
          </a:xfrm>
        </p:spPr>
        <p:txBody>
          <a:bodyPr/>
          <a:lstStyle/>
          <a:p>
            <a:pPr eaLnBrk="1" hangingPunct="1"/>
            <a:r>
              <a:rPr lang="zh-CN" altLang="en-US" sz="6000" dirty="0"/>
              <a:t>第五章 批量数据处理</a:t>
            </a:r>
            <a:br>
              <a:rPr lang="en-US" altLang="zh-CN" sz="6000" dirty="0"/>
            </a:br>
            <a:r>
              <a:rPr lang="en-US" altLang="zh-CN" sz="6000" dirty="0"/>
              <a:t>—</a:t>
            </a:r>
            <a:r>
              <a:rPr lang="zh-CN" altLang="en-US" sz="6000" dirty="0"/>
              <a:t>数组</a:t>
            </a:r>
          </a:p>
        </p:txBody>
      </p:sp>
    </p:spTree>
    <p:extLst>
      <p:ext uri="{BB962C8B-B14F-4D97-AF65-F5344CB8AC3E}">
        <p14:creationId xmlns:p14="http://schemas.microsoft.com/office/powerpoint/2010/main" val="970881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16632"/>
            <a:ext cx="1787525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8175" y="98425"/>
            <a:ext cx="5832475" cy="688975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/>
              <a:t>我如何定义一个数组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052736"/>
            <a:ext cx="8640960" cy="4932362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sz="2400" b="1" dirty="0"/>
              <a:t>如何确定数组类型？</a:t>
            </a:r>
            <a:endParaRPr lang="en-US" altLang="zh-CN" sz="2400" b="1" dirty="0"/>
          </a:p>
          <a:p>
            <a:pPr lvl="1" eaLnBrk="1" hangingPunct="1">
              <a:lnSpc>
                <a:spcPct val="120000"/>
              </a:lnSpc>
            </a:pPr>
            <a:r>
              <a:rPr lang="zh-CN" alt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根据问题需要，比如需要处理</a:t>
            </a:r>
            <a:r>
              <a:rPr lang="en-US" altLang="zh-CN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50</a:t>
            </a:r>
            <a:r>
              <a:rPr lang="zh-CN" alt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只羊的体重，可以定义</a:t>
            </a:r>
            <a:r>
              <a:rPr lang="en-US" altLang="zh-CN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float</a:t>
            </a:r>
            <a:r>
              <a:rPr lang="zh-CN" alt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类型</a:t>
            </a:r>
            <a:endParaRPr lang="en-US" altLang="zh-CN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zh-CN" altLang="en-US" sz="2400" b="1" dirty="0"/>
              <a:t>如何在编程的时候不知道数组该定义多大呢</a:t>
            </a:r>
            <a:r>
              <a:rPr lang="en-US" altLang="zh-CN" sz="2400" b="1" dirty="0"/>
              <a:t>?</a:t>
            </a:r>
          </a:p>
          <a:p>
            <a:pPr lvl="1" eaLnBrk="1" hangingPunct="1">
              <a:lnSpc>
                <a:spcPct val="120000"/>
              </a:lnSpc>
            </a:pPr>
            <a:r>
              <a:rPr lang="zh-CN" alt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方法</a:t>
            </a:r>
            <a:r>
              <a:rPr lang="en-US" altLang="zh-CN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  <a:r>
              <a:rPr lang="zh-CN" alt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：定义一个足够大的数组，浪费一些内存空间</a:t>
            </a:r>
            <a:endParaRPr lang="en-US" altLang="zh-CN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zh-CN" alt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方法</a:t>
            </a:r>
            <a:r>
              <a:rPr lang="en-US" altLang="zh-CN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2</a:t>
            </a:r>
            <a:r>
              <a:rPr lang="zh-CN" alt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：动态分配内存空间，按需申请和释放内存</a:t>
            </a:r>
          </a:p>
          <a:p>
            <a:pPr lvl="1" eaLnBrk="1" hangingPunct="1">
              <a:lnSpc>
                <a:spcPct val="120000"/>
              </a:lnSpc>
            </a:pPr>
            <a:endParaRPr lang="zh-CN" alt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20000"/>
              </a:lnSpc>
            </a:pPr>
            <a:endParaRPr lang="en-US" altLang="zh-CN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/>
            <a:endParaRPr lang="en-US" altLang="zh-CN" sz="2400" b="1" dirty="0"/>
          </a:p>
        </p:txBody>
      </p:sp>
      <p:sp>
        <p:nvSpPr>
          <p:cNvPr id="17" name="矩形 16"/>
          <p:cNvSpPr/>
          <p:nvPr/>
        </p:nvSpPr>
        <p:spPr>
          <a:xfrm>
            <a:off x="395536" y="3573016"/>
            <a:ext cx="8497887" cy="280831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字母频率统计问题：</a:t>
            </a:r>
            <a:endParaRPr lang="en-US" altLang="zh-CN" sz="24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zh-CN" altLang="en-US" sz="2400" dirty="0">
                <a:latin typeface="+mn-ea"/>
                <a:ea typeface="+mn-ea"/>
              </a:rPr>
              <a:t>  从终端输入一串字符并统计每个字母出现的次数</a:t>
            </a:r>
            <a:endParaRPr lang="zh-CN" altLang="en-US" sz="2400" dirty="0">
              <a:latin typeface="Courier New" panose="02070309020205020404" pitchFamily="49" charset="0"/>
              <a:ea typeface="+mn-ea"/>
            </a:endParaRP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算法：</a:t>
            </a:r>
            <a:endParaRPr lang="en-US" altLang="zh-CN" sz="24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  </a:t>
            </a: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我们知道字母一共</a:t>
            </a:r>
            <a:r>
              <a:rPr lang="en-US" altLang="zh-CN" sz="2400" dirty="0">
                <a:latin typeface="Courier New" panose="02070309020205020404" pitchFamily="49" charset="0"/>
                <a:ea typeface="+mn-ea"/>
              </a:rPr>
              <a:t>26</a:t>
            </a: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个（如果区分大小写就是</a:t>
            </a:r>
            <a:r>
              <a:rPr lang="en-US" altLang="zh-CN" sz="2400" dirty="0">
                <a:latin typeface="Courier New" panose="02070309020205020404" pitchFamily="49" charset="0"/>
                <a:ea typeface="+mn-ea"/>
              </a:rPr>
              <a:t>52</a:t>
            </a: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个），字母出现的次数可以用整数类型，则可以定义</a:t>
            </a:r>
            <a:r>
              <a:rPr lang="en-US" altLang="zh-CN" sz="2400" dirty="0" err="1">
                <a:latin typeface="Courier New" panose="02070309020205020404" pitchFamily="49" charset="0"/>
                <a:ea typeface="+mn-ea"/>
              </a:rPr>
              <a:t>int</a:t>
            </a:r>
            <a:r>
              <a:rPr lang="en-US" altLang="zh-CN" sz="2400" dirty="0">
                <a:latin typeface="Courier New" panose="02070309020205020404" pitchFamily="49" charset="0"/>
                <a:ea typeface="+mn-ea"/>
              </a:rPr>
              <a:t> count[26];</a:t>
            </a: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每个元素依次用来保存每个字母出现的次数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79512" y="188640"/>
            <a:ext cx="8785225" cy="64807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#include &lt;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iostream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&gt;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#include &lt;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ctype.h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&gt;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using namespace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std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</a:t>
            </a:r>
          </a:p>
          <a:p>
            <a:pPr>
              <a:lnSpc>
                <a:spcPct val="110000"/>
              </a:lnSpc>
              <a:buSzPct val="120000"/>
            </a:pPr>
            <a:endParaRPr lang="en-US" altLang="zh-CN" sz="2000" b="1" dirty="0">
              <a:latin typeface="Courier New" panose="02070309020205020404" pitchFamily="49" charset="0"/>
              <a:ea typeface="+mn-ea"/>
            </a:endParaRP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main()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{ 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count[26] = {0},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char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ch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</a:t>
            </a:r>
          </a:p>
          <a:p>
            <a:pPr>
              <a:lnSpc>
                <a:spcPct val="110000"/>
              </a:lnSpc>
              <a:buSzPct val="120000"/>
            </a:pPr>
            <a:endParaRPr lang="en-US" altLang="zh-CN" sz="2000" b="1" dirty="0">
              <a:latin typeface="Courier New" panose="02070309020205020404" pitchFamily="49" charset="0"/>
              <a:ea typeface="+mn-ea"/>
            </a:endParaRP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ch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=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toupper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(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cin.get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());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while (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ch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&gt;='A' &amp;&amp;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ch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&lt;='Z') {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	++count[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ch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-'A'];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	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ch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=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toupper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(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cin.get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()); 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}</a:t>
            </a:r>
          </a:p>
          <a:p>
            <a:pPr>
              <a:lnSpc>
                <a:spcPct val="110000"/>
              </a:lnSpc>
              <a:buSzPct val="120000"/>
            </a:pPr>
            <a:endParaRPr lang="en-US" altLang="zh-CN" sz="2000" b="1" dirty="0">
              <a:latin typeface="Courier New" panose="02070309020205020404" pitchFamily="49" charset="0"/>
              <a:ea typeface="+mn-ea"/>
            </a:endParaRP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for (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=0;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&lt; 26; ++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)    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	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&lt;&lt;  count[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] &lt;&lt; '\t';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return 0;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A9623-50CD-8FD3-5094-FAC761578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1525C-4613-3593-B1F9-F3974D9C1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N" dirty="0"/>
              <a:t>Previous example uses toupper function from the ctype.h library.</a:t>
            </a:r>
          </a:p>
          <a:p>
            <a:r>
              <a:rPr lang="en-CN" dirty="0"/>
              <a:t>Can you change the program so that it achieves the same goal without using toupper?</a:t>
            </a:r>
          </a:p>
        </p:txBody>
      </p:sp>
    </p:spTree>
    <p:extLst>
      <p:ext uri="{BB962C8B-B14F-4D97-AF65-F5344CB8AC3E}">
        <p14:creationId xmlns:p14="http://schemas.microsoft.com/office/powerpoint/2010/main" val="3067800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95736" y="115888"/>
            <a:ext cx="6732364" cy="688975"/>
          </a:xfrm>
        </p:spPr>
        <p:txBody>
          <a:bodyPr/>
          <a:lstStyle/>
          <a:p>
            <a:pPr eaLnBrk="1" hangingPunct="1"/>
            <a:r>
              <a:rPr lang="zh-CN" altLang="en-US" dirty="0"/>
              <a:t>第五章 批量数据处理</a:t>
            </a:r>
            <a:r>
              <a:rPr lang="en-US" altLang="zh-CN" dirty="0"/>
              <a:t>—</a:t>
            </a:r>
            <a:r>
              <a:rPr lang="zh-CN" altLang="en-US" dirty="0"/>
              <a:t>数组</a:t>
            </a:r>
          </a:p>
        </p:txBody>
      </p:sp>
      <p:grpSp>
        <p:nvGrpSpPr>
          <p:cNvPr id="8195" name="Group 57"/>
          <p:cNvGrpSpPr>
            <a:grpSpLocks/>
          </p:cNvGrpSpPr>
          <p:nvPr/>
        </p:nvGrpSpPr>
        <p:grpSpPr bwMode="auto">
          <a:xfrm>
            <a:off x="2195736" y="4293096"/>
            <a:ext cx="5259388" cy="719138"/>
            <a:chOff x="1066" y="2432"/>
            <a:chExt cx="3313" cy="453"/>
          </a:xfrm>
        </p:grpSpPr>
        <p:sp>
          <p:nvSpPr>
            <p:cNvPr id="8241" name="AutoShape 5"/>
            <p:cNvSpPr>
              <a:spLocks noChangeArrowheads="1"/>
            </p:cNvSpPr>
            <p:nvPr/>
          </p:nvSpPr>
          <p:spPr bwMode="auto">
            <a:xfrm>
              <a:off x="1066" y="2432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5.4 </a:t>
              </a:r>
              <a:r>
                <a:rPr lang="zh-CN" altLang="en-US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字符串</a:t>
              </a:r>
              <a:endParaRPr lang="en-US" altLang="zh-CN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8242" name="Group 8"/>
            <p:cNvGrpSpPr>
              <a:grpSpLocks/>
            </p:cNvGrpSpPr>
            <p:nvPr/>
          </p:nvGrpSpPr>
          <p:grpSpPr bwMode="auto">
            <a:xfrm>
              <a:off x="4105" y="2637"/>
              <a:ext cx="274" cy="248"/>
              <a:chOff x="2078" y="1680"/>
              <a:chExt cx="1615" cy="1615"/>
            </a:xfrm>
          </p:grpSpPr>
          <p:sp>
            <p:nvSpPr>
              <p:cNvPr id="8243" name="Oval 9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44" name="Oval 10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6" name="Oval 11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46" name="Oval 12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8" name="Oval 13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48" name="Oval 14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8196" name="Group 58"/>
          <p:cNvGrpSpPr>
            <a:grpSpLocks/>
          </p:cNvGrpSpPr>
          <p:nvPr/>
        </p:nvGrpSpPr>
        <p:grpSpPr bwMode="auto">
          <a:xfrm>
            <a:off x="2195736" y="3494584"/>
            <a:ext cx="5259388" cy="600075"/>
            <a:chOff x="1066" y="1842"/>
            <a:chExt cx="3313" cy="378"/>
          </a:xfrm>
        </p:grpSpPr>
        <p:sp>
          <p:nvSpPr>
            <p:cNvPr id="8233" name="AutoShape 4"/>
            <p:cNvSpPr>
              <a:spLocks noChangeArrowheads="1"/>
            </p:cNvSpPr>
            <p:nvPr/>
          </p:nvSpPr>
          <p:spPr bwMode="auto">
            <a:xfrm>
              <a:off x="1066" y="1842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5.3 </a:t>
              </a:r>
              <a:r>
                <a:rPr lang="zh-CN" altLang="en-US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二维数组</a:t>
              </a:r>
              <a:endParaRPr lang="en-US" altLang="zh-CN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8234" name="Group 15"/>
            <p:cNvGrpSpPr>
              <a:grpSpLocks/>
            </p:cNvGrpSpPr>
            <p:nvPr/>
          </p:nvGrpSpPr>
          <p:grpSpPr bwMode="auto">
            <a:xfrm>
              <a:off x="4105" y="1953"/>
              <a:ext cx="274" cy="248"/>
              <a:chOff x="2078" y="1680"/>
              <a:chExt cx="1615" cy="1615"/>
            </a:xfrm>
          </p:grpSpPr>
          <p:sp>
            <p:nvSpPr>
              <p:cNvPr id="8235" name="Oval 16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36" name="Oval 17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29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gray">
              <a:xfrm>
                <a:off x="2255" y="1862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38" name="Oval 19"/>
              <p:cNvSpPr>
                <a:spLocks noChangeArrowheads="1"/>
              </p:cNvSpPr>
              <p:nvPr/>
            </p:nvSpPr>
            <p:spPr bwMode="gray">
              <a:xfrm>
                <a:off x="2254" y="1862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gray">
              <a:xfrm>
                <a:off x="2337" y="1947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gray">
              <a:xfrm>
                <a:off x="2337" y="1947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197" name="Group 59"/>
          <p:cNvGrpSpPr>
            <a:grpSpLocks/>
          </p:cNvGrpSpPr>
          <p:nvPr/>
        </p:nvGrpSpPr>
        <p:grpSpPr bwMode="auto">
          <a:xfrm>
            <a:off x="2195736" y="2700834"/>
            <a:ext cx="5256213" cy="681037"/>
            <a:chOff x="1066" y="1253"/>
            <a:chExt cx="3311" cy="429"/>
          </a:xfrm>
        </p:grpSpPr>
        <p:sp>
          <p:nvSpPr>
            <p:cNvPr id="8225" name="AutoShape 3"/>
            <p:cNvSpPr>
              <a:spLocks noChangeArrowheads="1"/>
            </p:cNvSpPr>
            <p:nvPr/>
          </p:nvSpPr>
          <p:spPr bwMode="auto">
            <a:xfrm>
              <a:off x="1066" y="1253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None/>
              </a:pPr>
              <a:r>
                <a:rPr lang="en-US" altLang="zh-CN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5.2 </a:t>
              </a:r>
              <a:r>
                <a:rPr lang="zh-CN" altLang="en-US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查找和排序</a:t>
              </a:r>
            </a:p>
          </p:txBody>
        </p:sp>
        <p:grpSp>
          <p:nvGrpSpPr>
            <p:cNvPr id="8226" name="Group 22"/>
            <p:cNvGrpSpPr>
              <a:grpSpLocks/>
            </p:cNvGrpSpPr>
            <p:nvPr/>
          </p:nvGrpSpPr>
          <p:grpSpPr bwMode="auto">
            <a:xfrm>
              <a:off x="4103" y="1434"/>
              <a:ext cx="274" cy="248"/>
              <a:chOff x="2078" y="1680"/>
              <a:chExt cx="1615" cy="1615"/>
            </a:xfrm>
          </p:grpSpPr>
          <p:sp>
            <p:nvSpPr>
              <p:cNvPr id="8227" name="Oval 23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28" name="Oval 24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4" name="Oval 25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30" name="Oval 26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6" name="Oval 27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32" name="Oval 28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00CC66"/>
                  </a:gs>
                  <a:gs pos="100000">
                    <a:srgbClr val="005E2F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8198" name="Group 60"/>
          <p:cNvGrpSpPr>
            <a:grpSpLocks/>
          </p:cNvGrpSpPr>
          <p:nvPr/>
        </p:nvGrpSpPr>
        <p:grpSpPr bwMode="auto">
          <a:xfrm>
            <a:off x="2195736" y="1940421"/>
            <a:ext cx="5186363" cy="682625"/>
            <a:chOff x="1066" y="709"/>
            <a:chExt cx="3267" cy="430"/>
          </a:xfrm>
        </p:grpSpPr>
        <p:sp>
          <p:nvSpPr>
            <p:cNvPr id="8217" name="AutoShape 29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066" y="709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None/>
              </a:pPr>
              <a:r>
                <a:rPr lang="en-US" altLang="zh-CN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5.1 </a:t>
              </a:r>
              <a:r>
                <a:rPr lang="zh-CN" altLang="en-US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一维数组</a:t>
              </a:r>
            </a:p>
          </p:txBody>
        </p:sp>
        <p:grpSp>
          <p:nvGrpSpPr>
            <p:cNvPr id="8218" name="Group 30"/>
            <p:cNvGrpSpPr>
              <a:grpSpLocks/>
            </p:cNvGrpSpPr>
            <p:nvPr/>
          </p:nvGrpSpPr>
          <p:grpSpPr bwMode="auto">
            <a:xfrm>
              <a:off x="4059" y="891"/>
              <a:ext cx="274" cy="248"/>
              <a:chOff x="2078" y="1680"/>
              <a:chExt cx="1615" cy="1615"/>
            </a:xfrm>
          </p:grpSpPr>
          <p:sp>
            <p:nvSpPr>
              <p:cNvPr id="8219" name="Oval 3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20" name="Oval 3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3" name="Oval 33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22" name="Oval 34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5" name="Oval 35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24" name="Oval 36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7C00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12796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16632"/>
            <a:ext cx="9144000" cy="688975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/>
              <a:t>数组的应用</a:t>
            </a:r>
          </a:p>
        </p:txBody>
      </p:sp>
      <p:sp>
        <p:nvSpPr>
          <p:cNvPr id="8" name="矩形 7"/>
          <p:cNvSpPr/>
          <p:nvPr/>
        </p:nvSpPr>
        <p:spPr>
          <a:xfrm>
            <a:off x="395537" y="2204864"/>
            <a:ext cx="8280920" cy="21602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搜索问题：</a:t>
            </a:r>
            <a:endParaRPr lang="en-US" altLang="zh-CN" sz="24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zh-CN" altLang="en-US" sz="2400" dirty="0">
                <a:latin typeface="+mn-ea"/>
                <a:ea typeface="+mn-ea"/>
              </a:rPr>
              <a:t>  在一个集合或者序列里查找某个具体的值</a:t>
            </a:r>
            <a:endParaRPr lang="zh-CN" altLang="en-US" sz="2400" dirty="0">
              <a:latin typeface="Courier New" panose="02070309020205020404" pitchFamily="49" charset="0"/>
              <a:ea typeface="+mn-ea"/>
            </a:endParaRP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算法：</a:t>
            </a:r>
            <a:endParaRPr lang="en-US" altLang="zh-CN" sz="24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en-US" altLang="zh-CN" sz="2400" dirty="0">
                <a:latin typeface="+mn-ea"/>
                <a:ea typeface="+mn-ea"/>
              </a:rPr>
              <a:t>  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Hold on,</a:t>
            </a:r>
            <a:r>
              <a:rPr lang="zh-CN" altLang="en-US" sz="2400" dirty="0">
                <a:latin typeface="+mn-ea"/>
                <a:ea typeface="+mn-ea"/>
              </a:rPr>
              <a:t>你有什么想法？</a:t>
            </a:r>
            <a:endParaRPr lang="en-US" altLang="zh-CN" sz="2400" dirty="0"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  </a:t>
            </a:r>
            <a:endParaRPr lang="zh-CN" altLang="en-US" sz="2400" dirty="0">
              <a:latin typeface="Courier New" panose="02070309020205020404" pitchFamily="49" charset="0"/>
              <a:ea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564904"/>
            <a:ext cx="1512168" cy="1501739"/>
          </a:xfrm>
          <a:prstGeom prst="rect">
            <a:avLst/>
          </a:prstGeom>
        </p:spPr>
      </p:pic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196752"/>
            <a:ext cx="8383587" cy="935757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zh-CN" altLang="en-US" b="1" dirty="0"/>
              <a:t>数组常常用来存储和处理一个集合或序列的数据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zh-CN" altLang="en-US" dirty="0">
                <a:latin typeface="Courier New" panose="02070309020205020404" pitchFamily="49" charset="0"/>
              </a:rPr>
              <a:t>算法</a:t>
            </a:r>
            <a:r>
              <a:rPr lang="en-US" altLang="zh-CN" dirty="0">
                <a:latin typeface="Courier New" panose="02070309020205020404" pitchFamily="49" charset="0"/>
              </a:rPr>
              <a:t>1</a:t>
            </a:r>
            <a:r>
              <a:rPr lang="zh-CN" altLang="en-US" dirty="0">
                <a:latin typeface="Courier New" panose="02070309020205020404" pitchFamily="49" charset="0"/>
              </a:rPr>
              <a:t>：</a:t>
            </a:r>
            <a:r>
              <a:rPr lang="zh-CN" altLang="en-US" dirty="0"/>
              <a:t>顺序（线性）搜索</a:t>
            </a:r>
            <a:endParaRPr lang="en-GB" altLang="zh-CN" dirty="0"/>
          </a:p>
        </p:txBody>
      </p:sp>
      <p:sp>
        <p:nvSpPr>
          <p:cNvPr id="7" name="矩形 6"/>
          <p:cNvSpPr/>
          <p:nvPr/>
        </p:nvSpPr>
        <p:spPr>
          <a:xfrm>
            <a:off x="395536" y="908720"/>
            <a:ext cx="8497887" cy="26642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搜索问题：</a:t>
            </a:r>
            <a:endParaRPr lang="en-US" altLang="zh-CN" sz="24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zh-CN" altLang="en-US" sz="2400" dirty="0">
                <a:latin typeface="+mn-ea"/>
                <a:ea typeface="+mn-ea"/>
              </a:rPr>
              <a:t>  在一个集合或者序列里查找某个具体的值，</a:t>
            </a:r>
            <a:r>
              <a:rPr lang="zh-CN" altLang="en-US" sz="2400" b="1" dirty="0">
                <a:solidFill>
                  <a:srgbClr val="C00000"/>
                </a:solidFill>
                <a:latin typeface="+mn-ea"/>
                <a:ea typeface="+mn-ea"/>
              </a:rPr>
              <a:t>假定序列乱序</a:t>
            </a:r>
            <a:endParaRPr lang="zh-CN" altLang="en-US" sz="2400" b="1" dirty="0">
              <a:solidFill>
                <a:srgbClr val="C00000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算法：</a:t>
            </a:r>
            <a:endParaRPr lang="en-US" altLang="zh-CN" sz="24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zh-CN" altLang="en-US" sz="2400" dirty="0">
                <a:latin typeface="+mn-ea"/>
                <a:ea typeface="+mn-ea"/>
              </a:rPr>
              <a:t>  从头到尾扫描这个序列，分别比较每一个元素的值是否与要找的值相同，如果是则找到，返回序号并结束；否则，直到序列结束，返回</a:t>
            </a:r>
            <a:r>
              <a:rPr lang="en-US" altLang="zh-CN" sz="2400" dirty="0">
                <a:latin typeface="+mn-ea"/>
                <a:ea typeface="+mn-ea"/>
              </a:rPr>
              <a:t>-1</a:t>
            </a:r>
            <a:r>
              <a:rPr lang="zh-CN" altLang="en-US" sz="2400" dirty="0">
                <a:latin typeface="+mn-ea"/>
                <a:ea typeface="+mn-ea"/>
              </a:rPr>
              <a:t>表示未找到</a:t>
            </a:r>
            <a:endParaRPr lang="en-US" altLang="zh-CN" sz="2400" dirty="0"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  </a:t>
            </a:r>
            <a:endParaRPr lang="zh-CN" altLang="en-US" sz="2400" dirty="0">
              <a:latin typeface="Courier New" panose="02070309020205020404" pitchFamily="49" charset="0"/>
              <a:ea typeface="+mn-ea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95536" y="3717032"/>
            <a:ext cx="8496944" cy="28083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lnSpc>
                <a:spcPct val="110000"/>
              </a:lnSpc>
              <a:buSzPct val="120000"/>
              <a:buFontTx/>
              <a:buNone/>
              <a:defRPr sz="2000" b="1">
                <a:latin typeface="Courier New" panose="02070309020205020404" pitchFamily="49" charset="0"/>
                <a:ea typeface="+mn-ea"/>
              </a:defRPr>
            </a:lvl1pPr>
            <a:lvl2pPr marL="91440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+mn-lt"/>
                <a:ea typeface="+mn-ea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955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30527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5099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9671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zh-CN" dirty="0" err="1"/>
              <a:t>int</a:t>
            </a:r>
            <a:r>
              <a:rPr lang="en-US" altLang="zh-CN" dirty="0"/>
              <a:t>  k, x;</a:t>
            </a:r>
          </a:p>
          <a:p>
            <a:pPr>
              <a:lnSpc>
                <a:spcPct val="100000"/>
              </a:lnSpc>
            </a:pPr>
            <a:r>
              <a:rPr lang="en-US" altLang="zh-CN" dirty="0" err="1"/>
              <a:t>int</a:t>
            </a:r>
            <a:r>
              <a:rPr lang="en-US" altLang="zh-CN" dirty="0"/>
              <a:t> array[] = {2, 3, 1, 7, 5, 8, 9, 0, 4, 6};</a:t>
            </a:r>
          </a:p>
          <a:p>
            <a:pPr>
              <a:lnSpc>
                <a:spcPct val="100000"/>
              </a:lnSpc>
            </a:pPr>
            <a:r>
              <a:rPr lang="en-US" altLang="zh-CN" dirty="0" err="1"/>
              <a:t>cout</a:t>
            </a:r>
            <a:r>
              <a:rPr lang="en-US" altLang="zh-CN" dirty="0"/>
              <a:t> &lt;&lt; "</a:t>
            </a:r>
            <a:r>
              <a:rPr lang="zh-CN" altLang="en-US" dirty="0"/>
              <a:t>请输入要查找的元素值：</a:t>
            </a:r>
            <a:r>
              <a:rPr lang="en-US" altLang="zh-CN" dirty="0"/>
              <a:t>"; </a:t>
            </a:r>
            <a:r>
              <a:rPr lang="en-US" altLang="zh-CN" dirty="0" err="1"/>
              <a:t>cin</a:t>
            </a:r>
            <a:r>
              <a:rPr lang="en-US" altLang="zh-CN" dirty="0"/>
              <a:t> &gt;&gt; x;</a:t>
            </a:r>
          </a:p>
          <a:p>
            <a:pPr>
              <a:lnSpc>
                <a:spcPct val="100000"/>
              </a:lnSpc>
            </a:pPr>
            <a:r>
              <a:rPr lang="en-US" altLang="zh-CN" dirty="0"/>
              <a:t>for (k = 0; k &lt; 10; ++k)</a:t>
            </a:r>
          </a:p>
          <a:p>
            <a:pPr>
              <a:lnSpc>
                <a:spcPct val="100000"/>
              </a:lnSpc>
            </a:pPr>
            <a:r>
              <a:rPr lang="en-US" altLang="zh-CN" dirty="0"/>
              <a:t>  if (x == array[k]) { </a:t>
            </a:r>
          </a:p>
          <a:p>
            <a:pPr>
              <a:lnSpc>
                <a:spcPct val="100000"/>
              </a:lnSpc>
            </a:pPr>
            <a:r>
              <a:rPr lang="en-US" altLang="zh-CN" dirty="0"/>
              <a:t>    </a:t>
            </a:r>
            <a:r>
              <a:rPr lang="en-US" altLang="zh-CN" dirty="0" err="1"/>
              <a:t>cout</a:t>
            </a:r>
            <a:r>
              <a:rPr lang="en-US" altLang="zh-CN" dirty="0"/>
              <a:t> &lt;&lt; k; </a:t>
            </a:r>
          </a:p>
          <a:p>
            <a:pPr>
              <a:lnSpc>
                <a:spcPct val="100000"/>
              </a:lnSpc>
            </a:pPr>
            <a:r>
              <a:rPr lang="en-US" altLang="zh-CN" dirty="0"/>
              <a:t>    break;</a:t>
            </a:r>
          </a:p>
          <a:p>
            <a:pPr>
              <a:lnSpc>
                <a:spcPct val="100000"/>
              </a:lnSpc>
            </a:pPr>
            <a:r>
              <a:rPr lang="en-US" altLang="zh-CN" dirty="0"/>
              <a:t>  }</a:t>
            </a:r>
          </a:p>
          <a:p>
            <a:pPr>
              <a:lnSpc>
                <a:spcPct val="100000"/>
              </a:lnSpc>
            </a:pPr>
            <a:r>
              <a:rPr lang="en-US" altLang="zh-CN" dirty="0"/>
              <a:t>if (k == 10) </a:t>
            </a:r>
            <a:r>
              <a:rPr lang="en-US" altLang="zh-CN" dirty="0" err="1"/>
              <a:t>cout</a:t>
            </a:r>
            <a:r>
              <a:rPr lang="en-US" altLang="zh-CN" dirty="0"/>
              <a:t> &lt;&lt; "-1";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69B6B-ACED-BFDE-F25C-7A855CDA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EBBC0-F4B3-D9A7-86BB-6ABDFA761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N" dirty="0"/>
              <a:t>The previous example assumes all elements in the array are distinct. What if they are not?</a:t>
            </a:r>
          </a:p>
          <a:p>
            <a:r>
              <a:rPr lang="en-CN" dirty="0"/>
              <a:t>can you print out the index of ALL of the numbers in the array that match an input number?</a:t>
            </a:r>
          </a:p>
        </p:txBody>
      </p:sp>
    </p:spTree>
    <p:extLst>
      <p:ext uri="{BB962C8B-B14F-4D97-AF65-F5344CB8AC3E}">
        <p14:creationId xmlns:p14="http://schemas.microsoft.com/office/powerpoint/2010/main" val="3548542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zh-CN" altLang="en-US" dirty="0">
                <a:latin typeface="Courier New" panose="02070309020205020404" pitchFamily="49" charset="0"/>
              </a:rPr>
              <a:t>算法</a:t>
            </a:r>
            <a:r>
              <a:rPr lang="en-US" altLang="zh-CN" dirty="0">
                <a:latin typeface="Courier New" panose="02070309020205020404" pitchFamily="49" charset="0"/>
              </a:rPr>
              <a:t>2</a:t>
            </a:r>
            <a:r>
              <a:rPr lang="zh-CN" altLang="en-US" dirty="0">
                <a:latin typeface="Courier New" panose="02070309020205020404" pitchFamily="49" charset="0"/>
              </a:rPr>
              <a:t>：二分查找</a:t>
            </a:r>
            <a:endParaRPr lang="en-GB" altLang="zh-CN" dirty="0">
              <a:latin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5536" y="1052736"/>
            <a:ext cx="8497887" cy="48245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搜索问题：</a:t>
            </a:r>
            <a:endParaRPr lang="en-US" altLang="zh-CN" sz="24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zh-CN" altLang="en-US" sz="2400" dirty="0">
                <a:latin typeface="+mn-ea"/>
                <a:ea typeface="+mn-ea"/>
              </a:rPr>
              <a:t>  在一个集合或者序列里查找某个具体的值，</a:t>
            </a:r>
            <a:r>
              <a:rPr lang="zh-CN" altLang="en-US" sz="2400" b="1" dirty="0">
                <a:solidFill>
                  <a:srgbClr val="C00000"/>
                </a:solidFill>
                <a:latin typeface="+mn-ea"/>
                <a:ea typeface="+mn-ea"/>
              </a:rPr>
              <a:t>假定序列已排序</a:t>
            </a:r>
            <a:endParaRPr lang="zh-CN" altLang="en-US" sz="2400" b="1" dirty="0">
              <a:solidFill>
                <a:srgbClr val="C00000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算法：</a:t>
            </a:r>
            <a:endParaRPr lang="en-US" altLang="zh-CN" sz="24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zh-CN" altLang="en-US" sz="2400" dirty="0">
                <a:latin typeface="+mn-ea"/>
                <a:ea typeface="+mn-ea"/>
              </a:rPr>
              <a:t>  每次拿出序列中间的元素与目标值比较，如果相同则找到；如果目标值大于中间元素，则取序列后一半重复这样的过程；如果目标值小于中间元素，则取序列前一半重复这样的过程；直到找到或者没有可以再分的序列为止</a:t>
            </a:r>
            <a:endParaRPr lang="en-US" altLang="zh-CN" sz="2400" dirty="0">
              <a:latin typeface="+mn-ea"/>
              <a:ea typeface="+mn-ea"/>
            </a:endParaRP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示例：</a:t>
            </a:r>
            <a:endParaRPr lang="en-US" altLang="zh-CN" sz="24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  在数组 </a:t>
            </a:r>
            <a:r>
              <a:rPr lang="en-US" altLang="zh-CN" sz="2400" b="1" dirty="0" err="1">
                <a:latin typeface="Courier New" panose="02070309020205020404" pitchFamily="49" charset="0"/>
                <a:ea typeface="+mn-ea"/>
              </a:rPr>
              <a:t>CityTable</a:t>
            </a:r>
            <a:r>
              <a:rPr lang="en-US" altLang="zh-CN" sz="2400" dirty="0">
                <a:latin typeface="Courier New" panose="02070309020205020404" pitchFamily="49" charset="0"/>
                <a:ea typeface="+mn-ea"/>
              </a:rPr>
              <a:t> </a:t>
            </a: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中存放了所有城市的名字，且已经按照字母顺序排序好了，下面给出查找元素</a:t>
            </a:r>
            <a:r>
              <a:rPr lang="en-US" altLang="zh-CN" sz="2400" dirty="0"/>
              <a:t>"</a:t>
            </a:r>
            <a:r>
              <a:rPr lang="en-US" altLang="zh-CN" sz="2400" b="1" dirty="0">
                <a:latin typeface="Courier New" panose="02070309020205020404" pitchFamily="49" charset="0"/>
                <a:ea typeface="+mn-ea"/>
              </a:rPr>
              <a:t>San Francisco</a:t>
            </a:r>
            <a:r>
              <a:rPr lang="en-US" altLang="zh-CN" sz="2400" dirty="0"/>
              <a:t>"</a:t>
            </a:r>
            <a:r>
              <a:rPr lang="en-US" altLang="zh-CN" sz="2400" b="1" dirty="0">
                <a:latin typeface="Courier New" panose="02070309020205020404" pitchFamily="49" charset="0"/>
                <a:ea typeface="+mn-ea"/>
              </a:rPr>
              <a:t> </a:t>
            </a: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的过程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endParaRPr lang="en-US" altLang="zh-CN" sz="24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  </a:t>
            </a:r>
            <a:endParaRPr lang="zh-CN" altLang="en-US" sz="2400" dirty="0">
              <a:latin typeface="Courier New" panose="02070309020205020404" pitchFamily="49" charset="0"/>
              <a:ea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1038" y="85725"/>
            <a:ext cx="7772400" cy="750888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/>
              <a:t>二分查找过程例</a:t>
            </a:r>
          </a:p>
        </p:txBody>
      </p:sp>
      <p:graphicFrame>
        <p:nvGraphicFramePr>
          <p:cNvPr id="4710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94835"/>
              </p:ext>
            </p:extLst>
          </p:nvPr>
        </p:nvGraphicFramePr>
        <p:xfrm>
          <a:off x="323528" y="1124744"/>
          <a:ext cx="2517775" cy="4633325"/>
        </p:xfrm>
        <a:graphic>
          <a:graphicData uri="http://schemas.openxmlformats.org/drawingml/2006/table">
            <a:tbl>
              <a:tblPr/>
              <a:tblGrid>
                <a:gridCol w="498475">
                  <a:extLst>
                    <a:ext uri="{9D8B030D-6E8A-4147-A177-3AD203B41FA5}">
                      <a16:colId xmlns:a16="http://schemas.microsoft.com/office/drawing/2014/main" val="97370159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3118484204"/>
                    </a:ext>
                  </a:extLst>
                </a:gridCol>
              </a:tblGrid>
              <a:tr h="3888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0</a:t>
                      </a:r>
                    </a:p>
                  </a:txBody>
                  <a:tcPr marL="45720" marR="4572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Atlanta</a:t>
                      </a:r>
                    </a:p>
                  </a:txBody>
                  <a:tcPr marL="45720" marR="457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15929"/>
                  </a:ext>
                </a:extLst>
              </a:tr>
              <a:tr h="3872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1</a:t>
                      </a:r>
                    </a:p>
                  </a:txBody>
                  <a:tcPr marL="45720" marR="4572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Boston</a:t>
                      </a:r>
                    </a:p>
                  </a:txBody>
                  <a:tcPr marL="45720" marR="457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2414226"/>
                  </a:ext>
                </a:extLst>
              </a:tr>
              <a:tr h="3856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45720" marR="4572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Chicago</a:t>
                      </a:r>
                    </a:p>
                  </a:txBody>
                  <a:tcPr marL="45720" marR="457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1491105"/>
                  </a:ext>
                </a:extLst>
              </a:tr>
              <a:tr h="3856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45720" marR="4572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Denver</a:t>
                      </a:r>
                    </a:p>
                  </a:txBody>
                  <a:tcPr marL="45720" marR="457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8896200"/>
                  </a:ext>
                </a:extLst>
              </a:tr>
              <a:tr h="3872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4</a:t>
                      </a:r>
                    </a:p>
                  </a:txBody>
                  <a:tcPr marL="45720" marR="4572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Detroit</a:t>
                      </a:r>
                    </a:p>
                  </a:txBody>
                  <a:tcPr marL="45720" marR="457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5220551"/>
                  </a:ext>
                </a:extLst>
              </a:tr>
              <a:tr h="3856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5</a:t>
                      </a:r>
                    </a:p>
                  </a:txBody>
                  <a:tcPr marL="45720" marR="4572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2400" kern="1200" dirty="0"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Houston</a:t>
                      </a:r>
                    </a:p>
                  </a:txBody>
                  <a:tcPr marL="45720" marR="457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1836633"/>
                  </a:ext>
                </a:extLst>
              </a:tr>
              <a:tr h="3840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6</a:t>
                      </a:r>
                    </a:p>
                  </a:txBody>
                  <a:tcPr marL="45720" marR="4572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Los Angeles</a:t>
                      </a:r>
                    </a:p>
                  </a:txBody>
                  <a:tcPr marL="45720" marR="457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2085170"/>
                  </a:ext>
                </a:extLst>
              </a:tr>
              <a:tr h="3872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7</a:t>
                      </a:r>
                    </a:p>
                  </a:txBody>
                  <a:tcPr marL="45720" marR="4572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Miami</a:t>
                      </a:r>
                    </a:p>
                  </a:txBody>
                  <a:tcPr marL="45720" marR="457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220923"/>
                  </a:ext>
                </a:extLst>
              </a:tr>
              <a:tr h="3856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8</a:t>
                      </a:r>
                    </a:p>
                  </a:txBody>
                  <a:tcPr marL="45720" marR="4572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New York</a:t>
                      </a:r>
                    </a:p>
                  </a:txBody>
                  <a:tcPr marL="45720" marR="457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1715581"/>
                  </a:ext>
                </a:extLst>
              </a:tr>
              <a:tr h="3856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9</a:t>
                      </a:r>
                    </a:p>
                  </a:txBody>
                  <a:tcPr marL="45720" marR="4572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Philadelphia</a:t>
                      </a:r>
                    </a:p>
                  </a:txBody>
                  <a:tcPr marL="45720" marR="457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199329"/>
                  </a:ext>
                </a:extLst>
              </a:tr>
              <a:tr h="3848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10</a:t>
                      </a:r>
                    </a:p>
                  </a:txBody>
                  <a:tcPr marL="45720" marR="4572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San Francisco</a:t>
                      </a:r>
                    </a:p>
                  </a:txBody>
                  <a:tcPr marL="45720" marR="457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0818110"/>
                  </a:ext>
                </a:extLst>
              </a:tr>
              <a:tr h="3856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11</a:t>
                      </a:r>
                    </a:p>
                  </a:txBody>
                  <a:tcPr marL="45720" marR="4572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4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  <a:cs typeface="+mn-cs"/>
                        </a:rPr>
                        <a:t>Seattle </a:t>
                      </a:r>
                    </a:p>
                  </a:txBody>
                  <a:tcPr marL="45720" marR="457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383913"/>
                  </a:ext>
                </a:extLst>
              </a:tr>
            </a:tbl>
          </a:graphicData>
        </a:graphic>
      </p:graphicFrame>
      <p:grpSp>
        <p:nvGrpSpPr>
          <p:cNvPr id="47148" name="Group 44"/>
          <p:cNvGrpSpPr>
            <a:grpSpLocks/>
          </p:cNvGrpSpPr>
          <p:nvPr/>
        </p:nvGrpSpPr>
        <p:grpSpPr bwMode="auto">
          <a:xfrm>
            <a:off x="3232150" y="1125538"/>
            <a:ext cx="2498725" cy="4635500"/>
            <a:chOff x="2297" y="1171"/>
            <a:chExt cx="1313" cy="2560"/>
          </a:xfrm>
        </p:grpSpPr>
        <p:sp>
          <p:nvSpPr>
            <p:cNvPr id="47149" name="Rectangle 45"/>
            <p:cNvSpPr>
              <a:spLocks noChangeArrowheads="1"/>
            </p:cNvSpPr>
            <p:nvPr/>
          </p:nvSpPr>
          <p:spPr bwMode="auto">
            <a:xfrm>
              <a:off x="2557" y="3518"/>
              <a:ext cx="105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Seattle </a:t>
              </a:r>
            </a:p>
          </p:txBody>
        </p:sp>
        <p:sp>
          <p:nvSpPr>
            <p:cNvPr id="47150" name="Rectangle 46"/>
            <p:cNvSpPr>
              <a:spLocks noChangeArrowheads="1"/>
            </p:cNvSpPr>
            <p:nvPr/>
          </p:nvSpPr>
          <p:spPr bwMode="auto">
            <a:xfrm>
              <a:off x="2297" y="3518"/>
              <a:ext cx="2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11</a:t>
              </a:r>
            </a:p>
          </p:txBody>
        </p:sp>
        <p:sp>
          <p:nvSpPr>
            <p:cNvPr id="47151" name="Rectangle 47"/>
            <p:cNvSpPr>
              <a:spLocks noChangeArrowheads="1"/>
            </p:cNvSpPr>
            <p:nvPr/>
          </p:nvSpPr>
          <p:spPr bwMode="auto">
            <a:xfrm>
              <a:off x="2557" y="3304"/>
              <a:ext cx="1053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San Francisco</a:t>
              </a:r>
            </a:p>
          </p:txBody>
        </p:sp>
        <p:sp>
          <p:nvSpPr>
            <p:cNvPr id="47152" name="Rectangle 48"/>
            <p:cNvSpPr>
              <a:spLocks noChangeArrowheads="1"/>
            </p:cNvSpPr>
            <p:nvPr/>
          </p:nvSpPr>
          <p:spPr bwMode="auto">
            <a:xfrm>
              <a:off x="2297" y="3304"/>
              <a:ext cx="26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10</a:t>
              </a:r>
            </a:p>
          </p:txBody>
        </p:sp>
        <p:sp>
          <p:nvSpPr>
            <p:cNvPr id="47153" name="Rectangle 49"/>
            <p:cNvSpPr>
              <a:spLocks noChangeArrowheads="1"/>
            </p:cNvSpPr>
            <p:nvPr/>
          </p:nvSpPr>
          <p:spPr bwMode="auto">
            <a:xfrm>
              <a:off x="2557" y="3091"/>
              <a:ext cx="105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Philadelphia</a:t>
              </a:r>
            </a:p>
          </p:txBody>
        </p:sp>
        <p:sp>
          <p:nvSpPr>
            <p:cNvPr id="47154" name="Rectangle 50"/>
            <p:cNvSpPr>
              <a:spLocks noChangeArrowheads="1"/>
            </p:cNvSpPr>
            <p:nvPr/>
          </p:nvSpPr>
          <p:spPr bwMode="auto">
            <a:xfrm>
              <a:off x="2297" y="3091"/>
              <a:ext cx="2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9</a:t>
              </a:r>
            </a:p>
          </p:txBody>
        </p:sp>
        <p:sp>
          <p:nvSpPr>
            <p:cNvPr id="47155" name="Rectangle 51"/>
            <p:cNvSpPr>
              <a:spLocks noChangeArrowheads="1"/>
            </p:cNvSpPr>
            <p:nvPr/>
          </p:nvSpPr>
          <p:spPr bwMode="auto">
            <a:xfrm>
              <a:off x="2557" y="2878"/>
              <a:ext cx="105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 dirty="0">
                  <a:solidFill>
                    <a:schemeClr val="hlink"/>
                  </a:solidFill>
                </a:rPr>
                <a:t>New York</a:t>
              </a:r>
            </a:p>
          </p:txBody>
        </p:sp>
        <p:sp>
          <p:nvSpPr>
            <p:cNvPr id="47156" name="Rectangle 52"/>
            <p:cNvSpPr>
              <a:spLocks noChangeArrowheads="1"/>
            </p:cNvSpPr>
            <p:nvPr/>
          </p:nvSpPr>
          <p:spPr bwMode="auto">
            <a:xfrm>
              <a:off x="2297" y="2878"/>
              <a:ext cx="2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8</a:t>
              </a:r>
            </a:p>
          </p:txBody>
        </p:sp>
        <p:sp>
          <p:nvSpPr>
            <p:cNvPr id="47157" name="Rectangle 53"/>
            <p:cNvSpPr>
              <a:spLocks noChangeArrowheads="1"/>
            </p:cNvSpPr>
            <p:nvPr/>
          </p:nvSpPr>
          <p:spPr bwMode="auto">
            <a:xfrm>
              <a:off x="2557" y="2664"/>
              <a:ext cx="1053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 dirty="0"/>
                <a:t>Miami</a:t>
              </a:r>
            </a:p>
          </p:txBody>
        </p:sp>
        <p:sp>
          <p:nvSpPr>
            <p:cNvPr id="47158" name="Rectangle 54"/>
            <p:cNvSpPr>
              <a:spLocks noChangeArrowheads="1"/>
            </p:cNvSpPr>
            <p:nvPr/>
          </p:nvSpPr>
          <p:spPr bwMode="auto">
            <a:xfrm>
              <a:off x="2297" y="2664"/>
              <a:ext cx="26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7</a:t>
              </a:r>
            </a:p>
          </p:txBody>
        </p:sp>
        <p:sp>
          <p:nvSpPr>
            <p:cNvPr id="47159" name="Rectangle 55"/>
            <p:cNvSpPr>
              <a:spLocks noChangeArrowheads="1"/>
            </p:cNvSpPr>
            <p:nvPr/>
          </p:nvSpPr>
          <p:spPr bwMode="auto">
            <a:xfrm>
              <a:off x="2557" y="2451"/>
              <a:ext cx="105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Los Angeles</a:t>
              </a:r>
            </a:p>
          </p:txBody>
        </p:sp>
        <p:sp>
          <p:nvSpPr>
            <p:cNvPr id="47160" name="Rectangle 56"/>
            <p:cNvSpPr>
              <a:spLocks noChangeArrowheads="1"/>
            </p:cNvSpPr>
            <p:nvPr/>
          </p:nvSpPr>
          <p:spPr bwMode="auto">
            <a:xfrm>
              <a:off x="2297" y="2451"/>
              <a:ext cx="2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6</a:t>
              </a:r>
            </a:p>
          </p:txBody>
        </p:sp>
        <p:sp>
          <p:nvSpPr>
            <p:cNvPr id="47161" name="Rectangle 57"/>
            <p:cNvSpPr>
              <a:spLocks noChangeArrowheads="1"/>
            </p:cNvSpPr>
            <p:nvPr/>
          </p:nvSpPr>
          <p:spPr bwMode="auto">
            <a:xfrm>
              <a:off x="2557" y="2238"/>
              <a:ext cx="1053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>
                  <a:solidFill>
                    <a:schemeClr val="hlink"/>
                  </a:solidFill>
                </a:rPr>
                <a:t>Houston</a:t>
              </a:r>
            </a:p>
          </p:txBody>
        </p:sp>
        <p:sp>
          <p:nvSpPr>
            <p:cNvPr id="47162" name="Rectangle 58"/>
            <p:cNvSpPr>
              <a:spLocks noChangeArrowheads="1"/>
            </p:cNvSpPr>
            <p:nvPr/>
          </p:nvSpPr>
          <p:spPr bwMode="auto">
            <a:xfrm>
              <a:off x="2297" y="2238"/>
              <a:ext cx="26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5</a:t>
              </a:r>
            </a:p>
          </p:txBody>
        </p:sp>
        <p:sp>
          <p:nvSpPr>
            <p:cNvPr id="47163" name="Rectangle 59"/>
            <p:cNvSpPr>
              <a:spLocks noChangeArrowheads="1"/>
            </p:cNvSpPr>
            <p:nvPr/>
          </p:nvSpPr>
          <p:spPr bwMode="auto">
            <a:xfrm>
              <a:off x="2557" y="2024"/>
              <a:ext cx="1053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Detroit</a:t>
              </a:r>
            </a:p>
          </p:txBody>
        </p:sp>
        <p:sp>
          <p:nvSpPr>
            <p:cNvPr id="47164" name="Rectangle 60"/>
            <p:cNvSpPr>
              <a:spLocks noChangeArrowheads="1"/>
            </p:cNvSpPr>
            <p:nvPr/>
          </p:nvSpPr>
          <p:spPr bwMode="auto">
            <a:xfrm>
              <a:off x="2297" y="2024"/>
              <a:ext cx="26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4</a:t>
              </a:r>
            </a:p>
          </p:txBody>
        </p:sp>
        <p:sp>
          <p:nvSpPr>
            <p:cNvPr id="47165" name="Rectangle 61"/>
            <p:cNvSpPr>
              <a:spLocks noChangeArrowheads="1"/>
            </p:cNvSpPr>
            <p:nvPr/>
          </p:nvSpPr>
          <p:spPr bwMode="auto">
            <a:xfrm>
              <a:off x="2557" y="1811"/>
              <a:ext cx="105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Denver</a:t>
              </a:r>
            </a:p>
          </p:txBody>
        </p:sp>
        <p:sp>
          <p:nvSpPr>
            <p:cNvPr id="47166" name="Rectangle 62"/>
            <p:cNvSpPr>
              <a:spLocks noChangeArrowheads="1"/>
            </p:cNvSpPr>
            <p:nvPr/>
          </p:nvSpPr>
          <p:spPr bwMode="auto">
            <a:xfrm>
              <a:off x="2297" y="1811"/>
              <a:ext cx="2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3</a:t>
              </a:r>
            </a:p>
          </p:txBody>
        </p:sp>
        <p:sp>
          <p:nvSpPr>
            <p:cNvPr id="47167" name="Rectangle 63"/>
            <p:cNvSpPr>
              <a:spLocks noChangeArrowheads="1"/>
            </p:cNvSpPr>
            <p:nvPr/>
          </p:nvSpPr>
          <p:spPr bwMode="auto">
            <a:xfrm>
              <a:off x="2557" y="1598"/>
              <a:ext cx="105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Chicago</a:t>
              </a:r>
            </a:p>
          </p:txBody>
        </p:sp>
        <p:sp>
          <p:nvSpPr>
            <p:cNvPr id="47168" name="Rectangle 64"/>
            <p:cNvSpPr>
              <a:spLocks noChangeArrowheads="1"/>
            </p:cNvSpPr>
            <p:nvPr/>
          </p:nvSpPr>
          <p:spPr bwMode="auto">
            <a:xfrm>
              <a:off x="2297" y="1598"/>
              <a:ext cx="2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2</a:t>
              </a:r>
            </a:p>
          </p:txBody>
        </p:sp>
        <p:sp>
          <p:nvSpPr>
            <p:cNvPr id="47169" name="Rectangle 65"/>
            <p:cNvSpPr>
              <a:spLocks noChangeArrowheads="1"/>
            </p:cNvSpPr>
            <p:nvPr/>
          </p:nvSpPr>
          <p:spPr bwMode="auto">
            <a:xfrm>
              <a:off x="2557" y="1384"/>
              <a:ext cx="1053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Boston</a:t>
              </a:r>
            </a:p>
          </p:txBody>
        </p:sp>
        <p:sp>
          <p:nvSpPr>
            <p:cNvPr id="47170" name="Rectangle 66"/>
            <p:cNvSpPr>
              <a:spLocks noChangeArrowheads="1"/>
            </p:cNvSpPr>
            <p:nvPr/>
          </p:nvSpPr>
          <p:spPr bwMode="auto">
            <a:xfrm>
              <a:off x="2297" y="1384"/>
              <a:ext cx="26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1</a:t>
              </a:r>
            </a:p>
          </p:txBody>
        </p:sp>
        <p:sp>
          <p:nvSpPr>
            <p:cNvPr id="47171" name="Rectangle 67"/>
            <p:cNvSpPr>
              <a:spLocks noChangeArrowheads="1"/>
            </p:cNvSpPr>
            <p:nvPr/>
          </p:nvSpPr>
          <p:spPr bwMode="auto">
            <a:xfrm>
              <a:off x="2557" y="1171"/>
              <a:ext cx="105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Atlanta</a:t>
              </a:r>
            </a:p>
          </p:txBody>
        </p:sp>
        <p:sp>
          <p:nvSpPr>
            <p:cNvPr id="47172" name="Rectangle 68"/>
            <p:cNvSpPr>
              <a:spLocks noChangeArrowheads="1"/>
            </p:cNvSpPr>
            <p:nvPr/>
          </p:nvSpPr>
          <p:spPr bwMode="auto">
            <a:xfrm>
              <a:off x="2297" y="1171"/>
              <a:ext cx="2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0</a:t>
              </a:r>
            </a:p>
          </p:txBody>
        </p:sp>
        <p:sp>
          <p:nvSpPr>
            <p:cNvPr id="40064" name="Line 69"/>
            <p:cNvSpPr>
              <a:spLocks noChangeShapeType="1"/>
            </p:cNvSpPr>
            <p:nvPr/>
          </p:nvSpPr>
          <p:spPr bwMode="auto">
            <a:xfrm>
              <a:off x="2297" y="1171"/>
              <a:ext cx="13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65" name="Line 70"/>
            <p:cNvSpPr>
              <a:spLocks noChangeShapeType="1"/>
            </p:cNvSpPr>
            <p:nvPr/>
          </p:nvSpPr>
          <p:spPr bwMode="auto">
            <a:xfrm>
              <a:off x="2297" y="1384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66" name="Line 71"/>
            <p:cNvSpPr>
              <a:spLocks noChangeShapeType="1"/>
            </p:cNvSpPr>
            <p:nvPr/>
          </p:nvSpPr>
          <p:spPr bwMode="auto">
            <a:xfrm>
              <a:off x="2297" y="1598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67" name="Line 72"/>
            <p:cNvSpPr>
              <a:spLocks noChangeShapeType="1"/>
            </p:cNvSpPr>
            <p:nvPr/>
          </p:nvSpPr>
          <p:spPr bwMode="auto">
            <a:xfrm>
              <a:off x="2297" y="1811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68" name="Line 73"/>
            <p:cNvSpPr>
              <a:spLocks noChangeShapeType="1"/>
            </p:cNvSpPr>
            <p:nvPr/>
          </p:nvSpPr>
          <p:spPr bwMode="auto">
            <a:xfrm>
              <a:off x="2297" y="2024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69" name="Line 74"/>
            <p:cNvSpPr>
              <a:spLocks noChangeShapeType="1"/>
            </p:cNvSpPr>
            <p:nvPr/>
          </p:nvSpPr>
          <p:spPr bwMode="auto">
            <a:xfrm>
              <a:off x="2297" y="2238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70" name="Line 75"/>
            <p:cNvSpPr>
              <a:spLocks noChangeShapeType="1"/>
            </p:cNvSpPr>
            <p:nvPr/>
          </p:nvSpPr>
          <p:spPr bwMode="auto">
            <a:xfrm>
              <a:off x="2297" y="2451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71" name="Line 76"/>
            <p:cNvSpPr>
              <a:spLocks noChangeShapeType="1"/>
            </p:cNvSpPr>
            <p:nvPr/>
          </p:nvSpPr>
          <p:spPr bwMode="auto">
            <a:xfrm>
              <a:off x="2297" y="2664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72" name="Line 77"/>
            <p:cNvSpPr>
              <a:spLocks noChangeShapeType="1"/>
            </p:cNvSpPr>
            <p:nvPr/>
          </p:nvSpPr>
          <p:spPr bwMode="auto">
            <a:xfrm>
              <a:off x="2297" y="2878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73" name="Line 78"/>
            <p:cNvSpPr>
              <a:spLocks noChangeShapeType="1"/>
            </p:cNvSpPr>
            <p:nvPr/>
          </p:nvSpPr>
          <p:spPr bwMode="auto">
            <a:xfrm>
              <a:off x="2297" y="3091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74" name="Line 79"/>
            <p:cNvSpPr>
              <a:spLocks noChangeShapeType="1"/>
            </p:cNvSpPr>
            <p:nvPr/>
          </p:nvSpPr>
          <p:spPr bwMode="auto">
            <a:xfrm>
              <a:off x="2297" y="3304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75" name="Line 80"/>
            <p:cNvSpPr>
              <a:spLocks noChangeShapeType="1"/>
            </p:cNvSpPr>
            <p:nvPr/>
          </p:nvSpPr>
          <p:spPr bwMode="auto">
            <a:xfrm>
              <a:off x="2297" y="3518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76" name="Line 81"/>
            <p:cNvSpPr>
              <a:spLocks noChangeShapeType="1"/>
            </p:cNvSpPr>
            <p:nvPr/>
          </p:nvSpPr>
          <p:spPr bwMode="auto">
            <a:xfrm>
              <a:off x="2297" y="3731"/>
              <a:ext cx="13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77" name="Line 82"/>
            <p:cNvSpPr>
              <a:spLocks noChangeShapeType="1"/>
            </p:cNvSpPr>
            <p:nvPr/>
          </p:nvSpPr>
          <p:spPr bwMode="auto">
            <a:xfrm>
              <a:off x="2297" y="1171"/>
              <a:ext cx="0" cy="256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78" name="Line 83"/>
            <p:cNvSpPr>
              <a:spLocks noChangeShapeType="1"/>
            </p:cNvSpPr>
            <p:nvPr/>
          </p:nvSpPr>
          <p:spPr bwMode="auto">
            <a:xfrm>
              <a:off x="2557" y="1171"/>
              <a:ext cx="0" cy="25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79" name="Line 84"/>
            <p:cNvSpPr>
              <a:spLocks noChangeShapeType="1"/>
            </p:cNvSpPr>
            <p:nvPr/>
          </p:nvSpPr>
          <p:spPr bwMode="auto">
            <a:xfrm>
              <a:off x="3610" y="1171"/>
              <a:ext cx="0" cy="256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80" name="Line 85"/>
            <p:cNvSpPr>
              <a:spLocks noChangeShapeType="1"/>
            </p:cNvSpPr>
            <p:nvPr/>
          </p:nvSpPr>
          <p:spPr bwMode="auto">
            <a:xfrm flipH="1">
              <a:off x="2557" y="1279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81" name="Line 86"/>
            <p:cNvSpPr>
              <a:spLocks noChangeShapeType="1"/>
            </p:cNvSpPr>
            <p:nvPr/>
          </p:nvSpPr>
          <p:spPr bwMode="auto">
            <a:xfrm flipH="1">
              <a:off x="2565" y="1255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82" name="Line 87"/>
            <p:cNvSpPr>
              <a:spLocks noChangeShapeType="1"/>
            </p:cNvSpPr>
            <p:nvPr/>
          </p:nvSpPr>
          <p:spPr bwMode="auto">
            <a:xfrm flipH="1">
              <a:off x="2573" y="1503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83" name="Line 88"/>
            <p:cNvSpPr>
              <a:spLocks noChangeShapeType="1"/>
            </p:cNvSpPr>
            <p:nvPr/>
          </p:nvSpPr>
          <p:spPr bwMode="auto">
            <a:xfrm flipH="1">
              <a:off x="2581" y="1479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84" name="Line 89"/>
            <p:cNvSpPr>
              <a:spLocks noChangeShapeType="1"/>
            </p:cNvSpPr>
            <p:nvPr/>
          </p:nvSpPr>
          <p:spPr bwMode="auto">
            <a:xfrm flipH="1">
              <a:off x="2565" y="1727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85" name="Line 90"/>
            <p:cNvSpPr>
              <a:spLocks noChangeShapeType="1"/>
            </p:cNvSpPr>
            <p:nvPr/>
          </p:nvSpPr>
          <p:spPr bwMode="auto">
            <a:xfrm flipH="1">
              <a:off x="2573" y="1703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86" name="Line 91"/>
            <p:cNvSpPr>
              <a:spLocks noChangeShapeType="1"/>
            </p:cNvSpPr>
            <p:nvPr/>
          </p:nvSpPr>
          <p:spPr bwMode="auto">
            <a:xfrm flipH="1">
              <a:off x="2573" y="1919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87" name="Line 92"/>
            <p:cNvSpPr>
              <a:spLocks noChangeShapeType="1"/>
            </p:cNvSpPr>
            <p:nvPr/>
          </p:nvSpPr>
          <p:spPr bwMode="auto">
            <a:xfrm flipH="1">
              <a:off x="2581" y="1895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88" name="Line 93"/>
            <p:cNvSpPr>
              <a:spLocks noChangeShapeType="1"/>
            </p:cNvSpPr>
            <p:nvPr/>
          </p:nvSpPr>
          <p:spPr bwMode="auto">
            <a:xfrm flipH="1">
              <a:off x="2573" y="2143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89" name="Line 94"/>
            <p:cNvSpPr>
              <a:spLocks noChangeShapeType="1"/>
            </p:cNvSpPr>
            <p:nvPr/>
          </p:nvSpPr>
          <p:spPr bwMode="auto">
            <a:xfrm flipH="1">
              <a:off x="2581" y="2119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90" name="Line 95"/>
            <p:cNvSpPr>
              <a:spLocks noChangeShapeType="1"/>
            </p:cNvSpPr>
            <p:nvPr/>
          </p:nvSpPr>
          <p:spPr bwMode="auto">
            <a:xfrm flipH="1">
              <a:off x="2565" y="2351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91" name="Line 96"/>
            <p:cNvSpPr>
              <a:spLocks noChangeShapeType="1"/>
            </p:cNvSpPr>
            <p:nvPr/>
          </p:nvSpPr>
          <p:spPr bwMode="auto">
            <a:xfrm flipH="1">
              <a:off x="2573" y="2327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grpSp>
        <p:nvGrpSpPr>
          <p:cNvPr id="47201" name="Group 97"/>
          <p:cNvGrpSpPr>
            <a:grpSpLocks/>
          </p:cNvGrpSpPr>
          <p:nvPr/>
        </p:nvGrpSpPr>
        <p:grpSpPr bwMode="auto">
          <a:xfrm>
            <a:off x="6196013" y="1125538"/>
            <a:ext cx="2600325" cy="4635500"/>
            <a:chOff x="4034" y="1171"/>
            <a:chExt cx="1313" cy="2560"/>
          </a:xfrm>
        </p:grpSpPr>
        <p:sp>
          <p:nvSpPr>
            <p:cNvPr id="47202" name="Rectangle 98"/>
            <p:cNvSpPr>
              <a:spLocks noChangeArrowheads="1"/>
            </p:cNvSpPr>
            <p:nvPr/>
          </p:nvSpPr>
          <p:spPr bwMode="auto">
            <a:xfrm>
              <a:off x="4294" y="3518"/>
              <a:ext cx="105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Seattle </a:t>
              </a:r>
            </a:p>
          </p:txBody>
        </p:sp>
        <p:sp>
          <p:nvSpPr>
            <p:cNvPr id="47203" name="Rectangle 99"/>
            <p:cNvSpPr>
              <a:spLocks noChangeArrowheads="1"/>
            </p:cNvSpPr>
            <p:nvPr/>
          </p:nvSpPr>
          <p:spPr bwMode="auto">
            <a:xfrm>
              <a:off x="4034" y="3518"/>
              <a:ext cx="2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11</a:t>
              </a:r>
            </a:p>
          </p:txBody>
        </p:sp>
        <p:sp>
          <p:nvSpPr>
            <p:cNvPr id="47204" name="Rectangle 100"/>
            <p:cNvSpPr>
              <a:spLocks noChangeArrowheads="1"/>
            </p:cNvSpPr>
            <p:nvPr/>
          </p:nvSpPr>
          <p:spPr bwMode="auto">
            <a:xfrm>
              <a:off x="4294" y="3304"/>
              <a:ext cx="1053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>
                  <a:solidFill>
                    <a:schemeClr val="hlink"/>
                  </a:solidFill>
                </a:rPr>
                <a:t>San Francisco</a:t>
              </a:r>
            </a:p>
          </p:txBody>
        </p:sp>
        <p:sp>
          <p:nvSpPr>
            <p:cNvPr id="47205" name="Rectangle 101"/>
            <p:cNvSpPr>
              <a:spLocks noChangeArrowheads="1"/>
            </p:cNvSpPr>
            <p:nvPr/>
          </p:nvSpPr>
          <p:spPr bwMode="auto">
            <a:xfrm>
              <a:off x="4034" y="3304"/>
              <a:ext cx="26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10</a:t>
              </a:r>
            </a:p>
          </p:txBody>
        </p:sp>
        <p:sp>
          <p:nvSpPr>
            <p:cNvPr id="47206" name="Rectangle 102"/>
            <p:cNvSpPr>
              <a:spLocks noChangeArrowheads="1"/>
            </p:cNvSpPr>
            <p:nvPr/>
          </p:nvSpPr>
          <p:spPr bwMode="auto">
            <a:xfrm>
              <a:off x="4294" y="3091"/>
              <a:ext cx="105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Philadelphia</a:t>
              </a:r>
            </a:p>
          </p:txBody>
        </p:sp>
        <p:sp>
          <p:nvSpPr>
            <p:cNvPr id="47207" name="Rectangle 103"/>
            <p:cNvSpPr>
              <a:spLocks noChangeArrowheads="1"/>
            </p:cNvSpPr>
            <p:nvPr/>
          </p:nvSpPr>
          <p:spPr bwMode="auto">
            <a:xfrm>
              <a:off x="4034" y="3091"/>
              <a:ext cx="2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9</a:t>
              </a:r>
            </a:p>
          </p:txBody>
        </p:sp>
        <p:sp>
          <p:nvSpPr>
            <p:cNvPr id="47208" name="Rectangle 104"/>
            <p:cNvSpPr>
              <a:spLocks noChangeArrowheads="1"/>
            </p:cNvSpPr>
            <p:nvPr/>
          </p:nvSpPr>
          <p:spPr bwMode="auto">
            <a:xfrm>
              <a:off x="4294" y="2878"/>
              <a:ext cx="105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>
                  <a:solidFill>
                    <a:schemeClr val="hlink"/>
                  </a:solidFill>
                </a:rPr>
                <a:t>New York</a:t>
              </a:r>
            </a:p>
          </p:txBody>
        </p:sp>
        <p:sp>
          <p:nvSpPr>
            <p:cNvPr id="47209" name="Rectangle 105"/>
            <p:cNvSpPr>
              <a:spLocks noChangeArrowheads="1"/>
            </p:cNvSpPr>
            <p:nvPr/>
          </p:nvSpPr>
          <p:spPr bwMode="auto">
            <a:xfrm>
              <a:off x="4034" y="2878"/>
              <a:ext cx="2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8</a:t>
              </a:r>
            </a:p>
          </p:txBody>
        </p:sp>
        <p:sp>
          <p:nvSpPr>
            <p:cNvPr id="47210" name="Rectangle 106"/>
            <p:cNvSpPr>
              <a:spLocks noChangeArrowheads="1"/>
            </p:cNvSpPr>
            <p:nvPr/>
          </p:nvSpPr>
          <p:spPr bwMode="auto">
            <a:xfrm>
              <a:off x="4294" y="2664"/>
              <a:ext cx="1053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Miami</a:t>
              </a:r>
            </a:p>
          </p:txBody>
        </p:sp>
        <p:sp>
          <p:nvSpPr>
            <p:cNvPr id="47211" name="Rectangle 107"/>
            <p:cNvSpPr>
              <a:spLocks noChangeArrowheads="1"/>
            </p:cNvSpPr>
            <p:nvPr/>
          </p:nvSpPr>
          <p:spPr bwMode="auto">
            <a:xfrm>
              <a:off x="4034" y="2664"/>
              <a:ext cx="26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7</a:t>
              </a:r>
            </a:p>
          </p:txBody>
        </p:sp>
        <p:sp>
          <p:nvSpPr>
            <p:cNvPr id="47212" name="Rectangle 108"/>
            <p:cNvSpPr>
              <a:spLocks noChangeArrowheads="1"/>
            </p:cNvSpPr>
            <p:nvPr/>
          </p:nvSpPr>
          <p:spPr bwMode="auto">
            <a:xfrm>
              <a:off x="4294" y="2451"/>
              <a:ext cx="105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Los Angeles</a:t>
              </a:r>
            </a:p>
          </p:txBody>
        </p:sp>
        <p:sp>
          <p:nvSpPr>
            <p:cNvPr id="47213" name="Rectangle 109"/>
            <p:cNvSpPr>
              <a:spLocks noChangeArrowheads="1"/>
            </p:cNvSpPr>
            <p:nvPr/>
          </p:nvSpPr>
          <p:spPr bwMode="auto">
            <a:xfrm>
              <a:off x="4034" y="2451"/>
              <a:ext cx="2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6</a:t>
              </a:r>
            </a:p>
          </p:txBody>
        </p:sp>
        <p:sp>
          <p:nvSpPr>
            <p:cNvPr id="47214" name="Rectangle 110"/>
            <p:cNvSpPr>
              <a:spLocks noChangeArrowheads="1"/>
            </p:cNvSpPr>
            <p:nvPr/>
          </p:nvSpPr>
          <p:spPr bwMode="auto">
            <a:xfrm>
              <a:off x="4294" y="2238"/>
              <a:ext cx="1053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>
                  <a:solidFill>
                    <a:schemeClr val="hlink"/>
                  </a:solidFill>
                </a:rPr>
                <a:t>Houston</a:t>
              </a:r>
            </a:p>
          </p:txBody>
        </p:sp>
        <p:sp>
          <p:nvSpPr>
            <p:cNvPr id="47215" name="Rectangle 111"/>
            <p:cNvSpPr>
              <a:spLocks noChangeArrowheads="1"/>
            </p:cNvSpPr>
            <p:nvPr/>
          </p:nvSpPr>
          <p:spPr bwMode="auto">
            <a:xfrm>
              <a:off x="4034" y="2238"/>
              <a:ext cx="26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5</a:t>
              </a:r>
            </a:p>
          </p:txBody>
        </p:sp>
        <p:sp>
          <p:nvSpPr>
            <p:cNvPr id="47216" name="Rectangle 112"/>
            <p:cNvSpPr>
              <a:spLocks noChangeArrowheads="1"/>
            </p:cNvSpPr>
            <p:nvPr/>
          </p:nvSpPr>
          <p:spPr bwMode="auto">
            <a:xfrm>
              <a:off x="4294" y="2024"/>
              <a:ext cx="1053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Detroit</a:t>
              </a:r>
            </a:p>
          </p:txBody>
        </p:sp>
        <p:sp>
          <p:nvSpPr>
            <p:cNvPr id="47217" name="Rectangle 113"/>
            <p:cNvSpPr>
              <a:spLocks noChangeArrowheads="1"/>
            </p:cNvSpPr>
            <p:nvPr/>
          </p:nvSpPr>
          <p:spPr bwMode="auto">
            <a:xfrm>
              <a:off x="4034" y="2024"/>
              <a:ext cx="26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4</a:t>
              </a:r>
            </a:p>
          </p:txBody>
        </p:sp>
        <p:sp>
          <p:nvSpPr>
            <p:cNvPr id="47218" name="Rectangle 114"/>
            <p:cNvSpPr>
              <a:spLocks noChangeArrowheads="1"/>
            </p:cNvSpPr>
            <p:nvPr/>
          </p:nvSpPr>
          <p:spPr bwMode="auto">
            <a:xfrm>
              <a:off x="4294" y="1811"/>
              <a:ext cx="105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Denver</a:t>
              </a:r>
            </a:p>
          </p:txBody>
        </p:sp>
        <p:sp>
          <p:nvSpPr>
            <p:cNvPr id="47219" name="Rectangle 115"/>
            <p:cNvSpPr>
              <a:spLocks noChangeArrowheads="1"/>
            </p:cNvSpPr>
            <p:nvPr/>
          </p:nvSpPr>
          <p:spPr bwMode="auto">
            <a:xfrm>
              <a:off x="4034" y="1811"/>
              <a:ext cx="2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3</a:t>
              </a:r>
            </a:p>
          </p:txBody>
        </p:sp>
        <p:sp>
          <p:nvSpPr>
            <p:cNvPr id="47220" name="Rectangle 116"/>
            <p:cNvSpPr>
              <a:spLocks noChangeArrowheads="1"/>
            </p:cNvSpPr>
            <p:nvPr/>
          </p:nvSpPr>
          <p:spPr bwMode="auto">
            <a:xfrm>
              <a:off x="4294" y="1598"/>
              <a:ext cx="105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Chicago</a:t>
              </a:r>
            </a:p>
          </p:txBody>
        </p:sp>
        <p:sp>
          <p:nvSpPr>
            <p:cNvPr id="47221" name="Rectangle 117"/>
            <p:cNvSpPr>
              <a:spLocks noChangeArrowheads="1"/>
            </p:cNvSpPr>
            <p:nvPr/>
          </p:nvSpPr>
          <p:spPr bwMode="auto">
            <a:xfrm>
              <a:off x="4034" y="1598"/>
              <a:ext cx="2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2</a:t>
              </a:r>
            </a:p>
          </p:txBody>
        </p:sp>
        <p:sp>
          <p:nvSpPr>
            <p:cNvPr id="47222" name="Rectangle 118"/>
            <p:cNvSpPr>
              <a:spLocks noChangeArrowheads="1"/>
            </p:cNvSpPr>
            <p:nvPr/>
          </p:nvSpPr>
          <p:spPr bwMode="auto">
            <a:xfrm>
              <a:off x="4294" y="1384"/>
              <a:ext cx="1053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Boston</a:t>
              </a:r>
            </a:p>
          </p:txBody>
        </p:sp>
        <p:sp>
          <p:nvSpPr>
            <p:cNvPr id="47223" name="Rectangle 119"/>
            <p:cNvSpPr>
              <a:spLocks noChangeArrowheads="1"/>
            </p:cNvSpPr>
            <p:nvPr/>
          </p:nvSpPr>
          <p:spPr bwMode="auto">
            <a:xfrm>
              <a:off x="4034" y="1384"/>
              <a:ext cx="26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1</a:t>
              </a:r>
            </a:p>
          </p:txBody>
        </p:sp>
        <p:sp>
          <p:nvSpPr>
            <p:cNvPr id="47224" name="Rectangle 120"/>
            <p:cNvSpPr>
              <a:spLocks noChangeArrowheads="1"/>
            </p:cNvSpPr>
            <p:nvPr/>
          </p:nvSpPr>
          <p:spPr bwMode="auto">
            <a:xfrm>
              <a:off x="4294" y="1171"/>
              <a:ext cx="105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Atlanta</a:t>
              </a:r>
            </a:p>
          </p:txBody>
        </p:sp>
        <p:sp>
          <p:nvSpPr>
            <p:cNvPr id="47225" name="Rectangle 121"/>
            <p:cNvSpPr>
              <a:spLocks noChangeArrowheads="1"/>
            </p:cNvSpPr>
            <p:nvPr/>
          </p:nvSpPr>
          <p:spPr bwMode="auto">
            <a:xfrm>
              <a:off x="4034" y="1171"/>
              <a:ext cx="2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400"/>
                <a:t>0</a:t>
              </a:r>
            </a:p>
          </p:txBody>
        </p:sp>
        <p:sp>
          <p:nvSpPr>
            <p:cNvPr id="40006" name="Line 122"/>
            <p:cNvSpPr>
              <a:spLocks noChangeShapeType="1"/>
            </p:cNvSpPr>
            <p:nvPr/>
          </p:nvSpPr>
          <p:spPr bwMode="auto">
            <a:xfrm>
              <a:off x="4034" y="1171"/>
              <a:ext cx="13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07" name="Line 123"/>
            <p:cNvSpPr>
              <a:spLocks noChangeShapeType="1"/>
            </p:cNvSpPr>
            <p:nvPr/>
          </p:nvSpPr>
          <p:spPr bwMode="auto">
            <a:xfrm>
              <a:off x="4034" y="1384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08" name="Line 124"/>
            <p:cNvSpPr>
              <a:spLocks noChangeShapeType="1"/>
            </p:cNvSpPr>
            <p:nvPr/>
          </p:nvSpPr>
          <p:spPr bwMode="auto">
            <a:xfrm>
              <a:off x="4034" y="1598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09" name="Line 125"/>
            <p:cNvSpPr>
              <a:spLocks noChangeShapeType="1"/>
            </p:cNvSpPr>
            <p:nvPr/>
          </p:nvSpPr>
          <p:spPr bwMode="auto">
            <a:xfrm>
              <a:off x="4034" y="1811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10" name="Line 126"/>
            <p:cNvSpPr>
              <a:spLocks noChangeShapeType="1"/>
            </p:cNvSpPr>
            <p:nvPr/>
          </p:nvSpPr>
          <p:spPr bwMode="auto">
            <a:xfrm>
              <a:off x="4034" y="2024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11" name="Line 127"/>
            <p:cNvSpPr>
              <a:spLocks noChangeShapeType="1"/>
            </p:cNvSpPr>
            <p:nvPr/>
          </p:nvSpPr>
          <p:spPr bwMode="auto">
            <a:xfrm>
              <a:off x="4034" y="2238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12" name="Line 128"/>
            <p:cNvSpPr>
              <a:spLocks noChangeShapeType="1"/>
            </p:cNvSpPr>
            <p:nvPr/>
          </p:nvSpPr>
          <p:spPr bwMode="auto">
            <a:xfrm>
              <a:off x="4034" y="2451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13" name="Line 129"/>
            <p:cNvSpPr>
              <a:spLocks noChangeShapeType="1"/>
            </p:cNvSpPr>
            <p:nvPr/>
          </p:nvSpPr>
          <p:spPr bwMode="auto">
            <a:xfrm>
              <a:off x="4034" y="2664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14" name="Line 130"/>
            <p:cNvSpPr>
              <a:spLocks noChangeShapeType="1"/>
            </p:cNvSpPr>
            <p:nvPr/>
          </p:nvSpPr>
          <p:spPr bwMode="auto">
            <a:xfrm>
              <a:off x="4034" y="2878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15" name="Line 131"/>
            <p:cNvSpPr>
              <a:spLocks noChangeShapeType="1"/>
            </p:cNvSpPr>
            <p:nvPr/>
          </p:nvSpPr>
          <p:spPr bwMode="auto">
            <a:xfrm>
              <a:off x="4034" y="3091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16" name="Line 132"/>
            <p:cNvSpPr>
              <a:spLocks noChangeShapeType="1"/>
            </p:cNvSpPr>
            <p:nvPr/>
          </p:nvSpPr>
          <p:spPr bwMode="auto">
            <a:xfrm>
              <a:off x="4034" y="3304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17" name="Line 133"/>
            <p:cNvSpPr>
              <a:spLocks noChangeShapeType="1"/>
            </p:cNvSpPr>
            <p:nvPr/>
          </p:nvSpPr>
          <p:spPr bwMode="auto">
            <a:xfrm>
              <a:off x="4034" y="3518"/>
              <a:ext cx="1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18" name="Line 134"/>
            <p:cNvSpPr>
              <a:spLocks noChangeShapeType="1"/>
            </p:cNvSpPr>
            <p:nvPr/>
          </p:nvSpPr>
          <p:spPr bwMode="auto">
            <a:xfrm>
              <a:off x="4034" y="3731"/>
              <a:ext cx="13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19" name="Line 135"/>
            <p:cNvSpPr>
              <a:spLocks noChangeShapeType="1"/>
            </p:cNvSpPr>
            <p:nvPr/>
          </p:nvSpPr>
          <p:spPr bwMode="auto">
            <a:xfrm>
              <a:off x="4034" y="1171"/>
              <a:ext cx="0" cy="256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20" name="Line 136"/>
            <p:cNvSpPr>
              <a:spLocks noChangeShapeType="1"/>
            </p:cNvSpPr>
            <p:nvPr/>
          </p:nvSpPr>
          <p:spPr bwMode="auto">
            <a:xfrm>
              <a:off x="4294" y="1171"/>
              <a:ext cx="0" cy="25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21" name="Line 137"/>
            <p:cNvSpPr>
              <a:spLocks noChangeShapeType="1"/>
            </p:cNvSpPr>
            <p:nvPr/>
          </p:nvSpPr>
          <p:spPr bwMode="auto">
            <a:xfrm>
              <a:off x="5347" y="1171"/>
              <a:ext cx="0" cy="256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20" tIns="0" rIns="45720" bIns="0"/>
            <a:lstStyle/>
            <a:p>
              <a:endParaRPr lang="zh-CN" altLang="en-US"/>
            </a:p>
          </p:txBody>
        </p:sp>
        <p:sp>
          <p:nvSpPr>
            <p:cNvPr id="40022" name="Line 138"/>
            <p:cNvSpPr>
              <a:spLocks noChangeShapeType="1"/>
            </p:cNvSpPr>
            <p:nvPr/>
          </p:nvSpPr>
          <p:spPr bwMode="auto">
            <a:xfrm flipH="1">
              <a:off x="4294" y="1279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23" name="Line 139"/>
            <p:cNvSpPr>
              <a:spLocks noChangeShapeType="1"/>
            </p:cNvSpPr>
            <p:nvPr/>
          </p:nvSpPr>
          <p:spPr bwMode="auto">
            <a:xfrm flipH="1">
              <a:off x="4302" y="1255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24" name="Line 140"/>
            <p:cNvSpPr>
              <a:spLocks noChangeShapeType="1"/>
            </p:cNvSpPr>
            <p:nvPr/>
          </p:nvSpPr>
          <p:spPr bwMode="auto">
            <a:xfrm flipH="1">
              <a:off x="4310" y="1503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25" name="Line 141"/>
            <p:cNvSpPr>
              <a:spLocks noChangeShapeType="1"/>
            </p:cNvSpPr>
            <p:nvPr/>
          </p:nvSpPr>
          <p:spPr bwMode="auto">
            <a:xfrm flipH="1">
              <a:off x="4318" y="1479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26" name="Line 142"/>
            <p:cNvSpPr>
              <a:spLocks noChangeShapeType="1"/>
            </p:cNvSpPr>
            <p:nvPr/>
          </p:nvSpPr>
          <p:spPr bwMode="auto">
            <a:xfrm flipH="1">
              <a:off x="4302" y="1727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27" name="Line 143"/>
            <p:cNvSpPr>
              <a:spLocks noChangeShapeType="1"/>
            </p:cNvSpPr>
            <p:nvPr/>
          </p:nvSpPr>
          <p:spPr bwMode="auto">
            <a:xfrm flipH="1">
              <a:off x="4310" y="1703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28" name="Line 144"/>
            <p:cNvSpPr>
              <a:spLocks noChangeShapeType="1"/>
            </p:cNvSpPr>
            <p:nvPr/>
          </p:nvSpPr>
          <p:spPr bwMode="auto">
            <a:xfrm flipH="1">
              <a:off x="4310" y="1919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29" name="Line 145"/>
            <p:cNvSpPr>
              <a:spLocks noChangeShapeType="1"/>
            </p:cNvSpPr>
            <p:nvPr/>
          </p:nvSpPr>
          <p:spPr bwMode="auto">
            <a:xfrm flipH="1">
              <a:off x="4318" y="1895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30" name="Line 146"/>
            <p:cNvSpPr>
              <a:spLocks noChangeShapeType="1"/>
            </p:cNvSpPr>
            <p:nvPr/>
          </p:nvSpPr>
          <p:spPr bwMode="auto">
            <a:xfrm flipH="1">
              <a:off x="4310" y="2143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31" name="Line 147"/>
            <p:cNvSpPr>
              <a:spLocks noChangeShapeType="1"/>
            </p:cNvSpPr>
            <p:nvPr/>
          </p:nvSpPr>
          <p:spPr bwMode="auto">
            <a:xfrm flipH="1">
              <a:off x="4318" y="2119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32" name="Line 148"/>
            <p:cNvSpPr>
              <a:spLocks noChangeShapeType="1"/>
            </p:cNvSpPr>
            <p:nvPr/>
          </p:nvSpPr>
          <p:spPr bwMode="auto">
            <a:xfrm flipH="1">
              <a:off x="4302" y="2351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33" name="Line 149"/>
            <p:cNvSpPr>
              <a:spLocks noChangeShapeType="1"/>
            </p:cNvSpPr>
            <p:nvPr/>
          </p:nvSpPr>
          <p:spPr bwMode="auto">
            <a:xfrm flipH="1">
              <a:off x="4310" y="2327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34" name="Line 150"/>
            <p:cNvSpPr>
              <a:spLocks noChangeShapeType="1"/>
            </p:cNvSpPr>
            <p:nvPr/>
          </p:nvSpPr>
          <p:spPr bwMode="auto">
            <a:xfrm flipH="1">
              <a:off x="4326" y="2664"/>
              <a:ext cx="848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35" name="Line 151"/>
            <p:cNvSpPr>
              <a:spLocks noChangeShapeType="1"/>
            </p:cNvSpPr>
            <p:nvPr/>
          </p:nvSpPr>
          <p:spPr bwMode="auto">
            <a:xfrm flipH="1">
              <a:off x="4337" y="2551"/>
              <a:ext cx="848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36" name="Line 152"/>
            <p:cNvSpPr>
              <a:spLocks noChangeShapeType="1"/>
            </p:cNvSpPr>
            <p:nvPr/>
          </p:nvSpPr>
          <p:spPr bwMode="auto">
            <a:xfrm flipH="1">
              <a:off x="4318" y="2775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37" name="Line 153"/>
            <p:cNvSpPr>
              <a:spLocks noChangeShapeType="1"/>
            </p:cNvSpPr>
            <p:nvPr/>
          </p:nvSpPr>
          <p:spPr bwMode="auto">
            <a:xfrm flipH="1">
              <a:off x="4326" y="2751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38" name="Line 154"/>
            <p:cNvSpPr>
              <a:spLocks noChangeShapeType="1"/>
            </p:cNvSpPr>
            <p:nvPr/>
          </p:nvSpPr>
          <p:spPr bwMode="auto">
            <a:xfrm flipH="1">
              <a:off x="4318" y="2967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0039" name="Line 155"/>
            <p:cNvSpPr>
              <a:spLocks noChangeShapeType="1"/>
            </p:cNvSpPr>
            <p:nvPr/>
          </p:nvSpPr>
          <p:spPr bwMode="auto">
            <a:xfrm flipH="1">
              <a:off x="4326" y="2943"/>
              <a:ext cx="62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79388" y="188913"/>
            <a:ext cx="8785225" cy="65246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lnSpc>
                <a:spcPct val="110000"/>
              </a:lnSpc>
              <a:buSzPct val="120000"/>
              <a:buFontTx/>
              <a:buNone/>
              <a:defRPr sz="2000" b="1">
                <a:latin typeface="Courier New" panose="02070309020205020404" pitchFamily="49" charset="0"/>
                <a:ea typeface="+mn-ea"/>
              </a:defRPr>
            </a:lvl1pPr>
            <a:lvl2pPr marL="91440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+mn-lt"/>
                <a:ea typeface="+mn-ea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955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30527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5099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9671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r>
              <a:rPr lang="en-US" altLang="zh-CN" dirty="0" err="1"/>
              <a:t>int</a:t>
            </a:r>
            <a:r>
              <a:rPr lang="en-US" altLang="zh-CN" dirty="0"/>
              <a:t> main()</a:t>
            </a:r>
          </a:p>
          <a:p>
            <a:r>
              <a:rPr lang="en-US" altLang="zh-CN" dirty="0"/>
              <a:t>{ </a:t>
            </a:r>
            <a:r>
              <a:rPr lang="en-US" altLang="zh-CN" dirty="0" err="1"/>
              <a:t>int</a:t>
            </a:r>
            <a:r>
              <a:rPr lang="en-US" altLang="zh-CN" dirty="0"/>
              <a:t> </a:t>
            </a:r>
            <a:r>
              <a:rPr lang="en-US" altLang="zh-CN" dirty="0" err="1"/>
              <a:t>lh</a:t>
            </a:r>
            <a:r>
              <a:rPr lang="en-US" altLang="zh-CN" dirty="0"/>
              <a:t>, </a:t>
            </a:r>
            <a:r>
              <a:rPr lang="en-US" altLang="zh-CN" dirty="0" err="1"/>
              <a:t>rh</a:t>
            </a:r>
            <a:r>
              <a:rPr lang="en-US" altLang="zh-CN" dirty="0"/>
              <a:t>, mid, x;</a:t>
            </a:r>
          </a:p>
          <a:p>
            <a:r>
              <a:rPr lang="en-US" altLang="zh-CN" dirty="0"/>
              <a:t>  </a:t>
            </a:r>
            <a:r>
              <a:rPr lang="en-US" altLang="zh-CN" dirty="0" err="1"/>
              <a:t>int</a:t>
            </a:r>
            <a:r>
              <a:rPr lang="en-US" altLang="zh-CN" dirty="0"/>
              <a:t> array[ ]={0,1,2,3,4,5,6,7,8,9};</a:t>
            </a:r>
          </a:p>
          <a:p>
            <a:r>
              <a:rPr lang="en-US" altLang="zh-CN" dirty="0"/>
              <a:t>  </a:t>
            </a:r>
            <a:r>
              <a:rPr lang="en-US" altLang="zh-CN" dirty="0" err="1"/>
              <a:t>cout</a:t>
            </a:r>
            <a:r>
              <a:rPr lang="en-US" altLang="zh-CN" dirty="0"/>
              <a:t> &lt;&lt;"</a:t>
            </a:r>
            <a:r>
              <a:rPr lang="zh-CN" altLang="en-US" dirty="0"/>
              <a:t>请输入要查找的数据：</a:t>
            </a:r>
            <a:r>
              <a:rPr lang="en-US" altLang="zh-CN" dirty="0"/>
              <a:t>"; </a:t>
            </a:r>
            <a:r>
              <a:rPr lang="en-US" altLang="zh-CN" dirty="0" err="1"/>
              <a:t>cin</a:t>
            </a:r>
            <a:r>
              <a:rPr lang="en-US" altLang="zh-CN" dirty="0"/>
              <a:t> &gt;&gt; x;</a:t>
            </a:r>
          </a:p>
          <a:p>
            <a:r>
              <a:rPr lang="en-US" altLang="zh-CN" dirty="0"/>
              <a:t>  </a:t>
            </a:r>
            <a:r>
              <a:rPr lang="en-US" altLang="zh-CN" dirty="0" err="1"/>
              <a:t>lh</a:t>
            </a:r>
            <a:r>
              <a:rPr lang="en-US" altLang="zh-CN" dirty="0"/>
              <a:t> = 0, </a:t>
            </a:r>
            <a:r>
              <a:rPr lang="en-US" altLang="zh-CN" dirty="0" err="1"/>
              <a:t>rh</a:t>
            </a:r>
            <a:r>
              <a:rPr lang="en-US" altLang="zh-CN" dirty="0"/>
              <a:t> = 9;</a:t>
            </a:r>
          </a:p>
          <a:p>
            <a:r>
              <a:rPr lang="en-US" altLang="zh-CN" dirty="0"/>
              <a:t>  while ( </a:t>
            </a:r>
            <a:r>
              <a:rPr lang="en-US" altLang="zh-CN" dirty="0" err="1"/>
              <a:t>lh</a:t>
            </a:r>
            <a:r>
              <a:rPr lang="en-US" altLang="zh-CN" dirty="0"/>
              <a:t> &lt;= </a:t>
            </a:r>
            <a:r>
              <a:rPr lang="en-US" altLang="zh-CN" dirty="0" err="1"/>
              <a:t>rh</a:t>
            </a:r>
            <a:r>
              <a:rPr lang="en-US" altLang="zh-CN" dirty="0"/>
              <a:t> ){ </a:t>
            </a:r>
          </a:p>
          <a:p>
            <a:r>
              <a:rPr lang="en-US" altLang="zh-CN" dirty="0"/>
              <a:t>    mid = ( </a:t>
            </a:r>
            <a:r>
              <a:rPr lang="en-US" altLang="zh-CN" dirty="0" err="1"/>
              <a:t>lh</a:t>
            </a:r>
            <a:r>
              <a:rPr lang="en-US" altLang="zh-CN" dirty="0"/>
              <a:t> + </a:t>
            </a:r>
            <a:r>
              <a:rPr lang="en-US" altLang="zh-CN" dirty="0" err="1"/>
              <a:t>rh</a:t>
            </a:r>
            <a:r>
              <a:rPr lang="en-US" altLang="zh-CN" dirty="0"/>
              <a:t> ) / 2;</a:t>
            </a:r>
          </a:p>
          <a:p>
            <a:r>
              <a:rPr lang="en-US" altLang="zh-CN" dirty="0"/>
              <a:t>    if ( x== array[mid] ) {</a:t>
            </a:r>
          </a:p>
          <a:p>
            <a:r>
              <a:rPr lang="en-US" altLang="zh-CN" dirty="0"/>
              <a:t>	</a:t>
            </a:r>
            <a:r>
              <a:rPr lang="en-US" altLang="zh-CN" dirty="0" err="1"/>
              <a:t>cout</a:t>
            </a:r>
            <a:r>
              <a:rPr lang="en-US" altLang="zh-CN" dirty="0"/>
              <a:t> &lt;&lt; x &lt;&lt; "</a:t>
            </a:r>
            <a:r>
              <a:rPr lang="zh-CN" altLang="en-US" dirty="0"/>
              <a:t>的位置是：</a:t>
            </a:r>
            <a:r>
              <a:rPr lang="en-US" altLang="zh-CN" dirty="0"/>
              <a:t>" &lt;&lt; mid &lt;&lt; </a:t>
            </a:r>
            <a:r>
              <a:rPr lang="en-US" altLang="zh-CN" dirty="0" err="1"/>
              <a:t>endl</a:t>
            </a:r>
            <a:r>
              <a:rPr lang="en-US" altLang="zh-CN" dirty="0"/>
              <a:t>; </a:t>
            </a:r>
          </a:p>
          <a:p>
            <a:r>
              <a:rPr lang="en-US" altLang="zh-CN" dirty="0"/>
              <a:t>	break;</a:t>
            </a:r>
          </a:p>
          <a:p>
            <a:r>
              <a:rPr lang="en-US" altLang="zh-CN" dirty="0"/>
              <a:t>    }</a:t>
            </a:r>
          </a:p>
          <a:p>
            <a:r>
              <a:rPr lang="en-US" altLang="zh-CN" dirty="0"/>
              <a:t>    if (x &lt; array[mid]) </a:t>
            </a:r>
          </a:p>
          <a:p>
            <a:r>
              <a:rPr lang="en-US" altLang="zh-CN" dirty="0"/>
              <a:t>	</a:t>
            </a:r>
            <a:r>
              <a:rPr lang="en-US" altLang="zh-CN" dirty="0" err="1"/>
              <a:t>rh</a:t>
            </a:r>
            <a:r>
              <a:rPr lang="en-US" altLang="zh-CN" dirty="0"/>
              <a:t> = mid - 1; </a:t>
            </a:r>
          </a:p>
          <a:p>
            <a:r>
              <a:rPr lang="en-US" altLang="zh-CN" dirty="0"/>
              <a:t>    else </a:t>
            </a:r>
          </a:p>
          <a:p>
            <a:r>
              <a:rPr lang="en-US" altLang="zh-CN" dirty="0"/>
              <a:t>	</a:t>
            </a:r>
            <a:r>
              <a:rPr lang="en-US" altLang="zh-CN" dirty="0" err="1"/>
              <a:t>lh</a:t>
            </a:r>
            <a:r>
              <a:rPr lang="en-US" altLang="zh-CN" dirty="0"/>
              <a:t> = mid + 1;</a:t>
            </a:r>
          </a:p>
          <a:p>
            <a:r>
              <a:rPr lang="en-US" altLang="zh-CN" dirty="0"/>
              <a:t>  }</a:t>
            </a:r>
          </a:p>
          <a:p>
            <a:r>
              <a:rPr lang="en-US" altLang="zh-CN" dirty="0"/>
              <a:t>  if (</a:t>
            </a:r>
            <a:r>
              <a:rPr lang="en-US" altLang="zh-CN" dirty="0" err="1"/>
              <a:t>lh</a:t>
            </a:r>
            <a:r>
              <a:rPr lang="en-US" altLang="zh-CN" dirty="0"/>
              <a:t> &gt; </a:t>
            </a:r>
            <a:r>
              <a:rPr lang="en-US" altLang="zh-CN" dirty="0" err="1"/>
              <a:t>rh</a:t>
            </a:r>
            <a:r>
              <a:rPr lang="en-US" altLang="zh-CN" dirty="0"/>
              <a:t>) </a:t>
            </a:r>
            <a:r>
              <a:rPr lang="en-US" altLang="zh-CN" dirty="0" err="1"/>
              <a:t>cout</a:t>
            </a:r>
            <a:r>
              <a:rPr lang="en-US" altLang="zh-CN" dirty="0"/>
              <a:t> &lt;&lt; "</a:t>
            </a:r>
            <a:r>
              <a:rPr lang="zh-CN" altLang="en-US" dirty="0"/>
              <a:t>没有找到</a:t>
            </a:r>
            <a:r>
              <a:rPr lang="en-US" altLang="zh-CN" dirty="0"/>
              <a:t>" &lt;&lt; </a:t>
            </a:r>
            <a:r>
              <a:rPr lang="en-US" altLang="zh-CN" dirty="0" err="1"/>
              <a:t>endl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 return 0;</a:t>
            </a:r>
          </a:p>
          <a:p>
            <a:r>
              <a:rPr lang="en-US" altLang="zh-CN" dirty="0"/>
              <a:t>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头疼的数组下标</a:t>
            </a:r>
          </a:p>
        </p:txBody>
      </p:sp>
      <p:pic>
        <p:nvPicPr>
          <p:cNvPr id="1026" name="Picture 2" descr="His books were kinda intimidating; rappelling down through his skylight seemed like the best option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7988428" cy="4231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323528" y="558924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latin typeface="Arial" panose="020B0604020202020204" pitchFamily="34" charset="0"/>
              </a:rPr>
              <a:t>p.s. Donald Knuth</a:t>
            </a:r>
            <a:r>
              <a:rPr lang="en-US" altLang="zh-CN" b="1" dirty="0">
                <a:solidFill>
                  <a:srgbClr val="222222"/>
                </a:solidFill>
                <a:latin typeface="Arial" panose="020B0604020202020204" pitchFamily="34" charset="0"/>
              </a:rPr>
              <a:t> is a computer science Professor Emeritus at Stanford University who is famous for writing </a:t>
            </a:r>
            <a:r>
              <a:rPr lang="en-US" altLang="zh-CN" b="1" i="1" dirty="0">
                <a:solidFill>
                  <a:srgbClr val="663366"/>
                </a:solidFill>
                <a:latin typeface="Arial" panose="020B0604020202020204" pitchFamily="34" charset="0"/>
                <a:hlinkClick r:id="rId3" tooltip="wikipedia:The Art of Computer Programming"/>
              </a:rPr>
              <a:t>The Art of Computer Programming</a:t>
            </a:r>
            <a:r>
              <a:rPr lang="en-US" altLang="zh-CN" b="1" dirty="0">
                <a:solidFill>
                  <a:srgbClr val="222222"/>
                </a:solidFill>
                <a:latin typeface="Arial" panose="020B0604020202020204" pitchFamily="34" charset="0"/>
              </a:rPr>
              <a:t> and developing the </a:t>
            </a:r>
            <a:r>
              <a:rPr lang="en-US" altLang="zh-CN" b="1" dirty="0">
                <a:solidFill>
                  <a:srgbClr val="222222"/>
                </a:solidFill>
                <a:latin typeface="cmr10"/>
              </a:rPr>
              <a:t>T</a:t>
            </a:r>
            <a:r>
              <a:rPr lang="en-US" altLang="zh-CN" sz="2400" b="1" cap="all" baseline="-25000" dirty="0">
                <a:solidFill>
                  <a:srgbClr val="222222"/>
                </a:solidFill>
                <a:latin typeface="cmr10"/>
              </a:rPr>
              <a:t>E</a:t>
            </a:r>
            <a:r>
              <a:rPr lang="en-US" altLang="zh-CN" b="1" dirty="0">
                <a:solidFill>
                  <a:srgbClr val="222222"/>
                </a:solidFill>
                <a:latin typeface="cmr10"/>
              </a:rPr>
              <a:t>X</a:t>
            </a:r>
            <a:r>
              <a:rPr lang="en-US" altLang="zh-CN" b="1" dirty="0">
                <a:solidFill>
                  <a:srgbClr val="222222"/>
                </a:solidFill>
                <a:latin typeface="Arial" panose="020B0604020202020204" pitchFamily="34" charset="0"/>
              </a:rPr>
              <a:t> computerized typesetting system.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355389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dirty="0">
                <a:latin typeface="Courier New" panose="02070309020205020404" pitchFamily="49" charset="0"/>
              </a:rPr>
              <a:t>Wait a minute, </a:t>
            </a:r>
            <a:r>
              <a:rPr lang="zh-CN" altLang="en-US" dirty="0">
                <a:latin typeface="Courier New" panose="02070309020205020404" pitchFamily="49" charset="0"/>
              </a:rPr>
              <a:t>哪个算法更好？</a:t>
            </a:r>
            <a:endParaRPr lang="en-GB" altLang="zh-CN" dirty="0">
              <a:latin typeface="Courier New" panose="02070309020205020404" pitchFamily="49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95536" y="980728"/>
            <a:ext cx="8458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49263" indent="-449263" eaLnBrk="1" hangingPunct="1">
              <a:lnSpc>
                <a:spcPct val="130000"/>
              </a:lnSpc>
              <a:spcBef>
                <a:spcPct val="20000"/>
              </a:spcBef>
              <a:buSzPct val="120000"/>
              <a:buBlip>
                <a:blip r:embed="rId3"/>
              </a:buBlip>
              <a:defRPr sz="2400" b="1">
                <a:solidFill>
                  <a:srgbClr val="133984"/>
                </a:solidFill>
                <a:latin typeface="+mn-lt"/>
                <a:ea typeface="+mn-ea"/>
              </a:defRPr>
            </a:lvl1pPr>
            <a:lvl2pPr marL="914400" lvl="1" indent="-285750" eaLnBrk="1" hangingPunct="1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000">
                <a:solidFill>
                  <a:srgbClr val="000000"/>
                </a:solidFill>
                <a:latin typeface="Courier New" panose="02070309020205020404" pitchFamily="49" charset="0"/>
                <a:ea typeface="+mn-ea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955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30527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5099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9671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r>
              <a:rPr lang="zh-CN" altLang="en-US" sz="2800" dirty="0"/>
              <a:t>首先，什么叫做“好”？</a:t>
            </a:r>
            <a:endParaRPr lang="en-US" altLang="zh-CN" sz="2800" dirty="0"/>
          </a:p>
          <a:p>
            <a:pPr lvl="1"/>
            <a:r>
              <a:rPr lang="zh-CN" altLang="en-US" sz="2400" b="1" dirty="0"/>
              <a:t>时间复杂度</a:t>
            </a:r>
            <a:r>
              <a:rPr lang="zh-CN" altLang="en-US" sz="2400" dirty="0"/>
              <a:t>：程序执行的时间与问题规模之间的关系</a:t>
            </a:r>
            <a:endParaRPr lang="en-US" altLang="zh-CN" sz="2400" dirty="0"/>
          </a:p>
          <a:p>
            <a:pPr lvl="1"/>
            <a:r>
              <a:rPr lang="zh-CN" altLang="en-US" sz="2400" b="1" dirty="0"/>
              <a:t>空间复杂度</a:t>
            </a:r>
            <a:r>
              <a:rPr lang="zh-CN" altLang="en-US" sz="2400" dirty="0"/>
              <a:t>：程序运行所占用的存储空间与问题规模之间的关系</a:t>
            </a:r>
            <a:endParaRPr lang="en-US" altLang="zh-CN" sz="2400" dirty="0"/>
          </a:p>
          <a:p>
            <a:r>
              <a:rPr lang="zh-CN" altLang="en-US" sz="2800" dirty="0"/>
              <a:t>对于搜索问题，问题的规模是要搜索集合的大小</a:t>
            </a:r>
            <a:endParaRPr lang="en-US" altLang="zh-CN" sz="2800" dirty="0"/>
          </a:p>
          <a:p>
            <a:pPr lvl="1"/>
            <a:r>
              <a:rPr lang="zh-CN" altLang="en-US" sz="2400" dirty="0"/>
              <a:t>时间复杂度分析：给定</a:t>
            </a:r>
            <a:r>
              <a:rPr lang="en-US" altLang="zh-CN" sz="2400" dirty="0"/>
              <a:t>n</a:t>
            </a:r>
            <a:r>
              <a:rPr lang="zh-CN" altLang="en-US" sz="2400" dirty="0"/>
              <a:t>个元素的集合，我们可以考察一个搜索算法需要进行多少次大小比较的运算？</a:t>
            </a:r>
            <a:endParaRPr lang="en-US" altLang="zh-CN" sz="2400" dirty="0"/>
          </a:p>
          <a:p>
            <a:pPr lvl="1"/>
            <a:r>
              <a:rPr lang="zh-CN" altLang="en-US" sz="2400" dirty="0"/>
              <a:t>空间复杂度分析：给定</a:t>
            </a:r>
            <a:r>
              <a:rPr lang="en-US" altLang="zh-CN" sz="2400" dirty="0"/>
              <a:t>n</a:t>
            </a:r>
            <a:r>
              <a:rPr lang="zh-CN" altLang="en-US" sz="2400" dirty="0"/>
              <a:t>个元素的集合，我们可以考察一个搜索算法需要定义或者分配的存储空间？</a:t>
            </a:r>
            <a:endParaRPr lang="en-US" altLang="zh-CN" sz="2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zh-CN" altLang="en-US" dirty="0"/>
              <a:t>时间复杂度分析</a:t>
            </a:r>
            <a:endParaRPr lang="en-GB" altLang="zh-CN" dirty="0"/>
          </a:p>
        </p:txBody>
      </p:sp>
      <p:sp>
        <p:nvSpPr>
          <p:cNvPr id="5" name="矩形 4"/>
          <p:cNvSpPr/>
          <p:nvPr/>
        </p:nvSpPr>
        <p:spPr>
          <a:xfrm>
            <a:off x="395536" y="980728"/>
            <a:ext cx="8497887" cy="24482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线性搜索时间复杂度：</a:t>
            </a:r>
            <a:endParaRPr lang="en-US" altLang="zh-CN" sz="24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  在最好的情况下，在列表的第一个元素就找到目标，所以步数（代价）为</a:t>
            </a:r>
            <a:r>
              <a:rPr lang="en-US" altLang="zh-CN" sz="2400" dirty="0">
                <a:latin typeface="Courier New" panose="02070309020205020404" pitchFamily="49" charset="0"/>
                <a:ea typeface="+mn-ea"/>
              </a:rPr>
              <a:t>1</a:t>
            </a: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；最坏状况是在列表的最后一个元素找到或者没找到，所以步数为</a:t>
            </a:r>
            <a:r>
              <a:rPr lang="en-US" altLang="zh-CN" sz="2400" dirty="0">
                <a:latin typeface="Courier New" panose="02070309020205020404" pitchFamily="49" charset="0"/>
                <a:ea typeface="+mn-ea"/>
              </a:rPr>
              <a:t>n</a:t>
            </a: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；如果目标出现在序列中的位置概率相等的话，平均需要比较</a:t>
            </a:r>
            <a:r>
              <a:rPr lang="en-US" altLang="zh-CN" sz="2400" dirty="0">
                <a:latin typeface="Courier New" panose="02070309020205020404" pitchFamily="49" charset="0"/>
                <a:ea typeface="+mn-ea"/>
              </a:rPr>
              <a:t>(n+1)/2</a:t>
            </a: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次。</a:t>
            </a:r>
            <a:endParaRPr lang="en-US" altLang="zh-CN" sz="2400" dirty="0"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en-US" altLang="zh-CN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  </a:t>
            </a:r>
            <a:r>
              <a:rPr lang="zh-CN" altLang="en-US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我们说线性搜索最坏时间复杂度为 </a:t>
            </a:r>
            <a:r>
              <a:rPr lang="en-US" altLang="zh-CN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O(n)</a:t>
            </a:r>
            <a:endParaRPr lang="zh-CN" altLang="en-US" sz="2400" dirty="0">
              <a:solidFill>
                <a:srgbClr val="C00000"/>
              </a:solidFill>
              <a:latin typeface="Courier New" panose="02070309020205020404" pitchFamily="49" charset="0"/>
              <a:ea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5536" y="3573016"/>
            <a:ext cx="8497887" cy="223224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二分搜索时间复杂度：</a:t>
            </a:r>
            <a:endParaRPr lang="en-US" altLang="zh-CN" sz="24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  在最好的情况下，在列表的中间位置元素就找到目标，所以步数（代价）为</a:t>
            </a:r>
            <a:r>
              <a:rPr lang="en-US" altLang="zh-CN" sz="2400" dirty="0">
                <a:latin typeface="Courier New" panose="02070309020205020404" pitchFamily="49" charset="0"/>
                <a:ea typeface="+mn-ea"/>
              </a:rPr>
              <a:t>1</a:t>
            </a: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；最坏状况是不断二分列表直到不可再分，步数为</a:t>
            </a:r>
            <a:r>
              <a:rPr lang="en-US" altLang="zh-CN" sz="2400" dirty="0">
                <a:latin typeface="Courier New" panose="02070309020205020404" pitchFamily="49" charset="0"/>
                <a:ea typeface="+mn-ea"/>
              </a:rPr>
              <a:t>log</a:t>
            </a:r>
            <a:r>
              <a:rPr lang="en-US" altLang="zh-CN" sz="2400" baseline="-25000" dirty="0">
                <a:latin typeface="Courier New" panose="02070309020205020404" pitchFamily="49" charset="0"/>
                <a:ea typeface="+mn-ea"/>
              </a:rPr>
              <a:t>2</a:t>
            </a:r>
            <a:r>
              <a:rPr lang="en-US" altLang="zh-CN" sz="2400" dirty="0">
                <a:latin typeface="Courier New" panose="02070309020205020404" pitchFamily="49" charset="0"/>
                <a:ea typeface="+mn-ea"/>
              </a:rPr>
              <a:t>n;</a:t>
            </a: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平均情况也是</a:t>
            </a:r>
            <a:r>
              <a:rPr lang="en-US" altLang="zh-CN" sz="2400" dirty="0">
                <a:latin typeface="Courier New" panose="02070309020205020404" pitchFamily="49" charset="0"/>
              </a:rPr>
              <a:t>log</a:t>
            </a:r>
            <a:r>
              <a:rPr lang="en-US" altLang="zh-CN" sz="2400" baseline="-25000" dirty="0">
                <a:latin typeface="Courier New" panose="02070309020205020404" pitchFamily="49" charset="0"/>
              </a:rPr>
              <a:t>2</a:t>
            </a:r>
            <a:r>
              <a:rPr lang="en-US" altLang="zh-CN" sz="2400" dirty="0">
                <a:latin typeface="Courier New" panose="02070309020205020404" pitchFamily="49" charset="0"/>
              </a:rPr>
              <a:t>n</a:t>
            </a: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级别的。</a:t>
            </a:r>
            <a:endParaRPr lang="en-US" altLang="zh-CN" sz="2400" dirty="0"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zh-CN" altLang="en-US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  我们说线性搜索最坏时间复杂度为 </a:t>
            </a:r>
            <a:r>
              <a:rPr lang="en-US" altLang="zh-CN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O(</a:t>
            </a:r>
            <a:r>
              <a:rPr lang="en-US" altLang="zh-CN" sz="2400" b="1" dirty="0">
                <a:solidFill>
                  <a:srgbClr val="C00000"/>
                </a:solidFill>
                <a:latin typeface="Courier New" panose="02070309020205020404" pitchFamily="49" charset="0"/>
              </a:rPr>
              <a:t>log</a:t>
            </a:r>
            <a:r>
              <a:rPr lang="en-US" altLang="zh-CN" sz="2400" b="1" baseline="-25000" dirty="0">
                <a:solidFill>
                  <a:srgbClr val="C00000"/>
                </a:solidFill>
                <a:latin typeface="Courier New" panose="02070309020205020404" pitchFamily="49" charset="0"/>
              </a:rPr>
              <a:t>2</a:t>
            </a:r>
            <a:r>
              <a:rPr lang="en-US" altLang="zh-CN" sz="2400" b="1" dirty="0">
                <a:solidFill>
                  <a:srgbClr val="C00000"/>
                </a:solidFill>
                <a:latin typeface="Courier New" panose="02070309020205020404" pitchFamily="49" charset="0"/>
              </a:rPr>
              <a:t>n</a:t>
            </a:r>
            <a:r>
              <a:rPr lang="en-US" altLang="zh-CN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)</a:t>
            </a:r>
          </a:p>
          <a:p>
            <a:pPr eaLnBrk="1" hangingPunct="1">
              <a:defRPr/>
            </a:pPr>
            <a:endParaRPr lang="en-US" altLang="zh-CN" sz="2400" dirty="0"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  </a:t>
            </a:r>
            <a:endParaRPr lang="zh-CN" altLang="en-US" sz="2400" dirty="0">
              <a:latin typeface="Courier New" panose="02070309020205020404" pitchFamily="49" charset="0"/>
              <a:ea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23528" y="5949280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补充：</a:t>
            </a: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渐进表示法：</a:t>
            </a: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(</a:t>
            </a: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大</a:t>
            </a: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O)</a:t>
            </a: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如果存在正的常数</a:t>
            </a: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c</a:t>
            </a: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和</a:t>
            </a: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N</a:t>
            </a:r>
            <a:r>
              <a:rPr lang="en-US" altLang="zh-CN" sz="2400" b="1" baseline="-25000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0</a:t>
            </a: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，满足当</a:t>
            </a: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N&gt;=N</a:t>
            </a:r>
            <a:r>
              <a:rPr lang="en-US" altLang="zh-CN" sz="2400" b="1" baseline="-25000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0</a:t>
            </a: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时有</a:t>
            </a: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T(N)&lt;= </a:t>
            </a:r>
            <a:r>
              <a:rPr lang="en-US" altLang="zh-CN" sz="2400" b="1" dirty="0" err="1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cF</a:t>
            </a: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(N)</a:t>
            </a: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，则</a:t>
            </a: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T(N)</a:t>
            </a: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是</a:t>
            </a: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O(F(N))</a:t>
            </a:r>
            <a:endParaRPr lang="zh-CN" altLang="en-US" sz="24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8897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zh-CN" altLang="en-US" dirty="0"/>
              <a:t>不同时间复杂度算法的效率</a:t>
            </a:r>
            <a:endParaRPr lang="en-GB" altLang="zh-CN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908720"/>
            <a:ext cx="6696744" cy="467696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15008" y="5877272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搜索</a:t>
            </a: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</a:rPr>
              <a:t>10</a:t>
            </a:r>
            <a:r>
              <a:rPr lang="en-US" altLang="zh-CN" sz="2400" b="1" baseline="30000" dirty="0">
                <a:solidFill>
                  <a:srgbClr val="133984"/>
                </a:solidFill>
                <a:latin typeface="Courier New" panose="02070309020205020404" pitchFamily="49" charset="0"/>
              </a:rPr>
              <a:t>6</a:t>
            </a: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个元素的列表，二分搜索只需</a:t>
            </a: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20</a:t>
            </a: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步，而线性搜索需要</a:t>
            </a: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10</a:t>
            </a:r>
            <a:r>
              <a:rPr lang="en-US" altLang="zh-CN" sz="2400" b="1" baseline="30000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6</a:t>
            </a:r>
            <a:endParaRPr lang="zh-CN" altLang="en-US" sz="2400" b="1" baseline="30000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44000" cy="68897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zh-CN" altLang="en-US" sz="3600" dirty="0">
                <a:latin typeface="+mj-ea"/>
              </a:rPr>
              <a:t>排序问题</a:t>
            </a:r>
            <a:endParaRPr lang="en-GB" altLang="zh-CN" sz="3600" dirty="0">
              <a:latin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7544" y="1628800"/>
            <a:ext cx="8280920" cy="26642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排序问题：</a:t>
            </a:r>
            <a:endParaRPr lang="en-US" altLang="zh-CN" sz="24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zh-CN" altLang="en-US" sz="2400" dirty="0">
                <a:latin typeface="+mn-ea"/>
                <a:ea typeface="+mn-ea"/>
              </a:rPr>
              <a:t>  将一个序列里的元素按照某一顺序（例如增序）重新排列</a:t>
            </a:r>
            <a:endParaRPr lang="zh-CN" altLang="en-US" sz="2400" dirty="0">
              <a:latin typeface="Courier New" panose="02070309020205020404" pitchFamily="49" charset="0"/>
              <a:ea typeface="+mn-ea"/>
            </a:endParaRP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选择排序算法：</a:t>
            </a:r>
            <a:endParaRPr lang="en-US" altLang="zh-CN" sz="24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en-US" altLang="zh-CN" sz="2400" dirty="0">
                <a:latin typeface="+mn-ea"/>
                <a:ea typeface="+mn-ea"/>
              </a:rPr>
              <a:t>  </a:t>
            </a:r>
            <a:r>
              <a:rPr lang="zh-CN" altLang="en-US" sz="2400" dirty="0">
                <a:latin typeface="+mn-ea"/>
                <a:ea typeface="+mn-ea"/>
              </a:rPr>
              <a:t>每次扫描一下列表找到并取出最小的元素；将之按序放在新的列表中（或者将最小元素与未排序的列表第一个元素互换）；直到原先列表中所有的元素都被取光</a:t>
            </a:r>
          </a:p>
          <a:p>
            <a:pPr eaLnBrk="1" hangingPunct="1">
              <a:defRPr/>
            </a:pPr>
            <a:endParaRPr lang="en-US" altLang="zh-CN" sz="2400" dirty="0"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  </a:t>
            </a:r>
            <a:endParaRPr lang="zh-CN" altLang="en-US" sz="2400" dirty="0">
              <a:latin typeface="Courier New" panose="02070309020205020404" pitchFamily="49" charset="0"/>
              <a:ea typeface="+mn-ea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908720"/>
            <a:ext cx="8383587" cy="935757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zh-CN" altLang="en-US" b="1" dirty="0"/>
              <a:t>二分查找之快是建立在序列已经排好序的基础上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4213" y="115888"/>
            <a:ext cx="7772400" cy="942975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/>
              <a:t>选择排序实例</a:t>
            </a:r>
          </a:p>
        </p:txBody>
      </p:sp>
      <p:graphicFrame>
        <p:nvGraphicFramePr>
          <p:cNvPr id="59395" name="Group 3"/>
          <p:cNvGraphicFramePr>
            <a:graphicFrameLocks noGrp="1"/>
          </p:cNvGraphicFramePr>
          <p:nvPr/>
        </p:nvGraphicFramePr>
        <p:xfrm>
          <a:off x="2112963" y="1033463"/>
          <a:ext cx="4330700" cy="396875"/>
        </p:xfrm>
        <a:graphic>
          <a:graphicData uri="http://schemas.openxmlformats.org/drawingml/2006/table">
            <a:tbl>
              <a:tblPr/>
              <a:tblGrid>
                <a:gridCol w="541337">
                  <a:extLst>
                    <a:ext uri="{9D8B030D-6E8A-4147-A177-3AD203B41FA5}">
                      <a16:colId xmlns:a16="http://schemas.microsoft.com/office/drawing/2014/main" val="315946358"/>
                    </a:ext>
                  </a:extLst>
                </a:gridCol>
                <a:gridCol w="541338">
                  <a:extLst>
                    <a:ext uri="{9D8B030D-6E8A-4147-A177-3AD203B41FA5}">
                      <a16:colId xmlns:a16="http://schemas.microsoft.com/office/drawing/2014/main" val="2014661065"/>
                    </a:ext>
                  </a:extLst>
                </a:gridCol>
                <a:gridCol w="541337">
                  <a:extLst>
                    <a:ext uri="{9D8B030D-6E8A-4147-A177-3AD203B41FA5}">
                      <a16:colId xmlns:a16="http://schemas.microsoft.com/office/drawing/2014/main" val="2255451193"/>
                    </a:ext>
                  </a:extLst>
                </a:gridCol>
                <a:gridCol w="541338">
                  <a:extLst>
                    <a:ext uri="{9D8B030D-6E8A-4147-A177-3AD203B41FA5}">
                      <a16:colId xmlns:a16="http://schemas.microsoft.com/office/drawing/2014/main" val="102315784"/>
                    </a:ext>
                  </a:extLst>
                </a:gridCol>
                <a:gridCol w="541337">
                  <a:extLst>
                    <a:ext uri="{9D8B030D-6E8A-4147-A177-3AD203B41FA5}">
                      <a16:colId xmlns:a16="http://schemas.microsoft.com/office/drawing/2014/main" val="1108750034"/>
                    </a:ext>
                  </a:extLst>
                </a:gridCol>
                <a:gridCol w="541338">
                  <a:extLst>
                    <a:ext uri="{9D8B030D-6E8A-4147-A177-3AD203B41FA5}">
                      <a16:colId xmlns:a16="http://schemas.microsoft.com/office/drawing/2014/main" val="864142962"/>
                    </a:ext>
                  </a:extLst>
                </a:gridCol>
                <a:gridCol w="541337">
                  <a:extLst>
                    <a:ext uri="{9D8B030D-6E8A-4147-A177-3AD203B41FA5}">
                      <a16:colId xmlns:a16="http://schemas.microsoft.com/office/drawing/2014/main" val="2163893976"/>
                    </a:ext>
                  </a:extLst>
                </a:gridCol>
                <a:gridCol w="541338">
                  <a:extLst>
                    <a:ext uri="{9D8B030D-6E8A-4147-A177-3AD203B41FA5}">
                      <a16:colId xmlns:a16="http://schemas.microsoft.com/office/drawing/2014/main" val="3985777018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31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59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26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668338" indent="-76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363125"/>
                  </a:ext>
                </a:extLst>
              </a:tr>
            </a:tbl>
          </a:graphicData>
        </a:graphic>
      </p:graphicFrame>
      <p:grpSp>
        <p:nvGrpSpPr>
          <p:cNvPr id="59415" name="Group 23"/>
          <p:cNvGrpSpPr>
            <a:grpSpLocks/>
          </p:cNvGrpSpPr>
          <p:nvPr/>
        </p:nvGrpSpPr>
        <p:grpSpPr bwMode="auto">
          <a:xfrm>
            <a:off x="1935163" y="2022475"/>
            <a:ext cx="4508500" cy="912813"/>
            <a:chOff x="1141" y="1406"/>
            <a:chExt cx="2840" cy="575"/>
          </a:xfrm>
        </p:grpSpPr>
        <p:sp>
          <p:nvSpPr>
            <p:cNvPr id="59416" name="Rectangle 24"/>
            <p:cNvSpPr>
              <a:spLocks noChangeArrowheads="1"/>
            </p:cNvSpPr>
            <p:nvPr/>
          </p:nvSpPr>
          <p:spPr bwMode="auto">
            <a:xfrm>
              <a:off x="3640" y="1406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93</a:t>
              </a:r>
            </a:p>
          </p:txBody>
        </p:sp>
        <p:sp>
          <p:nvSpPr>
            <p:cNvPr id="59417" name="Rectangle 25"/>
            <p:cNvSpPr>
              <a:spLocks noChangeArrowheads="1"/>
            </p:cNvSpPr>
            <p:nvPr/>
          </p:nvSpPr>
          <p:spPr bwMode="auto">
            <a:xfrm>
              <a:off x="3299" y="1406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97</a:t>
              </a:r>
            </a:p>
          </p:txBody>
        </p:sp>
        <p:sp>
          <p:nvSpPr>
            <p:cNvPr id="59418" name="Rectangle 26"/>
            <p:cNvSpPr>
              <a:spLocks noChangeArrowheads="1"/>
            </p:cNvSpPr>
            <p:nvPr/>
          </p:nvSpPr>
          <p:spPr bwMode="auto">
            <a:xfrm>
              <a:off x="2958" y="1406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58</a:t>
              </a:r>
            </a:p>
          </p:txBody>
        </p:sp>
        <p:sp>
          <p:nvSpPr>
            <p:cNvPr id="59419" name="Rectangle 27"/>
            <p:cNvSpPr>
              <a:spLocks noChangeArrowheads="1"/>
            </p:cNvSpPr>
            <p:nvPr/>
          </p:nvSpPr>
          <p:spPr bwMode="auto">
            <a:xfrm>
              <a:off x="2617" y="1406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53</a:t>
              </a:r>
            </a:p>
          </p:txBody>
        </p:sp>
        <p:sp>
          <p:nvSpPr>
            <p:cNvPr id="59420" name="Rectangle 28"/>
            <p:cNvSpPr>
              <a:spLocks noChangeArrowheads="1"/>
            </p:cNvSpPr>
            <p:nvPr/>
          </p:nvSpPr>
          <p:spPr bwMode="auto">
            <a:xfrm>
              <a:off x="2276" y="1406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31</a:t>
              </a:r>
            </a:p>
          </p:txBody>
        </p:sp>
        <p:sp>
          <p:nvSpPr>
            <p:cNvPr id="59421" name="Rectangle 29"/>
            <p:cNvSpPr>
              <a:spLocks noChangeArrowheads="1"/>
            </p:cNvSpPr>
            <p:nvPr/>
          </p:nvSpPr>
          <p:spPr bwMode="auto">
            <a:xfrm>
              <a:off x="1935" y="1406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59</a:t>
              </a:r>
            </a:p>
          </p:txBody>
        </p:sp>
        <p:sp>
          <p:nvSpPr>
            <p:cNvPr id="59422" name="Rectangle 30"/>
            <p:cNvSpPr>
              <a:spLocks noChangeArrowheads="1"/>
            </p:cNvSpPr>
            <p:nvPr/>
          </p:nvSpPr>
          <p:spPr bwMode="auto">
            <a:xfrm>
              <a:off x="1594" y="1406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41</a:t>
              </a:r>
            </a:p>
          </p:txBody>
        </p:sp>
        <p:sp>
          <p:nvSpPr>
            <p:cNvPr id="59423" name="Rectangle 31"/>
            <p:cNvSpPr>
              <a:spLocks noChangeArrowheads="1"/>
            </p:cNvSpPr>
            <p:nvPr/>
          </p:nvSpPr>
          <p:spPr bwMode="auto">
            <a:xfrm>
              <a:off x="1253" y="1406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26</a:t>
              </a:r>
            </a:p>
          </p:txBody>
        </p:sp>
        <p:sp>
          <p:nvSpPr>
            <p:cNvPr id="54370" name="Line 32"/>
            <p:cNvSpPr>
              <a:spLocks noChangeShapeType="1"/>
            </p:cNvSpPr>
            <p:nvPr/>
          </p:nvSpPr>
          <p:spPr bwMode="auto">
            <a:xfrm>
              <a:off x="1253" y="1406"/>
              <a:ext cx="272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71" name="Line 33"/>
            <p:cNvSpPr>
              <a:spLocks noChangeShapeType="1"/>
            </p:cNvSpPr>
            <p:nvPr/>
          </p:nvSpPr>
          <p:spPr bwMode="auto">
            <a:xfrm>
              <a:off x="1253" y="1655"/>
              <a:ext cx="272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72" name="Line 34"/>
            <p:cNvSpPr>
              <a:spLocks noChangeShapeType="1"/>
            </p:cNvSpPr>
            <p:nvPr/>
          </p:nvSpPr>
          <p:spPr bwMode="auto">
            <a:xfrm>
              <a:off x="1253" y="1406"/>
              <a:ext cx="0" cy="24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73" name="Line 35"/>
            <p:cNvSpPr>
              <a:spLocks noChangeShapeType="1"/>
            </p:cNvSpPr>
            <p:nvPr/>
          </p:nvSpPr>
          <p:spPr bwMode="auto">
            <a:xfrm>
              <a:off x="1594" y="1406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74" name="Line 36"/>
            <p:cNvSpPr>
              <a:spLocks noChangeShapeType="1"/>
            </p:cNvSpPr>
            <p:nvPr/>
          </p:nvSpPr>
          <p:spPr bwMode="auto">
            <a:xfrm>
              <a:off x="1935" y="1406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75" name="Line 37"/>
            <p:cNvSpPr>
              <a:spLocks noChangeShapeType="1"/>
            </p:cNvSpPr>
            <p:nvPr/>
          </p:nvSpPr>
          <p:spPr bwMode="auto">
            <a:xfrm>
              <a:off x="2276" y="1406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76" name="Line 38"/>
            <p:cNvSpPr>
              <a:spLocks noChangeShapeType="1"/>
            </p:cNvSpPr>
            <p:nvPr/>
          </p:nvSpPr>
          <p:spPr bwMode="auto">
            <a:xfrm>
              <a:off x="2617" y="1406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77" name="Line 39"/>
            <p:cNvSpPr>
              <a:spLocks noChangeShapeType="1"/>
            </p:cNvSpPr>
            <p:nvPr/>
          </p:nvSpPr>
          <p:spPr bwMode="auto">
            <a:xfrm>
              <a:off x="2958" y="1406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78" name="Line 40"/>
            <p:cNvSpPr>
              <a:spLocks noChangeShapeType="1"/>
            </p:cNvSpPr>
            <p:nvPr/>
          </p:nvSpPr>
          <p:spPr bwMode="auto">
            <a:xfrm>
              <a:off x="3299" y="1406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79" name="Line 41"/>
            <p:cNvSpPr>
              <a:spLocks noChangeShapeType="1"/>
            </p:cNvSpPr>
            <p:nvPr/>
          </p:nvSpPr>
          <p:spPr bwMode="auto">
            <a:xfrm>
              <a:off x="3640" y="1406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80" name="Line 42"/>
            <p:cNvSpPr>
              <a:spLocks noChangeShapeType="1"/>
            </p:cNvSpPr>
            <p:nvPr/>
          </p:nvSpPr>
          <p:spPr bwMode="auto">
            <a:xfrm>
              <a:off x="3981" y="1406"/>
              <a:ext cx="0" cy="24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81" name="AutoShape 43"/>
            <p:cNvSpPr>
              <a:spLocks/>
            </p:cNvSpPr>
            <p:nvPr/>
          </p:nvSpPr>
          <p:spPr bwMode="auto">
            <a:xfrm rot="5544191">
              <a:off x="1366" y="1582"/>
              <a:ext cx="56" cy="316"/>
            </a:xfrm>
            <a:prstGeom prst="rightBrace">
              <a:avLst>
                <a:gd name="adj1" fmla="val 47024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>
                <a:solidFill>
                  <a:schemeClr val="tx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54382" name="Text Box 44"/>
            <p:cNvSpPr txBox="1">
              <a:spLocks noChangeArrowheads="1"/>
            </p:cNvSpPr>
            <p:nvPr/>
          </p:nvSpPr>
          <p:spPr bwMode="auto">
            <a:xfrm>
              <a:off x="1141" y="1769"/>
              <a:ext cx="88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2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kumimoji="1" lang="zh-CN" altLang="en-US" sz="1600" b="1"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rPr>
                <a:t>已排序</a:t>
              </a:r>
            </a:p>
          </p:txBody>
        </p:sp>
      </p:grpSp>
      <p:grpSp>
        <p:nvGrpSpPr>
          <p:cNvPr id="59437" name="Group 45"/>
          <p:cNvGrpSpPr>
            <a:grpSpLocks/>
          </p:cNvGrpSpPr>
          <p:nvPr/>
        </p:nvGrpSpPr>
        <p:grpSpPr bwMode="auto">
          <a:xfrm>
            <a:off x="1935163" y="3035300"/>
            <a:ext cx="4508500" cy="912813"/>
            <a:chOff x="1141" y="2044"/>
            <a:chExt cx="2840" cy="575"/>
          </a:xfrm>
        </p:grpSpPr>
        <p:sp>
          <p:nvSpPr>
            <p:cNvPr id="2" name="Rectangle 46"/>
            <p:cNvSpPr>
              <a:spLocks noChangeArrowheads="1"/>
            </p:cNvSpPr>
            <p:nvPr/>
          </p:nvSpPr>
          <p:spPr bwMode="auto">
            <a:xfrm>
              <a:off x="3640" y="2044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93</a:t>
              </a:r>
            </a:p>
          </p:txBody>
        </p:sp>
        <p:sp>
          <p:nvSpPr>
            <p:cNvPr id="59439" name="Rectangle 47"/>
            <p:cNvSpPr>
              <a:spLocks noChangeArrowheads="1"/>
            </p:cNvSpPr>
            <p:nvPr/>
          </p:nvSpPr>
          <p:spPr bwMode="auto">
            <a:xfrm>
              <a:off x="3299" y="2044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97</a:t>
              </a:r>
            </a:p>
          </p:txBody>
        </p:sp>
        <p:sp>
          <p:nvSpPr>
            <p:cNvPr id="59440" name="Rectangle 48"/>
            <p:cNvSpPr>
              <a:spLocks noChangeArrowheads="1"/>
            </p:cNvSpPr>
            <p:nvPr/>
          </p:nvSpPr>
          <p:spPr bwMode="auto">
            <a:xfrm>
              <a:off x="2958" y="2044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58</a:t>
              </a:r>
            </a:p>
          </p:txBody>
        </p:sp>
        <p:sp>
          <p:nvSpPr>
            <p:cNvPr id="59441" name="Rectangle 49"/>
            <p:cNvSpPr>
              <a:spLocks noChangeArrowheads="1"/>
            </p:cNvSpPr>
            <p:nvPr/>
          </p:nvSpPr>
          <p:spPr bwMode="auto">
            <a:xfrm>
              <a:off x="2617" y="2044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53</a:t>
              </a:r>
            </a:p>
          </p:txBody>
        </p:sp>
        <p:sp>
          <p:nvSpPr>
            <p:cNvPr id="59442" name="Rectangle 50"/>
            <p:cNvSpPr>
              <a:spLocks noChangeArrowheads="1"/>
            </p:cNvSpPr>
            <p:nvPr/>
          </p:nvSpPr>
          <p:spPr bwMode="auto">
            <a:xfrm>
              <a:off x="2276" y="2044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41</a:t>
              </a:r>
            </a:p>
          </p:txBody>
        </p:sp>
        <p:sp>
          <p:nvSpPr>
            <p:cNvPr id="59443" name="Rectangle 51"/>
            <p:cNvSpPr>
              <a:spLocks noChangeArrowheads="1"/>
            </p:cNvSpPr>
            <p:nvPr/>
          </p:nvSpPr>
          <p:spPr bwMode="auto">
            <a:xfrm>
              <a:off x="1935" y="2044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59</a:t>
              </a:r>
            </a:p>
          </p:txBody>
        </p:sp>
        <p:sp>
          <p:nvSpPr>
            <p:cNvPr id="59444" name="Rectangle 52"/>
            <p:cNvSpPr>
              <a:spLocks noChangeArrowheads="1"/>
            </p:cNvSpPr>
            <p:nvPr/>
          </p:nvSpPr>
          <p:spPr bwMode="auto">
            <a:xfrm>
              <a:off x="1594" y="2044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31</a:t>
              </a:r>
            </a:p>
          </p:txBody>
        </p:sp>
        <p:sp>
          <p:nvSpPr>
            <p:cNvPr id="59445" name="Rectangle 53"/>
            <p:cNvSpPr>
              <a:spLocks noChangeArrowheads="1"/>
            </p:cNvSpPr>
            <p:nvPr/>
          </p:nvSpPr>
          <p:spPr bwMode="auto">
            <a:xfrm>
              <a:off x="1253" y="2044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26</a:t>
              </a:r>
            </a:p>
          </p:txBody>
        </p:sp>
        <p:sp>
          <p:nvSpPr>
            <p:cNvPr id="54349" name="Line 54"/>
            <p:cNvSpPr>
              <a:spLocks noChangeShapeType="1"/>
            </p:cNvSpPr>
            <p:nvPr/>
          </p:nvSpPr>
          <p:spPr bwMode="auto">
            <a:xfrm>
              <a:off x="1253" y="2044"/>
              <a:ext cx="272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50" name="Line 55"/>
            <p:cNvSpPr>
              <a:spLocks noChangeShapeType="1"/>
            </p:cNvSpPr>
            <p:nvPr/>
          </p:nvSpPr>
          <p:spPr bwMode="auto">
            <a:xfrm>
              <a:off x="1253" y="2293"/>
              <a:ext cx="272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51" name="Line 56"/>
            <p:cNvSpPr>
              <a:spLocks noChangeShapeType="1"/>
            </p:cNvSpPr>
            <p:nvPr/>
          </p:nvSpPr>
          <p:spPr bwMode="auto">
            <a:xfrm>
              <a:off x="1253" y="2044"/>
              <a:ext cx="0" cy="24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52" name="Line 57"/>
            <p:cNvSpPr>
              <a:spLocks noChangeShapeType="1"/>
            </p:cNvSpPr>
            <p:nvPr/>
          </p:nvSpPr>
          <p:spPr bwMode="auto">
            <a:xfrm>
              <a:off x="1594" y="2044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53" name="Line 58"/>
            <p:cNvSpPr>
              <a:spLocks noChangeShapeType="1"/>
            </p:cNvSpPr>
            <p:nvPr/>
          </p:nvSpPr>
          <p:spPr bwMode="auto">
            <a:xfrm>
              <a:off x="1935" y="2044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54" name="Line 59"/>
            <p:cNvSpPr>
              <a:spLocks noChangeShapeType="1"/>
            </p:cNvSpPr>
            <p:nvPr/>
          </p:nvSpPr>
          <p:spPr bwMode="auto">
            <a:xfrm>
              <a:off x="2276" y="2044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55" name="Line 60"/>
            <p:cNvSpPr>
              <a:spLocks noChangeShapeType="1"/>
            </p:cNvSpPr>
            <p:nvPr/>
          </p:nvSpPr>
          <p:spPr bwMode="auto">
            <a:xfrm>
              <a:off x="2617" y="2044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56" name="Line 61"/>
            <p:cNvSpPr>
              <a:spLocks noChangeShapeType="1"/>
            </p:cNvSpPr>
            <p:nvPr/>
          </p:nvSpPr>
          <p:spPr bwMode="auto">
            <a:xfrm>
              <a:off x="2958" y="2044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57" name="Line 62"/>
            <p:cNvSpPr>
              <a:spLocks noChangeShapeType="1"/>
            </p:cNvSpPr>
            <p:nvPr/>
          </p:nvSpPr>
          <p:spPr bwMode="auto">
            <a:xfrm>
              <a:off x="3299" y="2044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58" name="Line 63"/>
            <p:cNvSpPr>
              <a:spLocks noChangeShapeType="1"/>
            </p:cNvSpPr>
            <p:nvPr/>
          </p:nvSpPr>
          <p:spPr bwMode="auto">
            <a:xfrm>
              <a:off x="3640" y="2044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59" name="Line 64"/>
            <p:cNvSpPr>
              <a:spLocks noChangeShapeType="1"/>
            </p:cNvSpPr>
            <p:nvPr/>
          </p:nvSpPr>
          <p:spPr bwMode="auto">
            <a:xfrm>
              <a:off x="3981" y="2044"/>
              <a:ext cx="0" cy="24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60" name="AutoShape 65"/>
            <p:cNvSpPr>
              <a:spLocks/>
            </p:cNvSpPr>
            <p:nvPr/>
          </p:nvSpPr>
          <p:spPr bwMode="auto">
            <a:xfrm rot="5386939">
              <a:off x="1557" y="2034"/>
              <a:ext cx="56" cy="700"/>
            </a:xfrm>
            <a:prstGeom prst="rightBrace">
              <a:avLst>
                <a:gd name="adj1" fmla="val 104167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>
                <a:solidFill>
                  <a:schemeClr val="tx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54361" name="Text Box 66"/>
            <p:cNvSpPr txBox="1">
              <a:spLocks noChangeArrowheads="1"/>
            </p:cNvSpPr>
            <p:nvPr/>
          </p:nvSpPr>
          <p:spPr bwMode="auto">
            <a:xfrm>
              <a:off x="1141" y="2407"/>
              <a:ext cx="88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2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kumimoji="1" lang="zh-CN" altLang="en-US" sz="1600" b="1"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rPr>
                <a:t>已排序</a:t>
              </a:r>
            </a:p>
          </p:txBody>
        </p:sp>
      </p:grpSp>
      <p:grpSp>
        <p:nvGrpSpPr>
          <p:cNvPr id="59459" name="Group 67"/>
          <p:cNvGrpSpPr>
            <a:grpSpLocks/>
          </p:cNvGrpSpPr>
          <p:nvPr/>
        </p:nvGrpSpPr>
        <p:grpSpPr bwMode="auto">
          <a:xfrm>
            <a:off x="2082800" y="4100513"/>
            <a:ext cx="4360863" cy="912812"/>
            <a:chOff x="1234" y="2715"/>
            <a:chExt cx="2747" cy="575"/>
          </a:xfrm>
        </p:grpSpPr>
        <p:sp>
          <p:nvSpPr>
            <p:cNvPr id="59460" name="Rectangle 68"/>
            <p:cNvSpPr>
              <a:spLocks noChangeArrowheads="1"/>
            </p:cNvSpPr>
            <p:nvPr/>
          </p:nvSpPr>
          <p:spPr bwMode="auto">
            <a:xfrm>
              <a:off x="3640" y="2715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93</a:t>
              </a:r>
            </a:p>
          </p:txBody>
        </p:sp>
        <p:sp>
          <p:nvSpPr>
            <p:cNvPr id="59461" name="Rectangle 69"/>
            <p:cNvSpPr>
              <a:spLocks noChangeArrowheads="1"/>
            </p:cNvSpPr>
            <p:nvPr/>
          </p:nvSpPr>
          <p:spPr bwMode="auto">
            <a:xfrm>
              <a:off x="3299" y="2715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97</a:t>
              </a:r>
            </a:p>
          </p:txBody>
        </p:sp>
        <p:sp>
          <p:nvSpPr>
            <p:cNvPr id="59462" name="Rectangle 70"/>
            <p:cNvSpPr>
              <a:spLocks noChangeArrowheads="1"/>
            </p:cNvSpPr>
            <p:nvPr/>
          </p:nvSpPr>
          <p:spPr bwMode="auto">
            <a:xfrm>
              <a:off x="2958" y="2715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58</a:t>
              </a:r>
            </a:p>
          </p:txBody>
        </p:sp>
        <p:sp>
          <p:nvSpPr>
            <p:cNvPr id="59463" name="Rectangle 71"/>
            <p:cNvSpPr>
              <a:spLocks noChangeArrowheads="1"/>
            </p:cNvSpPr>
            <p:nvPr/>
          </p:nvSpPr>
          <p:spPr bwMode="auto">
            <a:xfrm>
              <a:off x="2617" y="2715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 dirty="0"/>
                <a:t>53</a:t>
              </a:r>
            </a:p>
          </p:txBody>
        </p:sp>
        <p:sp>
          <p:nvSpPr>
            <p:cNvPr id="59464" name="Rectangle 72"/>
            <p:cNvSpPr>
              <a:spLocks noChangeArrowheads="1"/>
            </p:cNvSpPr>
            <p:nvPr/>
          </p:nvSpPr>
          <p:spPr bwMode="auto">
            <a:xfrm>
              <a:off x="2276" y="2715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59</a:t>
              </a:r>
            </a:p>
          </p:txBody>
        </p:sp>
        <p:sp>
          <p:nvSpPr>
            <p:cNvPr id="59465" name="Rectangle 73"/>
            <p:cNvSpPr>
              <a:spLocks noChangeArrowheads="1"/>
            </p:cNvSpPr>
            <p:nvPr/>
          </p:nvSpPr>
          <p:spPr bwMode="auto">
            <a:xfrm>
              <a:off x="1935" y="2715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41</a:t>
              </a:r>
            </a:p>
          </p:txBody>
        </p:sp>
        <p:sp>
          <p:nvSpPr>
            <p:cNvPr id="59466" name="Rectangle 74"/>
            <p:cNvSpPr>
              <a:spLocks noChangeArrowheads="1"/>
            </p:cNvSpPr>
            <p:nvPr/>
          </p:nvSpPr>
          <p:spPr bwMode="auto">
            <a:xfrm>
              <a:off x="1594" y="2715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31</a:t>
              </a:r>
            </a:p>
          </p:txBody>
        </p:sp>
        <p:sp>
          <p:nvSpPr>
            <p:cNvPr id="59467" name="Rectangle 75"/>
            <p:cNvSpPr>
              <a:spLocks noChangeArrowheads="1"/>
            </p:cNvSpPr>
            <p:nvPr/>
          </p:nvSpPr>
          <p:spPr bwMode="auto">
            <a:xfrm>
              <a:off x="1253" y="2715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26</a:t>
              </a:r>
            </a:p>
          </p:txBody>
        </p:sp>
        <p:sp>
          <p:nvSpPr>
            <p:cNvPr id="54328" name="Line 76"/>
            <p:cNvSpPr>
              <a:spLocks noChangeShapeType="1"/>
            </p:cNvSpPr>
            <p:nvPr/>
          </p:nvSpPr>
          <p:spPr bwMode="auto">
            <a:xfrm>
              <a:off x="1253" y="2715"/>
              <a:ext cx="272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29" name="Line 77"/>
            <p:cNvSpPr>
              <a:spLocks noChangeShapeType="1"/>
            </p:cNvSpPr>
            <p:nvPr/>
          </p:nvSpPr>
          <p:spPr bwMode="auto">
            <a:xfrm>
              <a:off x="1253" y="2964"/>
              <a:ext cx="272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30" name="Line 78"/>
            <p:cNvSpPr>
              <a:spLocks noChangeShapeType="1"/>
            </p:cNvSpPr>
            <p:nvPr/>
          </p:nvSpPr>
          <p:spPr bwMode="auto">
            <a:xfrm>
              <a:off x="1253" y="2715"/>
              <a:ext cx="0" cy="24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31" name="Line 79"/>
            <p:cNvSpPr>
              <a:spLocks noChangeShapeType="1"/>
            </p:cNvSpPr>
            <p:nvPr/>
          </p:nvSpPr>
          <p:spPr bwMode="auto">
            <a:xfrm>
              <a:off x="1594" y="2715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32" name="Line 80"/>
            <p:cNvSpPr>
              <a:spLocks noChangeShapeType="1"/>
            </p:cNvSpPr>
            <p:nvPr/>
          </p:nvSpPr>
          <p:spPr bwMode="auto">
            <a:xfrm>
              <a:off x="1935" y="2715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33" name="Line 81"/>
            <p:cNvSpPr>
              <a:spLocks noChangeShapeType="1"/>
            </p:cNvSpPr>
            <p:nvPr/>
          </p:nvSpPr>
          <p:spPr bwMode="auto">
            <a:xfrm>
              <a:off x="2276" y="2715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34" name="Line 82"/>
            <p:cNvSpPr>
              <a:spLocks noChangeShapeType="1"/>
            </p:cNvSpPr>
            <p:nvPr/>
          </p:nvSpPr>
          <p:spPr bwMode="auto">
            <a:xfrm>
              <a:off x="2617" y="2715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35" name="Line 83"/>
            <p:cNvSpPr>
              <a:spLocks noChangeShapeType="1"/>
            </p:cNvSpPr>
            <p:nvPr/>
          </p:nvSpPr>
          <p:spPr bwMode="auto">
            <a:xfrm>
              <a:off x="2958" y="2715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36" name="Line 84"/>
            <p:cNvSpPr>
              <a:spLocks noChangeShapeType="1"/>
            </p:cNvSpPr>
            <p:nvPr/>
          </p:nvSpPr>
          <p:spPr bwMode="auto">
            <a:xfrm>
              <a:off x="3299" y="2715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37" name="Line 85"/>
            <p:cNvSpPr>
              <a:spLocks noChangeShapeType="1"/>
            </p:cNvSpPr>
            <p:nvPr/>
          </p:nvSpPr>
          <p:spPr bwMode="auto">
            <a:xfrm>
              <a:off x="3640" y="2715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38" name="Line 86"/>
            <p:cNvSpPr>
              <a:spLocks noChangeShapeType="1"/>
            </p:cNvSpPr>
            <p:nvPr/>
          </p:nvSpPr>
          <p:spPr bwMode="auto">
            <a:xfrm>
              <a:off x="3981" y="2715"/>
              <a:ext cx="0" cy="24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39" name="AutoShape 87"/>
            <p:cNvSpPr>
              <a:spLocks/>
            </p:cNvSpPr>
            <p:nvPr/>
          </p:nvSpPr>
          <p:spPr bwMode="auto">
            <a:xfrm rot="5386939">
              <a:off x="1727" y="2533"/>
              <a:ext cx="56" cy="1042"/>
            </a:xfrm>
            <a:prstGeom prst="rightBrace">
              <a:avLst>
                <a:gd name="adj1" fmla="val 15506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>
                <a:solidFill>
                  <a:schemeClr val="tx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54340" name="Text Box 88"/>
            <p:cNvSpPr txBox="1">
              <a:spLocks noChangeArrowheads="1"/>
            </p:cNvSpPr>
            <p:nvPr/>
          </p:nvSpPr>
          <p:spPr bwMode="auto">
            <a:xfrm>
              <a:off x="1373" y="3078"/>
              <a:ext cx="88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2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kumimoji="1" lang="zh-CN" altLang="en-US" sz="1600" b="1"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rPr>
                <a:t>已排序</a:t>
              </a:r>
            </a:p>
          </p:txBody>
        </p:sp>
      </p:grpSp>
      <p:grpSp>
        <p:nvGrpSpPr>
          <p:cNvPr id="70" name="Group 67"/>
          <p:cNvGrpSpPr>
            <a:grpSpLocks/>
          </p:cNvGrpSpPr>
          <p:nvPr/>
        </p:nvGrpSpPr>
        <p:grpSpPr bwMode="auto">
          <a:xfrm>
            <a:off x="2098675" y="5138738"/>
            <a:ext cx="4360863" cy="922337"/>
            <a:chOff x="1234" y="2715"/>
            <a:chExt cx="2747" cy="581"/>
          </a:xfrm>
        </p:grpSpPr>
        <p:sp>
          <p:nvSpPr>
            <p:cNvPr id="71" name="Rectangle 68"/>
            <p:cNvSpPr>
              <a:spLocks noChangeArrowheads="1"/>
            </p:cNvSpPr>
            <p:nvPr/>
          </p:nvSpPr>
          <p:spPr bwMode="auto">
            <a:xfrm>
              <a:off x="3640" y="2715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93</a:t>
              </a:r>
            </a:p>
          </p:txBody>
        </p:sp>
        <p:sp>
          <p:nvSpPr>
            <p:cNvPr id="72" name="Rectangle 69"/>
            <p:cNvSpPr>
              <a:spLocks noChangeArrowheads="1"/>
            </p:cNvSpPr>
            <p:nvPr/>
          </p:nvSpPr>
          <p:spPr bwMode="auto">
            <a:xfrm>
              <a:off x="3299" y="2715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97</a:t>
              </a:r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2958" y="2715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58</a:t>
              </a:r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2293" y="2715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 dirty="0"/>
                <a:t>53</a:t>
              </a:r>
            </a:p>
          </p:txBody>
        </p:sp>
        <p:sp>
          <p:nvSpPr>
            <p:cNvPr id="75" name="Rectangle 72"/>
            <p:cNvSpPr>
              <a:spLocks noChangeArrowheads="1"/>
            </p:cNvSpPr>
            <p:nvPr/>
          </p:nvSpPr>
          <p:spPr bwMode="auto">
            <a:xfrm>
              <a:off x="2650" y="2715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 dirty="0"/>
                <a:t>59</a:t>
              </a:r>
            </a:p>
          </p:txBody>
        </p:sp>
        <p:sp>
          <p:nvSpPr>
            <p:cNvPr id="76" name="Rectangle 73"/>
            <p:cNvSpPr>
              <a:spLocks noChangeArrowheads="1"/>
            </p:cNvSpPr>
            <p:nvPr/>
          </p:nvSpPr>
          <p:spPr bwMode="auto">
            <a:xfrm>
              <a:off x="1935" y="2715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41</a:t>
              </a:r>
            </a:p>
          </p:txBody>
        </p:sp>
        <p:sp>
          <p:nvSpPr>
            <p:cNvPr id="77" name="Rectangle 74"/>
            <p:cNvSpPr>
              <a:spLocks noChangeArrowheads="1"/>
            </p:cNvSpPr>
            <p:nvPr/>
          </p:nvSpPr>
          <p:spPr bwMode="auto">
            <a:xfrm>
              <a:off x="1594" y="2715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31</a:t>
              </a:r>
            </a:p>
          </p:txBody>
        </p:sp>
        <p:sp>
          <p:nvSpPr>
            <p:cNvPr id="78" name="Rectangle 75"/>
            <p:cNvSpPr>
              <a:spLocks noChangeArrowheads="1"/>
            </p:cNvSpPr>
            <p:nvPr/>
          </p:nvSpPr>
          <p:spPr bwMode="auto">
            <a:xfrm>
              <a:off x="1253" y="2715"/>
              <a:ext cx="341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68338" indent="-762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3398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758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17805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6352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30924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5496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400685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  <a:defRPr/>
              </a:pPr>
              <a:r>
                <a:rPr lang="en-US" altLang="zh-CN" sz="2000"/>
                <a:t>26</a:t>
              </a:r>
            </a:p>
          </p:txBody>
        </p:sp>
        <p:sp>
          <p:nvSpPr>
            <p:cNvPr id="54307" name="Line 76"/>
            <p:cNvSpPr>
              <a:spLocks noChangeShapeType="1"/>
            </p:cNvSpPr>
            <p:nvPr/>
          </p:nvSpPr>
          <p:spPr bwMode="auto">
            <a:xfrm>
              <a:off x="1253" y="2715"/>
              <a:ext cx="272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08" name="Line 77"/>
            <p:cNvSpPr>
              <a:spLocks noChangeShapeType="1"/>
            </p:cNvSpPr>
            <p:nvPr/>
          </p:nvSpPr>
          <p:spPr bwMode="auto">
            <a:xfrm>
              <a:off x="1253" y="2964"/>
              <a:ext cx="272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09" name="Line 78"/>
            <p:cNvSpPr>
              <a:spLocks noChangeShapeType="1"/>
            </p:cNvSpPr>
            <p:nvPr/>
          </p:nvSpPr>
          <p:spPr bwMode="auto">
            <a:xfrm>
              <a:off x="1253" y="2715"/>
              <a:ext cx="0" cy="24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10" name="Line 79"/>
            <p:cNvSpPr>
              <a:spLocks noChangeShapeType="1"/>
            </p:cNvSpPr>
            <p:nvPr/>
          </p:nvSpPr>
          <p:spPr bwMode="auto">
            <a:xfrm>
              <a:off x="1594" y="2715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11" name="Line 80"/>
            <p:cNvSpPr>
              <a:spLocks noChangeShapeType="1"/>
            </p:cNvSpPr>
            <p:nvPr/>
          </p:nvSpPr>
          <p:spPr bwMode="auto">
            <a:xfrm>
              <a:off x="1935" y="2715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12" name="Line 81"/>
            <p:cNvSpPr>
              <a:spLocks noChangeShapeType="1"/>
            </p:cNvSpPr>
            <p:nvPr/>
          </p:nvSpPr>
          <p:spPr bwMode="auto">
            <a:xfrm>
              <a:off x="2276" y="2715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13" name="Line 82"/>
            <p:cNvSpPr>
              <a:spLocks noChangeShapeType="1"/>
            </p:cNvSpPr>
            <p:nvPr/>
          </p:nvSpPr>
          <p:spPr bwMode="auto">
            <a:xfrm>
              <a:off x="2617" y="2715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14" name="Line 83"/>
            <p:cNvSpPr>
              <a:spLocks noChangeShapeType="1"/>
            </p:cNvSpPr>
            <p:nvPr/>
          </p:nvSpPr>
          <p:spPr bwMode="auto">
            <a:xfrm>
              <a:off x="2958" y="2715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15" name="Line 84"/>
            <p:cNvSpPr>
              <a:spLocks noChangeShapeType="1"/>
            </p:cNvSpPr>
            <p:nvPr/>
          </p:nvSpPr>
          <p:spPr bwMode="auto">
            <a:xfrm>
              <a:off x="3299" y="2715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16" name="Line 85"/>
            <p:cNvSpPr>
              <a:spLocks noChangeShapeType="1"/>
            </p:cNvSpPr>
            <p:nvPr/>
          </p:nvSpPr>
          <p:spPr bwMode="auto">
            <a:xfrm>
              <a:off x="3640" y="2715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17" name="Line 86"/>
            <p:cNvSpPr>
              <a:spLocks noChangeShapeType="1"/>
            </p:cNvSpPr>
            <p:nvPr/>
          </p:nvSpPr>
          <p:spPr bwMode="auto">
            <a:xfrm>
              <a:off x="3981" y="2715"/>
              <a:ext cx="0" cy="24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4318" name="AutoShape 87"/>
            <p:cNvSpPr>
              <a:spLocks/>
            </p:cNvSpPr>
            <p:nvPr/>
          </p:nvSpPr>
          <p:spPr bwMode="auto">
            <a:xfrm rot="5386939">
              <a:off x="1890" y="2369"/>
              <a:ext cx="61" cy="1373"/>
            </a:xfrm>
            <a:prstGeom prst="rightBrace">
              <a:avLst>
                <a:gd name="adj1" fmla="val 155056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>
                <a:solidFill>
                  <a:schemeClr val="tx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54319" name="Text Box 88"/>
            <p:cNvSpPr txBox="1">
              <a:spLocks noChangeArrowheads="1"/>
            </p:cNvSpPr>
            <p:nvPr/>
          </p:nvSpPr>
          <p:spPr bwMode="auto">
            <a:xfrm>
              <a:off x="1544" y="3084"/>
              <a:ext cx="88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2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kumimoji="1" lang="zh-CN" altLang="en-US" sz="1600" b="1"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rPr>
                <a:t>已排序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985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/>
              <a:t>选择排序示例代码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251520" y="908050"/>
            <a:ext cx="8640960" cy="5848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lnSpc>
                <a:spcPct val="110000"/>
              </a:lnSpc>
              <a:buSzPct val="120000"/>
              <a:buFontTx/>
              <a:buNone/>
              <a:defRPr sz="2000" b="1">
                <a:latin typeface="Courier New" panose="02070309020205020404" pitchFamily="49" charset="0"/>
                <a:ea typeface="+mn-ea"/>
              </a:defRPr>
            </a:lvl1pPr>
            <a:lvl2pPr marL="91440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+mn-lt"/>
                <a:ea typeface="+mn-ea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955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30527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5099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9671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r>
              <a:rPr lang="en-US" altLang="zh-CN" dirty="0" err="1"/>
              <a:t>int</a:t>
            </a:r>
            <a:r>
              <a:rPr lang="en-US" altLang="zh-CN" dirty="0"/>
              <a:t> main( )</a:t>
            </a:r>
          </a:p>
          <a:p>
            <a:r>
              <a:rPr lang="en-US" altLang="zh-CN" dirty="0"/>
              <a:t>{ </a:t>
            </a:r>
            <a:r>
              <a:rPr lang="en-US" altLang="zh-CN" dirty="0" err="1"/>
              <a:t>int</a:t>
            </a:r>
            <a:r>
              <a:rPr lang="en-US" altLang="zh-CN" dirty="0"/>
              <a:t> </a:t>
            </a:r>
            <a:r>
              <a:rPr lang="en-US" altLang="zh-CN" dirty="0" err="1"/>
              <a:t>lh</a:t>
            </a:r>
            <a:r>
              <a:rPr lang="en-US" altLang="zh-CN" dirty="0"/>
              <a:t>, </a:t>
            </a:r>
            <a:r>
              <a:rPr lang="en-US" altLang="zh-CN" dirty="0" err="1"/>
              <a:t>rh</a:t>
            </a:r>
            <a:r>
              <a:rPr lang="en-US" altLang="zh-CN" dirty="0"/>
              <a:t>, k, </a:t>
            </a:r>
            <a:r>
              <a:rPr lang="en-US" altLang="zh-CN" dirty="0" err="1"/>
              <a:t>tmp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 </a:t>
            </a:r>
            <a:r>
              <a:rPr lang="en-US" altLang="zh-CN" dirty="0" err="1"/>
              <a:t>int</a:t>
            </a:r>
            <a:r>
              <a:rPr lang="en-US" altLang="zh-CN" dirty="0"/>
              <a:t> array[10] = {2, 5, 1, 9, 10, 0, 4, 8, 7, 6};</a:t>
            </a:r>
          </a:p>
          <a:p>
            <a:r>
              <a:rPr lang="en-US" altLang="zh-CN" dirty="0"/>
              <a:t>  </a:t>
            </a:r>
          </a:p>
          <a:p>
            <a:r>
              <a:rPr lang="en-US" altLang="zh-CN" dirty="0"/>
              <a:t>  for (</a:t>
            </a:r>
            <a:r>
              <a:rPr lang="en-US" altLang="zh-CN" dirty="0" err="1"/>
              <a:t>lh</a:t>
            </a:r>
            <a:r>
              <a:rPr lang="en-US" altLang="zh-CN" dirty="0"/>
              <a:t> = 0; </a:t>
            </a:r>
            <a:r>
              <a:rPr lang="en-US" altLang="zh-CN" dirty="0" err="1"/>
              <a:t>lh</a:t>
            </a:r>
            <a:r>
              <a:rPr lang="en-US" altLang="zh-CN" dirty="0"/>
              <a:t> &lt; 10; </a:t>
            </a:r>
            <a:r>
              <a:rPr lang="en-US" altLang="zh-CN" dirty="0" err="1"/>
              <a:t>lh</a:t>
            </a:r>
            <a:r>
              <a:rPr lang="en-US" altLang="zh-CN" dirty="0"/>
              <a:t>++){ </a:t>
            </a:r>
          </a:p>
          <a:p>
            <a:r>
              <a:rPr lang="en-US" altLang="zh-CN" dirty="0"/>
              <a:t>	</a:t>
            </a:r>
            <a:r>
              <a:rPr lang="en-US" altLang="zh-CN" dirty="0" err="1"/>
              <a:t>rh</a:t>
            </a:r>
            <a:r>
              <a:rPr lang="en-US" altLang="zh-CN" dirty="0"/>
              <a:t> = </a:t>
            </a:r>
            <a:r>
              <a:rPr lang="en-US" altLang="zh-CN" dirty="0" err="1"/>
              <a:t>lh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 	for (k = </a:t>
            </a:r>
            <a:r>
              <a:rPr lang="en-US" altLang="zh-CN" dirty="0" err="1"/>
              <a:t>lh</a:t>
            </a:r>
            <a:r>
              <a:rPr lang="en-US" altLang="zh-CN" dirty="0"/>
              <a:t>; k &lt; 10; ++k)</a:t>
            </a:r>
          </a:p>
          <a:p>
            <a:r>
              <a:rPr lang="en-US" altLang="zh-CN" dirty="0"/>
              <a:t>         if (array[k] &lt; array[</a:t>
            </a:r>
            <a:r>
              <a:rPr lang="en-US" altLang="zh-CN" dirty="0" err="1"/>
              <a:t>rh</a:t>
            </a:r>
            <a:r>
              <a:rPr lang="en-US" altLang="zh-CN" dirty="0"/>
              <a:t>])  </a:t>
            </a:r>
            <a:r>
              <a:rPr lang="en-US" altLang="zh-CN" dirty="0" err="1"/>
              <a:t>rh</a:t>
            </a:r>
            <a:r>
              <a:rPr lang="en-US" altLang="zh-CN" dirty="0"/>
              <a:t> = k;</a:t>
            </a:r>
          </a:p>
          <a:p>
            <a:r>
              <a:rPr lang="en-US" altLang="zh-CN" dirty="0"/>
              <a:t>         </a:t>
            </a:r>
            <a:r>
              <a:rPr lang="en-US" altLang="zh-CN" dirty="0" err="1"/>
              <a:t>tmp</a:t>
            </a:r>
            <a:r>
              <a:rPr lang="en-US" altLang="zh-CN" dirty="0"/>
              <a:t> = array[</a:t>
            </a:r>
            <a:r>
              <a:rPr lang="en-US" altLang="zh-CN" dirty="0" err="1"/>
              <a:t>lh</a:t>
            </a:r>
            <a:r>
              <a:rPr lang="en-US" altLang="zh-CN" dirty="0"/>
              <a:t>];</a:t>
            </a:r>
          </a:p>
          <a:p>
            <a:r>
              <a:rPr lang="en-US" altLang="zh-CN" dirty="0"/>
              <a:t>	   array[</a:t>
            </a:r>
            <a:r>
              <a:rPr lang="en-US" altLang="zh-CN" dirty="0" err="1"/>
              <a:t>lh</a:t>
            </a:r>
            <a:r>
              <a:rPr lang="en-US" altLang="zh-CN" dirty="0"/>
              <a:t>] = array[</a:t>
            </a:r>
            <a:r>
              <a:rPr lang="en-US" altLang="zh-CN" dirty="0" err="1"/>
              <a:t>rh</a:t>
            </a:r>
            <a:r>
              <a:rPr lang="en-US" altLang="zh-CN" dirty="0"/>
              <a:t>];</a:t>
            </a:r>
          </a:p>
          <a:p>
            <a:r>
              <a:rPr lang="en-US" altLang="zh-CN" dirty="0"/>
              <a:t>         array[</a:t>
            </a:r>
            <a:r>
              <a:rPr lang="en-US" altLang="zh-CN" dirty="0" err="1"/>
              <a:t>rh</a:t>
            </a:r>
            <a:r>
              <a:rPr lang="en-US" altLang="zh-CN" dirty="0"/>
              <a:t>] = </a:t>
            </a:r>
            <a:r>
              <a:rPr lang="en-US" altLang="zh-CN" dirty="0" err="1"/>
              <a:t>tmp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 }</a:t>
            </a:r>
          </a:p>
          <a:p>
            <a:r>
              <a:rPr lang="en-US" altLang="zh-CN" dirty="0"/>
              <a:t> </a:t>
            </a:r>
          </a:p>
          <a:p>
            <a:r>
              <a:rPr lang="en-US" altLang="zh-CN" dirty="0"/>
              <a:t>  for (</a:t>
            </a:r>
            <a:r>
              <a:rPr lang="en-US" altLang="zh-CN" dirty="0" err="1"/>
              <a:t>lh</a:t>
            </a:r>
            <a:r>
              <a:rPr lang="en-US" altLang="zh-CN" dirty="0"/>
              <a:t> =0; </a:t>
            </a:r>
            <a:r>
              <a:rPr lang="en-US" altLang="zh-CN" dirty="0" err="1"/>
              <a:t>lh</a:t>
            </a:r>
            <a:r>
              <a:rPr lang="en-US" altLang="zh-CN" dirty="0"/>
              <a:t>&lt;10; ++</a:t>
            </a:r>
            <a:r>
              <a:rPr lang="en-US" altLang="zh-CN" dirty="0" err="1"/>
              <a:t>lh</a:t>
            </a:r>
            <a:r>
              <a:rPr lang="en-US" altLang="zh-CN" dirty="0"/>
              <a:t>)  </a:t>
            </a:r>
          </a:p>
          <a:p>
            <a:r>
              <a:rPr lang="en-US" altLang="zh-CN" dirty="0"/>
              <a:t>	</a:t>
            </a:r>
            <a:r>
              <a:rPr lang="en-US" altLang="zh-CN" dirty="0" err="1"/>
              <a:t>cout</a:t>
            </a:r>
            <a:r>
              <a:rPr lang="en-US" altLang="zh-CN" dirty="0"/>
              <a:t> &lt;&lt; array[</a:t>
            </a:r>
            <a:r>
              <a:rPr lang="en-US" altLang="zh-CN" dirty="0" err="1"/>
              <a:t>lh</a:t>
            </a:r>
            <a:r>
              <a:rPr lang="en-US" altLang="zh-CN" dirty="0"/>
              <a:t>] &lt;&lt; ' ';</a:t>
            </a:r>
          </a:p>
          <a:p>
            <a:r>
              <a:rPr lang="en-US" altLang="zh-CN" dirty="0"/>
              <a:t>  return 0;</a:t>
            </a:r>
          </a:p>
          <a:p>
            <a:r>
              <a:rPr lang="en-US" altLang="zh-CN" dirty="0"/>
              <a:t>}</a:t>
            </a:r>
          </a:p>
        </p:txBody>
      </p:sp>
      <p:sp>
        <p:nvSpPr>
          <p:cNvPr id="2" name="矩形 1"/>
          <p:cNvSpPr/>
          <p:nvPr/>
        </p:nvSpPr>
        <p:spPr>
          <a:xfrm>
            <a:off x="0" y="4221088"/>
            <a:ext cx="9144000" cy="720080"/>
          </a:xfrm>
          <a:prstGeom prst="rect">
            <a:avLst/>
          </a:prstGeom>
          <a:solidFill>
            <a:srgbClr val="FF0000"/>
          </a:solidFill>
        </p:spPr>
        <p:txBody>
          <a:bodyPr wrap="square" anchor="ctr">
            <a:no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Courier New" panose="02070309020205020404" pitchFamily="49" charset="0"/>
                <a:ea typeface="+mn-ea"/>
              </a:rPr>
              <a:t>最差时间复杂度：</a:t>
            </a:r>
            <a:r>
              <a:rPr lang="en-US" altLang="zh-CN" sz="2400" b="1" dirty="0">
                <a:solidFill>
                  <a:schemeClr val="bg1"/>
                </a:solidFill>
                <a:latin typeface="Courier New" panose="02070309020205020404" pitchFamily="49" charset="0"/>
                <a:ea typeface="+mn-ea"/>
              </a:rPr>
              <a:t>n+(n-1)+(n-2)+..+1</a:t>
            </a:r>
            <a:r>
              <a:rPr lang="zh-CN" altLang="en-US" sz="2400" b="1" dirty="0">
                <a:solidFill>
                  <a:schemeClr val="bg1"/>
                </a:solidFill>
                <a:latin typeface="Courier New" panose="02070309020205020404" pitchFamily="49" charset="0"/>
                <a:ea typeface="+mn-ea"/>
              </a:rPr>
              <a:t>次比较，所以是</a:t>
            </a:r>
            <a:r>
              <a:rPr lang="en-US" altLang="zh-CN" sz="2400" b="1" dirty="0">
                <a:solidFill>
                  <a:schemeClr val="bg1"/>
                </a:solidFill>
                <a:latin typeface="Courier New" panose="02070309020205020404" pitchFamily="49" charset="0"/>
                <a:ea typeface="+mn-ea"/>
              </a:rPr>
              <a:t>O(n</a:t>
            </a:r>
            <a:r>
              <a:rPr lang="en-US" altLang="zh-CN" sz="2400" b="1" baseline="30000" dirty="0">
                <a:solidFill>
                  <a:schemeClr val="bg1"/>
                </a:solidFill>
                <a:latin typeface="Courier New" panose="02070309020205020404" pitchFamily="49" charset="0"/>
                <a:ea typeface="+mn-ea"/>
              </a:rPr>
              <a:t>2</a:t>
            </a:r>
            <a:r>
              <a:rPr lang="en-US" altLang="zh-CN" sz="2400" b="1" dirty="0">
                <a:solidFill>
                  <a:schemeClr val="bg1"/>
                </a:solidFill>
                <a:latin typeface="Courier New" panose="02070309020205020404" pitchFamily="49" charset="0"/>
                <a:ea typeface="+mn-ea"/>
              </a:rPr>
              <a:t>)</a:t>
            </a:r>
            <a:endParaRPr lang="zh-CN" altLang="en-US" sz="2400" b="1" dirty="0">
              <a:solidFill>
                <a:schemeClr val="bg1"/>
              </a:solidFill>
              <a:latin typeface="Courier New" panose="02070309020205020404" pitchFamily="49" charset="0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115888"/>
            <a:ext cx="7772400" cy="500062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/>
              <a:t>气泡排序法</a:t>
            </a:r>
          </a:p>
        </p:txBody>
      </p:sp>
      <p:sp>
        <p:nvSpPr>
          <p:cNvPr id="5" name="矩形 4"/>
          <p:cNvSpPr/>
          <p:nvPr/>
        </p:nvSpPr>
        <p:spPr>
          <a:xfrm>
            <a:off x="467544" y="1124744"/>
            <a:ext cx="8424936" cy="33843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排序问题：</a:t>
            </a:r>
            <a:endParaRPr lang="en-US" altLang="zh-CN" sz="24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zh-CN" altLang="en-US" sz="2400" dirty="0">
                <a:latin typeface="+mn-ea"/>
                <a:ea typeface="+mn-ea"/>
              </a:rPr>
              <a:t>  将一个序列里的元素按照某一顺序（例如增序）重新排列</a:t>
            </a:r>
            <a:endParaRPr lang="zh-CN" altLang="en-US" sz="2400" dirty="0">
              <a:latin typeface="Courier New" panose="02070309020205020404" pitchFamily="49" charset="0"/>
              <a:ea typeface="+mn-ea"/>
            </a:endParaRP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气泡排序算法：</a:t>
            </a:r>
            <a:endParaRPr lang="en-US" altLang="zh-CN" sz="24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zh-CN" altLang="en-US" sz="2400" dirty="0">
                <a:latin typeface="+mn-ea"/>
                <a:ea typeface="+mn-ea"/>
              </a:rPr>
              <a:t>  对序列元素从头进行扫描，比较相邻的两个元素，如果大的在前小的在后，就交换这两个元素（冒泡过程），直至最大的元素被放入最后一个位置；然后再进行第二次扫描，冒出最大的泡放入倒数第二个位置；以此类推至放入第一个位置</a:t>
            </a:r>
          </a:p>
          <a:p>
            <a:pPr eaLnBrk="1" hangingPunct="1">
              <a:defRPr/>
            </a:pPr>
            <a:endParaRPr lang="en-US" altLang="zh-CN" sz="2400" dirty="0"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  </a:t>
            </a:r>
            <a:endParaRPr lang="zh-CN" altLang="en-US" sz="2400" dirty="0">
              <a:latin typeface="Courier New" panose="02070309020205020404" pitchFamily="49" charset="0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730" name="Group 2"/>
          <p:cNvGraphicFramePr>
            <a:graphicFrameLocks noGrp="1"/>
          </p:cNvGraphicFramePr>
          <p:nvPr/>
        </p:nvGraphicFramePr>
        <p:xfrm>
          <a:off x="381000" y="1397000"/>
          <a:ext cx="4530725" cy="396875"/>
        </p:xfrm>
        <a:graphic>
          <a:graphicData uri="http://schemas.openxmlformats.org/drawingml/2006/table">
            <a:tbl>
              <a:tblPr/>
              <a:tblGrid>
                <a:gridCol w="452438">
                  <a:extLst>
                    <a:ext uri="{9D8B030D-6E8A-4147-A177-3AD203B41FA5}">
                      <a16:colId xmlns:a16="http://schemas.microsoft.com/office/drawing/2014/main" val="759150332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4289357802"/>
                    </a:ext>
                  </a:extLst>
                </a:gridCol>
                <a:gridCol w="452437">
                  <a:extLst>
                    <a:ext uri="{9D8B030D-6E8A-4147-A177-3AD203B41FA5}">
                      <a16:colId xmlns:a16="http://schemas.microsoft.com/office/drawing/2014/main" val="2272299613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1741696487"/>
                    </a:ext>
                  </a:extLst>
                </a:gridCol>
                <a:gridCol w="452438">
                  <a:extLst>
                    <a:ext uri="{9D8B030D-6E8A-4147-A177-3AD203B41FA5}">
                      <a16:colId xmlns:a16="http://schemas.microsoft.com/office/drawing/2014/main" val="1969327954"/>
                    </a:ext>
                  </a:extLst>
                </a:gridCol>
                <a:gridCol w="452437">
                  <a:extLst>
                    <a:ext uri="{9D8B030D-6E8A-4147-A177-3AD203B41FA5}">
                      <a16:colId xmlns:a16="http://schemas.microsoft.com/office/drawing/2014/main" val="122877457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448343705"/>
                    </a:ext>
                  </a:extLst>
                </a:gridCol>
                <a:gridCol w="468313">
                  <a:extLst>
                    <a:ext uri="{9D8B030D-6E8A-4147-A177-3AD203B41FA5}">
                      <a16:colId xmlns:a16="http://schemas.microsoft.com/office/drawing/2014/main" val="3480158129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561273479"/>
                    </a:ext>
                  </a:extLst>
                </a:gridCol>
                <a:gridCol w="452437">
                  <a:extLst>
                    <a:ext uri="{9D8B030D-6E8A-4147-A177-3AD203B41FA5}">
                      <a16:colId xmlns:a16="http://schemas.microsoft.com/office/drawing/2014/main" val="1884523522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7177404"/>
                  </a:ext>
                </a:extLst>
              </a:tr>
            </a:tbl>
          </a:graphicData>
        </a:graphic>
      </p:graphicFrame>
      <p:sp>
        <p:nvSpPr>
          <p:cNvPr id="66586" name="AutoShape 26"/>
          <p:cNvSpPr>
            <a:spLocks/>
          </p:cNvSpPr>
          <p:nvPr/>
        </p:nvSpPr>
        <p:spPr bwMode="auto">
          <a:xfrm rot="-5400000">
            <a:off x="2477294" y="-1194594"/>
            <a:ext cx="338138" cy="4530725"/>
          </a:xfrm>
          <a:prstGeom prst="rightBrace">
            <a:avLst>
              <a:gd name="adj1" fmla="val 111659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3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zh-CN" altLang="en-US" sz="180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66587" name="Text Box 27"/>
          <p:cNvSpPr txBox="1">
            <a:spLocks noChangeArrowheads="1"/>
          </p:cNvSpPr>
          <p:nvPr/>
        </p:nvSpPr>
        <p:spPr bwMode="auto">
          <a:xfrm>
            <a:off x="1308100" y="549275"/>
            <a:ext cx="31511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3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r>
              <a:rPr kumimoji="1" lang="zh-CN" altLang="en-US" sz="20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待冒泡的元素</a:t>
            </a:r>
          </a:p>
        </p:txBody>
      </p:sp>
      <p:graphicFrame>
        <p:nvGraphicFramePr>
          <p:cNvPr id="73756" name="Group 28"/>
          <p:cNvGraphicFramePr>
            <a:graphicFrameLocks noGrp="1"/>
          </p:cNvGraphicFramePr>
          <p:nvPr/>
        </p:nvGraphicFramePr>
        <p:xfrm>
          <a:off x="4178300" y="2343150"/>
          <a:ext cx="4716463" cy="396875"/>
        </p:xfrm>
        <a:graphic>
          <a:graphicData uri="http://schemas.openxmlformats.org/drawingml/2006/table">
            <a:tbl>
              <a:tblPr/>
              <a:tblGrid>
                <a:gridCol w="471488">
                  <a:extLst>
                    <a:ext uri="{9D8B030D-6E8A-4147-A177-3AD203B41FA5}">
                      <a16:colId xmlns:a16="http://schemas.microsoft.com/office/drawing/2014/main" val="2781311349"/>
                    </a:ext>
                  </a:extLst>
                </a:gridCol>
                <a:gridCol w="471487">
                  <a:extLst>
                    <a:ext uri="{9D8B030D-6E8A-4147-A177-3AD203B41FA5}">
                      <a16:colId xmlns:a16="http://schemas.microsoft.com/office/drawing/2014/main" val="1826045815"/>
                    </a:ext>
                  </a:extLst>
                </a:gridCol>
                <a:gridCol w="471488">
                  <a:extLst>
                    <a:ext uri="{9D8B030D-6E8A-4147-A177-3AD203B41FA5}">
                      <a16:colId xmlns:a16="http://schemas.microsoft.com/office/drawing/2014/main" val="4205392130"/>
                    </a:ext>
                  </a:extLst>
                </a:gridCol>
                <a:gridCol w="471487">
                  <a:extLst>
                    <a:ext uri="{9D8B030D-6E8A-4147-A177-3AD203B41FA5}">
                      <a16:colId xmlns:a16="http://schemas.microsoft.com/office/drawing/2014/main" val="133823853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426477379"/>
                    </a:ext>
                  </a:extLst>
                </a:gridCol>
                <a:gridCol w="471488">
                  <a:extLst>
                    <a:ext uri="{9D8B030D-6E8A-4147-A177-3AD203B41FA5}">
                      <a16:colId xmlns:a16="http://schemas.microsoft.com/office/drawing/2014/main" val="1510179350"/>
                    </a:ext>
                  </a:extLst>
                </a:gridCol>
                <a:gridCol w="455612">
                  <a:extLst>
                    <a:ext uri="{9D8B030D-6E8A-4147-A177-3AD203B41FA5}">
                      <a16:colId xmlns:a16="http://schemas.microsoft.com/office/drawing/2014/main" val="2119250939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329395926"/>
                    </a:ext>
                  </a:extLst>
                </a:gridCol>
                <a:gridCol w="471487">
                  <a:extLst>
                    <a:ext uri="{9D8B030D-6E8A-4147-A177-3AD203B41FA5}">
                      <a16:colId xmlns:a16="http://schemas.microsoft.com/office/drawing/2014/main" val="1238267487"/>
                    </a:ext>
                  </a:extLst>
                </a:gridCol>
                <a:gridCol w="471488">
                  <a:extLst>
                    <a:ext uri="{9D8B030D-6E8A-4147-A177-3AD203B41FA5}">
                      <a16:colId xmlns:a16="http://schemas.microsoft.com/office/drawing/2014/main" val="483058668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7460840"/>
                  </a:ext>
                </a:extLst>
              </a:tr>
            </a:tbl>
          </a:graphicData>
        </a:graphic>
      </p:graphicFrame>
      <p:sp>
        <p:nvSpPr>
          <p:cNvPr id="66612" name="AutoShape 52"/>
          <p:cNvSpPr>
            <a:spLocks/>
          </p:cNvSpPr>
          <p:nvPr/>
        </p:nvSpPr>
        <p:spPr bwMode="auto">
          <a:xfrm rot="-5400000">
            <a:off x="6053932" y="-27782"/>
            <a:ext cx="495300" cy="4246563"/>
          </a:xfrm>
          <a:prstGeom prst="rightBrace">
            <a:avLst>
              <a:gd name="adj1" fmla="val 71448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3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zh-CN" altLang="en-US" sz="180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66613" name="Text Box 53"/>
          <p:cNvSpPr txBox="1">
            <a:spLocks noChangeArrowheads="1"/>
          </p:cNvSpPr>
          <p:nvPr/>
        </p:nvSpPr>
        <p:spPr bwMode="auto">
          <a:xfrm>
            <a:off x="4787900" y="1495425"/>
            <a:ext cx="31511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3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r>
              <a:rPr kumimoji="1" lang="zh-CN" altLang="en-US" sz="20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待冒泡的元素</a:t>
            </a:r>
          </a:p>
        </p:txBody>
      </p:sp>
      <p:graphicFrame>
        <p:nvGraphicFramePr>
          <p:cNvPr id="73782" name="Group 54"/>
          <p:cNvGraphicFramePr>
            <a:graphicFrameLocks noGrp="1"/>
          </p:cNvGraphicFramePr>
          <p:nvPr/>
        </p:nvGraphicFramePr>
        <p:xfrm>
          <a:off x="339725" y="3189288"/>
          <a:ext cx="4540250" cy="396875"/>
        </p:xfrm>
        <a:graphic>
          <a:graphicData uri="http://schemas.openxmlformats.org/drawingml/2006/table">
            <a:tbl>
              <a:tblPr/>
              <a:tblGrid>
                <a:gridCol w="454025">
                  <a:extLst>
                    <a:ext uri="{9D8B030D-6E8A-4147-A177-3AD203B41FA5}">
                      <a16:colId xmlns:a16="http://schemas.microsoft.com/office/drawing/2014/main" val="3055766975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3786086939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1904804618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863323547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102324936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1953068009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4288922415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971132442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3549169681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122233383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057740"/>
                  </a:ext>
                </a:extLst>
              </a:tr>
            </a:tbl>
          </a:graphicData>
        </a:graphic>
      </p:graphicFrame>
      <p:sp>
        <p:nvSpPr>
          <p:cNvPr id="66638" name="AutoShape 78"/>
          <p:cNvSpPr>
            <a:spLocks/>
          </p:cNvSpPr>
          <p:nvPr/>
        </p:nvSpPr>
        <p:spPr bwMode="auto">
          <a:xfrm rot="-5400000">
            <a:off x="1908175" y="1125538"/>
            <a:ext cx="495300" cy="3632200"/>
          </a:xfrm>
          <a:prstGeom prst="rightBrace">
            <a:avLst>
              <a:gd name="adj1" fmla="val 61111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3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zh-CN" altLang="en-US" sz="180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66639" name="Text Box 79"/>
          <p:cNvSpPr txBox="1">
            <a:spLocks noChangeArrowheads="1"/>
          </p:cNvSpPr>
          <p:nvPr/>
        </p:nvSpPr>
        <p:spPr bwMode="auto">
          <a:xfrm>
            <a:off x="579438" y="2341563"/>
            <a:ext cx="3151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3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r>
              <a:rPr kumimoji="1" lang="zh-CN" altLang="en-US" sz="20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待冒泡的元素</a:t>
            </a:r>
          </a:p>
        </p:txBody>
      </p:sp>
      <p:graphicFrame>
        <p:nvGraphicFramePr>
          <p:cNvPr id="73808" name="Group 80"/>
          <p:cNvGraphicFramePr>
            <a:graphicFrameLocks noGrp="1"/>
          </p:cNvGraphicFramePr>
          <p:nvPr/>
        </p:nvGraphicFramePr>
        <p:xfrm>
          <a:off x="4459288" y="3960813"/>
          <a:ext cx="4540250" cy="396875"/>
        </p:xfrm>
        <a:graphic>
          <a:graphicData uri="http://schemas.openxmlformats.org/drawingml/2006/table">
            <a:tbl>
              <a:tblPr/>
              <a:tblGrid>
                <a:gridCol w="454025">
                  <a:extLst>
                    <a:ext uri="{9D8B030D-6E8A-4147-A177-3AD203B41FA5}">
                      <a16:colId xmlns:a16="http://schemas.microsoft.com/office/drawing/2014/main" val="1433945825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4141860960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3502505022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1378790297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631075997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308987991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230201709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1323849361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359999160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4202112683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009941"/>
                  </a:ext>
                </a:extLst>
              </a:tr>
            </a:tbl>
          </a:graphicData>
        </a:graphic>
      </p:graphicFrame>
      <p:sp>
        <p:nvSpPr>
          <p:cNvPr id="66664" name="AutoShape 104"/>
          <p:cNvSpPr>
            <a:spLocks/>
          </p:cNvSpPr>
          <p:nvPr/>
        </p:nvSpPr>
        <p:spPr bwMode="auto">
          <a:xfrm rot="-5400000">
            <a:off x="5792788" y="2132013"/>
            <a:ext cx="495300" cy="3162300"/>
          </a:xfrm>
          <a:prstGeom prst="rightBrace">
            <a:avLst>
              <a:gd name="adj1" fmla="val 53205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3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zh-CN" altLang="en-US" sz="180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66665" name="Text Box 105"/>
          <p:cNvSpPr txBox="1">
            <a:spLocks noChangeArrowheads="1"/>
          </p:cNvSpPr>
          <p:nvPr/>
        </p:nvSpPr>
        <p:spPr bwMode="auto">
          <a:xfrm>
            <a:off x="4826000" y="3113088"/>
            <a:ext cx="2484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3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r>
              <a:rPr kumimoji="1" lang="zh-CN" altLang="en-US" sz="20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待冒泡的元素</a:t>
            </a:r>
          </a:p>
        </p:txBody>
      </p:sp>
      <p:graphicFrame>
        <p:nvGraphicFramePr>
          <p:cNvPr id="73834" name="Group 106"/>
          <p:cNvGraphicFramePr>
            <a:graphicFrameLocks noGrp="1"/>
          </p:cNvGraphicFramePr>
          <p:nvPr/>
        </p:nvGraphicFramePr>
        <p:xfrm>
          <a:off x="339725" y="4808538"/>
          <a:ext cx="4540250" cy="396875"/>
        </p:xfrm>
        <a:graphic>
          <a:graphicData uri="http://schemas.openxmlformats.org/drawingml/2006/table">
            <a:tbl>
              <a:tblPr/>
              <a:tblGrid>
                <a:gridCol w="454025">
                  <a:extLst>
                    <a:ext uri="{9D8B030D-6E8A-4147-A177-3AD203B41FA5}">
                      <a16:colId xmlns:a16="http://schemas.microsoft.com/office/drawing/2014/main" val="3068985609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208667233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1985892897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3734649672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1138557089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25449005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3280863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1654451876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1641488723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013449190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5626677"/>
                  </a:ext>
                </a:extLst>
              </a:tr>
            </a:tbl>
          </a:graphicData>
        </a:graphic>
      </p:graphicFrame>
      <p:sp>
        <p:nvSpPr>
          <p:cNvPr id="66690" name="AutoShape 130"/>
          <p:cNvSpPr>
            <a:spLocks/>
          </p:cNvSpPr>
          <p:nvPr/>
        </p:nvSpPr>
        <p:spPr bwMode="auto">
          <a:xfrm rot="-5400000">
            <a:off x="1471613" y="3181350"/>
            <a:ext cx="495300" cy="2759075"/>
          </a:xfrm>
          <a:prstGeom prst="rightBrace">
            <a:avLst>
              <a:gd name="adj1" fmla="val 46421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3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zh-CN" altLang="en-US" sz="180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66691" name="Text Box 131"/>
          <p:cNvSpPr txBox="1">
            <a:spLocks noChangeArrowheads="1"/>
          </p:cNvSpPr>
          <p:nvPr/>
        </p:nvSpPr>
        <p:spPr bwMode="auto">
          <a:xfrm>
            <a:off x="706438" y="3960813"/>
            <a:ext cx="2484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3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r>
              <a:rPr kumimoji="1" lang="zh-CN" altLang="en-US" sz="20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待冒泡的元素</a:t>
            </a:r>
          </a:p>
        </p:txBody>
      </p:sp>
      <p:graphicFrame>
        <p:nvGraphicFramePr>
          <p:cNvPr id="73860" name="Group 132"/>
          <p:cNvGraphicFramePr>
            <a:graphicFrameLocks noGrp="1"/>
          </p:cNvGraphicFramePr>
          <p:nvPr/>
        </p:nvGraphicFramePr>
        <p:xfrm>
          <a:off x="4354513" y="5643563"/>
          <a:ext cx="4540250" cy="396875"/>
        </p:xfrm>
        <a:graphic>
          <a:graphicData uri="http://schemas.openxmlformats.org/drawingml/2006/table">
            <a:tbl>
              <a:tblPr/>
              <a:tblGrid>
                <a:gridCol w="454025">
                  <a:extLst>
                    <a:ext uri="{9D8B030D-6E8A-4147-A177-3AD203B41FA5}">
                      <a16:colId xmlns:a16="http://schemas.microsoft.com/office/drawing/2014/main" val="2725863416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395803761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570969298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4429978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1921479061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3315198719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923381052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355377519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91661398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950187557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1146590"/>
                  </a:ext>
                </a:extLst>
              </a:tr>
            </a:tbl>
          </a:graphicData>
        </a:graphic>
      </p:graphicFrame>
      <p:sp>
        <p:nvSpPr>
          <p:cNvPr id="66716" name="AutoShape 156"/>
          <p:cNvSpPr>
            <a:spLocks/>
          </p:cNvSpPr>
          <p:nvPr/>
        </p:nvSpPr>
        <p:spPr bwMode="auto">
          <a:xfrm rot="-5400000">
            <a:off x="5294313" y="4208463"/>
            <a:ext cx="495300" cy="2374900"/>
          </a:xfrm>
          <a:prstGeom prst="rightBrace">
            <a:avLst>
              <a:gd name="adj1" fmla="val 39957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3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zh-CN" altLang="en-US" sz="180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66717" name="Text Box 157"/>
          <p:cNvSpPr txBox="1">
            <a:spLocks noChangeArrowheads="1"/>
          </p:cNvSpPr>
          <p:nvPr/>
        </p:nvSpPr>
        <p:spPr bwMode="auto">
          <a:xfrm>
            <a:off x="4721225" y="4795838"/>
            <a:ext cx="2484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3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r>
              <a:rPr kumimoji="1" lang="zh-CN" altLang="en-US" sz="20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待冒泡的元素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179512" y="188640"/>
            <a:ext cx="8784976" cy="64940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main()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{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a[ ] = { 0, 3, 5, 1, 8, 7, 9, 4, 2, 10, 6};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, j,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tmp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, n = 11;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bool flag;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for (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=1;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&lt;n; ++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){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	flag = false;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   for (j=0; j&lt;n-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 ++j)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      if (a[j+1] &lt; a[j]){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		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tmp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= a[j]; 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		a[j] = a[j+1]; 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		a[j+1] =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tmp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 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		flag = true;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	   }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   if (!flag) break;/* 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一趟冒泡中没有发生交换，排序结束*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/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}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&lt;&lt;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endl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for (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=0;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&lt;n; ++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)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&lt;&lt; a[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] &lt;&lt; ' ';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return 0;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} </a:t>
            </a:r>
          </a:p>
        </p:txBody>
      </p:sp>
      <p:sp>
        <p:nvSpPr>
          <p:cNvPr id="3" name="矩形 2"/>
          <p:cNvSpPr/>
          <p:nvPr/>
        </p:nvSpPr>
        <p:spPr>
          <a:xfrm>
            <a:off x="-1825" y="3573016"/>
            <a:ext cx="9108504" cy="720080"/>
          </a:xfrm>
          <a:prstGeom prst="rect">
            <a:avLst/>
          </a:prstGeom>
          <a:solidFill>
            <a:srgbClr val="FF0000"/>
          </a:solidFill>
        </p:spPr>
        <p:txBody>
          <a:bodyPr wrap="square" anchor="ctr">
            <a:no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Courier New" panose="02070309020205020404" pitchFamily="49" charset="0"/>
                <a:ea typeface="+mn-ea"/>
              </a:rPr>
              <a:t>时间复杂度是</a:t>
            </a:r>
            <a:r>
              <a:rPr lang="en-US" altLang="zh-CN" sz="2400" b="1" dirty="0">
                <a:solidFill>
                  <a:schemeClr val="bg1"/>
                </a:solidFill>
                <a:latin typeface="Courier New" panose="02070309020205020404" pitchFamily="49" charset="0"/>
                <a:ea typeface="+mn-ea"/>
              </a:rPr>
              <a:t>O(n</a:t>
            </a:r>
            <a:r>
              <a:rPr lang="en-US" altLang="zh-CN" sz="2400" b="1" baseline="30000" dirty="0">
                <a:solidFill>
                  <a:schemeClr val="bg1"/>
                </a:solidFill>
                <a:latin typeface="Courier New" panose="02070309020205020404" pitchFamily="49" charset="0"/>
                <a:ea typeface="+mn-ea"/>
              </a:rPr>
              <a:t>2</a:t>
            </a:r>
            <a:r>
              <a:rPr lang="en-US" altLang="zh-CN" sz="2400" b="1" dirty="0">
                <a:solidFill>
                  <a:schemeClr val="bg1"/>
                </a:solidFill>
                <a:latin typeface="Courier New" panose="02070309020205020404" pitchFamily="49" charset="0"/>
                <a:ea typeface="+mn-ea"/>
              </a:rPr>
              <a:t>)</a:t>
            </a:r>
            <a:endParaRPr lang="zh-CN" altLang="en-US" sz="2400" b="1" dirty="0">
              <a:solidFill>
                <a:schemeClr val="bg1"/>
              </a:solidFill>
              <a:latin typeface="Courier New" panose="02070309020205020404" pitchFamily="49" charset="0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E1E64-B230-1FAB-0489-F2AA588B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FA6C0-2149-791F-A4E2-95AFF1C1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N" dirty="0"/>
              <a:t>Can you modify the previous two sorting programs so that they can sort an array of any length, input by the user?</a:t>
            </a:r>
          </a:p>
          <a:p>
            <a:r>
              <a:rPr lang="en-CN" dirty="0"/>
              <a:t>Also, try to print out the number of comparisons done for sorting each array.</a:t>
            </a:r>
          </a:p>
        </p:txBody>
      </p:sp>
    </p:spTree>
    <p:extLst>
      <p:ext uri="{BB962C8B-B14F-4D97-AF65-F5344CB8AC3E}">
        <p14:creationId xmlns:p14="http://schemas.microsoft.com/office/powerpoint/2010/main" val="366996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95736" y="115888"/>
            <a:ext cx="6732364" cy="688975"/>
          </a:xfrm>
        </p:spPr>
        <p:txBody>
          <a:bodyPr/>
          <a:lstStyle/>
          <a:p>
            <a:pPr eaLnBrk="1" hangingPunct="1"/>
            <a:r>
              <a:rPr lang="zh-CN" altLang="en-US" dirty="0"/>
              <a:t>第五章 批量数据处理</a:t>
            </a:r>
            <a:r>
              <a:rPr lang="en-US" altLang="zh-CN" dirty="0"/>
              <a:t>—</a:t>
            </a:r>
            <a:r>
              <a:rPr lang="zh-CN" altLang="en-US" dirty="0"/>
              <a:t>数组</a:t>
            </a:r>
          </a:p>
        </p:txBody>
      </p:sp>
      <p:grpSp>
        <p:nvGrpSpPr>
          <p:cNvPr id="8195" name="Group 57"/>
          <p:cNvGrpSpPr>
            <a:grpSpLocks/>
          </p:cNvGrpSpPr>
          <p:nvPr/>
        </p:nvGrpSpPr>
        <p:grpSpPr bwMode="auto">
          <a:xfrm>
            <a:off x="2195736" y="4293096"/>
            <a:ext cx="5259388" cy="719138"/>
            <a:chOff x="1066" y="2432"/>
            <a:chExt cx="3313" cy="453"/>
          </a:xfrm>
        </p:grpSpPr>
        <p:sp>
          <p:nvSpPr>
            <p:cNvPr id="8241" name="AutoShape 5"/>
            <p:cNvSpPr>
              <a:spLocks noChangeArrowheads="1"/>
            </p:cNvSpPr>
            <p:nvPr/>
          </p:nvSpPr>
          <p:spPr bwMode="auto">
            <a:xfrm>
              <a:off x="1066" y="2432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5.4 </a:t>
              </a:r>
              <a:r>
                <a:rPr lang="zh-CN" altLang="en-US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字符串</a:t>
              </a:r>
              <a:endParaRPr lang="en-US" altLang="zh-CN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8242" name="Group 8"/>
            <p:cNvGrpSpPr>
              <a:grpSpLocks/>
            </p:cNvGrpSpPr>
            <p:nvPr/>
          </p:nvGrpSpPr>
          <p:grpSpPr bwMode="auto">
            <a:xfrm>
              <a:off x="4105" y="2637"/>
              <a:ext cx="274" cy="248"/>
              <a:chOff x="2078" y="1680"/>
              <a:chExt cx="1615" cy="1615"/>
            </a:xfrm>
          </p:grpSpPr>
          <p:sp>
            <p:nvSpPr>
              <p:cNvPr id="8243" name="Oval 9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44" name="Oval 10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6" name="Oval 11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46" name="Oval 12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8" name="Oval 13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48" name="Oval 14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8196" name="Group 58"/>
          <p:cNvGrpSpPr>
            <a:grpSpLocks/>
          </p:cNvGrpSpPr>
          <p:nvPr/>
        </p:nvGrpSpPr>
        <p:grpSpPr bwMode="auto">
          <a:xfrm>
            <a:off x="2195736" y="3494584"/>
            <a:ext cx="5259388" cy="600075"/>
            <a:chOff x="1066" y="1842"/>
            <a:chExt cx="3313" cy="378"/>
          </a:xfrm>
        </p:grpSpPr>
        <p:sp>
          <p:nvSpPr>
            <p:cNvPr id="8233" name="AutoShape 4"/>
            <p:cNvSpPr>
              <a:spLocks noChangeArrowheads="1"/>
            </p:cNvSpPr>
            <p:nvPr/>
          </p:nvSpPr>
          <p:spPr bwMode="auto">
            <a:xfrm>
              <a:off x="1066" y="1842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5.3 </a:t>
              </a:r>
              <a:r>
                <a:rPr lang="zh-CN" altLang="en-US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二维数组</a:t>
              </a:r>
              <a:endParaRPr lang="en-US" altLang="zh-CN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8234" name="Group 15"/>
            <p:cNvGrpSpPr>
              <a:grpSpLocks/>
            </p:cNvGrpSpPr>
            <p:nvPr/>
          </p:nvGrpSpPr>
          <p:grpSpPr bwMode="auto">
            <a:xfrm>
              <a:off x="4105" y="1953"/>
              <a:ext cx="274" cy="248"/>
              <a:chOff x="2078" y="1680"/>
              <a:chExt cx="1615" cy="1615"/>
            </a:xfrm>
          </p:grpSpPr>
          <p:sp>
            <p:nvSpPr>
              <p:cNvPr id="8235" name="Oval 16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36" name="Oval 17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29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gray">
              <a:xfrm>
                <a:off x="2255" y="1862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38" name="Oval 19"/>
              <p:cNvSpPr>
                <a:spLocks noChangeArrowheads="1"/>
              </p:cNvSpPr>
              <p:nvPr/>
            </p:nvSpPr>
            <p:spPr bwMode="gray">
              <a:xfrm>
                <a:off x="2254" y="1862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gray">
              <a:xfrm>
                <a:off x="2337" y="1947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gray">
              <a:xfrm>
                <a:off x="2337" y="1947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197" name="Group 59"/>
          <p:cNvGrpSpPr>
            <a:grpSpLocks/>
          </p:cNvGrpSpPr>
          <p:nvPr/>
        </p:nvGrpSpPr>
        <p:grpSpPr bwMode="auto">
          <a:xfrm>
            <a:off x="2195736" y="2700834"/>
            <a:ext cx="5256213" cy="681037"/>
            <a:chOff x="1066" y="1253"/>
            <a:chExt cx="3311" cy="429"/>
          </a:xfrm>
        </p:grpSpPr>
        <p:sp>
          <p:nvSpPr>
            <p:cNvPr id="8225" name="AutoShape 3"/>
            <p:cNvSpPr>
              <a:spLocks noChangeArrowheads="1"/>
            </p:cNvSpPr>
            <p:nvPr/>
          </p:nvSpPr>
          <p:spPr bwMode="auto">
            <a:xfrm>
              <a:off x="1066" y="1253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5.2 </a:t>
              </a:r>
              <a:r>
                <a:rPr lang="zh-CN" altLang="en-US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查找和排序</a:t>
              </a:r>
            </a:p>
          </p:txBody>
        </p:sp>
        <p:grpSp>
          <p:nvGrpSpPr>
            <p:cNvPr id="8226" name="Group 22"/>
            <p:cNvGrpSpPr>
              <a:grpSpLocks/>
            </p:cNvGrpSpPr>
            <p:nvPr/>
          </p:nvGrpSpPr>
          <p:grpSpPr bwMode="auto">
            <a:xfrm>
              <a:off x="4103" y="1434"/>
              <a:ext cx="274" cy="248"/>
              <a:chOff x="2078" y="1680"/>
              <a:chExt cx="1615" cy="1615"/>
            </a:xfrm>
          </p:grpSpPr>
          <p:sp>
            <p:nvSpPr>
              <p:cNvPr id="8227" name="Oval 23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28" name="Oval 24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4" name="Oval 25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30" name="Oval 26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6" name="Oval 27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32" name="Oval 28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00CC66"/>
                  </a:gs>
                  <a:gs pos="100000">
                    <a:srgbClr val="005E2F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8198" name="Group 60"/>
          <p:cNvGrpSpPr>
            <a:grpSpLocks/>
          </p:cNvGrpSpPr>
          <p:nvPr/>
        </p:nvGrpSpPr>
        <p:grpSpPr bwMode="auto">
          <a:xfrm>
            <a:off x="2195736" y="1940421"/>
            <a:ext cx="5186363" cy="682625"/>
            <a:chOff x="1066" y="709"/>
            <a:chExt cx="3267" cy="430"/>
          </a:xfrm>
        </p:grpSpPr>
        <p:sp>
          <p:nvSpPr>
            <p:cNvPr id="8217" name="AutoShape 29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066" y="709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5.1 </a:t>
              </a:r>
              <a:r>
                <a:rPr lang="zh-CN" altLang="en-US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一维数组</a:t>
              </a:r>
            </a:p>
          </p:txBody>
        </p:sp>
        <p:grpSp>
          <p:nvGrpSpPr>
            <p:cNvPr id="8218" name="Group 30"/>
            <p:cNvGrpSpPr>
              <a:grpSpLocks/>
            </p:cNvGrpSpPr>
            <p:nvPr/>
          </p:nvGrpSpPr>
          <p:grpSpPr bwMode="auto">
            <a:xfrm>
              <a:off x="4059" y="891"/>
              <a:ext cx="274" cy="248"/>
              <a:chOff x="2078" y="1680"/>
              <a:chExt cx="1615" cy="1615"/>
            </a:xfrm>
          </p:grpSpPr>
          <p:sp>
            <p:nvSpPr>
              <p:cNvPr id="8219" name="Oval 3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20" name="Oval 3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3" name="Oval 33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22" name="Oval 34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5" name="Oval 35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24" name="Oval 36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7C00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260591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95736" y="115888"/>
            <a:ext cx="6732364" cy="688975"/>
          </a:xfrm>
        </p:spPr>
        <p:txBody>
          <a:bodyPr/>
          <a:lstStyle/>
          <a:p>
            <a:pPr eaLnBrk="1" hangingPunct="1"/>
            <a:r>
              <a:rPr lang="zh-CN" altLang="en-US" dirty="0"/>
              <a:t>第五章 批量数据处理</a:t>
            </a:r>
            <a:r>
              <a:rPr lang="en-US" altLang="zh-CN" dirty="0"/>
              <a:t>—</a:t>
            </a:r>
            <a:r>
              <a:rPr lang="zh-CN" altLang="en-US" dirty="0"/>
              <a:t>数组</a:t>
            </a:r>
          </a:p>
        </p:txBody>
      </p:sp>
      <p:grpSp>
        <p:nvGrpSpPr>
          <p:cNvPr id="8195" name="Group 57"/>
          <p:cNvGrpSpPr>
            <a:grpSpLocks/>
          </p:cNvGrpSpPr>
          <p:nvPr/>
        </p:nvGrpSpPr>
        <p:grpSpPr bwMode="auto">
          <a:xfrm>
            <a:off x="2195736" y="4293096"/>
            <a:ext cx="5259388" cy="719138"/>
            <a:chOff x="1066" y="2432"/>
            <a:chExt cx="3313" cy="453"/>
          </a:xfrm>
        </p:grpSpPr>
        <p:sp>
          <p:nvSpPr>
            <p:cNvPr id="8241" name="AutoShape 5"/>
            <p:cNvSpPr>
              <a:spLocks noChangeArrowheads="1"/>
            </p:cNvSpPr>
            <p:nvPr/>
          </p:nvSpPr>
          <p:spPr bwMode="auto">
            <a:xfrm>
              <a:off x="1066" y="2432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5.4 </a:t>
              </a:r>
              <a:r>
                <a:rPr lang="zh-CN" altLang="en-US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字符串</a:t>
              </a:r>
              <a:endParaRPr lang="en-US" altLang="zh-CN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8242" name="Group 8"/>
            <p:cNvGrpSpPr>
              <a:grpSpLocks/>
            </p:cNvGrpSpPr>
            <p:nvPr/>
          </p:nvGrpSpPr>
          <p:grpSpPr bwMode="auto">
            <a:xfrm>
              <a:off x="4105" y="2637"/>
              <a:ext cx="274" cy="248"/>
              <a:chOff x="2078" y="1680"/>
              <a:chExt cx="1615" cy="1615"/>
            </a:xfrm>
          </p:grpSpPr>
          <p:sp>
            <p:nvSpPr>
              <p:cNvPr id="8243" name="Oval 9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44" name="Oval 10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6" name="Oval 11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46" name="Oval 12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8" name="Oval 13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48" name="Oval 14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8196" name="Group 58"/>
          <p:cNvGrpSpPr>
            <a:grpSpLocks/>
          </p:cNvGrpSpPr>
          <p:nvPr/>
        </p:nvGrpSpPr>
        <p:grpSpPr bwMode="auto">
          <a:xfrm>
            <a:off x="2195736" y="3494584"/>
            <a:ext cx="5259388" cy="600075"/>
            <a:chOff x="1066" y="1842"/>
            <a:chExt cx="3313" cy="378"/>
          </a:xfrm>
        </p:grpSpPr>
        <p:sp>
          <p:nvSpPr>
            <p:cNvPr id="8233" name="AutoShape 4"/>
            <p:cNvSpPr>
              <a:spLocks noChangeArrowheads="1"/>
            </p:cNvSpPr>
            <p:nvPr/>
          </p:nvSpPr>
          <p:spPr bwMode="auto">
            <a:xfrm>
              <a:off x="1066" y="1842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None/>
              </a:pPr>
              <a:r>
                <a:rPr lang="en-US" altLang="zh-CN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5.3 </a:t>
              </a:r>
              <a:r>
                <a:rPr lang="zh-CN" altLang="en-US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二维数组</a:t>
              </a:r>
              <a:endPara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8234" name="Group 15"/>
            <p:cNvGrpSpPr>
              <a:grpSpLocks/>
            </p:cNvGrpSpPr>
            <p:nvPr/>
          </p:nvGrpSpPr>
          <p:grpSpPr bwMode="auto">
            <a:xfrm>
              <a:off x="4105" y="1953"/>
              <a:ext cx="274" cy="248"/>
              <a:chOff x="2078" y="1680"/>
              <a:chExt cx="1615" cy="1615"/>
            </a:xfrm>
          </p:grpSpPr>
          <p:sp>
            <p:nvSpPr>
              <p:cNvPr id="8235" name="Oval 16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36" name="Oval 17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29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gray">
              <a:xfrm>
                <a:off x="2255" y="1862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38" name="Oval 19"/>
              <p:cNvSpPr>
                <a:spLocks noChangeArrowheads="1"/>
              </p:cNvSpPr>
              <p:nvPr/>
            </p:nvSpPr>
            <p:spPr bwMode="gray">
              <a:xfrm>
                <a:off x="2254" y="1862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gray">
              <a:xfrm>
                <a:off x="2337" y="1947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gray">
              <a:xfrm>
                <a:off x="2337" y="1947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197" name="Group 59"/>
          <p:cNvGrpSpPr>
            <a:grpSpLocks/>
          </p:cNvGrpSpPr>
          <p:nvPr/>
        </p:nvGrpSpPr>
        <p:grpSpPr bwMode="auto">
          <a:xfrm>
            <a:off x="2195736" y="2700834"/>
            <a:ext cx="5256213" cy="681037"/>
            <a:chOff x="1066" y="1253"/>
            <a:chExt cx="3311" cy="429"/>
          </a:xfrm>
        </p:grpSpPr>
        <p:sp>
          <p:nvSpPr>
            <p:cNvPr id="8225" name="AutoShape 3"/>
            <p:cNvSpPr>
              <a:spLocks noChangeArrowheads="1"/>
            </p:cNvSpPr>
            <p:nvPr/>
          </p:nvSpPr>
          <p:spPr bwMode="auto">
            <a:xfrm>
              <a:off x="1066" y="1253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None/>
              </a:pPr>
              <a:r>
                <a:rPr lang="en-US" altLang="zh-CN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5.2 </a:t>
              </a:r>
              <a:r>
                <a:rPr lang="zh-CN" altLang="en-US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查找和排序</a:t>
              </a:r>
            </a:p>
          </p:txBody>
        </p:sp>
        <p:grpSp>
          <p:nvGrpSpPr>
            <p:cNvPr id="8226" name="Group 22"/>
            <p:cNvGrpSpPr>
              <a:grpSpLocks/>
            </p:cNvGrpSpPr>
            <p:nvPr/>
          </p:nvGrpSpPr>
          <p:grpSpPr bwMode="auto">
            <a:xfrm>
              <a:off x="4103" y="1434"/>
              <a:ext cx="274" cy="248"/>
              <a:chOff x="2078" y="1680"/>
              <a:chExt cx="1615" cy="1615"/>
            </a:xfrm>
          </p:grpSpPr>
          <p:sp>
            <p:nvSpPr>
              <p:cNvPr id="8227" name="Oval 23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28" name="Oval 24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4" name="Oval 25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30" name="Oval 26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6" name="Oval 27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32" name="Oval 28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00CC66"/>
                  </a:gs>
                  <a:gs pos="100000">
                    <a:srgbClr val="005E2F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8198" name="Group 60"/>
          <p:cNvGrpSpPr>
            <a:grpSpLocks/>
          </p:cNvGrpSpPr>
          <p:nvPr/>
        </p:nvGrpSpPr>
        <p:grpSpPr bwMode="auto">
          <a:xfrm>
            <a:off x="2195736" y="1940421"/>
            <a:ext cx="5186363" cy="682625"/>
            <a:chOff x="1066" y="709"/>
            <a:chExt cx="3267" cy="430"/>
          </a:xfrm>
        </p:grpSpPr>
        <p:sp>
          <p:nvSpPr>
            <p:cNvPr id="8217" name="AutoShape 29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066" y="709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None/>
              </a:pPr>
              <a:r>
                <a:rPr lang="en-US" altLang="zh-CN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5.1 </a:t>
              </a:r>
              <a:r>
                <a:rPr lang="zh-CN" altLang="en-US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一维数组</a:t>
              </a:r>
            </a:p>
          </p:txBody>
        </p:sp>
        <p:grpSp>
          <p:nvGrpSpPr>
            <p:cNvPr id="8218" name="Group 30"/>
            <p:cNvGrpSpPr>
              <a:grpSpLocks/>
            </p:cNvGrpSpPr>
            <p:nvPr/>
          </p:nvGrpSpPr>
          <p:grpSpPr bwMode="auto">
            <a:xfrm>
              <a:off x="4059" y="891"/>
              <a:ext cx="274" cy="248"/>
              <a:chOff x="2078" y="1680"/>
              <a:chExt cx="1615" cy="1615"/>
            </a:xfrm>
          </p:grpSpPr>
          <p:sp>
            <p:nvSpPr>
              <p:cNvPr id="8219" name="Oval 3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20" name="Oval 3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3" name="Oval 33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22" name="Oval 34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5" name="Oval 35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24" name="Oval 36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7C00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093682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4213" y="115888"/>
            <a:ext cx="7772400" cy="652462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/>
              <a:t>多维数组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242888" y="981075"/>
            <a:ext cx="8866187" cy="1800225"/>
          </a:xfrm>
        </p:spPr>
        <p:txBody>
          <a:bodyPr/>
          <a:lstStyle/>
          <a:p>
            <a:pPr eaLnBrk="1" hangingPunct="1"/>
            <a:r>
              <a:rPr lang="zh-CN" altLang="en-US" sz="2400" b="1" dirty="0">
                <a:latin typeface="楷体_GB2312" pitchFamily="49" charset="-122"/>
              </a:rPr>
              <a:t>数组的每一个元素又是数组的数组称为多维数组</a:t>
            </a:r>
          </a:p>
          <a:p>
            <a:pPr eaLnBrk="1" hangingPunct="1"/>
            <a:r>
              <a:rPr lang="zh-CN" altLang="en-US" sz="2400" b="1" dirty="0">
                <a:latin typeface="楷体_GB2312" pitchFamily="49" charset="-122"/>
              </a:rPr>
              <a:t>最常用的多维数组是二维数组，例如，表示一个矩阵</a:t>
            </a:r>
          </a:p>
          <a:p>
            <a:pPr eaLnBrk="1" hangingPunct="1"/>
            <a:r>
              <a:rPr lang="zh-CN" altLang="en-US" sz="2400" b="1" dirty="0">
                <a:latin typeface="楷体_GB2312" pitchFamily="49" charset="-122"/>
              </a:rPr>
              <a:t>格式：</a:t>
            </a: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755576" y="3212976"/>
            <a:ext cx="33131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3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kumimoji="1" lang="en-US" altLang="zh-CN" sz="2400" b="1" dirty="0" err="1">
                <a:solidFill>
                  <a:schemeClr val="tx1"/>
                </a:solidFill>
                <a:ea typeface="楷体_GB2312" pitchFamily="49" charset="-122"/>
                <a:cs typeface="Courier New" panose="02070309020205020404" pitchFamily="49" charset="0"/>
              </a:rPr>
              <a:t>int</a:t>
            </a:r>
            <a:r>
              <a:rPr kumimoji="1" lang="en-US" altLang="zh-CN" sz="2400" b="1" dirty="0">
                <a:solidFill>
                  <a:schemeClr val="tx1"/>
                </a:solidFill>
                <a:ea typeface="楷体_GB2312" pitchFamily="49" charset="-122"/>
                <a:cs typeface="Courier New" panose="02070309020205020404" pitchFamily="49" charset="0"/>
              </a:rPr>
              <a:t>  a[</a:t>
            </a:r>
            <a:r>
              <a:rPr kumimoji="1" lang="en-US" altLang="zh-CN" sz="2400" b="1" dirty="0">
                <a:solidFill>
                  <a:srgbClr val="FF0000"/>
                </a:solidFill>
                <a:ea typeface="楷体_GB2312" pitchFamily="49" charset="-122"/>
                <a:cs typeface="Courier New" panose="02070309020205020404" pitchFamily="49" charset="0"/>
              </a:rPr>
              <a:t>4</a:t>
            </a:r>
            <a:r>
              <a:rPr kumimoji="1" lang="en-US" altLang="zh-CN" sz="2400" b="1" dirty="0">
                <a:solidFill>
                  <a:schemeClr val="tx1"/>
                </a:solidFill>
                <a:ea typeface="楷体_GB2312" pitchFamily="49" charset="-122"/>
                <a:cs typeface="Courier New" panose="02070309020205020404" pitchFamily="49" charset="0"/>
              </a:rPr>
              <a:t>][</a:t>
            </a:r>
            <a:r>
              <a:rPr kumimoji="1" lang="en-US" altLang="zh-CN" sz="24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楷体_GB2312" pitchFamily="49" charset="-122"/>
                <a:cs typeface="Courier New" panose="02070309020205020404" pitchFamily="49" charset="0"/>
              </a:rPr>
              <a:t>5</a:t>
            </a:r>
            <a:r>
              <a:rPr kumimoji="1" lang="en-US" altLang="zh-CN" sz="2400" b="1" dirty="0">
                <a:solidFill>
                  <a:schemeClr val="tx1"/>
                </a:solidFill>
                <a:ea typeface="楷体_GB2312" pitchFamily="49" charset="-122"/>
                <a:cs typeface="Courier New" panose="02070309020205020404" pitchFamily="49" charset="0"/>
              </a:rPr>
              <a:t>];</a:t>
            </a:r>
            <a:r>
              <a:rPr kumimoji="1" lang="en-US" altLang="zh-CN" sz="2400" b="1" dirty="0">
                <a:solidFill>
                  <a:schemeClr val="tx1"/>
                </a:solidFill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755576" y="3861048"/>
            <a:ext cx="7704138" cy="238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3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kumimoji="1" lang="zh-C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相当于定义了</a:t>
            </a:r>
            <a:r>
              <a:rPr kumimoji="1"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20 </a:t>
            </a:r>
            <a:r>
              <a:rPr kumimoji="1" lang="zh-C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个变量：</a:t>
            </a:r>
          </a:p>
          <a:p>
            <a:pPr algn="just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kumimoji="1" lang="en-US" altLang="zh-CN" sz="2400" b="1" dirty="0">
                <a:solidFill>
                  <a:schemeClr val="tx1"/>
                </a:solidFill>
                <a:ea typeface="楷体_GB2312" pitchFamily="49" charset="-122"/>
                <a:cs typeface="Courier New" panose="02070309020205020404" pitchFamily="49" charset="0"/>
              </a:rPr>
              <a:t>a[</a:t>
            </a:r>
            <a:r>
              <a:rPr kumimoji="1" lang="en-US" altLang="zh-CN" sz="2400" b="1" dirty="0">
                <a:solidFill>
                  <a:srgbClr val="FF0000"/>
                </a:solidFill>
                <a:ea typeface="楷体_GB2312" pitchFamily="49" charset="-122"/>
                <a:cs typeface="Courier New" panose="02070309020205020404" pitchFamily="49" charset="0"/>
              </a:rPr>
              <a:t>0</a:t>
            </a:r>
            <a:r>
              <a:rPr kumimoji="1" lang="en-US" altLang="zh-CN" sz="2400" b="1" dirty="0">
                <a:solidFill>
                  <a:schemeClr val="tx1"/>
                </a:solidFill>
                <a:ea typeface="楷体_GB2312" pitchFamily="49" charset="-122"/>
                <a:cs typeface="Courier New" panose="02070309020205020404" pitchFamily="49" charset="0"/>
              </a:rPr>
              <a:t>][</a:t>
            </a:r>
            <a:r>
              <a:rPr kumimoji="1" lang="en-US" altLang="zh-CN" sz="24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楷体_GB2312" pitchFamily="49" charset="-122"/>
                <a:cs typeface="Courier New" panose="02070309020205020404" pitchFamily="49" charset="0"/>
              </a:rPr>
              <a:t>0</a:t>
            </a:r>
            <a:r>
              <a:rPr kumimoji="1" lang="en-US" altLang="zh-CN" sz="2400" b="1" dirty="0">
                <a:solidFill>
                  <a:schemeClr val="tx1"/>
                </a:solidFill>
                <a:ea typeface="楷体_GB2312" pitchFamily="49" charset="-122"/>
                <a:cs typeface="Courier New" panose="02070309020205020404" pitchFamily="49" charset="0"/>
              </a:rPr>
              <a:t>], a[0][</a:t>
            </a:r>
            <a:r>
              <a:rPr kumimoji="1" lang="en-US" altLang="zh-CN" sz="24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楷体_GB2312" pitchFamily="49" charset="-122"/>
                <a:cs typeface="Courier New" panose="02070309020205020404" pitchFamily="49" charset="0"/>
              </a:rPr>
              <a:t>1</a:t>
            </a:r>
            <a:r>
              <a:rPr kumimoji="1" lang="en-US" altLang="zh-CN" sz="2400" b="1" dirty="0">
                <a:solidFill>
                  <a:schemeClr val="tx1"/>
                </a:solidFill>
                <a:ea typeface="楷体_GB2312" pitchFamily="49" charset="-122"/>
                <a:cs typeface="Courier New" panose="02070309020205020404" pitchFamily="49" charset="0"/>
              </a:rPr>
              <a:t>], ..., a[0][</a:t>
            </a:r>
            <a:r>
              <a:rPr kumimoji="1" lang="en-US" altLang="zh-CN" sz="24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楷体_GB2312" pitchFamily="49" charset="-122"/>
                <a:cs typeface="Courier New" panose="02070309020205020404" pitchFamily="49" charset="0"/>
              </a:rPr>
              <a:t>4</a:t>
            </a:r>
            <a:r>
              <a:rPr kumimoji="1" lang="en-US" altLang="zh-CN" sz="2400" b="1" dirty="0">
                <a:solidFill>
                  <a:schemeClr val="tx1"/>
                </a:solidFill>
                <a:ea typeface="楷体_GB2312" pitchFamily="49" charset="-122"/>
                <a:cs typeface="Courier New" panose="02070309020205020404" pitchFamily="49" charset="0"/>
              </a:rPr>
              <a:t>]</a:t>
            </a:r>
          </a:p>
          <a:p>
            <a:pPr algn="just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kumimoji="1" lang="en-US" altLang="zh-CN" sz="2400" b="1" dirty="0">
                <a:solidFill>
                  <a:schemeClr val="tx1"/>
                </a:solidFill>
                <a:ea typeface="楷体_GB2312" pitchFamily="49" charset="-122"/>
                <a:cs typeface="Courier New" panose="02070309020205020404" pitchFamily="49" charset="0"/>
              </a:rPr>
              <a:t>a[</a:t>
            </a:r>
            <a:r>
              <a:rPr kumimoji="1" lang="en-US" altLang="zh-CN" sz="2400" b="1" dirty="0">
                <a:solidFill>
                  <a:srgbClr val="FF0000"/>
                </a:solidFill>
                <a:ea typeface="楷体_GB2312" pitchFamily="49" charset="-122"/>
                <a:cs typeface="Courier New" panose="02070309020205020404" pitchFamily="49" charset="0"/>
              </a:rPr>
              <a:t>1</a:t>
            </a:r>
            <a:r>
              <a:rPr kumimoji="1" lang="en-US" altLang="zh-CN" sz="2400" b="1" dirty="0">
                <a:solidFill>
                  <a:schemeClr val="tx1"/>
                </a:solidFill>
                <a:ea typeface="楷体_GB2312" pitchFamily="49" charset="-122"/>
                <a:cs typeface="Courier New" panose="02070309020205020404" pitchFamily="49" charset="0"/>
              </a:rPr>
              <a:t>][0], a[1][1], ..., a[1][4]</a:t>
            </a:r>
          </a:p>
          <a:p>
            <a:pPr algn="just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kumimoji="1" lang="en-US" altLang="zh-CN" sz="2400" b="1" dirty="0">
                <a:solidFill>
                  <a:schemeClr val="tx1"/>
                </a:solidFill>
                <a:ea typeface="楷体_GB2312" pitchFamily="49" charset="-122"/>
                <a:cs typeface="Courier New" panose="02070309020205020404" pitchFamily="49" charset="0"/>
              </a:rPr>
              <a:t>a[</a:t>
            </a:r>
            <a:r>
              <a:rPr kumimoji="1" lang="en-US" altLang="zh-CN" sz="2400" b="1" dirty="0">
                <a:solidFill>
                  <a:srgbClr val="FF0000"/>
                </a:solidFill>
                <a:ea typeface="楷体_GB2312" pitchFamily="49" charset="-122"/>
                <a:cs typeface="Courier New" panose="02070309020205020404" pitchFamily="49" charset="0"/>
              </a:rPr>
              <a:t>2</a:t>
            </a:r>
            <a:r>
              <a:rPr kumimoji="1" lang="en-US" altLang="zh-CN" sz="2400" b="1" dirty="0">
                <a:solidFill>
                  <a:schemeClr val="tx1"/>
                </a:solidFill>
                <a:ea typeface="楷体_GB2312" pitchFamily="49" charset="-122"/>
                <a:cs typeface="Courier New" panose="02070309020205020404" pitchFamily="49" charset="0"/>
              </a:rPr>
              <a:t>][0], a[2][1], ..., a[2][4]</a:t>
            </a:r>
          </a:p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kumimoji="1" lang="en-US" altLang="zh-CN" sz="2400" b="1" dirty="0">
                <a:solidFill>
                  <a:schemeClr val="tx1"/>
                </a:solidFill>
                <a:ea typeface="楷体_GB2312" pitchFamily="49" charset="-122"/>
                <a:cs typeface="Courier New" panose="02070309020205020404" pitchFamily="49" charset="0"/>
              </a:rPr>
              <a:t>a[</a:t>
            </a:r>
            <a:r>
              <a:rPr kumimoji="1" lang="en-US" altLang="zh-CN" sz="2400" b="1" dirty="0">
                <a:solidFill>
                  <a:srgbClr val="FF0000"/>
                </a:solidFill>
                <a:ea typeface="楷体_GB2312" pitchFamily="49" charset="-122"/>
                <a:cs typeface="Courier New" panose="02070309020205020404" pitchFamily="49" charset="0"/>
              </a:rPr>
              <a:t>3</a:t>
            </a:r>
            <a:r>
              <a:rPr kumimoji="1" lang="en-US" altLang="zh-CN" sz="2400" b="1" dirty="0">
                <a:solidFill>
                  <a:schemeClr val="tx1"/>
                </a:solidFill>
                <a:ea typeface="楷体_GB2312" pitchFamily="49" charset="-122"/>
                <a:cs typeface="Courier New" panose="02070309020205020404" pitchFamily="49" charset="0"/>
              </a:rPr>
              <a:t>][0], a[3][1], ..., a[3][4]</a:t>
            </a:r>
            <a:r>
              <a:rPr kumimoji="1" lang="en-US" altLang="zh-CN" sz="2400" b="1" dirty="0">
                <a:solidFill>
                  <a:schemeClr val="tx1"/>
                </a:solidFill>
                <a:cs typeface="Courier New" panose="02070309020205020404" pitchFamily="49" charset="0"/>
              </a:rPr>
              <a:t> </a:t>
            </a:r>
          </a:p>
        </p:txBody>
      </p:sp>
      <p:grpSp>
        <p:nvGrpSpPr>
          <p:cNvPr id="4" name="组合 3"/>
          <p:cNvGrpSpPr>
            <a:grpSpLocks/>
          </p:cNvGrpSpPr>
          <p:nvPr/>
        </p:nvGrpSpPr>
        <p:grpSpPr bwMode="auto">
          <a:xfrm>
            <a:off x="827584" y="2492896"/>
            <a:ext cx="7292975" cy="576064"/>
            <a:chOff x="611559" y="2672739"/>
            <a:chExt cx="7071299" cy="977829"/>
          </a:xfrm>
        </p:grpSpPr>
        <p:sp>
          <p:nvSpPr>
            <p:cNvPr id="6" name="矩形 1"/>
            <p:cNvSpPr>
              <a:spLocks noChangeArrowheads="1"/>
            </p:cNvSpPr>
            <p:nvPr/>
          </p:nvSpPr>
          <p:spPr bwMode="auto">
            <a:xfrm>
              <a:off x="611559" y="2709218"/>
              <a:ext cx="6861961" cy="52656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lIns="90000" tIns="46800" rIns="90000" bIns="4680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611559" y="2672739"/>
              <a:ext cx="7071299" cy="97782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eaLnBrk="1" hangingPunct="1">
                <a:lnSpc>
                  <a:spcPct val="110000"/>
                </a:lnSpc>
                <a:spcBef>
                  <a:spcPct val="20000"/>
                </a:spcBef>
              </a:pPr>
              <a:r>
                <a:rPr kumimoji="1" lang="zh-CN" altLang="en-US" sz="2400" b="1" dirty="0">
                  <a:solidFill>
                    <a:schemeClr val="bg1"/>
                  </a:solidFill>
                  <a:latin typeface="Courier New" panose="02070309020205020404" pitchFamily="49" charset="0"/>
                  <a:ea typeface="黑体" panose="02010609060101010101" pitchFamily="49" charset="-122"/>
                  <a:cs typeface="Courier New" panose="02070309020205020404" pitchFamily="49" charset="0"/>
                </a:rPr>
                <a:t>类型 数组名</a:t>
              </a:r>
              <a:r>
                <a:rPr kumimoji="1" lang="en-US" altLang="zh-CN" sz="2400" b="1" dirty="0">
                  <a:solidFill>
                    <a:schemeClr val="bg1"/>
                  </a:solidFill>
                  <a:latin typeface="Courier New" panose="02070309020205020404" pitchFamily="49" charset="0"/>
                  <a:ea typeface="黑体" panose="02010609060101010101" pitchFamily="49" charset="-122"/>
                  <a:cs typeface="Courier New" panose="02070309020205020404" pitchFamily="49" charset="0"/>
                </a:rPr>
                <a:t>[</a:t>
              </a:r>
              <a:r>
                <a:rPr kumimoji="1" lang="zh-CN" altLang="en-US" sz="2400" b="1" dirty="0">
                  <a:solidFill>
                    <a:schemeClr val="bg1"/>
                  </a:solidFill>
                  <a:latin typeface="Courier New" panose="02070309020205020404" pitchFamily="49" charset="0"/>
                  <a:ea typeface="黑体" panose="02010609060101010101" pitchFamily="49" charset="-122"/>
                  <a:cs typeface="Courier New" panose="02070309020205020404" pitchFamily="49" charset="0"/>
                </a:rPr>
                <a:t>常量表达式</a:t>
              </a:r>
              <a:r>
                <a:rPr kumimoji="1" lang="en-US" altLang="zh-CN" sz="2400" b="1" dirty="0">
                  <a:solidFill>
                    <a:schemeClr val="bg1"/>
                  </a:solidFill>
                  <a:latin typeface="Courier New" panose="02070309020205020404" pitchFamily="49" charset="0"/>
                  <a:ea typeface="黑体" panose="02010609060101010101" pitchFamily="49" charset="-122"/>
                  <a:cs typeface="Courier New" panose="02070309020205020404" pitchFamily="49" charset="0"/>
                </a:rPr>
                <a:t>1][</a:t>
              </a:r>
              <a:r>
                <a:rPr kumimoji="1" lang="zh-CN" altLang="en-US" sz="2400" b="1" dirty="0">
                  <a:solidFill>
                    <a:schemeClr val="bg1"/>
                  </a:solidFill>
                  <a:latin typeface="Courier New" panose="02070309020205020404" pitchFamily="49" charset="0"/>
                  <a:ea typeface="黑体" panose="02010609060101010101" pitchFamily="49" charset="-122"/>
                  <a:cs typeface="Courier New" panose="02070309020205020404" pitchFamily="49" charset="0"/>
                </a:rPr>
                <a:t>常量表达式</a:t>
              </a:r>
              <a:r>
                <a:rPr kumimoji="1" lang="en-US" altLang="zh-CN" sz="2400" b="1" dirty="0">
                  <a:solidFill>
                    <a:schemeClr val="bg1"/>
                  </a:solidFill>
                  <a:latin typeface="Courier New" panose="02070309020205020404" pitchFamily="49" charset="0"/>
                  <a:ea typeface="黑体" panose="02010609060101010101" pitchFamily="49" charset="-122"/>
                  <a:cs typeface="Courier New" panose="02070309020205020404" pitchFamily="49" charset="0"/>
                </a:rPr>
                <a:t>2];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  <p:bldP spid="79876" grpId="0" build="p" autoUpdateAnimBg="0"/>
      <p:bldP spid="79877" grpId="0" uiExpand="1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115888"/>
            <a:ext cx="7772400" cy="792162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/>
              <a:t>二维数组的表示</a:t>
            </a:r>
          </a:p>
        </p:txBody>
      </p:sp>
      <p:graphicFrame>
        <p:nvGraphicFramePr>
          <p:cNvPr id="819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462431"/>
              </p:ext>
            </p:extLst>
          </p:nvPr>
        </p:nvGraphicFramePr>
        <p:xfrm>
          <a:off x="3203848" y="1052736"/>
          <a:ext cx="5155259" cy="2324101"/>
        </p:xfrm>
        <a:graphic>
          <a:graphicData uri="http://schemas.openxmlformats.org/drawingml/2006/table">
            <a:tbl>
              <a:tblPr/>
              <a:tblGrid>
                <a:gridCol w="786395">
                  <a:extLst>
                    <a:ext uri="{9D8B030D-6E8A-4147-A177-3AD203B41FA5}">
                      <a16:colId xmlns:a16="http://schemas.microsoft.com/office/drawing/2014/main" val="975162941"/>
                    </a:ext>
                  </a:extLst>
                </a:gridCol>
                <a:gridCol w="876591">
                  <a:extLst>
                    <a:ext uri="{9D8B030D-6E8A-4147-A177-3AD203B41FA5}">
                      <a16:colId xmlns:a16="http://schemas.microsoft.com/office/drawing/2014/main" val="3530320677"/>
                    </a:ext>
                  </a:extLst>
                </a:gridCol>
                <a:gridCol w="914644">
                  <a:extLst>
                    <a:ext uri="{9D8B030D-6E8A-4147-A177-3AD203B41FA5}">
                      <a16:colId xmlns:a16="http://schemas.microsoft.com/office/drawing/2014/main" val="866599297"/>
                    </a:ext>
                  </a:extLst>
                </a:gridCol>
                <a:gridCol w="890458">
                  <a:extLst>
                    <a:ext uri="{9D8B030D-6E8A-4147-A177-3AD203B41FA5}">
                      <a16:colId xmlns:a16="http://schemas.microsoft.com/office/drawing/2014/main" val="1957324383"/>
                    </a:ext>
                  </a:extLst>
                </a:gridCol>
                <a:gridCol w="855678">
                  <a:extLst>
                    <a:ext uri="{9D8B030D-6E8A-4147-A177-3AD203B41FA5}">
                      <a16:colId xmlns:a16="http://schemas.microsoft.com/office/drawing/2014/main" val="3491981182"/>
                    </a:ext>
                  </a:extLst>
                </a:gridCol>
                <a:gridCol w="831493">
                  <a:extLst>
                    <a:ext uri="{9D8B030D-6E8A-4147-A177-3AD203B41FA5}">
                      <a16:colId xmlns:a16="http://schemas.microsoft.com/office/drawing/2014/main" val="622373386"/>
                    </a:ext>
                  </a:extLst>
                </a:gridCol>
              </a:tblGrid>
              <a:tr h="4150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第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  <a:r>
                        <a:rPr kumimoji="0" lang="zh-CN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列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第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1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列</a:t>
                      </a:r>
                      <a:endParaRPr kumimoji="0" lang="en-US" altLang="zh-CN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第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列</a:t>
                      </a:r>
                      <a:endParaRPr kumimoji="0" lang="en-US" altLang="zh-CN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第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3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列</a:t>
                      </a:r>
                      <a:endParaRPr kumimoji="0" lang="en-US" altLang="zh-CN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第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4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列</a:t>
                      </a:r>
                      <a:endParaRPr kumimoji="0" lang="en-US" altLang="zh-CN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4520853"/>
                  </a:ext>
                </a:extLst>
              </a:tr>
              <a:tr h="4406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第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  <a:r>
                        <a:rPr kumimoji="0" lang="zh-CN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行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a[0][0]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a[0][1]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a[0][2]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a[0][3]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a[0][4]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52816"/>
                  </a:ext>
                </a:extLst>
              </a:tr>
              <a:tr h="4894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第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1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行</a:t>
                      </a:r>
                      <a:endParaRPr kumimoji="0" lang="en-US" altLang="zh-CN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a[1][0]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a[1][1]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a[1][2]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a[1][3]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a[1][4]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4471318"/>
                  </a:ext>
                </a:extLst>
              </a:tr>
              <a:tr h="4894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第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行</a:t>
                      </a:r>
                      <a:endParaRPr kumimoji="0" lang="en-US" altLang="zh-CN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a[2][0]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a[2][1]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a[2][2]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a[2][3]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a[2][4]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6493559"/>
                  </a:ext>
                </a:extLst>
              </a:tr>
              <a:tr h="4894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第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3</a:t>
                      </a: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行</a:t>
                      </a:r>
                      <a:endParaRPr kumimoji="0" lang="en-US" altLang="zh-CN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a[3][0]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a[3][1]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a[3][2]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a[3][3]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 marL="5921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 marL="13398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 marL="1758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 marL="21780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marL="2635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marL="3092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marL="3549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marL="4006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a[3][4]</a:t>
                      </a:r>
                      <a:endParaRPr kumimoji="0" lang="zh-CN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612327"/>
                  </a:ext>
                </a:extLst>
              </a:tr>
            </a:tbl>
          </a:graphicData>
        </a:graphic>
      </p:graphicFrame>
      <p:grpSp>
        <p:nvGrpSpPr>
          <p:cNvPr id="74799" name="组合 5"/>
          <p:cNvGrpSpPr>
            <a:grpSpLocks/>
          </p:cNvGrpSpPr>
          <p:nvPr/>
        </p:nvGrpSpPr>
        <p:grpSpPr bwMode="auto">
          <a:xfrm>
            <a:off x="3131840" y="3717032"/>
            <a:ext cx="3797300" cy="2892425"/>
            <a:chOff x="392526" y="3285759"/>
            <a:chExt cx="3797084" cy="2893355"/>
          </a:xfrm>
        </p:grpSpPr>
        <p:sp>
          <p:nvSpPr>
            <p:cNvPr id="74802" name="矩形 4"/>
            <p:cNvSpPr>
              <a:spLocks noChangeArrowheads="1"/>
            </p:cNvSpPr>
            <p:nvPr/>
          </p:nvSpPr>
          <p:spPr bwMode="auto">
            <a:xfrm>
              <a:off x="995854" y="3308665"/>
              <a:ext cx="1944216" cy="360040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2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995742" y="3668470"/>
              <a:ext cx="1944577" cy="36047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 eaLnBrk="1" hangingPunct="1">
                <a:defRPr/>
              </a:pPr>
              <a:endParaRPr lang="zh-CN" altLang="en-US">
                <a:solidFill>
                  <a:srgbClr val="133984"/>
                </a:solidFill>
                <a:latin typeface="Arial" charset="0"/>
                <a:ea typeface="黑体" pitchFamily="2" charset="-122"/>
              </a:endParaRPr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995742" y="4017832"/>
              <a:ext cx="1944577" cy="36047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 eaLnBrk="1" hangingPunct="1">
                <a:defRPr/>
              </a:pPr>
              <a:endParaRPr lang="zh-CN" altLang="en-US">
                <a:solidFill>
                  <a:srgbClr val="133984"/>
                </a:solidFill>
                <a:latin typeface="Arial" charset="0"/>
                <a:ea typeface="黑体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995742" y="4378310"/>
              <a:ext cx="1944577" cy="36047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 eaLnBrk="1" hangingPunct="1">
                <a:defRPr/>
              </a:pPr>
              <a:endParaRPr lang="zh-CN" altLang="en-US">
                <a:solidFill>
                  <a:srgbClr val="133984"/>
                </a:solidFill>
                <a:latin typeface="Arial" charset="0"/>
                <a:ea typeface="黑体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995742" y="4735613"/>
              <a:ext cx="1944577" cy="36047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 eaLnBrk="1" hangingPunct="1">
                <a:defRPr/>
              </a:pPr>
              <a:endParaRPr lang="zh-CN" altLang="en-US">
                <a:solidFill>
                  <a:srgbClr val="133984"/>
                </a:solidFill>
                <a:latin typeface="Arial" charset="0"/>
                <a:ea typeface="黑体" pitchFamily="2" charset="-122"/>
              </a:endParaRPr>
            </a:p>
          </p:txBody>
        </p:sp>
        <p:sp>
          <p:nvSpPr>
            <p:cNvPr id="13" name="矩形 11"/>
            <p:cNvSpPr>
              <a:spLocks noChangeArrowheads="1"/>
            </p:cNvSpPr>
            <p:nvPr/>
          </p:nvSpPr>
          <p:spPr bwMode="auto">
            <a:xfrm>
              <a:off x="995742" y="5096091"/>
              <a:ext cx="1944577" cy="36047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14" name="矩形 12"/>
            <p:cNvSpPr>
              <a:spLocks noChangeArrowheads="1"/>
            </p:cNvSpPr>
            <p:nvPr/>
          </p:nvSpPr>
          <p:spPr bwMode="auto">
            <a:xfrm>
              <a:off x="995742" y="5445453"/>
              <a:ext cx="1944577" cy="36047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15" name="矩形 13"/>
            <p:cNvSpPr>
              <a:spLocks noChangeArrowheads="1"/>
            </p:cNvSpPr>
            <p:nvPr/>
          </p:nvSpPr>
          <p:spPr bwMode="auto">
            <a:xfrm>
              <a:off x="995742" y="5805932"/>
              <a:ext cx="1944577" cy="35889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2927620" y="3647825"/>
              <a:ext cx="1261990" cy="4001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a[0][0]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2927620" y="3989248"/>
              <a:ext cx="1261990" cy="4001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a[0][1]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2927620" y="4341786"/>
              <a:ext cx="1261990" cy="4001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a[0][2]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2927620" y="4681621"/>
              <a:ext cx="1261990" cy="4001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a[0][3]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92526" y="3649414"/>
              <a:ext cx="646076" cy="4001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100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392526" y="4028948"/>
              <a:ext cx="646076" cy="4001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104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392526" y="4406894"/>
              <a:ext cx="646076" cy="4001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108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392526" y="4786429"/>
              <a:ext cx="646076" cy="4001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112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392526" y="5116736"/>
              <a:ext cx="646076" cy="4001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116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392526" y="5448629"/>
              <a:ext cx="646076" cy="4001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120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392526" y="5778935"/>
              <a:ext cx="646076" cy="4001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124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551267" y="3285759"/>
              <a:ext cx="492097" cy="4001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99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2927620" y="5035746"/>
              <a:ext cx="1261990" cy="4001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a[1][0]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2927620" y="5391461"/>
              <a:ext cx="1261990" cy="4001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a[1][1]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2927620" y="5745588"/>
              <a:ext cx="1261990" cy="4001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a[1][2]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611188" y="981075"/>
            <a:ext cx="2305050" cy="525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49263" indent="-449263" eaLnBrk="1" hangingPunct="1"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3"/>
              </a:buBlip>
            </a:pPr>
            <a:r>
              <a:rPr lang="zh-CN" altLang="en-US" sz="2800" b="1" dirty="0">
                <a:solidFill>
                  <a:srgbClr val="133984"/>
                </a:solidFill>
                <a:latin typeface="+mn-lt"/>
                <a:ea typeface="+mn-ea"/>
              </a:rPr>
              <a:t>逻辑表示</a:t>
            </a:r>
            <a:endParaRPr lang="en-US" altLang="zh-CN" sz="2800" b="1" dirty="0">
              <a:solidFill>
                <a:srgbClr val="133984"/>
              </a:solidFill>
              <a:latin typeface="+mn-lt"/>
              <a:ea typeface="+mn-ea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611188" y="3614738"/>
            <a:ext cx="2305050" cy="54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49263" indent="-449263" eaLnBrk="1" hangingPunct="1"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3"/>
              </a:buBlip>
            </a:pPr>
            <a:r>
              <a:rPr lang="zh-CN" altLang="en-US" sz="2800" b="1" dirty="0">
                <a:solidFill>
                  <a:srgbClr val="133984"/>
                </a:solidFill>
                <a:latin typeface="+mn-lt"/>
                <a:ea typeface="+mn-ea"/>
              </a:rPr>
              <a:t>内存表示</a:t>
            </a:r>
            <a:endParaRPr lang="en-US" altLang="zh-CN" sz="2800" b="1" dirty="0">
              <a:solidFill>
                <a:srgbClr val="133984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55650" y="115888"/>
            <a:ext cx="7772400" cy="561975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/>
              <a:t>多维数组的初始化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980728"/>
            <a:ext cx="7772400" cy="50482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zh-CN" altLang="en-US" sz="2400" dirty="0"/>
              <a:t>给所有的元素赋初值</a:t>
            </a:r>
            <a:endParaRPr lang="en-US" altLang="zh-CN" sz="2400" dirty="0"/>
          </a:p>
        </p:txBody>
      </p:sp>
      <p:sp>
        <p:nvSpPr>
          <p:cNvPr id="5" name="矩形 4"/>
          <p:cNvSpPr/>
          <p:nvPr/>
        </p:nvSpPr>
        <p:spPr>
          <a:xfrm>
            <a:off x="755576" y="1484784"/>
            <a:ext cx="8136904" cy="3698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zh-CN" b="1" dirty="0">
                <a:latin typeface="Courier New" panose="02070309020205020404" pitchFamily="49" charset="0"/>
                <a:cs typeface="Courier New" panose="02070309020205020404" pitchFamily="49" charset="0"/>
              </a:rPr>
              <a:t> a[3][4] = {1, 2, 3, 4, 5, 6, 7, 8, 9, 10, 11, 12};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3528" y="2060848"/>
            <a:ext cx="7772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49263" indent="-449263" eaLnBrk="1" hangingPunct="1"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3"/>
              </a:buBlip>
              <a:defRPr sz="2400">
                <a:solidFill>
                  <a:srgbClr val="133984"/>
                </a:solidFill>
                <a:latin typeface="+mn-lt"/>
                <a:ea typeface="+mn-ea"/>
              </a:defRPr>
            </a:lvl1pPr>
            <a:lvl2pPr marL="91440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+mn-lt"/>
                <a:ea typeface="+mn-ea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955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30527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5099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9671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r>
              <a:rPr lang="zh-CN" altLang="en-US" dirty="0"/>
              <a:t>或者通过花括号把每一行括起来</a:t>
            </a:r>
            <a:endParaRPr lang="en-US" altLang="zh-CN" dirty="0"/>
          </a:p>
        </p:txBody>
      </p:sp>
      <p:sp>
        <p:nvSpPr>
          <p:cNvPr id="14" name="矩形 13"/>
          <p:cNvSpPr/>
          <p:nvPr/>
        </p:nvSpPr>
        <p:spPr>
          <a:xfrm>
            <a:off x="755576" y="2636912"/>
            <a:ext cx="8138417" cy="3683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zh-CN" b="1" dirty="0">
                <a:latin typeface="Courier New" panose="02070309020205020404" pitchFamily="49" charset="0"/>
                <a:cs typeface="Courier New" panose="02070309020205020404" pitchFamily="49" charset="0"/>
              </a:rPr>
              <a:t> a[3][4] = {{1, 2, 3, 4},{5, 6, 7, 8},{9, 10, 11, 12}};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23528" y="3212976"/>
            <a:ext cx="77724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449263" indent="-449263" eaLnBrk="1" hangingPunct="1"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3"/>
              </a:buBlip>
              <a:defRPr sz="2400">
                <a:solidFill>
                  <a:srgbClr val="133984"/>
                </a:solidFill>
                <a:latin typeface="+mn-lt"/>
                <a:ea typeface="+mn-ea"/>
              </a:defRPr>
            </a:lvl1pPr>
            <a:lvl2pPr marL="91440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+mn-lt"/>
                <a:ea typeface="+mn-ea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955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30527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5099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9671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r>
              <a:rPr lang="zh-CN" altLang="en-US" dirty="0"/>
              <a:t>给部分的元素赋初值，其他元素默认初值为</a:t>
            </a:r>
            <a:r>
              <a:rPr lang="en-US" altLang="zh-CN" dirty="0"/>
              <a:t>0</a:t>
            </a:r>
          </a:p>
        </p:txBody>
      </p:sp>
      <p:sp>
        <p:nvSpPr>
          <p:cNvPr id="16" name="矩形 15"/>
          <p:cNvSpPr/>
          <p:nvPr/>
        </p:nvSpPr>
        <p:spPr>
          <a:xfrm>
            <a:off x="755576" y="3717032"/>
            <a:ext cx="8136904" cy="3683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zh-CN" b="1" dirty="0">
                <a:latin typeface="Courier New" panose="02070309020205020404" pitchFamily="49" charset="0"/>
                <a:cs typeface="Courier New" panose="02070309020205020404" pitchFamily="49" charset="0"/>
              </a:rPr>
              <a:t> a[3][4] = {1, 2, 3, 4, 5};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323528" y="4293096"/>
            <a:ext cx="49704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449263" indent="-449263" eaLnBrk="1" hangingPunct="1"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3"/>
              </a:buBlip>
              <a:defRPr sz="2400">
                <a:solidFill>
                  <a:srgbClr val="133984"/>
                </a:solidFill>
                <a:latin typeface="+mn-lt"/>
                <a:ea typeface="+mn-ea"/>
              </a:defRPr>
            </a:lvl1pPr>
            <a:lvl2pPr marL="91440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+mn-lt"/>
                <a:ea typeface="+mn-ea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955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30527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5099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9671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r>
              <a:rPr lang="zh-CN" altLang="en-US" dirty="0"/>
              <a:t>或者对每一行部分元素赋初值</a:t>
            </a:r>
            <a:endParaRPr lang="en-US" altLang="zh-CN" dirty="0"/>
          </a:p>
        </p:txBody>
      </p:sp>
      <p:sp>
        <p:nvSpPr>
          <p:cNvPr id="18" name="矩形 17"/>
          <p:cNvSpPr/>
          <p:nvPr/>
        </p:nvSpPr>
        <p:spPr>
          <a:xfrm>
            <a:off x="755576" y="4869160"/>
            <a:ext cx="8136904" cy="3698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zh-CN" b="1" dirty="0">
                <a:latin typeface="Courier New" panose="02070309020205020404" pitchFamily="49" charset="0"/>
                <a:cs typeface="Courier New" panose="02070309020205020404" pitchFamily="49" charset="0"/>
              </a:rPr>
              <a:t> a[3][4] = {{1, 2},{3, 4},{5}};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  <p:bldP spid="5" grpId="0" animBg="1"/>
      <p:bldP spid="13" grpId="0"/>
      <p:bldP spid="14" grpId="0" animBg="1"/>
      <p:bldP spid="15" grpId="0" build="p"/>
      <p:bldP spid="16" grpId="0" animBg="1"/>
      <p:bldP spid="17" grpId="0"/>
      <p:bldP spid="1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323850" y="981075"/>
            <a:ext cx="8640763" cy="52562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#define MAX_SIZE 10  //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矩阵的最大规模</a:t>
            </a:r>
          </a:p>
          <a:p>
            <a:pPr>
              <a:lnSpc>
                <a:spcPct val="110000"/>
              </a:lnSpc>
              <a:buSzPct val="120000"/>
            </a:pPr>
            <a:endParaRPr lang="en-US" altLang="zh-CN" sz="2000" b="1" dirty="0">
              <a:latin typeface="Courier New" panose="02070309020205020404" pitchFamily="49" charset="0"/>
              <a:ea typeface="+mn-ea"/>
            </a:endParaRP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main()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{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a[MAX_SIZE][MAX_SIZE]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；</a:t>
            </a:r>
          </a:p>
          <a:p>
            <a:pPr>
              <a:lnSpc>
                <a:spcPct val="110000"/>
              </a:lnSpc>
              <a:buSzPct val="120000"/>
            </a:pP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b[MAX_SIZE][MAX_SIZE]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c[MAX_SIZE][MAX_SIZE]; 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, j, k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；</a:t>
            </a:r>
          </a:p>
          <a:p>
            <a:pPr>
              <a:lnSpc>
                <a:spcPct val="110000"/>
              </a:lnSpc>
              <a:buSzPct val="120000"/>
            </a:pP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NumOfRowA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,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NumOfColA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,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NumOfColB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</a:t>
            </a:r>
          </a:p>
          <a:p>
            <a:pPr>
              <a:lnSpc>
                <a:spcPct val="110000"/>
              </a:lnSpc>
              <a:buSzPct val="120000"/>
            </a:pPr>
            <a:endParaRPr lang="en-US" altLang="zh-CN" sz="2000" b="1" dirty="0">
              <a:latin typeface="Courier New" panose="02070309020205020404" pitchFamily="49" charset="0"/>
              <a:ea typeface="+mn-ea"/>
            </a:endParaRP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//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输入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A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，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B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的大小</a:t>
            </a:r>
          </a:p>
          <a:p>
            <a:pPr>
              <a:lnSpc>
                <a:spcPct val="110000"/>
              </a:lnSpc>
              <a:buSzPct val="120000"/>
            </a:pP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&lt;&lt;"\n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输入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A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的行数、列数和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B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的列数：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";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cin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&gt;&gt;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NumOfRowA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&gt;&gt;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NumOfColA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&gt;&gt;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NumOfColB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</a:t>
            </a:r>
          </a:p>
          <a:p>
            <a:pPr>
              <a:lnSpc>
                <a:spcPct val="110000"/>
              </a:lnSpc>
              <a:buSzPct val="120000"/>
            </a:pPr>
            <a:endParaRPr lang="en-US" altLang="zh-CN" sz="2000" b="1" dirty="0">
              <a:latin typeface="Courier New" panose="02070309020205020404" pitchFamily="49" charset="0"/>
              <a:ea typeface="+mn-ea"/>
            </a:endParaRPr>
          </a:p>
          <a:p>
            <a:pPr>
              <a:lnSpc>
                <a:spcPct val="110000"/>
              </a:lnSpc>
              <a:buSzPct val="120000"/>
            </a:pPr>
            <a:endParaRPr lang="en-US" altLang="zh-CN" sz="2000" b="1" dirty="0">
              <a:latin typeface="Courier New" panose="02070309020205020404" pitchFamily="49" charset="0"/>
              <a:ea typeface="+mn-ea"/>
            </a:endParaRP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</a:t>
            </a:r>
          </a:p>
        </p:txBody>
      </p:sp>
      <p:sp>
        <p:nvSpPr>
          <p:cNvPr id="3" name="Rectangle 2"/>
          <p:cNvSpPr txBox="1">
            <a:spLocks noRot="1" noChangeArrowheads="1"/>
          </p:cNvSpPr>
          <p:nvPr/>
        </p:nvSpPr>
        <p:spPr>
          <a:xfrm>
            <a:off x="250825" y="44450"/>
            <a:ext cx="91440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</a:bodyPr>
          <a:lstStyle>
            <a:lvl1pPr algn="ctr" eaLnBrk="1" hangingPunct="1">
              <a:defRPr sz="3600" b="1">
                <a:solidFill>
                  <a:srgbClr val="922706"/>
                </a:solidFill>
                <a:latin typeface="+mj-lt"/>
                <a:ea typeface="+mj-ea"/>
                <a:cs typeface="+mj-cs"/>
              </a:defRPr>
            </a:lvl1pPr>
            <a:lvl2pPr algn="ctr">
              <a:defRPr sz="3600" b="1">
                <a:solidFill>
                  <a:srgbClr val="922706"/>
                </a:solidFill>
                <a:latin typeface="Arial" charset="0"/>
                <a:ea typeface="华文新魏" pitchFamily="2" charset="-122"/>
              </a:defRPr>
            </a:lvl2pPr>
            <a:lvl3pPr algn="ctr">
              <a:defRPr sz="3600" b="1">
                <a:solidFill>
                  <a:srgbClr val="922706"/>
                </a:solidFill>
                <a:latin typeface="Arial" charset="0"/>
                <a:ea typeface="华文新魏" pitchFamily="2" charset="-122"/>
              </a:defRPr>
            </a:lvl3pPr>
            <a:lvl4pPr algn="ctr">
              <a:defRPr sz="3600" b="1">
                <a:solidFill>
                  <a:srgbClr val="922706"/>
                </a:solidFill>
                <a:latin typeface="Arial" charset="0"/>
                <a:ea typeface="华文新魏" pitchFamily="2" charset="-122"/>
              </a:defRPr>
            </a:lvl4pPr>
            <a:lvl5pPr algn="ctr">
              <a:defRPr sz="3600" b="1">
                <a:solidFill>
                  <a:srgbClr val="922706"/>
                </a:solidFill>
                <a:latin typeface="Arial" charset="0"/>
                <a:ea typeface="华文新魏" pitchFamily="2" charset="-122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22706"/>
                </a:solidFill>
                <a:latin typeface="Arial" charset="0"/>
                <a:ea typeface="华文新魏" pitchFamily="2" charset="-122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22706"/>
                </a:solidFill>
                <a:latin typeface="Arial" charset="0"/>
                <a:ea typeface="华文新魏" pitchFamily="2" charset="-122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22706"/>
                </a:solidFill>
                <a:latin typeface="Arial" charset="0"/>
                <a:ea typeface="华文新魏" pitchFamily="2" charset="-122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22706"/>
                </a:solidFill>
                <a:latin typeface="Arial" charset="0"/>
                <a:ea typeface="华文新魏" pitchFamily="2" charset="-122"/>
              </a:defRPr>
            </a:lvl9pPr>
          </a:lstStyle>
          <a:p>
            <a:r>
              <a:rPr lang="zh-CN" altLang="en-US" dirty="0"/>
              <a:t>程序举例</a:t>
            </a:r>
            <a:r>
              <a:rPr lang="en-US" altLang="zh-CN" dirty="0"/>
              <a:t>--</a:t>
            </a:r>
            <a:r>
              <a:rPr lang="zh-CN" altLang="en-US" dirty="0"/>
              <a:t>矩阵乘法 </a:t>
            </a:r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179388" y="981075"/>
            <a:ext cx="8785225" cy="52562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//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输入数组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A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&lt;&lt;"\n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输入数组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A:\n";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for (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=0;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&lt;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NumOfRowA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 ++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)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 for (j=0; j &lt;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NumOfColA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 ++j)  {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	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&lt;&lt;"a[" &lt;&lt;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&lt;&lt;"]["&lt;&lt; j &lt;&lt; "] = ";   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	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cin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&gt;&gt; a[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][j];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 }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//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输入数组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B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&lt;&lt;"\n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输入数组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B:\n";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for (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=0;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&lt;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NumOfColA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 ++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)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 for (j=0; j&lt;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NumOfColB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 ++j)    {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	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&lt;&lt;"b[" &lt;&lt;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&lt;&lt;"][" &lt;&lt; j &lt;&lt; "] = ";   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	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cin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&gt;&gt; b[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][j];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 }</a:t>
            </a:r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251520" y="836712"/>
            <a:ext cx="8785225" cy="56015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//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执行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A*B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for (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=0;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&lt;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NumOfRowA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 ++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)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 for (j=0; j&lt;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NumOfColB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 ++j){ 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	 c[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][j] = 0;   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    for (k=0; k&lt;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NumOfColA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 ++k)  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       c[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][j] += a[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][k] * b[k][j];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 }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//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输出数组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C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&lt;&lt;"\n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输出数组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C:";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for (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=0;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&lt;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NumOfRowA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 ++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){ 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&lt;&lt;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endl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 for (j=0; j&lt;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NumOfColB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 ++j) 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    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&lt;&lt; c[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][j] &lt;&lt; '\t';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}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 return 0;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} </a:t>
            </a:r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FAF8F-D785-5F20-B0CA-975C849A9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F98C8-1BE5-1BFA-E530-D8C711CF6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N" dirty="0"/>
              <a:t>Type the previous program into matrix.cpp</a:t>
            </a:r>
          </a:p>
          <a:p>
            <a:r>
              <a:rPr lang="en-CN" dirty="0"/>
              <a:t>Compile and execute this program.</a:t>
            </a:r>
          </a:p>
        </p:txBody>
      </p:sp>
    </p:spTree>
    <p:extLst>
      <p:ext uri="{BB962C8B-B14F-4D97-AF65-F5344CB8AC3E}">
        <p14:creationId xmlns:p14="http://schemas.microsoft.com/office/powerpoint/2010/main" val="25939712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95736" y="115888"/>
            <a:ext cx="6732364" cy="688975"/>
          </a:xfrm>
        </p:spPr>
        <p:txBody>
          <a:bodyPr/>
          <a:lstStyle/>
          <a:p>
            <a:pPr eaLnBrk="1" hangingPunct="1"/>
            <a:r>
              <a:rPr lang="zh-CN" altLang="en-US" dirty="0"/>
              <a:t>第五章 批量数据处理</a:t>
            </a:r>
            <a:r>
              <a:rPr lang="en-US" altLang="zh-CN" dirty="0"/>
              <a:t>—</a:t>
            </a:r>
            <a:r>
              <a:rPr lang="zh-CN" altLang="en-US" dirty="0"/>
              <a:t>数组</a:t>
            </a:r>
          </a:p>
        </p:txBody>
      </p:sp>
      <p:grpSp>
        <p:nvGrpSpPr>
          <p:cNvPr id="8195" name="Group 57"/>
          <p:cNvGrpSpPr>
            <a:grpSpLocks/>
          </p:cNvGrpSpPr>
          <p:nvPr/>
        </p:nvGrpSpPr>
        <p:grpSpPr bwMode="auto">
          <a:xfrm>
            <a:off x="2195736" y="4293096"/>
            <a:ext cx="5259388" cy="719138"/>
            <a:chOff x="1066" y="2432"/>
            <a:chExt cx="3313" cy="453"/>
          </a:xfrm>
        </p:grpSpPr>
        <p:sp>
          <p:nvSpPr>
            <p:cNvPr id="8241" name="AutoShape 5"/>
            <p:cNvSpPr>
              <a:spLocks noChangeArrowheads="1"/>
            </p:cNvSpPr>
            <p:nvPr/>
          </p:nvSpPr>
          <p:spPr bwMode="auto">
            <a:xfrm>
              <a:off x="1066" y="2432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None/>
              </a:pPr>
              <a:r>
                <a:rPr lang="en-US" altLang="zh-CN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5.4 </a:t>
              </a:r>
              <a:r>
                <a:rPr lang="zh-CN" altLang="en-US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字符串</a:t>
              </a:r>
              <a:endPara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8242" name="Group 8"/>
            <p:cNvGrpSpPr>
              <a:grpSpLocks/>
            </p:cNvGrpSpPr>
            <p:nvPr/>
          </p:nvGrpSpPr>
          <p:grpSpPr bwMode="auto">
            <a:xfrm>
              <a:off x="4105" y="2637"/>
              <a:ext cx="274" cy="248"/>
              <a:chOff x="2078" y="1680"/>
              <a:chExt cx="1615" cy="1615"/>
            </a:xfrm>
          </p:grpSpPr>
          <p:sp>
            <p:nvSpPr>
              <p:cNvPr id="8243" name="Oval 9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44" name="Oval 10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6" name="Oval 11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46" name="Oval 12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8" name="Oval 13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48" name="Oval 14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8196" name="Group 58"/>
          <p:cNvGrpSpPr>
            <a:grpSpLocks/>
          </p:cNvGrpSpPr>
          <p:nvPr/>
        </p:nvGrpSpPr>
        <p:grpSpPr bwMode="auto">
          <a:xfrm>
            <a:off x="2195736" y="3494584"/>
            <a:ext cx="5259388" cy="600075"/>
            <a:chOff x="1066" y="1842"/>
            <a:chExt cx="3313" cy="378"/>
          </a:xfrm>
        </p:grpSpPr>
        <p:sp>
          <p:nvSpPr>
            <p:cNvPr id="8233" name="AutoShape 4"/>
            <p:cNvSpPr>
              <a:spLocks noChangeArrowheads="1"/>
            </p:cNvSpPr>
            <p:nvPr/>
          </p:nvSpPr>
          <p:spPr bwMode="auto">
            <a:xfrm>
              <a:off x="1066" y="1842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None/>
              </a:pPr>
              <a:r>
                <a:rPr lang="en-US" altLang="zh-CN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5.3 </a:t>
              </a:r>
              <a:r>
                <a:rPr lang="zh-CN" altLang="en-US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二维数组</a:t>
              </a:r>
              <a:endParaRPr lang="en-US" altLang="zh-CN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8234" name="Group 15"/>
            <p:cNvGrpSpPr>
              <a:grpSpLocks/>
            </p:cNvGrpSpPr>
            <p:nvPr/>
          </p:nvGrpSpPr>
          <p:grpSpPr bwMode="auto">
            <a:xfrm>
              <a:off x="4105" y="1953"/>
              <a:ext cx="274" cy="248"/>
              <a:chOff x="2078" y="1680"/>
              <a:chExt cx="1615" cy="1615"/>
            </a:xfrm>
          </p:grpSpPr>
          <p:sp>
            <p:nvSpPr>
              <p:cNvPr id="8235" name="Oval 16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36" name="Oval 17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29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gray">
              <a:xfrm>
                <a:off x="2255" y="1862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38" name="Oval 19"/>
              <p:cNvSpPr>
                <a:spLocks noChangeArrowheads="1"/>
              </p:cNvSpPr>
              <p:nvPr/>
            </p:nvSpPr>
            <p:spPr bwMode="gray">
              <a:xfrm>
                <a:off x="2254" y="1862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gray">
              <a:xfrm>
                <a:off x="2337" y="1947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gray">
              <a:xfrm>
                <a:off x="2337" y="1947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197" name="Group 59"/>
          <p:cNvGrpSpPr>
            <a:grpSpLocks/>
          </p:cNvGrpSpPr>
          <p:nvPr/>
        </p:nvGrpSpPr>
        <p:grpSpPr bwMode="auto">
          <a:xfrm>
            <a:off x="2195736" y="2700834"/>
            <a:ext cx="5256213" cy="681037"/>
            <a:chOff x="1066" y="1253"/>
            <a:chExt cx="3311" cy="429"/>
          </a:xfrm>
        </p:grpSpPr>
        <p:sp>
          <p:nvSpPr>
            <p:cNvPr id="8225" name="AutoShape 3"/>
            <p:cNvSpPr>
              <a:spLocks noChangeArrowheads="1"/>
            </p:cNvSpPr>
            <p:nvPr/>
          </p:nvSpPr>
          <p:spPr bwMode="auto">
            <a:xfrm>
              <a:off x="1066" y="1253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None/>
              </a:pPr>
              <a:r>
                <a:rPr lang="en-US" altLang="zh-CN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5.2 </a:t>
              </a:r>
              <a:r>
                <a:rPr lang="zh-CN" altLang="en-US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查找和排序</a:t>
              </a:r>
            </a:p>
          </p:txBody>
        </p:sp>
        <p:grpSp>
          <p:nvGrpSpPr>
            <p:cNvPr id="8226" name="Group 22"/>
            <p:cNvGrpSpPr>
              <a:grpSpLocks/>
            </p:cNvGrpSpPr>
            <p:nvPr/>
          </p:nvGrpSpPr>
          <p:grpSpPr bwMode="auto">
            <a:xfrm>
              <a:off x="4103" y="1434"/>
              <a:ext cx="274" cy="248"/>
              <a:chOff x="2078" y="1680"/>
              <a:chExt cx="1615" cy="1615"/>
            </a:xfrm>
          </p:grpSpPr>
          <p:sp>
            <p:nvSpPr>
              <p:cNvPr id="8227" name="Oval 23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28" name="Oval 24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4" name="Oval 25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30" name="Oval 26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36" name="Oval 27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32" name="Oval 28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00CC66"/>
                  </a:gs>
                  <a:gs pos="100000">
                    <a:srgbClr val="005E2F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8198" name="Group 60"/>
          <p:cNvGrpSpPr>
            <a:grpSpLocks/>
          </p:cNvGrpSpPr>
          <p:nvPr/>
        </p:nvGrpSpPr>
        <p:grpSpPr bwMode="auto">
          <a:xfrm>
            <a:off x="2195736" y="1940421"/>
            <a:ext cx="5186363" cy="682625"/>
            <a:chOff x="1066" y="709"/>
            <a:chExt cx="3267" cy="430"/>
          </a:xfrm>
        </p:grpSpPr>
        <p:sp>
          <p:nvSpPr>
            <p:cNvPr id="8217" name="AutoShape 29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066" y="709"/>
              <a:ext cx="3248" cy="3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0" scaled="1"/>
            </a:gradFill>
            <a:ln w="2857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None/>
              </a:pPr>
              <a:r>
                <a:rPr lang="en-US" altLang="zh-CN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5.1 </a:t>
              </a:r>
              <a:r>
                <a:rPr lang="zh-CN" altLang="en-US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一维数组</a:t>
              </a:r>
            </a:p>
          </p:txBody>
        </p:sp>
        <p:grpSp>
          <p:nvGrpSpPr>
            <p:cNvPr id="8218" name="Group 30"/>
            <p:cNvGrpSpPr>
              <a:grpSpLocks/>
            </p:cNvGrpSpPr>
            <p:nvPr/>
          </p:nvGrpSpPr>
          <p:grpSpPr bwMode="auto">
            <a:xfrm>
              <a:off x="4059" y="891"/>
              <a:ext cx="274" cy="248"/>
              <a:chOff x="2078" y="1680"/>
              <a:chExt cx="1615" cy="1615"/>
            </a:xfrm>
          </p:grpSpPr>
          <p:sp>
            <p:nvSpPr>
              <p:cNvPr id="8219" name="Oval 3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8220" name="Oval 3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3" name="Oval 33"/>
              <p:cNvSpPr>
                <a:spLocks noChangeArrowheads="1"/>
              </p:cNvSpPr>
              <p:nvPr/>
            </p:nvSpPr>
            <p:spPr bwMode="gray">
              <a:xfrm>
                <a:off x="2255" y="1856"/>
                <a:ext cx="1261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22" name="Oval 34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45" name="Oval 35"/>
              <p:cNvSpPr>
                <a:spLocks noChangeArrowheads="1"/>
              </p:cNvSpPr>
              <p:nvPr/>
            </p:nvSpPr>
            <p:spPr bwMode="gray">
              <a:xfrm>
                <a:off x="2337" y="1940"/>
                <a:ext cx="1096" cy="109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24" name="Oval 36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100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7C00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2400" b="1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466362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/>
              <a:t>字符串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179513" y="908050"/>
            <a:ext cx="8784976" cy="2593975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sz="2400" b="1" dirty="0">
                <a:latin typeface="Courier New" panose="02070309020205020404" pitchFamily="49" charset="0"/>
              </a:rPr>
              <a:t>由一系列字符组成的一个数据称为字符串 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 sz="2400" b="1" dirty="0">
                <a:solidFill>
                  <a:srgbClr val="00B0F0"/>
                </a:solidFill>
                <a:latin typeface="Courier New" panose="02070309020205020404" pitchFamily="49" charset="0"/>
              </a:rPr>
              <a:t>字符串常量：</a:t>
            </a:r>
            <a:r>
              <a:rPr lang="zh-CN" altLang="en-US" sz="2400" b="1" dirty="0">
                <a:latin typeface="Courier New" panose="02070309020205020404" pitchFamily="49" charset="0"/>
              </a:rPr>
              <a:t>在</a:t>
            </a:r>
            <a:r>
              <a:rPr lang="en-US" altLang="zh-CN" sz="2400" b="1" dirty="0">
                <a:latin typeface="Courier New" panose="02070309020205020404" pitchFamily="49" charset="0"/>
              </a:rPr>
              <a:t>C++</a:t>
            </a:r>
            <a:r>
              <a:rPr lang="zh-CN" altLang="en-US" sz="2400" b="1" dirty="0">
                <a:latin typeface="Courier New" panose="02070309020205020404" pitchFamily="49" charset="0"/>
              </a:rPr>
              <a:t>中，用一对双引号括起来，如</a:t>
            </a:r>
            <a:r>
              <a:rPr lang="en-US" altLang="zh-CN" sz="2400" b="1" dirty="0">
                <a:latin typeface="Courier New" panose="02070309020205020404" pitchFamily="49" charset="0"/>
              </a:rPr>
              <a:t>"Hello!" 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 sz="2400" b="1" dirty="0">
                <a:solidFill>
                  <a:srgbClr val="C00000"/>
                </a:solidFill>
                <a:latin typeface="Courier New" panose="02070309020205020404" pitchFamily="49" charset="0"/>
              </a:rPr>
              <a:t>字符串变量：</a:t>
            </a:r>
            <a:r>
              <a:rPr lang="zh-CN" altLang="en-US" sz="2400" b="1" dirty="0">
                <a:latin typeface="Courier New" panose="02070309020205020404" pitchFamily="49" charset="0"/>
              </a:rPr>
              <a:t>用字符类型的数组来表示和存储</a:t>
            </a:r>
            <a:endParaRPr lang="en-US" altLang="zh-CN" sz="24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130000"/>
              </a:lnSpc>
            </a:pPr>
            <a:endParaRPr lang="en-US" altLang="zh-CN" sz="24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130000"/>
              </a:lnSpc>
            </a:pPr>
            <a:endParaRPr lang="en-US" altLang="zh-CN" sz="24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130000"/>
              </a:lnSpc>
            </a:pPr>
            <a:r>
              <a:rPr lang="zh-CN" altLang="en-US" sz="2400" b="1" dirty="0">
                <a:latin typeface="Courier New" panose="02070309020205020404" pitchFamily="49" charset="0"/>
              </a:rPr>
              <a:t>空字符串</a:t>
            </a:r>
            <a:r>
              <a:rPr lang="en-US" altLang="zh-CN" sz="2400" b="1" dirty="0">
                <a:latin typeface="Courier New" panose="02070309020205020404" pitchFamily="49" charset="0"/>
              </a:rPr>
              <a:t>:</a:t>
            </a:r>
            <a:r>
              <a:rPr lang="zh-CN" altLang="en-US" sz="2400" b="1" dirty="0">
                <a:latin typeface="Courier New" panose="02070309020205020404" pitchFamily="49" charset="0"/>
              </a:rPr>
              <a:t>不包含任何字符的字符串，即</a:t>
            </a:r>
            <a:r>
              <a:rPr lang="en-US" altLang="zh-CN" sz="2400" b="1" dirty="0">
                <a:latin typeface="Courier New" panose="02070309020205020404" pitchFamily="49" charset="0"/>
              </a:rPr>
              <a:t>""</a:t>
            </a:r>
          </a:p>
          <a:p>
            <a:pPr lvl="1" eaLnBrk="1" hangingPunct="1">
              <a:lnSpc>
                <a:spcPct val="130000"/>
              </a:lnSpc>
            </a:pPr>
            <a:r>
              <a:rPr lang="zh-CN" alt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空字符串占用的空间为</a:t>
            </a: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1</a:t>
            </a:r>
            <a:r>
              <a:rPr lang="zh-CN" alt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个字节，存储</a:t>
            </a:r>
            <a:r>
              <a:rPr lang="en-US" altLang="zh-CN" sz="2000" dirty="0">
                <a:solidFill>
                  <a:schemeClr val="tx1"/>
                </a:solidFill>
                <a:latin typeface="Courier New" panose="02070309020205020404" pitchFamily="49" charset="0"/>
              </a:rPr>
              <a:t>'</a:t>
            </a: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\0</a:t>
            </a:r>
            <a:r>
              <a:rPr lang="en-US" altLang="zh-CN" sz="2000" dirty="0">
                <a:solidFill>
                  <a:schemeClr val="tx1"/>
                </a:solidFill>
                <a:latin typeface="Courier New" panose="02070309020205020404" pitchFamily="49" charset="0"/>
              </a:rPr>
              <a:t>'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 sz="2400" b="1" dirty="0">
                <a:latin typeface="Courier New" panose="02070309020205020404" pitchFamily="49" charset="0"/>
                <a:ea typeface="+mn-ea"/>
              </a:rPr>
              <a:t>注意 </a:t>
            </a:r>
            <a:r>
              <a:rPr lang="en-US" altLang="zh-CN" sz="2400" b="1" dirty="0">
                <a:latin typeface="Courier New" panose="02070309020205020404" pitchFamily="49" charset="0"/>
                <a:ea typeface="+mn-ea"/>
              </a:rPr>
              <a:t>'a' </a:t>
            </a:r>
            <a:r>
              <a:rPr lang="zh-CN" altLang="en-US" sz="2400" b="1" dirty="0">
                <a:latin typeface="Courier New" panose="02070309020205020404" pitchFamily="49" charset="0"/>
                <a:ea typeface="+mn-ea"/>
              </a:rPr>
              <a:t>和 </a:t>
            </a:r>
            <a:r>
              <a:rPr lang="en-US" altLang="zh-CN" sz="2400" b="1" dirty="0">
                <a:latin typeface="Courier New" panose="02070309020205020404" pitchFamily="49" charset="0"/>
                <a:ea typeface="+mn-ea"/>
              </a:rPr>
              <a:t>"a" </a:t>
            </a:r>
            <a:r>
              <a:rPr lang="zh-CN" altLang="en-US" sz="2400" b="1" dirty="0">
                <a:latin typeface="Courier New" panose="02070309020205020404" pitchFamily="49" charset="0"/>
                <a:ea typeface="+mn-ea"/>
              </a:rPr>
              <a:t>的区别</a:t>
            </a:r>
            <a:endParaRPr lang="en-US" altLang="zh-CN" sz="2400" b="1" dirty="0">
              <a:latin typeface="Courier New" panose="02070309020205020404" pitchFamily="49" charset="0"/>
              <a:ea typeface="+mn-ea"/>
            </a:endParaRPr>
          </a:p>
          <a:p>
            <a:pPr lvl="1" eaLnBrk="1" hangingPunct="1">
              <a:lnSpc>
                <a:spcPct val="130000"/>
              </a:lnSpc>
            </a:pP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'a'</a:t>
            </a:r>
            <a:r>
              <a:rPr lang="zh-CN" alt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是一个单字符，占一个字节</a:t>
            </a:r>
            <a:endParaRPr lang="en-US" altLang="zh-CN" sz="2000" b="1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30000"/>
              </a:lnSpc>
            </a:pP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"a"</a:t>
            </a:r>
            <a:r>
              <a:rPr lang="zh-CN" alt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是一个字符串，占两个字节</a:t>
            </a:r>
          </a:p>
        </p:txBody>
      </p:sp>
      <p:sp>
        <p:nvSpPr>
          <p:cNvPr id="2" name="矩形 1"/>
          <p:cNvSpPr/>
          <p:nvPr/>
        </p:nvSpPr>
        <p:spPr>
          <a:xfrm>
            <a:off x="683568" y="2564904"/>
            <a:ext cx="7921625" cy="11079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char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ch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[ ] = {'H', 'e', 'l', 'l', 'o', '!', '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\0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'};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char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ch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[ ] = {"Hello!"};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char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ch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[ ] = "Hello!";</a:t>
            </a:r>
          </a:p>
        </p:txBody>
      </p:sp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0" y="6093296"/>
            <a:ext cx="9144000" cy="764704"/>
            <a:chOff x="0" y="5234825"/>
            <a:chExt cx="9144000" cy="1105272"/>
          </a:xfrm>
        </p:grpSpPr>
        <p:sp>
          <p:nvSpPr>
            <p:cNvPr id="87046" name="矩形 51"/>
            <p:cNvSpPr>
              <a:spLocks noChangeArrowheads="1"/>
            </p:cNvSpPr>
            <p:nvPr/>
          </p:nvSpPr>
          <p:spPr bwMode="auto">
            <a:xfrm>
              <a:off x="0" y="5234825"/>
              <a:ext cx="9144000" cy="110527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2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87047" name="矩形 52"/>
            <p:cNvSpPr>
              <a:spLocks noChangeArrowheads="1"/>
            </p:cNvSpPr>
            <p:nvPr/>
          </p:nvSpPr>
          <p:spPr bwMode="auto">
            <a:xfrm>
              <a:off x="0" y="5334915"/>
              <a:ext cx="9125439" cy="81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marL="342900" indent="-342900">
                <a:lnSpc>
                  <a:spcPct val="12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1pPr>
              <a:lvl2pPr>
                <a:lnSpc>
                  <a:spcPct val="12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lvl="1"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3200" b="1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字符串实际需要的数组长度比字符串长度多</a:t>
              </a:r>
              <a:r>
                <a:rPr lang="en-US" altLang="zh-CN" sz="3200" b="1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1</a:t>
              </a:r>
              <a:endParaRPr lang="zh-CN" altLang="en-US" sz="32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051720" y="116632"/>
            <a:ext cx="5544616" cy="688975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/>
              <a:t>数  组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980728"/>
            <a:ext cx="8640960" cy="506412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zh-CN" altLang="en-US" b="1" dirty="0"/>
              <a:t>有时，我们需要存储</a:t>
            </a:r>
            <a:r>
              <a:rPr lang="zh-CN" altLang="en-US" b="1" dirty="0">
                <a:solidFill>
                  <a:srgbClr val="FF0000"/>
                </a:solidFill>
              </a:rPr>
              <a:t>一批同类型的数据</a:t>
            </a:r>
            <a:endParaRPr lang="en-US" altLang="zh-CN" b="1" dirty="0"/>
          </a:p>
          <a:p>
            <a:pPr lvl="1" eaLnBrk="1" hangingPunct="1">
              <a:lnSpc>
                <a:spcPct val="120000"/>
              </a:lnSpc>
            </a:pPr>
            <a:r>
              <a:rPr lang="zh-CN" altLang="en-US" dirty="0">
                <a:solidFill>
                  <a:schemeClr val="tx1"/>
                </a:solidFill>
                <a:latin typeface="Courier New" panose="02070309020205020404" pitchFamily="49" charset="0"/>
              </a:rPr>
              <a:t>如主人要保存十只羊的重量，并挑选一只最肥的羊</a:t>
            </a:r>
          </a:p>
          <a:p>
            <a:pPr eaLnBrk="1" hangingPunct="1">
              <a:lnSpc>
                <a:spcPct val="100000"/>
              </a:lnSpc>
            </a:pPr>
            <a:r>
              <a:rPr lang="zh-CN" altLang="en-US" b="1" dirty="0"/>
              <a:t>直观方法</a:t>
            </a:r>
            <a:endParaRPr lang="en-US" altLang="zh-CN" b="1" dirty="0"/>
          </a:p>
          <a:p>
            <a:pPr lvl="1" eaLnBrk="1" hangingPunct="1">
              <a:lnSpc>
                <a:spcPct val="120000"/>
              </a:lnSpc>
            </a:pPr>
            <a:r>
              <a:rPr lang="zh-CN" altLang="en-US" dirty="0">
                <a:solidFill>
                  <a:schemeClr val="tx1"/>
                </a:solidFill>
                <a:latin typeface="Courier New" panose="02070309020205020404" pitchFamily="49" charset="0"/>
              </a:rPr>
              <a:t>可以定义十个</a:t>
            </a:r>
            <a:r>
              <a:rPr lang="en-US" altLang="zh-CN" dirty="0">
                <a:solidFill>
                  <a:schemeClr val="tx1"/>
                </a:solidFill>
                <a:latin typeface="Courier New" panose="02070309020205020404" pitchFamily="49" charset="0"/>
              </a:rPr>
              <a:t>double</a:t>
            </a:r>
            <a:r>
              <a:rPr lang="zh-CN" altLang="en-US" dirty="0">
                <a:solidFill>
                  <a:schemeClr val="tx1"/>
                </a:solidFill>
                <a:latin typeface="Courier New" panose="02070309020205020404" pitchFamily="49" charset="0"/>
              </a:rPr>
              <a:t>型的变量</a:t>
            </a:r>
            <a:r>
              <a:rPr lang="en-US" altLang="zh-CN" dirty="0">
                <a:solidFill>
                  <a:schemeClr val="tx1"/>
                </a:solidFill>
                <a:latin typeface="Courier New" panose="02070309020205020404" pitchFamily="49" charset="0"/>
              </a:rPr>
              <a:t>sheep0, …,sheep9</a:t>
            </a:r>
            <a:r>
              <a:rPr lang="zh-CN" altLang="en-US" dirty="0">
                <a:solidFill>
                  <a:schemeClr val="tx1"/>
                </a:solidFill>
                <a:latin typeface="Courier New" panose="02070309020205020404" pitchFamily="49" charset="0"/>
              </a:rPr>
              <a:t>，然后比较十个值，找出最大值</a:t>
            </a:r>
          </a:p>
          <a:p>
            <a:pPr eaLnBrk="1" hangingPunct="1">
              <a:lnSpc>
                <a:spcPct val="100000"/>
              </a:lnSpc>
            </a:pPr>
            <a:r>
              <a:rPr lang="zh-CN" altLang="en-US" b="1" dirty="0"/>
              <a:t>缺点：</a:t>
            </a:r>
          </a:p>
          <a:p>
            <a:pPr lvl="1" eaLnBrk="1" hangingPunct="1">
              <a:lnSpc>
                <a:spcPct val="120000"/>
              </a:lnSpc>
            </a:pPr>
            <a:r>
              <a:rPr lang="zh-CN" altLang="en-US" dirty="0">
                <a:solidFill>
                  <a:schemeClr val="tx1"/>
                </a:solidFill>
                <a:latin typeface="Courier New" panose="02070309020205020404" pitchFamily="49" charset="0"/>
              </a:rPr>
              <a:t>定义了十个变量</a:t>
            </a:r>
            <a:r>
              <a:rPr lang="en-US" altLang="zh-CN" dirty="0">
                <a:solidFill>
                  <a:schemeClr val="tx1"/>
                </a:solidFill>
                <a:latin typeface="Courier New" panose="02070309020205020404" pitchFamily="49" charset="0"/>
              </a:rPr>
              <a:t>,</a:t>
            </a:r>
            <a:r>
              <a:rPr lang="zh-CN" altLang="en-US" dirty="0">
                <a:solidFill>
                  <a:schemeClr val="tx1"/>
                </a:solidFill>
                <a:latin typeface="Courier New" panose="02070309020205020404" pitchFamily="49" charset="0"/>
              </a:rPr>
              <a:t>要是有</a:t>
            </a:r>
            <a:r>
              <a:rPr lang="en-US" altLang="zh-CN" dirty="0">
                <a:solidFill>
                  <a:schemeClr val="tx1"/>
                </a:solidFill>
                <a:latin typeface="Courier New" panose="02070309020205020404" pitchFamily="49" charset="0"/>
              </a:rPr>
              <a:t>100</a:t>
            </a:r>
            <a:r>
              <a:rPr lang="zh-CN" altLang="en-US" dirty="0">
                <a:solidFill>
                  <a:schemeClr val="tx1"/>
                </a:solidFill>
                <a:latin typeface="Courier New" panose="02070309020205020404" pitchFamily="49" charset="0"/>
              </a:rPr>
              <a:t>只羊</a:t>
            </a:r>
            <a:r>
              <a:rPr lang="en-US" altLang="zh-CN" dirty="0">
                <a:solidFill>
                  <a:schemeClr val="tx1"/>
                </a:solidFill>
                <a:latin typeface="Courier New" panose="02070309020205020404" pitchFamily="49" charset="0"/>
              </a:rPr>
              <a:t>?</a:t>
            </a:r>
            <a:endParaRPr lang="zh-CN" altLang="en-US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zh-CN" altLang="en-US" dirty="0">
                <a:solidFill>
                  <a:schemeClr val="tx1"/>
                </a:solidFill>
                <a:latin typeface="Courier New" panose="02070309020205020404" pitchFamily="49" charset="0"/>
              </a:rPr>
              <a:t>如果羊群规模发生变化，程序就得重写</a:t>
            </a:r>
            <a:endParaRPr lang="en-US" altLang="zh-CN" dirty="0">
              <a:solidFill>
                <a:schemeClr val="tx1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4" name="组合 3"/>
          <p:cNvGrpSpPr>
            <a:grpSpLocks/>
          </p:cNvGrpSpPr>
          <p:nvPr/>
        </p:nvGrpSpPr>
        <p:grpSpPr bwMode="auto">
          <a:xfrm>
            <a:off x="0" y="5235575"/>
            <a:ext cx="9144000" cy="929729"/>
            <a:chOff x="0" y="5234825"/>
            <a:chExt cx="9144000" cy="1105272"/>
          </a:xfrm>
          <a:solidFill>
            <a:srgbClr val="FF0000"/>
          </a:solidFill>
        </p:grpSpPr>
        <p:sp>
          <p:nvSpPr>
            <p:cNvPr id="5125" name="矩形 1"/>
            <p:cNvSpPr>
              <a:spLocks noChangeArrowheads="1"/>
            </p:cNvSpPr>
            <p:nvPr/>
          </p:nvSpPr>
          <p:spPr bwMode="auto">
            <a:xfrm>
              <a:off x="0" y="5234825"/>
              <a:ext cx="9144000" cy="1105272"/>
            </a:xfrm>
            <a:prstGeom prst="rect">
              <a:avLst/>
            </a:prstGeom>
            <a:grpFill/>
            <a:ln w="28575" algn="ctr">
              <a:noFill/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5126" name="矩形 2"/>
            <p:cNvSpPr>
              <a:spLocks noChangeArrowheads="1"/>
            </p:cNvSpPr>
            <p:nvPr/>
          </p:nvSpPr>
          <p:spPr bwMode="auto">
            <a:xfrm>
              <a:off x="1475656" y="5398454"/>
              <a:ext cx="6207148" cy="76836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62865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marL="0" lvl="1" eaLnBrk="1" hangingPunct="1">
                <a:spcBef>
                  <a:spcPct val="20000"/>
                </a:spcBef>
                <a:buSzPct val="120000"/>
                <a:defRPr/>
              </a:pPr>
              <a:r>
                <a:rPr lang="zh-CN" altLang="en-US" sz="3600" b="1" dirty="0">
                  <a:solidFill>
                    <a:schemeClr val="bg1"/>
                  </a:solidFill>
                  <a:latin typeface="+mn-lt"/>
                  <a:ea typeface="+mn-ea"/>
                </a:rPr>
                <a:t>更好的方法是定义并使用数组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defRPr/>
            </a:pPr>
            <a:r>
              <a:rPr lang="zh-CN" altLang="en-US"/>
              <a:t>字符串的输入输出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303212" y="955675"/>
            <a:ext cx="8445251" cy="50657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2400" b="1" dirty="0">
                <a:latin typeface="Courier New" panose="02070309020205020404" pitchFamily="49" charset="0"/>
              </a:rPr>
              <a:t>用</a:t>
            </a:r>
            <a:r>
              <a:rPr lang="en-US" altLang="zh-CN" sz="2400" b="1" dirty="0" err="1">
                <a:latin typeface="Courier New" panose="02070309020205020404" pitchFamily="49" charset="0"/>
              </a:rPr>
              <a:t>cin</a:t>
            </a:r>
            <a:r>
              <a:rPr lang="zh-CN" altLang="en-US" sz="2400" b="1" dirty="0">
                <a:latin typeface="Courier New" panose="02070309020205020404" pitchFamily="49" charset="0"/>
              </a:rPr>
              <a:t>和</a:t>
            </a:r>
            <a:r>
              <a:rPr lang="en-US" altLang="zh-CN" sz="2400" b="1" dirty="0" err="1">
                <a:latin typeface="Courier New" panose="02070309020205020404" pitchFamily="49" charset="0"/>
              </a:rPr>
              <a:t>cout</a:t>
            </a:r>
            <a:endParaRPr lang="en-US" altLang="zh-CN" sz="24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要输入一个字符串放在字符数组</a:t>
            </a:r>
            <a:r>
              <a:rPr lang="en-US" altLang="zh-CN" sz="2000" b="1" dirty="0" err="1">
                <a:solidFill>
                  <a:schemeClr val="tx1"/>
                </a:solidFill>
                <a:latin typeface="Courier New" panose="02070309020205020404" pitchFamily="49" charset="0"/>
              </a:rPr>
              <a:t>ch</a:t>
            </a:r>
            <a:r>
              <a:rPr lang="zh-CN" alt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中</a:t>
            </a: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:</a:t>
            </a:r>
          </a:p>
          <a:p>
            <a:pPr lvl="1" eaLnBrk="1" hangingPunct="1">
              <a:lnSpc>
                <a:spcPct val="130000"/>
              </a:lnSpc>
            </a:pPr>
            <a:endParaRPr lang="en-US" altLang="zh-CN" sz="2000" b="1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 lvl="2"/>
            <a:endParaRPr lang="en-US" altLang="zh-CN" sz="1100" dirty="0">
              <a:latin typeface="Courier New" panose="02070309020205020404" pitchFamily="49" charset="0"/>
              <a:ea typeface="+mn-ea"/>
            </a:endParaRPr>
          </a:p>
          <a:p>
            <a:pPr marL="1093788" lvl="2" indent="0">
              <a:buNone/>
            </a:pPr>
            <a:endParaRPr lang="en-US" altLang="zh-CN" sz="2000" dirty="0">
              <a:latin typeface="Courier New" panose="02070309020205020404" pitchFamily="49" charset="0"/>
              <a:ea typeface="+mn-ea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要输入任意字符串：</a:t>
            </a:r>
            <a:endParaRPr lang="en-US" altLang="zh-CN" sz="2000" b="1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30000"/>
              </a:lnSpc>
            </a:pPr>
            <a:endParaRPr lang="en-US" altLang="zh-CN" sz="1400" b="1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 marL="628650" lvl="1" indent="0" eaLnBrk="1" hangingPunct="1">
              <a:lnSpc>
                <a:spcPct val="130000"/>
              </a:lnSpc>
              <a:buNone/>
            </a:pPr>
            <a:endParaRPr lang="en-US" altLang="zh-CN" sz="1800" b="1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 marL="628650" lvl="1" indent="0" eaLnBrk="1" hangingPunct="1">
              <a:lnSpc>
                <a:spcPct val="130000"/>
              </a:lnSpc>
              <a:buNone/>
            </a:pPr>
            <a:endParaRPr lang="en-US" altLang="zh-CN" sz="2000" b="1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要输出</a:t>
            </a:r>
            <a:r>
              <a:rPr lang="en-US" altLang="zh-CN" sz="2000" b="1" dirty="0" err="1">
                <a:solidFill>
                  <a:schemeClr val="tx1"/>
                </a:solidFill>
                <a:latin typeface="Courier New" panose="02070309020205020404" pitchFamily="49" charset="0"/>
              </a:rPr>
              <a:t>ch</a:t>
            </a:r>
            <a:r>
              <a:rPr lang="zh-CN" alt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的内容</a:t>
            </a: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:</a:t>
            </a:r>
          </a:p>
        </p:txBody>
      </p:sp>
      <p:sp>
        <p:nvSpPr>
          <p:cNvPr id="4" name="矩形 3"/>
          <p:cNvSpPr/>
          <p:nvPr/>
        </p:nvSpPr>
        <p:spPr>
          <a:xfrm>
            <a:off x="1259632" y="1916832"/>
            <a:ext cx="7416824" cy="10081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cin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&gt;&gt;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ch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// 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无法输入包含空白字符的字符串</a:t>
            </a:r>
            <a:endParaRPr lang="en-US" altLang="zh-CN" sz="2000" b="1" dirty="0">
              <a:latin typeface="Courier New" panose="02070309020205020404" pitchFamily="49" charset="0"/>
              <a:ea typeface="+mn-ea"/>
            </a:endParaRP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cin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不检查输入是否越界</a:t>
            </a:r>
            <a:endParaRPr lang="en-US" altLang="zh-CN" sz="2000" b="1" dirty="0">
              <a:latin typeface="Courier New" panose="02070309020205020404" pitchFamily="49" charset="0"/>
              <a:ea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5157192"/>
            <a:ext cx="7416824" cy="4231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 &lt;&lt; 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ch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;</a:t>
            </a:r>
          </a:p>
        </p:txBody>
      </p:sp>
      <p:sp>
        <p:nvSpPr>
          <p:cNvPr id="7" name="矩形 6"/>
          <p:cNvSpPr/>
          <p:nvPr/>
        </p:nvSpPr>
        <p:spPr>
          <a:xfrm>
            <a:off x="1331640" y="3429000"/>
            <a:ext cx="7416824" cy="12241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cin.getline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(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ch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,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数组长度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,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结束标记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);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输入到达 数组长度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-1 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或者 遇到标记字符时结束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结束标记可以缺省，此时回车是默认结束标记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defRPr/>
            </a:pPr>
            <a:r>
              <a:rPr lang="zh-CN" altLang="en-US"/>
              <a:t>字符串的输入输出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303213" y="955675"/>
            <a:ext cx="8732837" cy="50657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2400" b="1" dirty="0">
                <a:latin typeface="Courier New" panose="02070309020205020404" pitchFamily="49" charset="0"/>
              </a:rPr>
              <a:t>库函数</a:t>
            </a:r>
            <a:r>
              <a:rPr lang="en-US" altLang="zh-CN" sz="2400" b="1" dirty="0">
                <a:latin typeface="Courier New" panose="02070309020205020404" pitchFamily="49" charset="0"/>
              </a:rPr>
              <a:t>gets</a:t>
            </a:r>
            <a:r>
              <a:rPr lang="zh-CN" altLang="en-US" sz="2400" b="1" dirty="0">
                <a:latin typeface="Courier New" panose="02070309020205020404" pitchFamily="49" charset="0"/>
              </a:rPr>
              <a:t>和</a:t>
            </a:r>
            <a:r>
              <a:rPr lang="en-US" altLang="zh-CN" sz="2400" b="1" dirty="0">
                <a:latin typeface="Courier New" panose="02070309020205020404" pitchFamily="49" charset="0"/>
              </a:rPr>
              <a:t>puts (C++:&lt;</a:t>
            </a:r>
            <a:r>
              <a:rPr lang="en-US" altLang="zh-CN" sz="2400" b="1" dirty="0" err="1">
                <a:latin typeface="Courier New" panose="02070309020205020404" pitchFamily="49" charset="0"/>
              </a:rPr>
              <a:t>cstdio</a:t>
            </a:r>
            <a:r>
              <a:rPr lang="en-US" altLang="zh-CN" sz="2400" b="1" dirty="0">
                <a:latin typeface="Courier New" panose="02070309020205020404" pitchFamily="49" charset="0"/>
              </a:rPr>
              <a:t>&gt;/C:&lt;</a:t>
            </a:r>
            <a:r>
              <a:rPr lang="en-US" altLang="zh-CN" sz="2400" b="1" dirty="0" err="1">
                <a:latin typeface="Courier New" panose="02070309020205020404" pitchFamily="49" charset="0"/>
              </a:rPr>
              <a:t>stdio.h</a:t>
            </a:r>
            <a:r>
              <a:rPr lang="en-US" altLang="zh-CN" sz="2400" b="1" dirty="0">
                <a:latin typeface="Courier New" panose="02070309020205020404" pitchFamily="49" charset="0"/>
              </a:rPr>
              <a:t>&gt;)</a:t>
            </a:r>
          </a:p>
          <a:p>
            <a:pPr lvl="1" eaLnBrk="1" hangingPunct="1">
              <a:lnSpc>
                <a:spcPct val="130000"/>
              </a:lnSpc>
            </a:pPr>
            <a:r>
              <a:rPr lang="zh-CN" alt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要输入任意字符串放在字符数组</a:t>
            </a:r>
            <a:r>
              <a:rPr lang="en-US" altLang="zh-CN" sz="2000" b="1" dirty="0" err="1">
                <a:solidFill>
                  <a:schemeClr val="tx1"/>
                </a:solidFill>
                <a:latin typeface="Courier New" panose="02070309020205020404" pitchFamily="49" charset="0"/>
              </a:rPr>
              <a:t>ch</a:t>
            </a:r>
            <a:r>
              <a:rPr lang="zh-CN" alt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中</a:t>
            </a: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:</a:t>
            </a:r>
          </a:p>
          <a:p>
            <a:pPr lvl="1" eaLnBrk="1" hangingPunct="1">
              <a:lnSpc>
                <a:spcPct val="130000"/>
              </a:lnSpc>
            </a:pPr>
            <a:endParaRPr lang="en-US" altLang="zh-CN" sz="1400" b="1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30000"/>
              </a:lnSpc>
            </a:pPr>
            <a:endParaRPr lang="en-US" altLang="zh-CN" sz="2000" b="1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30000"/>
              </a:lnSpc>
            </a:pPr>
            <a:endParaRPr lang="en-US" altLang="zh-CN" sz="1600" b="1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要输出</a:t>
            </a:r>
            <a:r>
              <a:rPr lang="en-US" altLang="zh-CN" sz="2000" b="1" dirty="0" err="1">
                <a:solidFill>
                  <a:schemeClr val="tx1"/>
                </a:solidFill>
                <a:latin typeface="Courier New" panose="02070309020205020404" pitchFamily="49" charset="0"/>
              </a:rPr>
              <a:t>ch</a:t>
            </a:r>
            <a:r>
              <a:rPr lang="zh-CN" altLang="en-US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的内容</a:t>
            </a: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:</a:t>
            </a:r>
          </a:p>
        </p:txBody>
      </p:sp>
      <p:sp>
        <p:nvSpPr>
          <p:cNvPr id="4" name="矩形 3"/>
          <p:cNvSpPr/>
          <p:nvPr/>
        </p:nvSpPr>
        <p:spPr>
          <a:xfrm>
            <a:off x="1259632" y="1988840"/>
            <a:ext cx="7344816" cy="11079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gets(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ch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);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输入遇到回车结束</a:t>
            </a:r>
          </a:p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//gets</a:t>
            </a:r>
            <a:r>
              <a:rPr lang="zh-CN" altLang="en-US" sz="2000" b="1" dirty="0">
                <a:latin typeface="Courier New" panose="02070309020205020404" pitchFamily="49" charset="0"/>
                <a:ea typeface="+mn-ea"/>
              </a:rPr>
              <a:t>也不检查输入是否越界</a:t>
            </a:r>
          </a:p>
        </p:txBody>
      </p:sp>
      <p:sp>
        <p:nvSpPr>
          <p:cNvPr id="5" name="矩形 4"/>
          <p:cNvSpPr/>
          <p:nvPr/>
        </p:nvSpPr>
        <p:spPr>
          <a:xfrm>
            <a:off x="1259632" y="3573016"/>
            <a:ext cx="7344816" cy="4308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SzPct val="120000"/>
            </a:pP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puts(</a:t>
            </a:r>
            <a:r>
              <a:rPr lang="en-US" altLang="zh-CN" sz="2000" b="1" dirty="0" err="1">
                <a:latin typeface="Courier New" panose="02070309020205020404" pitchFamily="49" charset="0"/>
                <a:ea typeface="+mn-ea"/>
              </a:rPr>
              <a:t>ch</a:t>
            </a:r>
            <a:r>
              <a:rPr lang="en-US" altLang="zh-CN" sz="2000" b="1" dirty="0">
                <a:latin typeface="Courier New" panose="02070309020205020404" pitchFamily="49" charset="0"/>
                <a:ea typeface="+mn-ea"/>
              </a:rPr>
              <a:t>);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/>
              <a:t>字符串处理函数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981075"/>
            <a:ext cx="8229600" cy="50657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2400" b="1" dirty="0">
                <a:latin typeface="Courier New" panose="02070309020205020404" pitchFamily="49" charset="0"/>
              </a:rPr>
              <a:t>字符串是复杂的数据类型，不能直接用系统的内置运算符进行操作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 sz="2400" b="1" dirty="0">
                <a:latin typeface="Courier New" panose="02070309020205020404" pitchFamily="49" charset="0"/>
              </a:rPr>
              <a:t>函数库中提供了一些用来处理字符串的函数 </a:t>
            </a:r>
            <a:r>
              <a:rPr lang="en-US" altLang="zh-CN" sz="2400" b="1" dirty="0">
                <a:latin typeface="Courier New" panose="02070309020205020404" pitchFamily="49" charset="0"/>
              </a:rPr>
              <a:t>(C++:&lt;</a:t>
            </a:r>
            <a:r>
              <a:rPr lang="en-US" altLang="zh-CN" sz="2400" b="1" dirty="0" err="1">
                <a:latin typeface="Courier New" panose="02070309020205020404" pitchFamily="49" charset="0"/>
              </a:rPr>
              <a:t>cstring</a:t>
            </a:r>
            <a:r>
              <a:rPr lang="en-US" altLang="zh-CN" sz="2400" b="1" dirty="0">
                <a:latin typeface="Courier New" panose="02070309020205020404" pitchFamily="49" charset="0"/>
              </a:rPr>
              <a:t>&gt;/C:&lt;</a:t>
            </a:r>
            <a:r>
              <a:rPr lang="en-US" altLang="zh-CN" sz="2400" b="1" dirty="0" err="1">
                <a:latin typeface="Courier New" panose="02070309020205020404" pitchFamily="49" charset="0"/>
              </a:rPr>
              <a:t>string.h</a:t>
            </a:r>
            <a:r>
              <a:rPr lang="en-US" altLang="zh-CN" sz="2400" b="1" dirty="0">
                <a:latin typeface="Courier New" panose="02070309020205020404" pitchFamily="49" charset="0"/>
              </a:rPr>
              <a:t>&gt;)</a:t>
            </a:r>
            <a:r>
              <a:rPr lang="zh-CN" altLang="en-US" sz="2400" b="1" dirty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zh-CN" sz="2400" b="1" dirty="0">
                <a:latin typeface="Courier New" panose="02070309020205020404" pitchFamily="49" charset="0"/>
              </a:rPr>
              <a:t>C++</a:t>
            </a:r>
            <a:r>
              <a:rPr lang="zh-CN" altLang="en-US" sz="2400" b="1" dirty="0">
                <a:latin typeface="Courier New" panose="02070309020205020404" pitchFamily="49" charset="0"/>
              </a:rPr>
              <a:t>还提供了一个</a:t>
            </a:r>
            <a:r>
              <a:rPr lang="en-US" altLang="zh-CN" sz="2400" b="1" dirty="0">
                <a:latin typeface="Courier New" panose="02070309020205020404" pitchFamily="49" charset="0"/>
              </a:rPr>
              <a:t>string</a:t>
            </a:r>
            <a:r>
              <a:rPr lang="zh-CN" altLang="en-US" sz="2400" b="1" dirty="0">
                <a:latin typeface="Courier New" panose="02070309020205020404" pitchFamily="49" charset="0"/>
              </a:rPr>
              <a:t>类来处理字符串</a:t>
            </a:r>
          </a:p>
        </p:txBody>
      </p:sp>
    </p:spTree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93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230237"/>
              </p:ext>
            </p:extLst>
          </p:nvPr>
        </p:nvGraphicFramePr>
        <p:xfrm>
          <a:off x="179512" y="116632"/>
          <a:ext cx="8856662" cy="6565643"/>
        </p:xfrm>
        <a:graphic>
          <a:graphicData uri="http://schemas.openxmlformats.org/drawingml/2006/table">
            <a:tbl>
              <a:tblPr/>
              <a:tblGrid>
                <a:gridCol w="3672532">
                  <a:extLst>
                    <a:ext uri="{9D8B030D-6E8A-4147-A177-3AD203B41FA5}">
                      <a16:colId xmlns:a16="http://schemas.microsoft.com/office/drawing/2014/main" val="161643429"/>
                    </a:ext>
                  </a:extLst>
                </a:gridCol>
                <a:gridCol w="5184130">
                  <a:extLst>
                    <a:ext uri="{9D8B030D-6E8A-4147-A177-3AD203B41FA5}">
                      <a16:colId xmlns:a16="http://schemas.microsoft.com/office/drawing/2014/main" val="3798886074"/>
                    </a:ext>
                  </a:extLst>
                </a:gridCol>
              </a:tblGrid>
              <a:tr h="4266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char *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strcpy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dst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src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拷贝字符串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src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到字符串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dst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，包括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’\0’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，返回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dst</a:t>
                      </a:r>
                      <a:endParaRPr kumimoji="0" lang="zh-CN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660202"/>
                  </a:ext>
                </a:extLst>
              </a:tr>
              <a:tr h="7619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char *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strncpy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dst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src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, n)</a:t>
                      </a: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至多从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src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拷贝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个字符到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dst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，补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’\0’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如果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src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长度不足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，返回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dst</a:t>
                      </a:r>
                      <a:endParaRPr kumimoji="0" lang="zh-CN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132430"/>
                  </a:ext>
                </a:extLst>
              </a:tr>
              <a:tr h="4266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char *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strcat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dst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src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将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src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接到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dst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尾，返回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dst</a:t>
                      </a:r>
                      <a:endParaRPr kumimoji="0" lang="zh-CN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621132"/>
                  </a:ext>
                </a:extLst>
              </a:tr>
              <a:tr h="7619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char *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strncat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dst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src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, n)</a:t>
                      </a: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从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src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至多取 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n 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个字符接到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dst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尾，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dst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以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’\0’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结尾，返回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dst</a:t>
                      </a:r>
                      <a:endParaRPr kumimoji="0" lang="zh-CN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918919"/>
                  </a:ext>
                </a:extLst>
              </a:tr>
              <a:tr h="4266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size_t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strlen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(s)</a:t>
                      </a: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返回</a:t>
                      </a: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kumimoji="0" lang="zh-CN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的长度</a:t>
                      </a: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585438"/>
                  </a:ext>
                </a:extLst>
              </a:tr>
              <a:tr h="7619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int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strcmp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(s1, s2)</a:t>
                      </a: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比较 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s1 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和 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s2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：如 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s1 &gt; s2 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返回值为正数，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s1=s1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返回值为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s1&lt;s2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返回值为负数</a:t>
                      </a: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275841"/>
                  </a:ext>
                </a:extLst>
              </a:tr>
              <a:tr h="4266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int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strncmp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(s1, s2, n)</a:t>
                      </a: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如 </a:t>
                      </a: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strcmp</a:t>
                      </a:r>
                      <a:r>
                        <a:rPr kumimoji="0" lang="zh-CN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，但至多比较</a:t>
                      </a: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0" lang="zh-CN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个字符</a:t>
                      </a: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320403"/>
                  </a:ext>
                </a:extLst>
              </a:tr>
              <a:tr h="4266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char *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strchr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(s,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返回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中第一次出现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的地址或者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NULL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如果不存在</a:t>
                      </a: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44999"/>
                  </a:ext>
                </a:extLst>
              </a:tr>
              <a:tr h="4266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char *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strrchr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(s,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返回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中最后出现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的地址或者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NULL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如果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不存在</a:t>
                      </a: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038740"/>
                  </a:ext>
                </a:extLst>
              </a:tr>
              <a:tr h="4266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char 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strstr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(s1, s2)</a:t>
                      </a: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返回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s1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中第一次出现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s2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的地址或者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NULL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如果不存在</a:t>
                      </a:r>
                    </a:p>
                  </a:txBody>
                  <a:tcPr marL="91437" marR="91437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18213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4213" y="115888"/>
            <a:ext cx="7772400" cy="600075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zh-CN" altLang="en-US" dirty="0"/>
              <a:t>字符串的应用</a:t>
            </a:r>
          </a:p>
        </p:txBody>
      </p:sp>
      <p:sp>
        <p:nvSpPr>
          <p:cNvPr id="4" name="矩形 3"/>
          <p:cNvSpPr/>
          <p:nvPr/>
        </p:nvSpPr>
        <p:spPr>
          <a:xfrm>
            <a:off x="395536" y="1196752"/>
            <a:ext cx="8424936" cy="33843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单词统计问题：</a:t>
            </a:r>
            <a:endParaRPr lang="en-US" altLang="zh-CN" sz="24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  输入一行文字，统计有多少个单词，单词之间以空格分开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en-US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算法：</a:t>
            </a:r>
            <a:endParaRPr lang="en-US" altLang="zh-CN" sz="24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  单词的数目可以由单词间的空格决定：设置一个计数器</a:t>
            </a:r>
            <a:r>
              <a:rPr lang="en-US" altLang="zh-CN" sz="2400" dirty="0" err="1">
                <a:latin typeface="Courier New" panose="02070309020205020404" pitchFamily="49" charset="0"/>
                <a:ea typeface="+mn-ea"/>
              </a:rPr>
              <a:t>num</a:t>
            </a: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表示单词个数，开始时</a:t>
            </a:r>
            <a:r>
              <a:rPr lang="en-US" altLang="zh-CN" sz="2400" dirty="0" err="1">
                <a:latin typeface="Courier New" panose="02070309020205020404" pitchFamily="49" charset="0"/>
                <a:ea typeface="+mn-ea"/>
              </a:rPr>
              <a:t>num</a:t>
            </a:r>
            <a:r>
              <a:rPr lang="en-US" altLang="zh-CN" sz="2400" dirty="0">
                <a:latin typeface="Courier New" panose="02070309020205020404" pitchFamily="49" charset="0"/>
                <a:ea typeface="+mn-ea"/>
              </a:rPr>
              <a:t>=0</a:t>
            </a: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；从头到尾扫描字符串，当发现当前字符为非空格，而当前字符以前的字符是空格，则表示找到了一个新的单词，</a:t>
            </a:r>
            <a:r>
              <a:rPr lang="en-US" altLang="zh-CN" sz="2400" dirty="0" err="1">
                <a:latin typeface="Courier New" panose="02070309020205020404" pitchFamily="49" charset="0"/>
                <a:ea typeface="+mn-ea"/>
              </a:rPr>
              <a:t>num</a:t>
            </a: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加</a:t>
            </a:r>
            <a:r>
              <a:rPr lang="en-US" altLang="zh-CN" sz="2400" dirty="0">
                <a:latin typeface="Courier New" panose="02070309020205020404" pitchFamily="49" charset="0"/>
                <a:ea typeface="+mn-ea"/>
              </a:rPr>
              <a:t>1</a:t>
            </a: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；当整个字符串扫描结束后，</a:t>
            </a:r>
            <a:r>
              <a:rPr lang="en-US" altLang="zh-CN" sz="2400" dirty="0" err="1">
                <a:latin typeface="Courier New" panose="02070309020205020404" pitchFamily="49" charset="0"/>
                <a:ea typeface="+mn-ea"/>
              </a:rPr>
              <a:t>num</a:t>
            </a:r>
            <a:r>
              <a:rPr lang="zh-CN" altLang="en-US" sz="2400" dirty="0">
                <a:latin typeface="Courier New" panose="02070309020205020404" pitchFamily="49" charset="0"/>
                <a:ea typeface="+mn-ea"/>
              </a:rPr>
              <a:t>中的值就是单词数</a:t>
            </a:r>
          </a:p>
          <a:p>
            <a:pPr eaLnBrk="1" hangingPunct="1">
              <a:defRPr/>
            </a:pPr>
            <a:endParaRPr lang="en-US" altLang="zh-CN" sz="2400" dirty="0"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en-US" altLang="zh-CN" sz="24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   </a:t>
            </a:r>
            <a:endParaRPr lang="zh-CN" altLang="en-US" sz="2400" dirty="0">
              <a:latin typeface="Courier New" panose="02070309020205020404" pitchFamily="49" charset="0"/>
              <a:ea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355600" y="1052737"/>
            <a:ext cx="8597900" cy="53999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lnSpc>
                <a:spcPct val="110000"/>
              </a:lnSpc>
              <a:buSzPct val="120000"/>
              <a:buFontTx/>
              <a:buNone/>
              <a:defRPr sz="2000" b="1">
                <a:latin typeface="Courier New" panose="02070309020205020404" pitchFamily="49" charset="0"/>
                <a:ea typeface="+mn-ea"/>
              </a:defRPr>
            </a:lvl1pPr>
            <a:lvl2pPr marL="91440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+mn-lt"/>
                <a:ea typeface="+mn-ea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955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30527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5099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967163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r>
              <a:rPr lang="en-US" altLang="zh-CN" dirty="0" err="1"/>
              <a:t>int</a:t>
            </a:r>
            <a:r>
              <a:rPr lang="en-US" altLang="zh-CN" dirty="0"/>
              <a:t> main()</a:t>
            </a:r>
          </a:p>
          <a:p>
            <a:r>
              <a:rPr lang="en-US" altLang="zh-CN" dirty="0"/>
              <a:t>{ char sentence[80], </a:t>
            </a:r>
            <a:r>
              <a:rPr lang="en-US" altLang="zh-CN" dirty="0" err="1"/>
              <a:t>prev</a:t>
            </a:r>
            <a:r>
              <a:rPr lang="en-US" altLang="zh-CN" dirty="0"/>
              <a:t> = ' '; //</a:t>
            </a:r>
            <a:r>
              <a:rPr lang="en-US" altLang="zh-CN" dirty="0" err="1"/>
              <a:t>prev</a:t>
            </a:r>
            <a:r>
              <a:rPr lang="en-US" altLang="zh-CN" dirty="0"/>
              <a:t> </a:t>
            </a:r>
            <a:r>
              <a:rPr lang="zh-CN" altLang="en-US" dirty="0"/>
              <a:t>表示前一字符</a:t>
            </a:r>
          </a:p>
          <a:p>
            <a:r>
              <a:rPr lang="zh-CN" altLang="en-US" dirty="0"/>
              <a:t>  </a:t>
            </a:r>
            <a:r>
              <a:rPr lang="en-US" altLang="zh-CN" dirty="0" err="1"/>
              <a:t>int</a:t>
            </a:r>
            <a:r>
              <a:rPr lang="en-US" altLang="zh-CN" dirty="0"/>
              <a:t> </a:t>
            </a:r>
            <a:r>
              <a:rPr lang="en-US" altLang="zh-CN" dirty="0" err="1"/>
              <a:t>i</a:t>
            </a:r>
            <a:r>
              <a:rPr lang="en-US" altLang="zh-CN" dirty="0"/>
              <a:t>, </a:t>
            </a:r>
            <a:r>
              <a:rPr lang="en-US" altLang="zh-CN" dirty="0" err="1"/>
              <a:t>num</a:t>
            </a:r>
            <a:r>
              <a:rPr lang="en-US" altLang="zh-CN" dirty="0"/>
              <a:t> = 0;</a:t>
            </a:r>
          </a:p>
          <a:p>
            <a:endParaRPr lang="en-US" altLang="zh-CN" dirty="0"/>
          </a:p>
          <a:p>
            <a:r>
              <a:rPr lang="en-US" altLang="zh-CN" dirty="0"/>
              <a:t>  gets(sentence);</a:t>
            </a:r>
          </a:p>
          <a:p>
            <a:endParaRPr lang="en-US" altLang="zh-CN" dirty="0"/>
          </a:p>
          <a:p>
            <a:r>
              <a:rPr lang="en-US" altLang="zh-CN" dirty="0"/>
              <a:t>  for (</a:t>
            </a:r>
            <a:r>
              <a:rPr lang="en-US" altLang="zh-CN" dirty="0" err="1"/>
              <a:t>i</a:t>
            </a:r>
            <a:r>
              <a:rPr lang="en-US" altLang="zh-CN" dirty="0"/>
              <a:t> = 0; sentence[</a:t>
            </a:r>
            <a:r>
              <a:rPr lang="en-US" altLang="zh-CN" dirty="0" err="1"/>
              <a:t>i</a:t>
            </a:r>
            <a:r>
              <a:rPr lang="en-US" altLang="zh-CN" dirty="0"/>
              <a:t>] != '\0'; ++</a:t>
            </a:r>
            <a:r>
              <a:rPr lang="en-US" altLang="zh-CN" dirty="0" err="1"/>
              <a:t>i</a:t>
            </a:r>
            <a:r>
              <a:rPr lang="en-US" altLang="zh-CN" dirty="0"/>
              <a:t>) {</a:t>
            </a:r>
          </a:p>
          <a:p>
            <a:r>
              <a:rPr lang="en-US" altLang="zh-CN" dirty="0"/>
              <a:t>      if (</a:t>
            </a:r>
            <a:r>
              <a:rPr lang="en-US" altLang="zh-CN" dirty="0" err="1"/>
              <a:t>prev</a:t>
            </a:r>
            <a:r>
              <a:rPr lang="en-US" altLang="zh-CN" dirty="0"/>
              <a:t> == ' ' &amp;&amp; sentence[</a:t>
            </a:r>
            <a:r>
              <a:rPr lang="en-US" altLang="zh-CN" dirty="0" err="1"/>
              <a:t>i</a:t>
            </a:r>
            <a:r>
              <a:rPr lang="en-US" altLang="zh-CN" dirty="0"/>
              <a:t>] != </a:t>
            </a:r>
            <a:r>
              <a:rPr lang="pt-BR" altLang="zh-CN" dirty="0"/>
              <a:t>' ') ++num;</a:t>
            </a:r>
          </a:p>
          <a:p>
            <a:r>
              <a:rPr lang="pt-BR" altLang="zh-CN" dirty="0"/>
              <a:t>      prev = sentence[i];</a:t>
            </a:r>
          </a:p>
          <a:p>
            <a:r>
              <a:rPr lang="pt-BR" altLang="zh-CN" dirty="0"/>
              <a:t>  </a:t>
            </a:r>
            <a:r>
              <a:rPr lang="en-US" altLang="zh-CN" dirty="0"/>
              <a:t>}</a:t>
            </a:r>
          </a:p>
          <a:p>
            <a:r>
              <a:rPr lang="en-US" altLang="zh-CN" dirty="0"/>
              <a:t>	  </a:t>
            </a:r>
          </a:p>
          <a:p>
            <a:r>
              <a:rPr lang="en-US" altLang="zh-CN" dirty="0"/>
              <a:t>  </a:t>
            </a:r>
            <a:r>
              <a:rPr lang="en-US" altLang="zh-CN" dirty="0" err="1"/>
              <a:t>cout</a:t>
            </a:r>
            <a:r>
              <a:rPr lang="en-US" altLang="zh-CN" dirty="0"/>
              <a:t> &lt;&lt; "</a:t>
            </a:r>
            <a:r>
              <a:rPr lang="zh-CN" altLang="en-US" dirty="0"/>
              <a:t>单词个数为：</a:t>
            </a:r>
            <a:r>
              <a:rPr lang="en-US" altLang="zh-CN" dirty="0"/>
              <a:t>" &lt;&lt; </a:t>
            </a:r>
            <a:r>
              <a:rPr lang="en-US" altLang="zh-CN" dirty="0" err="1"/>
              <a:t>num</a:t>
            </a:r>
            <a:r>
              <a:rPr lang="en-US" altLang="zh-CN" dirty="0"/>
              <a:t> &lt;&lt; </a:t>
            </a:r>
            <a:r>
              <a:rPr lang="en-US" altLang="zh-CN" dirty="0" err="1"/>
              <a:t>endl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 </a:t>
            </a:r>
          </a:p>
          <a:p>
            <a:r>
              <a:rPr lang="en-US" altLang="zh-CN" dirty="0"/>
              <a:t>  return 0;</a:t>
            </a:r>
          </a:p>
          <a:p>
            <a:r>
              <a:rPr lang="en-US" altLang="zh-CN" dirty="0"/>
              <a:t> }</a:t>
            </a:r>
          </a:p>
        </p:txBody>
      </p:sp>
      <p:sp>
        <p:nvSpPr>
          <p:cNvPr id="128003" name="AutoShape 3"/>
          <p:cNvSpPr>
            <a:spLocks noChangeArrowheads="1"/>
          </p:cNvSpPr>
          <p:nvPr/>
        </p:nvSpPr>
        <p:spPr bwMode="auto">
          <a:xfrm>
            <a:off x="3275856" y="2060848"/>
            <a:ext cx="3238500" cy="432048"/>
          </a:xfrm>
          <a:prstGeom prst="wedgeRoundRectCallout">
            <a:avLst>
              <a:gd name="adj1" fmla="val -57424"/>
              <a:gd name="adj2" fmla="val 117084"/>
              <a:gd name="adj3" fmla="val 16667"/>
            </a:avLst>
          </a:prstGeom>
          <a:solidFill>
            <a:schemeClr val="bg1"/>
          </a:solidFill>
          <a:ln w="1270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0" rIns="0" anchor="ctr"/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kumimoji="1" lang="zh-CN" altLang="en-US" sz="2400" b="1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一定要用</a:t>
            </a:r>
            <a:r>
              <a:rPr kumimoji="1" lang="en-US" altLang="zh-CN" sz="2400" b="1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gets</a:t>
            </a:r>
            <a:r>
              <a:rPr kumimoji="1" lang="zh-CN" altLang="en-US" sz="2400" b="1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输入</a:t>
            </a:r>
          </a:p>
        </p:txBody>
      </p:sp>
      <p:sp>
        <p:nvSpPr>
          <p:cNvPr id="128004" name="AutoShape 4"/>
          <p:cNvSpPr>
            <a:spLocks noChangeArrowheads="1"/>
          </p:cNvSpPr>
          <p:nvPr/>
        </p:nvSpPr>
        <p:spPr bwMode="auto">
          <a:xfrm>
            <a:off x="5292080" y="2708920"/>
            <a:ext cx="3103563" cy="520254"/>
          </a:xfrm>
          <a:prstGeom prst="wedgeRoundRectCallout">
            <a:avLst>
              <a:gd name="adj1" fmla="val -85944"/>
              <a:gd name="adj2" fmla="val 67344"/>
              <a:gd name="adj3" fmla="val 16667"/>
            </a:avLst>
          </a:prstGeom>
          <a:solidFill>
            <a:schemeClr val="bg1"/>
          </a:solidFill>
          <a:ln w="1270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>
            <a:lvl1pPr>
              <a:lnSpc>
                <a:spcPct val="12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kumimoji="1" lang="zh-CN" altLang="en-US" sz="2400" b="1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直接用</a:t>
            </a:r>
            <a:r>
              <a:rPr kumimoji="1" lang="en-US" altLang="zh-CN" sz="2400" b="1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sentence[</a:t>
            </a:r>
            <a:r>
              <a:rPr kumimoji="1" lang="en-US" altLang="zh-CN" sz="2400" b="1" dirty="0" err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i</a:t>
            </a:r>
            <a:r>
              <a:rPr kumimoji="1" lang="en-US" altLang="zh-CN" sz="2400" b="1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]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8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animBg="1"/>
      <p:bldP spid="12800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A9B15-41E4-C3D1-E55C-D61050FAC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F9EE8-F854-F6FC-590F-651F3F1A4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N" dirty="0"/>
              <a:t>Modify the previous program so that besides printing out the number of words in the input, also print the number of </a:t>
            </a:r>
            <a:r>
              <a:rPr lang="en-CN" b="1" i="1" dirty="0"/>
              <a:t>distinct</a:t>
            </a:r>
            <a:r>
              <a:rPr lang="en-CN" dirty="0"/>
              <a:t> words in the input.</a:t>
            </a:r>
          </a:p>
        </p:txBody>
      </p:sp>
    </p:spTree>
    <p:extLst>
      <p:ext uri="{BB962C8B-B14F-4D97-AF65-F5344CB8AC3E}">
        <p14:creationId xmlns:p14="http://schemas.microsoft.com/office/powerpoint/2010/main" val="7015030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3568" y="116632"/>
            <a:ext cx="7772400" cy="1143000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zh-CN" altLang="en-US" dirty="0"/>
              <a:t>总结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052736"/>
            <a:ext cx="8648700" cy="52451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sz="2400" dirty="0"/>
              <a:t>数组的定义和数组元素的引用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 sz="2400" dirty="0"/>
              <a:t>搜索与排序算法，算法时间复杂度、空间复杂度分析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 sz="2400" dirty="0"/>
              <a:t>多维数组可以看成数组的数组</a:t>
            </a:r>
            <a:endParaRPr lang="en-US" altLang="zh-CN" sz="2400" dirty="0"/>
          </a:p>
          <a:p>
            <a:pPr eaLnBrk="1" hangingPunct="1">
              <a:lnSpc>
                <a:spcPct val="130000"/>
              </a:lnSpc>
            </a:pPr>
            <a:r>
              <a:rPr lang="zh-CN" altLang="en-US" sz="2400" dirty="0"/>
              <a:t>字符串的表示和库函数</a:t>
            </a:r>
            <a:endParaRPr lang="en-US" altLang="zh-CN" sz="2400" dirty="0"/>
          </a:p>
          <a:p>
            <a:pPr eaLnBrk="1" hangingPunct="1">
              <a:lnSpc>
                <a:spcPct val="130000"/>
              </a:lnSpc>
            </a:pPr>
            <a:endParaRPr lang="en-US" altLang="zh-CN" sz="2400" dirty="0"/>
          </a:p>
          <a:p>
            <a:pPr eaLnBrk="1" hangingPunct="1">
              <a:lnSpc>
                <a:spcPct val="130000"/>
              </a:lnSpc>
            </a:pPr>
            <a:r>
              <a:rPr lang="en-US" altLang="zh-CN" sz="2400" dirty="0"/>
              <a:t>C++ library reference: 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zh-CN" sz="2400" dirty="0">
                <a:hlinkClick r:id="rId2"/>
              </a:rPr>
              <a:t>https://cplusplus.com/reference/</a:t>
            </a:r>
            <a:r>
              <a:rPr lang="en-US" altLang="zh-CN" sz="2400" dirty="0"/>
              <a:t> </a:t>
            </a:r>
            <a:endParaRPr lang="zh-CN" altLang="en-US" sz="2400" dirty="0"/>
          </a:p>
        </p:txBody>
      </p:sp>
    </p:spTree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/>
            <a:r>
              <a:rPr lang="zh-CN" altLang="en-US"/>
              <a:t>作业</a:t>
            </a:r>
            <a:r>
              <a:rPr lang="en-US" altLang="zh-CN"/>
              <a:t>&amp;</a:t>
            </a:r>
            <a:r>
              <a:rPr lang="zh-CN" altLang="en-US"/>
              <a:t>上机练习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15925" y="908050"/>
            <a:ext cx="8312150" cy="5113238"/>
          </a:xfrm>
        </p:spPr>
        <p:txBody>
          <a:bodyPr/>
          <a:lstStyle/>
          <a:p>
            <a:pPr marL="457200" indent="-457200" eaLnBrk="1" hangingPunct="1">
              <a:lnSpc>
                <a:spcPct val="120000"/>
              </a:lnSpc>
              <a:buFont typeface="+mj-lt"/>
              <a:buAutoNum type="arabicPeriod"/>
            </a:pPr>
            <a:r>
              <a:rPr lang="en-US" altLang="zh-CN" sz="2000" dirty="0">
                <a:solidFill>
                  <a:schemeClr val="tx1"/>
                </a:solidFill>
              </a:rPr>
              <a:t>Given an input string str, and a search string s, find the number of times s occurs in str, and the begin positions of these occurrences in str. For example, if str = “This is going to be the best!”, and s =“is”, then the number of occurrences is 2, and the begin positions will be 2 and 5.</a:t>
            </a:r>
          </a:p>
          <a:p>
            <a:pPr marL="457200" indent="-457200" eaLnBrk="1" hangingPunct="1">
              <a:lnSpc>
                <a:spcPct val="120000"/>
              </a:lnSpc>
              <a:buFont typeface="+mj-lt"/>
              <a:buAutoNum type="arabicPeriod"/>
            </a:pPr>
            <a:r>
              <a:rPr lang="en-US" altLang="zh-CN" sz="2000" dirty="0">
                <a:solidFill>
                  <a:schemeClr val="tx1"/>
                </a:solidFill>
              </a:rPr>
              <a:t>Input a file path, which points to a .txt file (text file only). Open this file by </a:t>
            </a:r>
            <a:r>
              <a:rPr lang="en-US" altLang="zh-CN" sz="2000" dirty="0" err="1">
                <a:solidFill>
                  <a:schemeClr val="tx1"/>
                </a:solidFill>
              </a:rPr>
              <a:t>fstream</a:t>
            </a:r>
            <a:r>
              <a:rPr lang="en-US" altLang="zh-CN" sz="2000" dirty="0">
                <a:solidFill>
                  <a:schemeClr val="tx1"/>
                </a:solidFill>
              </a:rPr>
              <a:t> library functions. Write the words in this file in reverse order into another text file and save it. Open this new file by vim and verify </a:t>
            </a:r>
            <a:r>
              <a:rPr lang="en-US" altLang="zh-CN" sz="2000">
                <a:solidFill>
                  <a:schemeClr val="tx1"/>
                </a:solidFill>
              </a:rPr>
              <a:t>if words are really reversed.</a:t>
            </a:r>
            <a:endParaRPr lang="en-US" altLang="zh-CN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988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980728"/>
            <a:ext cx="9001000" cy="5688632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zh-CN" altLang="en-US" sz="2400" b="1" dirty="0"/>
              <a:t>格式：</a:t>
            </a:r>
            <a:endParaRPr lang="en-US" altLang="zh-CN" sz="2400" b="1" dirty="0"/>
          </a:p>
          <a:p>
            <a:pPr eaLnBrk="1" hangingPunct="1">
              <a:lnSpc>
                <a:spcPct val="115000"/>
              </a:lnSpc>
            </a:pPr>
            <a:endParaRPr lang="en-US" altLang="zh-CN" dirty="0"/>
          </a:p>
          <a:p>
            <a:pPr eaLnBrk="1" hangingPunct="1">
              <a:lnSpc>
                <a:spcPct val="115000"/>
              </a:lnSpc>
            </a:pPr>
            <a:r>
              <a:rPr lang="zh-CN" altLang="en-US" sz="2400" b="1" dirty="0"/>
              <a:t>定义数组时</a:t>
            </a:r>
            <a:r>
              <a:rPr lang="zh-CN" altLang="en-US" sz="2400" b="1" dirty="0">
                <a:solidFill>
                  <a:srgbClr val="FF0000"/>
                </a:solidFill>
              </a:rPr>
              <a:t>元素个数必须是常量表达式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15000"/>
              </a:lnSpc>
            </a:pPr>
            <a:endParaRPr lang="en-US" altLang="zh-CN" sz="24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15000"/>
              </a:lnSpc>
            </a:pPr>
            <a:endParaRPr lang="en-US" altLang="zh-CN" sz="24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15000"/>
              </a:lnSpc>
            </a:pPr>
            <a:endParaRPr lang="en-US" altLang="zh-CN" sz="24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15000"/>
              </a:lnSpc>
            </a:pPr>
            <a:endParaRPr lang="en-US" altLang="zh-CN" sz="1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15000"/>
              </a:lnSpc>
            </a:pPr>
            <a:endParaRPr lang="en-US" altLang="zh-CN" sz="1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15000"/>
              </a:lnSpc>
            </a:pPr>
            <a:r>
              <a:rPr lang="zh-CN" altLang="en-US" sz="2400" b="1" dirty="0">
                <a:latin typeface="Courier New" panose="02070309020205020404" pitchFamily="49" charset="0"/>
              </a:rPr>
              <a:t>数组元素引用方式：</a:t>
            </a:r>
            <a:endParaRPr lang="en-US" altLang="zh-CN" sz="24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zh-CN" alt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通过数组名和元素的序号（下标）来引用，如 </a:t>
            </a:r>
            <a:r>
              <a:rPr lang="en-US" altLang="zh-CN" sz="2000" b="1" dirty="0" err="1">
                <a:solidFill>
                  <a:schemeClr val="tx1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intarray</a:t>
            </a: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[2]</a:t>
            </a:r>
          </a:p>
          <a:p>
            <a:pPr lvl="1" eaLnBrk="1" hangingPunct="1">
              <a:lnSpc>
                <a:spcPct val="120000"/>
              </a:lnSpc>
            </a:pPr>
            <a:r>
              <a:rPr lang="zh-CN" alt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下标可为任意整型表达式，</a:t>
            </a:r>
            <a:r>
              <a:rPr lang="zh-CN" altLang="en-US" sz="2000" dirty="0">
                <a:solidFill>
                  <a:schemeClr val="tx1"/>
                </a:solidFill>
                <a:latin typeface="Courier New" panose="02070309020205020404" pitchFamily="49" charset="0"/>
              </a:rPr>
              <a:t>如整数常量、整型变量、整型算术表达式等</a:t>
            </a:r>
            <a:endParaRPr lang="en-US" altLang="zh-CN" sz="200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Courier New" panose="02070309020205020404" pitchFamily="49" charset="0"/>
              </a:rPr>
              <a:t>当数组大小为</a:t>
            </a: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n</a:t>
            </a:r>
            <a:r>
              <a:rPr lang="zh-CN" altLang="en-US" sz="2000" dirty="0">
                <a:solidFill>
                  <a:schemeClr val="tx1"/>
                </a:solidFill>
                <a:latin typeface="Courier New" panose="02070309020205020404" pitchFamily="49" charset="0"/>
              </a:rPr>
              <a:t>时，元素的下标为</a:t>
            </a: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0</a:t>
            </a:r>
            <a:r>
              <a:rPr lang="zh-CN" altLang="en-US" sz="2000" dirty="0">
                <a:solidFill>
                  <a:schemeClr val="tx1"/>
                </a:solidFill>
                <a:latin typeface="Courier New" panose="02070309020205020404" pitchFamily="49" charset="0"/>
              </a:rPr>
              <a:t>至</a:t>
            </a: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n-1</a:t>
            </a:r>
            <a:endParaRPr lang="zh-CN" altLang="en-US" sz="2000" b="1" dirty="0">
              <a:solidFill>
                <a:schemeClr val="tx1"/>
              </a:solidFill>
              <a:latin typeface="Courier New" panose="02070309020205020404" pitchFamily="49" charset="0"/>
            </a:endParaRPr>
          </a:p>
        </p:txBody>
      </p:sp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/>
              <a:t>数组的定义</a:t>
            </a:r>
          </a:p>
        </p:txBody>
      </p:sp>
      <p:sp>
        <p:nvSpPr>
          <p:cNvPr id="9" name="矩形 3"/>
          <p:cNvSpPr>
            <a:spLocks noChangeArrowheads="1"/>
          </p:cNvSpPr>
          <p:nvPr/>
        </p:nvSpPr>
        <p:spPr bwMode="auto">
          <a:xfrm>
            <a:off x="899592" y="1484784"/>
            <a:ext cx="7561263" cy="49244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kumimoji="1" lang="zh-CN" altLang="en-US" sz="2000" b="1" dirty="0">
                <a:solidFill>
                  <a:schemeClr val="bg1"/>
                </a:solidFill>
                <a:latin typeface="Courier New" panose="02070309020205020404" pitchFamily="49" charset="0"/>
                <a:ea typeface="黑体" panose="02010609060101010101" pitchFamily="49" charset="-122"/>
                <a:cs typeface="Courier New" panose="02070309020205020404" pitchFamily="49" charset="0"/>
              </a:rPr>
              <a:t>类型 数组名</a:t>
            </a:r>
            <a:r>
              <a:rPr kumimoji="1" lang="en-US" altLang="zh-CN" sz="2000" b="1" dirty="0">
                <a:solidFill>
                  <a:schemeClr val="bg1"/>
                </a:solidFill>
                <a:latin typeface="Courier New" panose="02070309020205020404" pitchFamily="49" charset="0"/>
                <a:ea typeface="黑体" panose="02010609060101010101" pitchFamily="49" charset="-122"/>
                <a:cs typeface="Courier New" panose="02070309020205020404" pitchFamily="49" charset="0"/>
              </a:rPr>
              <a:t>[</a:t>
            </a:r>
            <a:r>
              <a:rPr kumimoji="1" lang="zh-CN" altLang="en-US" sz="2000" b="1" dirty="0">
                <a:solidFill>
                  <a:schemeClr val="bg1"/>
                </a:solidFill>
                <a:latin typeface="Courier New" panose="02070309020205020404" pitchFamily="49" charset="0"/>
                <a:ea typeface="黑体" panose="02010609060101010101" pitchFamily="49" charset="-122"/>
                <a:cs typeface="Courier New" panose="02070309020205020404" pitchFamily="49" charset="0"/>
              </a:rPr>
              <a:t>元素个数</a:t>
            </a:r>
            <a:r>
              <a:rPr kumimoji="1" lang="en-US" altLang="zh-CN" sz="2000" b="1" dirty="0">
                <a:solidFill>
                  <a:schemeClr val="bg1"/>
                </a:solidFill>
                <a:latin typeface="Courier New" panose="02070309020205020404" pitchFamily="49" charset="0"/>
                <a:ea typeface="黑体" panose="02010609060101010101" pitchFamily="49" charset="-122"/>
                <a:cs typeface="Courier New" panose="02070309020205020404" pitchFamily="49" charset="0"/>
              </a:rPr>
              <a:t>];</a:t>
            </a:r>
            <a:endParaRPr kumimoji="1" lang="zh-CN" altLang="en-US" sz="2000" b="1" dirty="0">
              <a:solidFill>
                <a:schemeClr val="bg1"/>
              </a:solidFill>
              <a:latin typeface="Courier New" panose="02070309020205020404" pitchFamily="49" charset="0"/>
              <a:ea typeface="黑体" panose="02010609060101010101" pitchFamily="49" charset="-122"/>
              <a:cs typeface="Courier New" panose="0207030902020502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99592" y="2564904"/>
            <a:ext cx="7560840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anchor="ctr"/>
          <a:lstStyle/>
          <a:p>
            <a:pPr marL="0" lvl="1">
              <a:lnSpc>
                <a:spcPct val="110000"/>
              </a:lnSpc>
              <a:defRPr/>
            </a:pP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intarray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[10];</a:t>
            </a:r>
          </a:p>
        </p:txBody>
      </p:sp>
      <p:sp>
        <p:nvSpPr>
          <p:cNvPr id="11" name="矩形 10"/>
          <p:cNvSpPr/>
          <p:nvPr/>
        </p:nvSpPr>
        <p:spPr>
          <a:xfrm>
            <a:off x="899592" y="3140968"/>
            <a:ext cx="7560840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anchor="ctr"/>
          <a:lstStyle/>
          <a:p>
            <a:pPr marL="0" lvl="1">
              <a:lnSpc>
                <a:spcPct val="110000"/>
              </a:lnSpc>
              <a:defRPr/>
            </a:pP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n=10;</a:t>
            </a:r>
          </a:p>
          <a:p>
            <a:pPr marL="0" lvl="1">
              <a:lnSpc>
                <a:spcPct val="110000"/>
              </a:lnSpc>
              <a:defRPr/>
            </a:pP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intarray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[n]; 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212976"/>
            <a:ext cx="524766" cy="575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276872"/>
            <a:ext cx="566736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矩形 13"/>
          <p:cNvSpPr/>
          <p:nvPr/>
        </p:nvSpPr>
        <p:spPr>
          <a:xfrm>
            <a:off x="899592" y="3933056"/>
            <a:ext cx="7560840" cy="7920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anchor="ctr"/>
          <a:lstStyle/>
          <a:p>
            <a:pPr marL="0" lvl="1">
              <a:lnSpc>
                <a:spcPct val="110000"/>
              </a:lnSpc>
              <a:defRPr/>
            </a:pP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#define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NumOfElement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 10</a:t>
            </a:r>
          </a:p>
          <a:p>
            <a:pPr marL="0" lvl="1">
              <a:lnSpc>
                <a:spcPct val="110000"/>
              </a:lnSpc>
              <a:defRPr/>
            </a:pP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intarray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[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NumOfElement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];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933056"/>
            <a:ext cx="566736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99592" y="116632"/>
            <a:ext cx="7772400" cy="608112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/>
              <a:t>初始化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980728"/>
            <a:ext cx="8458200" cy="4932362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sz="2400" b="1" dirty="0"/>
              <a:t>定义数组时可以对数组初始化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zh-CN" altLang="en-US" sz="1600" b="1" dirty="0"/>
              <a:t>   </a:t>
            </a:r>
            <a:r>
              <a:rPr lang="en-US" altLang="zh-CN" sz="1600" b="1" dirty="0"/>
              <a:t>	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endParaRPr lang="en-US" altLang="zh-CN" sz="1600" b="1" dirty="0">
              <a:solidFill>
                <a:schemeClr val="tx1"/>
              </a:solidFill>
            </a:endParaRPr>
          </a:p>
          <a:p>
            <a:pPr eaLnBrk="1" hangingPunct="1"/>
            <a:r>
              <a:rPr lang="zh-CN" altLang="en-US" sz="2400" b="1" dirty="0"/>
              <a:t>如果初始化表的长度短于数组元素数目，则剩余元素被初始化为</a:t>
            </a:r>
            <a:r>
              <a:rPr lang="en-US" altLang="zh-CN" sz="2400" b="1" dirty="0"/>
              <a:t>0</a:t>
            </a:r>
          </a:p>
          <a:p>
            <a:pPr marL="0" indent="0" eaLnBrk="1" hangingPunct="1">
              <a:lnSpc>
                <a:spcPct val="130000"/>
              </a:lnSpc>
              <a:buNone/>
            </a:pPr>
            <a:endParaRPr lang="en-US" altLang="zh-CN" sz="2400" b="1" dirty="0"/>
          </a:p>
          <a:p>
            <a:pPr marL="0" indent="0" eaLnBrk="1" hangingPunct="1">
              <a:lnSpc>
                <a:spcPct val="130000"/>
              </a:lnSpc>
              <a:buNone/>
            </a:pPr>
            <a:endParaRPr lang="en-US" altLang="zh-CN" sz="2400" b="1" dirty="0"/>
          </a:p>
          <a:p>
            <a:pPr eaLnBrk="1" hangingPunct="1"/>
            <a:r>
              <a:rPr lang="zh-CN" altLang="en-US" sz="2400" b="1" dirty="0"/>
              <a:t>带有初始化的数组可以不定义数组规模，编译器根据初值的个数决定数组的大小</a:t>
            </a:r>
          </a:p>
        </p:txBody>
      </p:sp>
      <p:sp>
        <p:nvSpPr>
          <p:cNvPr id="4" name="矩形 3"/>
          <p:cNvSpPr/>
          <p:nvPr/>
        </p:nvSpPr>
        <p:spPr>
          <a:xfrm>
            <a:off x="899592" y="1556792"/>
            <a:ext cx="7537450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anchor="ctr"/>
          <a:lstStyle/>
          <a:p>
            <a:pPr marL="0" lvl="1">
              <a:lnSpc>
                <a:spcPct val="110000"/>
              </a:lnSpc>
              <a:defRPr/>
            </a:pP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float x[5]={-1.1, 0.2, 33.0, 4.4, 5.05};</a:t>
            </a:r>
          </a:p>
        </p:txBody>
      </p:sp>
      <p:sp>
        <p:nvSpPr>
          <p:cNvPr id="5" name="矩形 4"/>
          <p:cNvSpPr/>
          <p:nvPr/>
        </p:nvSpPr>
        <p:spPr>
          <a:xfrm>
            <a:off x="899592" y="3284984"/>
            <a:ext cx="7537450" cy="9361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anchor="ctr"/>
          <a:lstStyle/>
          <a:p>
            <a:pPr marL="0" lvl="1">
              <a:lnSpc>
                <a:spcPct val="110000"/>
              </a:lnSpc>
              <a:defRPr/>
            </a:pP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float x[5]={-1.1, 0.2, 33.0};</a:t>
            </a:r>
          </a:p>
          <a:p>
            <a:pPr marL="0" lvl="1">
              <a:lnSpc>
                <a:spcPct val="110000"/>
              </a:lnSpc>
              <a:defRPr/>
            </a:pP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float x[5]={-1.1, 0.2, 33.0, 0, 0};</a:t>
            </a:r>
          </a:p>
        </p:txBody>
      </p:sp>
      <p:sp>
        <p:nvSpPr>
          <p:cNvPr id="6" name="矩形 5"/>
          <p:cNvSpPr/>
          <p:nvPr/>
        </p:nvSpPr>
        <p:spPr>
          <a:xfrm>
            <a:off x="899592" y="5229200"/>
            <a:ext cx="7537450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anchor="ctr"/>
          <a:lstStyle/>
          <a:p>
            <a:pPr marL="0" lvl="1">
              <a:lnSpc>
                <a:spcPct val="110000"/>
              </a:lnSpc>
              <a:defRPr/>
            </a:pP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a[]={1,2,3,4,5}; //</a:t>
            </a:r>
            <a:r>
              <a:rPr lang="zh-CN" altLang="en-US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默认数组大小为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55576" y="116632"/>
            <a:ext cx="7772400" cy="792162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/>
              <a:t>数组存在于内存中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908720"/>
            <a:ext cx="8280400" cy="1450975"/>
          </a:xfrm>
        </p:spPr>
        <p:txBody>
          <a:bodyPr/>
          <a:lstStyle/>
          <a:p>
            <a:pPr eaLnBrk="1" hangingPunct="1"/>
            <a:r>
              <a:rPr lang="zh-CN" altLang="en-US" sz="2400" b="1" dirty="0">
                <a:latin typeface="Courier New" panose="02070309020205020404" pitchFamily="49" charset="0"/>
              </a:rPr>
              <a:t>定义数组就是定义了一块连续的内存空间，空间的大小等于元素个数*每个元素所占的空间大小</a:t>
            </a:r>
            <a:endParaRPr lang="en-US" altLang="zh-CN" sz="2400" b="1" dirty="0">
              <a:latin typeface="Courier New" panose="02070309020205020404" pitchFamily="49" charset="0"/>
            </a:endParaRPr>
          </a:p>
        </p:txBody>
      </p:sp>
      <p:grpSp>
        <p:nvGrpSpPr>
          <p:cNvPr id="6" name="组合 5"/>
          <p:cNvGrpSpPr>
            <a:grpSpLocks/>
          </p:cNvGrpSpPr>
          <p:nvPr/>
        </p:nvGrpSpPr>
        <p:grpSpPr bwMode="auto">
          <a:xfrm>
            <a:off x="549275" y="1838325"/>
            <a:ext cx="4105275" cy="3633788"/>
            <a:chOff x="392526" y="2544173"/>
            <a:chExt cx="4105234" cy="3634881"/>
          </a:xfrm>
        </p:grpSpPr>
        <p:sp>
          <p:nvSpPr>
            <p:cNvPr id="4" name="矩形 3"/>
            <p:cNvSpPr/>
            <p:nvPr/>
          </p:nvSpPr>
          <p:spPr>
            <a:xfrm>
              <a:off x="898934" y="2544173"/>
              <a:ext cx="2951133" cy="6145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155000"/>
                </a:lnSpc>
                <a:spcBef>
                  <a:spcPct val="20000"/>
                </a:spcBef>
                <a:buSzPct val="120000"/>
                <a:defRPr/>
              </a:pPr>
              <a:r>
                <a:rPr lang="en-US" altLang="zh-CN" sz="2400" b="1" kern="0" dirty="0">
                  <a:latin typeface="Courier New" panose="02070309020205020404" pitchFamily="49" charset="0"/>
                </a:rPr>
                <a:t>char string[4];</a:t>
              </a:r>
              <a:endParaRPr lang="zh-CN" altLang="en-US" sz="24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13343" name="矩形 4"/>
            <p:cNvSpPr>
              <a:spLocks noChangeArrowheads="1"/>
            </p:cNvSpPr>
            <p:nvPr/>
          </p:nvSpPr>
          <p:spPr bwMode="auto">
            <a:xfrm>
              <a:off x="995854" y="3308665"/>
              <a:ext cx="1944216" cy="360040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2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995770" y="3668461"/>
              <a:ext cx="1944669" cy="36047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 eaLnBrk="1" hangingPunct="1">
                <a:defRPr/>
              </a:pPr>
              <a:endParaRPr lang="zh-CN" altLang="en-US">
                <a:solidFill>
                  <a:srgbClr val="133984"/>
                </a:solidFill>
                <a:latin typeface="Arial" charset="0"/>
                <a:ea typeface="黑体" pitchFamily="2" charset="-122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995770" y="4017816"/>
              <a:ext cx="1944669" cy="36047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 eaLnBrk="1" hangingPunct="1">
                <a:defRPr/>
              </a:pPr>
              <a:endParaRPr lang="zh-CN" altLang="en-US">
                <a:solidFill>
                  <a:srgbClr val="133984"/>
                </a:solidFill>
                <a:latin typeface="Arial" charset="0"/>
                <a:ea typeface="黑体" pitchFamily="2" charset="-122"/>
              </a:endParaRPr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995770" y="4378288"/>
              <a:ext cx="1944669" cy="360470"/>
            </a:xfrm>
            <a:prstGeom prst="rect">
              <a:avLst/>
            </a:prstGeom>
            <a:solidFill>
              <a:schemeClr val="tx2">
                <a:lumMod val="65000"/>
                <a:lumOff val="3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 eaLnBrk="1" hangingPunct="1">
                <a:defRPr/>
              </a:pPr>
              <a:endParaRPr lang="zh-CN" altLang="en-US">
                <a:solidFill>
                  <a:srgbClr val="133984"/>
                </a:solidFill>
                <a:latin typeface="Arial" charset="0"/>
                <a:ea typeface="黑体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995770" y="4735582"/>
              <a:ext cx="1944669" cy="360471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 eaLnBrk="1" hangingPunct="1">
                <a:defRPr/>
              </a:pPr>
              <a:endParaRPr lang="zh-CN" altLang="en-US">
                <a:solidFill>
                  <a:srgbClr val="133984"/>
                </a:solidFill>
                <a:latin typeface="Arial" charset="0"/>
                <a:ea typeface="黑体" pitchFamily="2" charset="-122"/>
              </a:endParaRPr>
            </a:p>
          </p:txBody>
        </p:sp>
        <p:sp>
          <p:nvSpPr>
            <p:cNvPr id="13348" name="矩形 11"/>
            <p:cNvSpPr>
              <a:spLocks noChangeArrowheads="1"/>
            </p:cNvSpPr>
            <p:nvPr/>
          </p:nvSpPr>
          <p:spPr bwMode="auto">
            <a:xfrm>
              <a:off x="995854" y="5096034"/>
              <a:ext cx="1944216" cy="360040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2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13349" name="矩形 12"/>
            <p:cNvSpPr>
              <a:spLocks noChangeArrowheads="1"/>
            </p:cNvSpPr>
            <p:nvPr/>
          </p:nvSpPr>
          <p:spPr bwMode="auto">
            <a:xfrm>
              <a:off x="995854" y="5445224"/>
              <a:ext cx="1944216" cy="360040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2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13350" name="矩形 13"/>
            <p:cNvSpPr>
              <a:spLocks noChangeArrowheads="1"/>
            </p:cNvSpPr>
            <p:nvPr/>
          </p:nvSpPr>
          <p:spPr bwMode="auto">
            <a:xfrm>
              <a:off x="995854" y="5805264"/>
              <a:ext cx="1944216" cy="360040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2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2927739" y="3647818"/>
              <a:ext cx="1570021" cy="4001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string[0]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2927739" y="3989233"/>
              <a:ext cx="1570021" cy="3985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string[1]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2927739" y="4341764"/>
              <a:ext cx="1570021" cy="4001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string[2]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2927739" y="4681591"/>
              <a:ext cx="1570021" cy="4001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string[3]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392526" y="3649405"/>
              <a:ext cx="646107" cy="4001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100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>
              <a:off x="392526" y="4028932"/>
              <a:ext cx="646107" cy="4001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101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392526" y="4406871"/>
              <a:ext cx="646107" cy="4001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102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392526" y="4786397"/>
              <a:ext cx="646107" cy="4001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103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392526" y="5116697"/>
              <a:ext cx="646107" cy="4001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104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392526" y="5448584"/>
              <a:ext cx="646107" cy="4001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105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392526" y="5778884"/>
              <a:ext cx="646107" cy="4001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106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551274" y="3285759"/>
              <a:ext cx="492120" cy="4001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99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</p:grpSp>
      <p:grpSp>
        <p:nvGrpSpPr>
          <p:cNvPr id="32" name="组合 31"/>
          <p:cNvGrpSpPr>
            <a:grpSpLocks/>
          </p:cNvGrpSpPr>
          <p:nvPr/>
        </p:nvGrpSpPr>
        <p:grpSpPr bwMode="auto">
          <a:xfrm>
            <a:off x="4859338" y="1795463"/>
            <a:ext cx="4103687" cy="3663950"/>
            <a:chOff x="4713006" y="2514631"/>
            <a:chExt cx="4102440" cy="3663708"/>
          </a:xfrm>
        </p:grpSpPr>
        <p:grpSp>
          <p:nvGrpSpPr>
            <p:cNvPr id="13321" name="组合 6"/>
            <p:cNvGrpSpPr>
              <a:grpSpLocks/>
            </p:cNvGrpSpPr>
            <p:nvPr/>
          </p:nvGrpSpPr>
          <p:grpSpPr bwMode="auto">
            <a:xfrm>
              <a:off x="5148064" y="2514631"/>
              <a:ext cx="3667382" cy="3650673"/>
              <a:chOff x="5148064" y="2514631"/>
              <a:chExt cx="3667382" cy="3650673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5147849" y="2514631"/>
                <a:ext cx="3134359" cy="6143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>
                  <a:lnSpc>
                    <a:spcPct val="155000"/>
                  </a:lnSpc>
                  <a:spcBef>
                    <a:spcPct val="20000"/>
                  </a:spcBef>
                  <a:buSzPct val="120000"/>
                  <a:defRPr/>
                </a:pPr>
                <a:r>
                  <a:rPr lang="en-US" altLang="zh-CN" sz="2400" b="1" kern="0" dirty="0">
                    <a:latin typeface="Courier New" panose="02070309020205020404" pitchFamily="49" charset="0"/>
                  </a:rPr>
                  <a:t>short scores[3];</a:t>
                </a:r>
                <a:endParaRPr lang="zh-CN" altLang="en-US" sz="2400" b="1" kern="0" dirty="0">
                  <a:latin typeface="Courier New" panose="02070309020205020404" pitchFamily="49" charset="0"/>
                </a:endParaRPr>
              </a:p>
            </p:txBody>
          </p:sp>
          <p:sp>
            <p:nvSpPr>
              <p:cNvPr id="13331" name="矩形 19"/>
              <p:cNvSpPr>
                <a:spLocks noChangeArrowheads="1"/>
              </p:cNvSpPr>
              <p:nvPr/>
            </p:nvSpPr>
            <p:spPr bwMode="auto">
              <a:xfrm>
                <a:off x="5292080" y="3308665"/>
                <a:ext cx="1944216" cy="360040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2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Courier New" panose="02070309020205020404" pitchFamily="49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12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Courier New" panose="02070309020205020404" pitchFamily="49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>
                  <a:latin typeface="Arial" panose="020B0604020202020204" pitchFamily="34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21" name="矩形 20"/>
              <p:cNvSpPr/>
              <p:nvPr/>
            </p:nvSpPr>
            <p:spPr bwMode="auto">
              <a:xfrm>
                <a:off x="5292267" y="3668667"/>
                <a:ext cx="1944097" cy="360339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 eaLnBrk="1" hangingPunct="1">
                  <a:defRPr/>
                </a:pPr>
                <a:endParaRPr lang="zh-CN" altLang="en-US">
                  <a:solidFill>
                    <a:srgbClr val="133984"/>
                  </a:solidFill>
                  <a:latin typeface="Arial" charset="0"/>
                  <a:ea typeface="黑体" pitchFamily="2" charset="-122"/>
                </a:endParaRPr>
              </a:p>
            </p:txBody>
          </p:sp>
          <p:sp>
            <p:nvSpPr>
              <p:cNvPr id="22" name="矩形 21"/>
              <p:cNvSpPr/>
              <p:nvPr/>
            </p:nvSpPr>
            <p:spPr bwMode="auto">
              <a:xfrm>
                <a:off x="5292267" y="4017894"/>
                <a:ext cx="1944097" cy="360339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 eaLnBrk="1" hangingPunct="1">
                  <a:defRPr/>
                </a:pPr>
                <a:endParaRPr lang="zh-CN" altLang="en-US">
                  <a:solidFill>
                    <a:srgbClr val="133984"/>
                  </a:solidFill>
                  <a:latin typeface="Arial" charset="0"/>
                  <a:ea typeface="黑体" pitchFamily="2" charset="-122"/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 bwMode="auto">
              <a:xfrm>
                <a:off x="5292267" y="4378233"/>
                <a:ext cx="1944097" cy="360338"/>
              </a:xfrm>
              <a:prstGeom prst="rect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 eaLnBrk="1" hangingPunct="1">
                  <a:defRPr/>
                </a:pPr>
                <a:endParaRPr lang="zh-CN" altLang="en-US">
                  <a:solidFill>
                    <a:srgbClr val="133984"/>
                  </a:solidFill>
                  <a:latin typeface="Arial" charset="0"/>
                  <a:ea typeface="黑体" pitchFamily="2" charset="-122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 bwMode="auto">
              <a:xfrm>
                <a:off x="5292267" y="4736984"/>
                <a:ext cx="1944097" cy="358751"/>
              </a:xfrm>
              <a:prstGeom prst="rect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 eaLnBrk="1" hangingPunct="1">
                  <a:defRPr/>
                </a:pPr>
                <a:endParaRPr lang="zh-CN" altLang="en-US">
                  <a:solidFill>
                    <a:srgbClr val="133984"/>
                  </a:solidFill>
                  <a:latin typeface="Arial" charset="0"/>
                  <a:ea typeface="黑体" pitchFamily="2" charset="-122"/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 bwMode="auto">
              <a:xfrm>
                <a:off x="5292267" y="5095736"/>
                <a:ext cx="1944097" cy="360338"/>
              </a:xfrm>
              <a:prstGeom prst="rect">
                <a:avLst/>
              </a:prstGeom>
              <a:solidFill>
                <a:schemeClr val="tx2">
                  <a:lumMod val="65000"/>
                  <a:lumOff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 eaLnBrk="1" hangingPunct="1">
                  <a:defRPr/>
                </a:pPr>
                <a:endParaRPr lang="zh-CN" altLang="en-US">
                  <a:solidFill>
                    <a:srgbClr val="133984"/>
                  </a:solidFill>
                  <a:latin typeface="Arial" charset="0"/>
                  <a:ea typeface="黑体" pitchFamily="2" charset="-122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 bwMode="auto">
              <a:xfrm>
                <a:off x="5292267" y="5444963"/>
                <a:ext cx="1944097" cy="360338"/>
              </a:xfrm>
              <a:prstGeom prst="rect">
                <a:avLst/>
              </a:prstGeom>
              <a:solidFill>
                <a:schemeClr val="tx2">
                  <a:lumMod val="65000"/>
                  <a:lumOff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 eaLnBrk="1" hangingPunct="1">
                  <a:defRPr/>
                </a:pPr>
                <a:endParaRPr lang="zh-CN" altLang="en-US">
                  <a:solidFill>
                    <a:srgbClr val="133984"/>
                  </a:solidFill>
                  <a:latin typeface="Arial" charset="0"/>
                  <a:ea typeface="黑体" pitchFamily="2" charset="-122"/>
                </a:endParaRPr>
              </a:p>
            </p:txBody>
          </p:sp>
          <p:sp>
            <p:nvSpPr>
              <p:cNvPr id="13338" name="矩形 26"/>
              <p:cNvSpPr>
                <a:spLocks noChangeArrowheads="1"/>
              </p:cNvSpPr>
              <p:nvPr/>
            </p:nvSpPr>
            <p:spPr bwMode="auto">
              <a:xfrm>
                <a:off x="5292080" y="5805264"/>
                <a:ext cx="1944216" cy="360040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20000"/>
                  </a:lnSpc>
                  <a:spcBef>
                    <a:spcPct val="20000"/>
                  </a:spcBef>
                  <a:buSzPct val="120000"/>
                  <a:buBlip>
                    <a:blip r:embed="rId3"/>
                  </a:buBlip>
                  <a:defRPr sz="2800">
                    <a:solidFill>
                      <a:srgbClr val="133984"/>
                    </a:solidFill>
                    <a:latin typeface="Courier New" panose="02070309020205020404" pitchFamily="49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12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Courier New" panose="02070309020205020404" pitchFamily="49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>
                  <a:latin typeface="Arial" panose="020B0604020202020204" pitchFamily="34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28" name="矩形 27"/>
              <p:cNvSpPr/>
              <p:nvPr/>
            </p:nvSpPr>
            <p:spPr>
              <a:xfrm>
                <a:off x="7245886" y="3568661"/>
                <a:ext cx="1569560" cy="3635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>
                  <a:spcBef>
                    <a:spcPts val="0"/>
                  </a:spcBef>
                  <a:buSzPct val="120000"/>
                  <a:defRPr/>
                </a:pPr>
                <a:r>
                  <a:rPr lang="en-US" altLang="zh-CN" sz="2000" b="1" kern="0" dirty="0">
                    <a:latin typeface="Courier New" panose="02070309020205020404" pitchFamily="49" charset="0"/>
                  </a:rPr>
                  <a:t>scores[0]</a:t>
                </a:r>
                <a:endParaRPr lang="zh-CN" altLang="en-US" sz="2000" b="1" kern="0" dirty="0">
                  <a:latin typeface="Courier New" panose="02070309020205020404" pitchFamily="49" charset="0"/>
                </a:endParaRPr>
              </a:p>
            </p:txBody>
          </p:sp>
          <p:sp>
            <p:nvSpPr>
              <p:cNvPr id="30" name="矩形 29"/>
              <p:cNvSpPr/>
              <p:nvPr/>
            </p:nvSpPr>
            <p:spPr>
              <a:xfrm>
                <a:off x="7245886" y="4313149"/>
                <a:ext cx="1569560" cy="3635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>
                  <a:spcBef>
                    <a:spcPts val="0"/>
                  </a:spcBef>
                  <a:buSzPct val="120000"/>
                  <a:defRPr/>
                </a:pPr>
                <a:r>
                  <a:rPr lang="en-US" altLang="zh-CN" sz="2000" b="1" kern="0" dirty="0">
                    <a:latin typeface="Courier New" panose="02070309020205020404" pitchFamily="49" charset="0"/>
                  </a:rPr>
                  <a:t>scores[1]</a:t>
                </a:r>
                <a:endParaRPr lang="zh-CN" altLang="en-US" sz="2000" b="1" kern="0" dirty="0">
                  <a:latin typeface="Courier New" panose="02070309020205020404" pitchFamily="49" charset="0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7245886" y="5022715"/>
                <a:ext cx="1569560" cy="3635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>
                  <a:spcBef>
                    <a:spcPts val="0"/>
                  </a:spcBef>
                  <a:buSzPct val="120000"/>
                  <a:defRPr/>
                </a:pPr>
                <a:r>
                  <a:rPr lang="en-US" altLang="zh-CN" sz="2000" b="1" kern="0" dirty="0">
                    <a:latin typeface="Courier New" panose="02070309020205020404" pitchFamily="49" charset="0"/>
                  </a:rPr>
                  <a:t>scores[2]</a:t>
                </a:r>
                <a:endParaRPr lang="zh-CN" altLang="en-US" sz="2000" b="1" kern="0" dirty="0">
                  <a:latin typeface="Courier New" panose="02070309020205020404" pitchFamily="49" charset="0"/>
                </a:endParaRPr>
              </a:p>
            </p:txBody>
          </p:sp>
        </p:grpSp>
        <p:sp>
          <p:nvSpPr>
            <p:cNvPr id="42" name="矩形 41"/>
            <p:cNvSpPr/>
            <p:nvPr/>
          </p:nvSpPr>
          <p:spPr>
            <a:xfrm>
              <a:off x="4713006" y="3649618"/>
              <a:ext cx="645916" cy="4000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100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4713006" y="4027418"/>
              <a:ext cx="645916" cy="4000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101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4713006" y="4406806"/>
              <a:ext cx="645916" cy="4000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102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4713006" y="4786193"/>
              <a:ext cx="645916" cy="4000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103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4713006" y="5116371"/>
              <a:ext cx="645916" cy="4000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104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4713006" y="5446549"/>
              <a:ext cx="645916" cy="4016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105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4713006" y="5778315"/>
              <a:ext cx="645916" cy="4000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106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4871708" y="3284517"/>
              <a:ext cx="491975" cy="4000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ts val="0"/>
                </a:spcBef>
                <a:buSzPct val="120000"/>
                <a:defRPr/>
              </a:pPr>
              <a:r>
                <a:rPr lang="en-US" altLang="zh-CN" sz="2000" b="1" kern="0" dirty="0">
                  <a:latin typeface="Courier New" panose="02070309020205020404" pitchFamily="49" charset="0"/>
                </a:rPr>
                <a:t>99</a:t>
              </a:r>
              <a:endParaRPr lang="zh-CN" altLang="en-US" sz="2000" b="1" kern="0" dirty="0">
                <a:latin typeface="Courier New" panose="02070309020205020404" pitchFamily="49" charset="0"/>
              </a:endParaRPr>
            </a:p>
          </p:txBody>
        </p:sp>
      </p:grpSp>
      <p:grpSp>
        <p:nvGrpSpPr>
          <p:cNvPr id="51" name="组合 50"/>
          <p:cNvGrpSpPr>
            <a:grpSpLocks/>
          </p:cNvGrpSpPr>
          <p:nvPr/>
        </p:nvGrpSpPr>
        <p:grpSpPr bwMode="auto">
          <a:xfrm>
            <a:off x="0" y="5821362"/>
            <a:ext cx="9144000" cy="700431"/>
            <a:chOff x="0" y="5234825"/>
            <a:chExt cx="9144000" cy="1105272"/>
          </a:xfrm>
        </p:grpSpPr>
        <p:sp>
          <p:nvSpPr>
            <p:cNvPr id="13319" name="矩形 51"/>
            <p:cNvSpPr>
              <a:spLocks noChangeArrowheads="1"/>
            </p:cNvSpPr>
            <p:nvPr/>
          </p:nvSpPr>
          <p:spPr bwMode="auto">
            <a:xfrm>
              <a:off x="0" y="5234825"/>
              <a:ext cx="9144000" cy="110527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2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13320" name="矩形 52"/>
            <p:cNvSpPr>
              <a:spLocks noChangeArrowheads="1"/>
            </p:cNvSpPr>
            <p:nvPr/>
          </p:nvSpPr>
          <p:spPr bwMode="auto">
            <a:xfrm>
              <a:off x="0" y="5325001"/>
              <a:ext cx="9125439" cy="922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lnSpc>
                  <a:spcPct val="120000"/>
                </a:lnSpc>
                <a:spcBef>
                  <a:spcPct val="20000"/>
                </a:spcBef>
                <a:buSzPct val="120000"/>
                <a:buBlip>
                  <a:blip r:embed="rId3"/>
                </a:buBlip>
                <a:defRPr sz="28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1pPr>
              <a:lvl2pPr>
                <a:lnSpc>
                  <a:spcPct val="12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Courier New" panose="02070309020205020404" pitchFamily="49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lvl="1"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3200" b="1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如何得到某一个数据元素存放的地址？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00113" y="115888"/>
            <a:ext cx="7772400" cy="792162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/>
              <a:t>数组下标超界问题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980728"/>
            <a:ext cx="8640960" cy="464185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solidFill>
                  <a:srgbClr val="FF0000"/>
                </a:solidFill>
              </a:rPr>
              <a:t>C/C++</a:t>
            </a:r>
            <a:r>
              <a:rPr lang="zh-CN" altLang="en-US" sz="2400" b="1" dirty="0">
                <a:solidFill>
                  <a:srgbClr val="FF0000"/>
                </a:solidFill>
              </a:rPr>
              <a:t>语言不检查数组下标的超界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12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Courier New" panose="02070309020205020404" pitchFamily="49" charset="0"/>
              </a:rPr>
              <a:t>如定义数组 </a:t>
            </a:r>
            <a:r>
              <a:rPr lang="en-US" altLang="zh-CN" sz="2000" b="1" dirty="0" err="1">
                <a:solidFill>
                  <a:schemeClr val="tx1"/>
                </a:solidFill>
                <a:latin typeface="Courier New" panose="02070309020205020404" pitchFamily="49" charset="0"/>
              </a:rPr>
              <a:t>int</a:t>
            </a: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chemeClr val="tx1"/>
                </a:solidFill>
                <a:latin typeface="Courier New" panose="02070309020205020404" pitchFamily="49" charset="0"/>
              </a:rPr>
              <a:t>intarray</a:t>
            </a: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[10]</a:t>
            </a:r>
            <a:r>
              <a:rPr lang="en-US" altLang="zh-CN" sz="2000" dirty="0">
                <a:solidFill>
                  <a:schemeClr val="tx1"/>
                </a:solidFill>
                <a:latin typeface="Courier New" panose="02070309020205020404" pitchFamily="49" charset="0"/>
              </a:rPr>
              <a:t>; </a:t>
            </a:r>
          </a:p>
          <a:p>
            <a:pPr lvl="1" eaLnBrk="1" hangingPunct="1">
              <a:lnSpc>
                <a:spcPct val="12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Courier New" panose="02070309020205020404" pitchFamily="49" charset="0"/>
              </a:rPr>
              <a:t>合法的下标范围是</a:t>
            </a: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0</a:t>
            </a:r>
            <a:r>
              <a:rPr lang="zh-CN" altLang="en-US" sz="2000" dirty="0">
                <a:solidFill>
                  <a:schemeClr val="tx1"/>
                </a:solidFill>
                <a:latin typeface="Courier New" panose="02070309020205020404" pitchFamily="49" charset="0"/>
              </a:rPr>
              <a:t>至</a:t>
            </a: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9</a:t>
            </a:r>
            <a:r>
              <a:rPr lang="zh-CN" altLang="en-US" sz="2000" dirty="0">
                <a:solidFill>
                  <a:schemeClr val="tx1"/>
                </a:solidFill>
                <a:latin typeface="Courier New" panose="02070309020205020404" pitchFamily="49" charset="0"/>
              </a:rPr>
              <a:t>，但你引用</a:t>
            </a:r>
            <a:r>
              <a:rPr lang="en-US" altLang="zh-CN" sz="2000" b="1" dirty="0" err="1">
                <a:solidFill>
                  <a:schemeClr val="tx1"/>
                </a:solidFill>
                <a:latin typeface="Courier New" panose="02070309020205020404" pitchFamily="49" charset="0"/>
              </a:rPr>
              <a:t>intarray</a:t>
            </a: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[10]</a:t>
            </a:r>
            <a:r>
              <a:rPr lang="zh-CN" altLang="en-US" sz="2000" dirty="0">
                <a:solidFill>
                  <a:schemeClr val="tx1"/>
                </a:solidFill>
                <a:latin typeface="Courier New" panose="02070309020205020404" pitchFamily="49" charset="0"/>
              </a:rPr>
              <a:t>，系统不会报错</a:t>
            </a:r>
            <a:endParaRPr lang="en-US" altLang="zh-CN" sz="200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Courier New" panose="02070309020205020404" pitchFamily="49" charset="0"/>
              </a:rPr>
              <a:t>如数组</a:t>
            </a:r>
            <a:r>
              <a:rPr lang="en-US" altLang="zh-CN" sz="2000" b="1" dirty="0" err="1">
                <a:solidFill>
                  <a:schemeClr val="tx1"/>
                </a:solidFill>
                <a:latin typeface="Courier New" panose="02070309020205020404" pitchFamily="49" charset="0"/>
              </a:rPr>
              <a:t>intarray</a:t>
            </a:r>
            <a:r>
              <a:rPr lang="zh-CN" altLang="en-US" sz="2000" dirty="0">
                <a:solidFill>
                  <a:schemeClr val="tx1"/>
                </a:solidFill>
                <a:latin typeface="Courier New" panose="02070309020205020404" pitchFamily="49" charset="0"/>
              </a:rPr>
              <a:t>的起始地址是</a:t>
            </a: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1000</a:t>
            </a:r>
            <a:r>
              <a:rPr lang="zh-CN" altLang="en-US" sz="2000" dirty="0">
                <a:solidFill>
                  <a:schemeClr val="tx1"/>
                </a:solidFill>
                <a:latin typeface="Courier New" panose="02070309020205020404" pitchFamily="49" charset="0"/>
              </a:rPr>
              <a:t>，当引用</a:t>
            </a:r>
            <a:r>
              <a:rPr lang="en-US" altLang="zh-CN" sz="2000" b="1" dirty="0" err="1">
                <a:solidFill>
                  <a:schemeClr val="tx1"/>
                </a:solidFill>
                <a:latin typeface="Courier New" panose="02070309020205020404" pitchFamily="49" charset="0"/>
              </a:rPr>
              <a:t>intarray</a:t>
            </a: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[10]</a:t>
            </a:r>
            <a:r>
              <a:rPr lang="zh-CN" altLang="en-US" sz="2000" dirty="0">
                <a:solidFill>
                  <a:schemeClr val="tx1"/>
                </a:solidFill>
                <a:latin typeface="Courier New" panose="02070309020205020404" pitchFamily="49" charset="0"/>
              </a:rPr>
              <a:t>时，系统对地址</a:t>
            </a: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1040</a:t>
            </a:r>
            <a:r>
              <a:rPr lang="zh-CN" altLang="en-US" sz="2000" dirty="0">
                <a:solidFill>
                  <a:schemeClr val="tx1"/>
                </a:solidFill>
                <a:latin typeface="Courier New" panose="02070309020205020404" pitchFamily="49" charset="0"/>
              </a:rPr>
              <a:t>内存进行操作，而</a:t>
            </a:r>
            <a:r>
              <a:rPr lang="en-US" altLang="zh-CN" sz="2000" b="1" dirty="0">
                <a:solidFill>
                  <a:schemeClr val="tx1"/>
                </a:solidFill>
                <a:latin typeface="Courier New" panose="02070309020205020404" pitchFamily="49" charset="0"/>
              </a:rPr>
              <a:t>1040</a:t>
            </a:r>
            <a:r>
              <a:rPr lang="zh-CN" altLang="en-US" sz="2000" dirty="0">
                <a:solidFill>
                  <a:schemeClr val="tx1"/>
                </a:solidFill>
                <a:latin typeface="Courier New" panose="02070309020205020404" pitchFamily="49" charset="0"/>
              </a:rPr>
              <a:t>可能是另一个变量的地址</a:t>
            </a:r>
          </a:p>
          <a:p>
            <a:pPr eaLnBrk="1" hangingPunct="1"/>
            <a:r>
              <a:rPr lang="zh-CN" altLang="en-US" sz="2400" b="1" dirty="0"/>
              <a:t>程序员的责任：在对数组元素进行操作前，检查下标合法性</a:t>
            </a:r>
          </a:p>
        </p:txBody>
      </p:sp>
      <p:sp>
        <p:nvSpPr>
          <p:cNvPr id="4" name="矩形 3"/>
          <p:cNvSpPr/>
          <p:nvPr/>
        </p:nvSpPr>
        <p:spPr>
          <a:xfrm>
            <a:off x="755576" y="3645024"/>
            <a:ext cx="7920880" cy="23042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anchor="ctr"/>
          <a:lstStyle/>
          <a:p>
            <a:pPr marL="0" lvl="1">
              <a:lnSpc>
                <a:spcPct val="110000"/>
              </a:lnSpc>
              <a:defRPr/>
            </a:pP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, k;</a:t>
            </a:r>
          </a:p>
          <a:p>
            <a:pPr marL="0" lvl="1">
              <a:lnSpc>
                <a:spcPct val="110000"/>
              </a:lnSpc>
              <a:defRPr/>
            </a:pP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double x[5]={0};</a:t>
            </a:r>
          </a:p>
          <a:p>
            <a:pPr marL="0" lvl="1">
              <a:lnSpc>
                <a:spcPct val="110000"/>
              </a:lnSpc>
              <a:defRPr/>
            </a:pP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k =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Somefuction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();</a:t>
            </a:r>
          </a:p>
          <a:p>
            <a:pPr marL="0" lvl="1">
              <a:lnSpc>
                <a:spcPct val="110000"/>
              </a:lnSpc>
              <a:defRPr/>
            </a:pPr>
            <a:endParaRPr lang="en-US" altLang="zh-CN" sz="2000" b="1" dirty="0">
              <a:latin typeface="Courier New" panose="02070309020205020404" pitchFamily="49" charset="0"/>
              <a:ea typeface="黑体" panose="02010609060101010101" pitchFamily="49" charset="-122"/>
            </a:endParaRPr>
          </a:p>
          <a:p>
            <a:pPr marL="0" lvl="1">
              <a:lnSpc>
                <a:spcPct val="110000"/>
              </a:lnSpc>
              <a:defRPr/>
            </a:pP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for (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=0;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&lt;k;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++) </a:t>
            </a:r>
          </a:p>
          <a:p>
            <a:pPr marL="0" lvl="1">
              <a:lnSpc>
                <a:spcPct val="110000"/>
              </a:lnSpc>
              <a:defRPr/>
            </a:pP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	x[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]++; </a:t>
            </a:r>
          </a:p>
        </p:txBody>
      </p:sp>
      <p:pic>
        <p:nvPicPr>
          <p:cNvPr id="5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717032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115888"/>
            <a:ext cx="7772400" cy="792162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/>
              <a:t>数组的操作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981075"/>
            <a:ext cx="8383587" cy="935757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zh-CN" altLang="en-US" sz="2400" b="1" dirty="0"/>
              <a:t>通过数组元素访问数组，不能直接对数组名进行赋值</a:t>
            </a:r>
            <a:endParaRPr lang="en-US" altLang="zh-CN" sz="2400" b="1" dirty="0"/>
          </a:p>
          <a:p>
            <a:pPr lvl="1" eaLnBrk="1" hangingPunct="1"/>
            <a:r>
              <a:rPr lang="zh-CN" altLang="en-US" sz="2000" b="1" dirty="0">
                <a:solidFill>
                  <a:schemeClr val="tx1"/>
                </a:solidFill>
              </a:rPr>
              <a:t>事实上，数组名对应的是该数组的起始地址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611560" y="2060848"/>
            <a:ext cx="7920880" cy="38884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anchor="ctr"/>
          <a:lstStyle/>
          <a:p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// </a:t>
            </a:r>
            <a:r>
              <a:rPr lang="zh-CN" altLang="en-US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下面这个程序实现什么功能？</a:t>
            </a:r>
            <a:endParaRPr lang="en-US" altLang="zh-CN" sz="2000" b="1" dirty="0">
              <a:latin typeface="Courier New" panose="02070309020205020404" pitchFamily="49" charset="0"/>
              <a:ea typeface="黑体" panose="02010609060101010101" pitchFamily="49" charset="-122"/>
            </a:endParaRPr>
          </a:p>
          <a:p>
            <a:endParaRPr lang="en-US" altLang="zh-CN" sz="2000" b="1" dirty="0">
              <a:latin typeface="Courier New" panose="02070309020205020404" pitchFamily="49" charset="0"/>
              <a:ea typeface="黑体" panose="02010609060101010101" pitchFamily="49" charset="-122"/>
            </a:endParaRPr>
          </a:p>
          <a:p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main() </a:t>
            </a:r>
          </a:p>
          <a:p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{	</a:t>
            </a:r>
          </a:p>
          <a:p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intarray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[10],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idx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;</a:t>
            </a:r>
          </a:p>
          <a:p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 for (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idx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= 0;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idx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&lt;= 9; ++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idx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)  </a:t>
            </a:r>
          </a:p>
          <a:p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  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cin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&gt;&gt;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intarray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[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idx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]; </a:t>
            </a:r>
          </a:p>
          <a:p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cout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&lt;&lt;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endl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;</a:t>
            </a:r>
          </a:p>
          <a:p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 for (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idx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= 0;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idx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&lt;= 9; ++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idx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)  </a:t>
            </a:r>
          </a:p>
          <a:p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  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cout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&lt;&lt; 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intarray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[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idx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]*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intarray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[</a:t>
            </a:r>
            <a:r>
              <a:rPr lang="en-US" altLang="zh-CN" sz="2000" b="1" dirty="0" err="1">
                <a:latin typeface="Courier New" panose="02070309020205020404" pitchFamily="49" charset="0"/>
                <a:ea typeface="黑体" panose="02010609060101010101" pitchFamily="49" charset="-122"/>
              </a:rPr>
              <a:t>idx</a:t>
            </a:r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];</a:t>
            </a:r>
          </a:p>
          <a:p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  return 0;</a:t>
            </a:r>
          </a:p>
          <a:p>
            <a:r>
              <a:rPr lang="en-US" altLang="zh-CN" sz="2000" b="1" dirty="0">
                <a:latin typeface="Courier New" panose="02070309020205020404" pitchFamily="49" charset="0"/>
                <a:ea typeface="黑体" panose="02010609060101010101" pitchFamily="49" charset="-122"/>
              </a:rPr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</p:bldLst>
  </p:timing>
</p:sld>
</file>

<file path=ppt/theme/theme1.xml><?xml version="1.0" encoding="utf-8"?>
<a:theme xmlns:a="http://schemas.openxmlformats.org/drawingml/2006/main" name="1_自定义设计方案">
  <a:themeElements>
    <a:clrScheme name="1_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自定义设计方案">
      <a:majorFont>
        <a:latin typeface="Arial"/>
        <a:ea typeface="华文新魏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28575" cap="flat" cmpd="sng" algn="ctr">
          <a:solidFill>
            <a:srgbClr val="92270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28575" cap="flat" cmpd="sng" algn="ctr">
          <a:solidFill>
            <a:srgbClr val="92270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黑体" pitchFamily="49" charset="-122"/>
          </a:defRPr>
        </a:defPPr>
      </a:lstStyle>
    </a:lnDef>
  </a:objectDefaults>
  <a:extraClrSchemeLst>
    <a:extraClrScheme>
      <a:clrScheme name="1_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3212</TotalTime>
  <Words>4760</Words>
  <Application>Microsoft Macintosh PowerPoint</Application>
  <PresentationFormat>On-screen Show (4:3)</PresentationFormat>
  <Paragraphs>714</Paragraphs>
  <Slides>48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8" baseType="lpstr">
      <vt:lpstr>cmr10</vt:lpstr>
      <vt:lpstr>楷体_GB2312</vt:lpstr>
      <vt:lpstr>黑体</vt:lpstr>
      <vt:lpstr>华文新魏</vt:lpstr>
      <vt:lpstr>Arial</vt:lpstr>
      <vt:lpstr>Courier New</vt:lpstr>
      <vt:lpstr>Garamond</vt:lpstr>
      <vt:lpstr>Times New Roman</vt:lpstr>
      <vt:lpstr>Wingdings</vt:lpstr>
      <vt:lpstr>1_自定义设计方案</vt:lpstr>
      <vt:lpstr>第五章 批量数据处理 —数组</vt:lpstr>
      <vt:lpstr>头疼的数组下标</vt:lpstr>
      <vt:lpstr>第五章 批量数据处理—数组</vt:lpstr>
      <vt:lpstr>数  组</vt:lpstr>
      <vt:lpstr>数组的定义</vt:lpstr>
      <vt:lpstr>初始化</vt:lpstr>
      <vt:lpstr>数组存在于内存中</vt:lpstr>
      <vt:lpstr>数组下标超界问题</vt:lpstr>
      <vt:lpstr>数组的操作</vt:lpstr>
      <vt:lpstr>我如何定义一个数组</vt:lpstr>
      <vt:lpstr>PowerPoint Presentation</vt:lpstr>
      <vt:lpstr>Exercise</vt:lpstr>
      <vt:lpstr>第五章 批量数据处理—数组</vt:lpstr>
      <vt:lpstr>数组的应用</vt:lpstr>
      <vt:lpstr>算法1：顺序（线性）搜索</vt:lpstr>
      <vt:lpstr>Exercise</vt:lpstr>
      <vt:lpstr>算法2：二分查找</vt:lpstr>
      <vt:lpstr>二分查找过程例</vt:lpstr>
      <vt:lpstr>PowerPoint Presentation</vt:lpstr>
      <vt:lpstr>Wait a minute, 哪个算法更好？</vt:lpstr>
      <vt:lpstr>时间复杂度分析</vt:lpstr>
      <vt:lpstr>不同时间复杂度算法的效率</vt:lpstr>
      <vt:lpstr>排序问题</vt:lpstr>
      <vt:lpstr>选择排序实例</vt:lpstr>
      <vt:lpstr>选择排序示例代码</vt:lpstr>
      <vt:lpstr>气泡排序法</vt:lpstr>
      <vt:lpstr>PowerPoint Presentation</vt:lpstr>
      <vt:lpstr>PowerPoint Presentation</vt:lpstr>
      <vt:lpstr>Exercise</vt:lpstr>
      <vt:lpstr>第五章 批量数据处理—数组</vt:lpstr>
      <vt:lpstr>多维数组</vt:lpstr>
      <vt:lpstr>二维数组的表示</vt:lpstr>
      <vt:lpstr>多维数组的初始化</vt:lpstr>
      <vt:lpstr>PowerPoint Presentation</vt:lpstr>
      <vt:lpstr>PowerPoint Presentation</vt:lpstr>
      <vt:lpstr>PowerPoint Presentation</vt:lpstr>
      <vt:lpstr>Exercise</vt:lpstr>
      <vt:lpstr>第五章 批量数据处理—数组</vt:lpstr>
      <vt:lpstr>字符串 </vt:lpstr>
      <vt:lpstr>字符串的输入输出</vt:lpstr>
      <vt:lpstr>字符串的输入输出</vt:lpstr>
      <vt:lpstr>字符串处理函数 </vt:lpstr>
      <vt:lpstr>PowerPoint Presentation</vt:lpstr>
      <vt:lpstr>字符串的应用</vt:lpstr>
      <vt:lpstr>PowerPoint Presentation</vt:lpstr>
      <vt:lpstr>Exercise</vt:lpstr>
      <vt:lpstr>总结</vt:lpstr>
      <vt:lpstr>作业&amp;上机练习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第5章 批量数据处理—数组</dc:title>
  <dc:creator>User</dc:creator>
  <cp:lastModifiedBy>Kenny Zhu</cp:lastModifiedBy>
  <cp:revision>151</cp:revision>
  <dcterms:created xsi:type="dcterms:W3CDTF">2013-02-22T04:40:34Z</dcterms:created>
  <dcterms:modified xsi:type="dcterms:W3CDTF">2023-06-29T02:16:02Z</dcterms:modified>
</cp:coreProperties>
</file>