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47"/>
  </p:notesMasterIdLst>
  <p:sldIdLst>
    <p:sldId id="397" r:id="rId2"/>
    <p:sldId id="258" r:id="rId3"/>
    <p:sldId id="260" r:id="rId4"/>
    <p:sldId id="264" r:id="rId5"/>
    <p:sldId id="265" r:id="rId6"/>
    <p:sldId id="398" r:id="rId7"/>
    <p:sldId id="380" r:id="rId8"/>
    <p:sldId id="381" r:id="rId9"/>
    <p:sldId id="399" r:id="rId10"/>
    <p:sldId id="382" r:id="rId11"/>
    <p:sldId id="296" r:id="rId12"/>
    <p:sldId id="302" r:id="rId13"/>
    <p:sldId id="297" r:id="rId14"/>
    <p:sldId id="400" r:id="rId15"/>
    <p:sldId id="305" r:id="rId16"/>
    <p:sldId id="307" r:id="rId17"/>
    <p:sldId id="308" r:id="rId18"/>
    <p:sldId id="406" r:id="rId19"/>
    <p:sldId id="384" r:id="rId20"/>
    <p:sldId id="313" r:id="rId21"/>
    <p:sldId id="385" r:id="rId22"/>
    <p:sldId id="391" r:id="rId23"/>
    <p:sldId id="317" r:id="rId24"/>
    <p:sldId id="332" r:id="rId25"/>
    <p:sldId id="392" r:id="rId26"/>
    <p:sldId id="405" r:id="rId27"/>
    <p:sldId id="401" r:id="rId28"/>
    <p:sldId id="340" r:id="rId29"/>
    <p:sldId id="342" r:id="rId30"/>
    <p:sldId id="346" r:id="rId31"/>
    <p:sldId id="402" r:id="rId32"/>
    <p:sldId id="350" r:id="rId33"/>
    <p:sldId id="355" r:id="rId34"/>
    <p:sldId id="356" r:id="rId35"/>
    <p:sldId id="359" r:id="rId36"/>
    <p:sldId id="360" r:id="rId37"/>
    <p:sldId id="361" r:id="rId38"/>
    <p:sldId id="363" r:id="rId39"/>
    <p:sldId id="403" r:id="rId40"/>
    <p:sldId id="367" r:id="rId41"/>
    <p:sldId id="368" r:id="rId42"/>
    <p:sldId id="370" r:id="rId43"/>
    <p:sldId id="396" r:id="rId44"/>
    <p:sldId id="377" r:id="rId45"/>
    <p:sldId id="404" r:id="rId46"/>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03"/>
    <p:restoredTop sz="94626"/>
  </p:normalViewPr>
  <p:slideViewPr>
    <p:cSldViewPr>
      <p:cViewPr varScale="1">
        <p:scale>
          <a:sx n="101" d="100"/>
          <a:sy n="101" d="100"/>
        </p:scale>
        <p:origin x="34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y Zhu" userId="301dcbd8-cdcf-473a-9733-83b736cf3d42" providerId="ADAL" clId="{CDF9A0A0-58C2-F949-A8F6-AB5BB3FC87CF}"/>
    <pc:docChg chg="custSel addSld modSld">
      <pc:chgData name="Kenny Zhu" userId="301dcbd8-cdcf-473a-9733-83b736cf3d42" providerId="ADAL" clId="{CDF9A0A0-58C2-F949-A8F6-AB5BB3FC87CF}" dt="2023-07-13T01:18:12.957" v="1070" actId="404"/>
      <pc:docMkLst>
        <pc:docMk/>
      </pc:docMkLst>
      <pc:sldChg chg="modSp mod">
        <pc:chgData name="Kenny Zhu" userId="301dcbd8-cdcf-473a-9733-83b736cf3d42" providerId="ADAL" clId="{CDF9A0A0-58C2-F949-A8F6-AB5BB3FC87CF}" dt="2023-07-12T14:50:47.418" v="769" actId="20577"/>
        <pc:sldMkLst>
          <pc:docMk/>
          <pc:sldMk cId="1500872733" sldId="404"/>
        </pc:sldMkLst>
        <pc:spChg chg="mod">
          <ac:chgData name="Kenny Zhu" userId="301dcbd8-cdcf-473a-9733-83b736cf3d42" providerId="ADAL" clId="{CDF9A0A0-58C2-F949-A8F6-AB5BB3FC87CF}" dt="2023-07-12T14:50:47.418" v="769" actId="20577"/>
          <ac:spMkLst>
            <pc:docMk/>
            <pc:sldMk cId="1500872733" sldId="404"/>
            <ac:spMk id="65539" creationId="{00000000-0000-0000-0000-000000000000}"/>
          </ac:spMkLst>
        </pc:spChg>
      </pc:sldChg>
      <pc:sldChg chg="modSp new mod">
        <pc:chgData name="Kenny Zhu" userId="301dcbd8-cdcf-473a-9733-83b736cf3d42" providerId="ADAL" clId="{CDF9A0A0-58C2-F949-A8F6-AB5BB3FC87CF}" dt="2023-07-12T13:43:12.523" v="55" actId="20577"/>
        <pc:sldMkLst>
          <pc:docMk/>
          <pc:sldMk cId="2172061943" sldId="405"/>
        </pc:sldMkLst>
        <pc:spChg chg="mod">
          <ac:chgData name="Kenny Zhu" userId="301dcbd8-cdcf-473a-9733-83b736cf3d42" providerId="ADAL" clId="{CDF9A0A0-58C2-F949-A8F6-AB5BB3FC87CF}" dt="2023-07-12T13:43:03.685" v="8" actId="20577"/>
          <ac:spMkLst>
            <pc:docMk/>
            <pc:sldMk cId="2172061943" sldId="405"/>
            <ac:spMk id="2" creationId="{FF831B6A-52FD-4CFF-C87B-352EE7946F5D}"/>
          </ac:spMkLst>
        </pc:spChg>
        <pc:spChg chg="mod">
          <ac:chgData name="Kenny Zhu" userId="301dcbd8-cdcf-473a-9733-83b736cf3d42" providerId="ADAL" clId="{CDF9A0A0-58C2-F949-A8F6-AB5BB3FC87CF}" dt="2023-07-12T13:43:12.523" v="55" actId="20577"/>
          <ac:spMkLst>
            <pc:docMk/>
            <pc:sldMk cId="2172061943" sldId="405"/>
            <ac:spMk id="3" creationId="{81898D44-FEDD-CDDE-2348-522D837CD612}"/>
          </ac:spMkLst>
        </pc:spChg>
      </pc:sldChg>
      <pc:sldChg chg="modSp new mod">
        <pc:chgData name="Kenny Zhu" userId="301dcbd8-cdcf-473a-9733-83b736cf3d42" providerId="ADAL" clId="{CDF9A0A0-58C2-F949-A8F6-AB5BB3FC87CF}" dt="2023-07-13T01:18:12.957" v="1070" actId="404"/>
        <pc:sldMkLst>
          <pc:docMk/>
          <pc:sldMk cId="3243313505" sldId="406"/>
        </pc:sldMkLst>
        <pc:spChg chg="mod">
          <ac:chgData name="Kenny Zhu" userId="301dcbd8-cdcf-473a-9733-83b736cf3d42" providerId="ADAL" clId="{CDF9A0A0-58C2-F949-A8F6-AB5BB3FC87CF}" dt="2023-07-13T01:16:55.343" v="778" actId="20577"/>
          <ac:spMkLst>
            <pc:docMk/>
            <pc:sldMk cId="3243313505" sldId="406"/>
            <ac:spMk id="2" creationId="{B8C7AD08-3534-43AF-0C61-75B0970D0EE3}"/>
          </ac:spMkLst>
        </pc:spChg>
        <pc:spChg chg="mod">
          <ac:chgData name="Kenny Zhu" userId="301dcbd8-cdcf-473a-9733-83b736cf3d42" providerId="ADAL" clId="{CDF9A0A0-58C2-F949-A8F6-AB5BB3FC87CF}" dt="2023-07-13T01:18:12.957" v="1070" actId="404"/>
          <ac:spMkLst>
            <pc:docMk/>
            <pc:sldMk cId="3243313505" sldId="406"/>
            <ac:spMk id="3" creationId="{A27E48E3-ACF3-B991-6501-94822D5D973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285497-7014-44BF-A7B0-41896A7D8C3B}" type="datetimeFigureOut">
              <a:rPr lang="zh-CN" altLang="en-US" smtClean="0"/>
              <a:t>2023/7/12</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A733A0-03B9-4291-A936-6603F0BA7C9E}" type="slidenum">
              <a:rPr lang="zh-CN" altLang="en-US" smtClean="0"/>
              <a:t>‹#›</a:t>
            </a:fld>
            <a:endParaRPr lang="zh-CN" altLang="en-US"/>
          </a:p>
        </p:txBody>
      </p:sp>
    </p:spTree>
    <p:extLst>
      <p:ext uri="{BB962C8B-B14F-4D97-AF65-F5344CB8AC3E}">
        <p14:creationId xmlns:p14="http://schemas.microsoft.com/office/powerpoint/2010/main" val="3935487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kumimoji="1"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kumimoji="1"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kumimoji="1"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kumimoji="1"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0FB7BAD-830A-43F0-B010-5EE84A9BB4E6}"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CN">
              <a:solidFill>
                <a:srgbClr val="003399"/>
              </a:solidFill>
            </a:endParaRPr>
          </a:p>
        </p:txBody>
      </p:sp>
    </p:spTree>
    <p:extLst>
      <p:ext uri="{BB962C8B-B14F-4D97-AF65-F5344CB8AC3E}">
        <p14:creationId xmlns:p14="http://schemas.microsoft.com/office/powerpoint/2010/main" val="920469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0067621-9CFD-4B0D-96FF-0D7BE83BB0AC}" type="slidenum">
              <a:rPr lang="en-US" altLang="zh-CN" smtClean="0"/>
              <a:pPr>
                <a:spcBef>
                  <a:spcPct val="0"/>
                </a:spcBef>
              </a:pPr>
              <a:t>45</a:t>
            </a:fld>
            <a:endParaRPr lang="en-US" altLang="zh-CN"/>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a:p>
        </p:txBody>
      </p:sp>
    </p:spTree>
    <p:extLst>
      <p:ext uri="{BB962C8B-B14F-4D97-AF65-F5344CB8AC3E}">
        <p14:creationId xmlns:p14="http://schemas.microsoft.com/office/powerpoint/2010/main" val="8954604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7" descr="2-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1150" y="3808413"/>
            <a:ext cx="3752850" cy="304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descr="图片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883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2" descr="图片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13410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3" descr="图片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53911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4" descr="图片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8897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5" descr="图片4"/>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64540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3" name="Rectangle 9"/>
          <p:cNvSpPr>
            <a:spLocks noGrp="1" noChangeArrowheads="1"/>
          </p:cNvSpPr>
          <p:nvPr>
            <p:ph type="ctrTitle"/>
          </p:nvPr>
        </p:nvSpPr>
        <p:spPr>
          <a:xfrm>
            <a:off x="685800" y="1752600"/>
            <a:ext cx="7772400" cy="1470025"/>
          </a:xfrm>
          <a:ln/>
        </p:spPr>
        <p:txBody>
          <a:bodyPr tIns="45720" anchor="ctr"/>
          <a:lstStyle>
            <a:lvl1pPr>
              <a:defRPr sz="5200"/>
            </a:lvl1pPr>
          </a:lstStyle>
          <a:p>
            <a:r>
              <a:rPr lang="zh-CN" altLang="en-US"/>
              <a:t>单击此处编辑母版标题样式</a:t>
            </a:r>
          </a:p>
        </p:txBody>
      </p:sp>
      <p:sp>
        <p:nvSpPr>
          <p:cNvPr id="57354" name="Rectangle 10"/>
          <p:cNvSpPr>
            <a:spLocks noGrp="1" noChangeArrowheads="1"/>
          </p:cNvSpPr>
          <p:nvPr>
            <p:ph type="subTitle" idx="1"/>
          </p:nvPr>
        </p:nvSpPr>
        <p:spPr>
          <a:xfrm>
            <a:off x="1371600" y="3957638"/>
            <a:ext cx="6400800" cy="1079500"/>
          </a:xfrm>
        </p:spPr>
        <p:txBody>
          <a:bodyPr anchor="ctr" anchorCtr="1"/>
          <a:lstStyle>
            <a:lvl1pPr marL="0" indent="0" algn="ctr">
              <a:buFontTx/>
              <a:buNone/>
              <a:defRPr sz="2400">
                <a:solidFill>
                  <a:srgbClr val="16388A"/>
                </a:solidFill>
              </a:defRPr>
            </a:lvl1pPr>
          </a:lstStyle>
          <a:p>
            <a:r>
              <a:rPr lang="zh-CN" altLang="en-US"/>
              <a:t>单击此处编辑母版副标题样式</a:t>
            </a:r>
          </a:p>
        </p:txBody>
      </p:sp>
    </p:spTree>
    <p:extLst>
      <p:ext uri="{BB962C8B-B14F-4D97-AF65-F5344CB8AC3E}">
        <p14:creationId xmlns:p14="http://schemas.microsoft.com/office/powerpoint/2010/main" val="538239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3033694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179388"/>
            <a:ext cx="2286000" cy="6154737"/>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0" y="179388"/>
            <a:ext cx="6705600" cy="615473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1798843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0" y="179388"/>
            <a:ext cx="9144000" cy="688975"/>
          </a:xfrm>
        </p:spPr>
        <p:txBody>
          <a:bodyPr/>
          <a:lstStyle/>
          <a:p>
            <a:r>
              <a:rPr lang="zh-CN" altLang="en-US"/>
              <a:t>单击此处编辑母版标题样式</a:t>
            </a:r>
            <a:endParaRPr lang="en-US"/>
          </a:p>
        </p:txBody>
      </p:sp>
      <p:sp>
        <p:nvSpPr>
          <p:cNvPr id="3" name="文本占位符 2"/>
          <p:cNvSpPr>
            <a:spLocks noGrp="1"/>
          </p:cNvSpPr>
          <p:nvPr>
            <p:ph type="body" sz="half" idx="1"/>
          </p:nvPr>
        </p:nvSpPr>
        <p:spPr>
          <a:xfrm>
            <a:off x="431800" y="1268413"/>
            <a:ext cx="4038600" cy="50657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4622800" y="1268413"/>
            <a:ext cx="4038600" cy="50657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2433280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内页">
    <p:spTree>
      <p:nvGrpSpPr>
        <p:cNvPr id="1" name=""/>
        <p:cNvGrpSpPr/>
        <p:nvPr/>
      </p:nvGrpSpPr>
      <p:grpSpPr>
        <a:xfrm>
          <a:off x="0" y="0"/>
          <a:ext cx="0" cy="0"/>
          <a:chOff x="0" y="0"/>
          <a:chExt cx="0" cy="0"/>
        </a:xfrm>
      </p:grpSpPr>
      <p:sp>
        <p:nvSpPr>
          <p:cNvPr id="3" name="内容占位符 2"/>
          <p:cNvSpPr>
            <a:spLocks noGrp="1"/>
          </p:cNvSpPr>
          <p:nvPr>
            <p:ph sz="quarter" idx="10"/>
          </p:nvPr>
        </p:nvSpPr>
        <p:spPr>
          <a:xfrm>
            <a:off x="494025" y="1546578"/>
            <a:ext cx="8372163" cy="5060598"/>
          </a:xfrm>
        </p:spPr>
        <p:txBody>
          <a:bodyPr>
            <a:normAutofit/>
          </a:bodyPr>
          <a:lstStyle>
            <a:lvl1pPr>
              <a:buClr>
                <a:schemeClr val="accent1"/>
              </a:buClr>
              <a:defRPr sz="2400" b="1"/>
            </a:lvl1pPr>
            <a:lvl2pPr>
              <a:buClr>
                <a:schemeClr val="accent1"/>
              </a:buClr>
              <a:defRPr sz="2000" b="1"/>
            </a:lvl2pPr>
            <a:lvl3pPr>
              <a:buClr>
                <a:schemeClr val="accent1"/>
              </a:buClr>
              <a:defRPr sz="1800" b="1"/>
            </a:lvl3pPr>
            <a:lvl4pPr>
              <a:buClr>
                <a:schemeClr val="accent1"/>
              </a:buClr>
              <a:defRPr sz="1600" b="1"/>
            </a:lvl4pPr>
            <a:lvl5pPr>
              <a:buClr>
                <a:schemeClr val="accent1"/>
              </a:buClr>
              <a:defRPr sz="1600" b="1"/>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标题 4"/>
          <p:cNvSpPr>
            <a:spLocks noGrp="1"/>
          </p:cNvSpPr>
          <p:nvPr>
            <p:ph type="title"/>
          </p:nvPr>
        </p:nvSpPr>
        <p:spPr>
          <a:xfrm>
            <a:off x="494024" y="754145"/>
            <a:ext cx="8372163" cy="574183"/>
          </a:xfrm>
          <a:prstGeom prst="rect">
            <a:avLst/>
          </a:prstGeom>
        </p:spPr>
        <p:txBody>
          <a:bodyPr/>
          <a:lstStyle>
            <a:lvl1pPr>
              <a:defRPr sz="3200" b="1">
                <a:solidFill>
                  <a:schemeClr val="accent1"/>
                </a:solidFill>
              </a:defRPr>
            </a:lvl1pPr>
          </a:lstStyle>
          <a:p>
            <a:r>
              <a:rPr lang="zh-CN" altLang="en-US" dirty="0"/>
              <a:t>单击此处编辑母版标题样式</a:t>
            </a:r>
          </a:p>
        </p:txBody>
      </p:sp>
    </p:spTree>
    <p:extLst>
      <p:ext uri="{BB962C8B-B14F-4D97-AF65-F5344CB8AC3E}">
        <p14:creationId xmlns:p14="http://schemas.microsoft.com/office/powerpoint/2010/main" val="2498147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OverChart">
  <p:cSld name="垂直排列标题且文本在图表之上">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sz="half" idx="1"/>
          </p:nvPr>
        </p:nvSpPr>
        <p:spPr>
          <a:xfrm>
            <a:off x="457200" y="274638"/>
            <a:ext cx="6019800" cy="284956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图表占位符 3"/>
          <p:cNvSpPr>
            <a:spLocks noGrp="1"/>
          </p:cNvSpPr>
          <p:nvPr>
            <p:ph type="chart" sz="half" idx="2"/>
          </p:nvPr>
        </p:nvSpPr>
        <p:spPr>
          <a:xfrm>
            <a:off x="457200" y="3276600"/>
            <a:ext cx="6019800" cy="2849563"/>
          </a:xfrm>
        </p:spPr>
        <p:txBody>
          <a:bodyPr/>
          <a:lstStyle/>
          <a:p>
            <a:pPr lvl="0"/>
            <a:endParaRPr lang="zh-CN" altLang="en-US" noProof="0"/>
          </a:p>
        </p:txBody>
      </p:sp>
      <p:sp>
        <p:nvSpPr>
          <p:cNvPr id="5" name="Rectangle 2">
            <a:extLst>
              <a:ext uri="{FF2B5EF4-FFF2-40B4-BE49-F238E27FC236}">
                <a16:creationId xmlns:a16="http://schemas.microsoft.com/office/drawing/2014/main" id="{0B9B9147-A4F3-E54F-A973-0E8B0AB21D2F}"/>
              </a:ext>
            </a:extLst>
          </p:cNvPr>
          <p:cNvSpPr>
            <a:spLocks noGrp="1" noChangeArrowheads="1"/>
          </p:cNvSpPr>
          <p:nvPr>
            <p:ph type="dt" sz="half" idx="10"/>
          </p:nvPr>
        </p:nvSpPr>
        <p:spPr>
          <a:xfrm>
            <a:off x="0" y="0"/>
            <a:ext cx="0" cy="0"/>
          </a:xfrm>
        </p:spPr>
        <p:txBody>
          <a:bodyPr/>
          <a:lstStyle>
            <a:lvl1pPr>
              <a:defRPr kumimoji="0" sz="1800">
                <a:solidFill>
                  <a:srgbClr val="000000"/>
                </a:solidFill>
                <a:latin typeface="Garamond" panose="02020404030301010803" pitchFamily="18"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zh-CN"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 name="Rectangle 3">
            <a:extLst>
              <a:ext uri="{FF2B5EF4-FFF2-40B4-BE49-F238E27FC236}">
                <a16:creationId xmlns:a16="http://schemas.microsoft.com/office/drawing/2014/main" id="{61B68202-BDFC-134F-969A-31791C66DF46}"/>
              </a:ext>
            </a:extLst>
          </p:cNvPr>
          <p:cNvSpPr>
            <a:spLocks noGrp="1" noChangeArrowheads="1"/>
          </p:cNvSpPr>
          <p:nvPr>
            <p:ph type="sldNum" sz="quarter" idx="11"/>
          </p:nvPr>
        </p:nvSpPr>
        <p:spPr>
          <a:xfrm>
            <a:off x="0" y="0"/>
            <a:ext cx="0" cy="0"/>
          </a:xfrm>
        </p:spPr>
        <p:txBody>
          <a:bodyPr/>
          <a:lstStyle>
            <a:lvl1pPr>
              <a:defRPr kumimoji="0" sz="1800">
                <a:solidFill>
                  <a:srgbClr val="000000"/>
                </a:solidFill>
                <a:latin typeface="Garamond" panose="02020404030301010803" pitchFamily="18"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6C8E1356-D492-44D5-B26A-4A6189ADE212}" type="slidenum">
              <a:rPr kumimoji="0" lang="en-US" altLang="zh-CN"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tabLst/>
                <a:defRPr/>
              </a:pPr>
              <a:t>‹#›</a:t>
            </a:fld>
            <a:endParaRPr kumimoji="0" lang="en-US" altLang="zh-CN"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 name="Rectangle 14">
            <a:extLst>
              <a:ext uri="{FF2B5EF4-FFF2-40B4-BE49-F238E27FC236}">
                <a16:creationId xmlns:a16="http://schemas.microsoft.com/office/drawing/2014/main" id="{41B19DDE-3892-674A-8E94-21DF51B67912}"/>
              </a:ext>
            </a:extLst>
          </p:cNvPr>
          <p:cNvSpPr>
            <a:spLocks noGrp="1" noChangeArrowheads="1"/>
          </p:cNvSpPr>
          <p:nvPr>
            <p:ph type="ftr" sz="quarter" idx="12"/>
          </p:nvPr>
        </p:nvSpPr>
        <p:spPr>
          <a:xfrm>
            <a:off x="0" y="0"/>
            <a:ext cx="0" cy="0"/>
          </a:xfrm>
        </p:spPr>
        <p:txBody>
          <a:bodyPr/>
          <a:lstStyle>
            <a:lvl1pPr>
              <a:defRPr kumimoji="0" sz="1800">
                <a:solidFill>
                  <a:srgbClr val="000000"/>
                </a:solidFill>
                <a:latin typeface="Garamond" panose="02020404030301010803" pitchFamily="18"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zh-CN"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Tree>
    <p:extLst>
      <p:ext uri="{BB962C8B-B14F-4D97-AF65-F5344CB8AC3E}">
        <p14:creationId xmlns:p14="http://schemas.microsoft.com/office/powerpoint/2010/main" val="23599087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143000"/>
          </a:xfrm>
        </p:spPr>
        <p:txBody>
          <a:bodyPr/>
          <a:lstStyle/>
          <a:p>
            <a:r>
              <a:rPr lang="zh-CN" altLang="en-US"/>
              <a:t>单击此处编辑母版标题样式</a:t>
            </a:r>
          </a:p>
        </p:txBody>
      </p:sp>
      <p:sp>
        <p:nvSpPr>
          <p:cNvPr id="3" name="表格占位符 2"/>
          <p:cNvSpPr>
            <a:spLocks noGrp="1"/>
          </p:cNvSpPr>
          <p:nvPr>
            <p:ph type="tbl" idx="1"/>
          </p:nvPr>
        </p:nvSpPr>
        <p:spPr>
          <a:xfrm>
            <a:off x="685800" y="1981200"/>
            <a:ext cx="7772400" cy="4114800"/>
          </a:xfrm>
        </p:spPr>
        <p:txBody>
          <a:bodyPr/>
          <a:lstStyle/>
          <a:p>
            <a:pPr lvl="0"/>
            <a:endParaRPr lang="zh-CN" altLang="en-US" noProof="0"/>
          </a:p>
        </p:txBody>
      </p:sp>
    </p:spTree>
    <p:extLst>
      <p:ext uri="{BB962C8B-B14F-4D97-AF65-F5344CB8AC3E}">
        <p14:creationId xmlns:p14="http://schemas.microsoft.com/office/powerpoint/2010/main" val="3080950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360308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a:t>单击此处编辑母版标题样式</a:t>
            </a:r>
            <a:endParaRPr 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1540327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431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4622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268898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342160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192988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006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4149514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1696323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87338" y="833438"/>
            <a:ext cx="4318000" cy="28575"/>
          </a:xfrm>
          <a:prstGeom prst="rect">
            <a:avLst/>
          </a:prstGeom>
          <a:gradFill rotWithShape="1">
            <a:gsLst>
              <a:gs pos="0">
                <a:srgbClr val="FFFFFF"/>
              </a:gs>
              <a:gs pos="100000">
                <a:srgbClr val="133984"/>
              </a:gs>
            </a:gsLst>
            <a:lin ang="0" scaled="1"/>
          </a:gradFill>
          <a:ln>
            <a:noFill/>
          </a:ln>
        </p:spPr>
        <p:txBody>
          <a:bodyPr wrap="none" anchor="ctr"/>
          <a:lstStyle>
            <a:lvl1pPr algn="ctr">
              <a:defRPr sz="2400">
                <a:solidFill>
                  <a:schemeClr val="tx1"/>
                </a:solidFill>
                <a:latin typeface="Arial" panose="020B0604020202020204" pitchFamily="34" charset="0"/>
                <a:ea typeface="黑体" panose="02010609060101010101" pitchFamily="49" charset="-122"/>
              </a:defRPr>
            </a:lvl1pPr>
            <a:lvl2pPr marL="742950" indent="-285750" algn="ctr">
              <a:defRPr sz="2400">
                <a:solidFill>
                  <a:schemeClr val="tx1"/>
                </a:solidFill>
                <a:latin typeface="Arial" panose="020B0604020202020204" pitchFamily="34" charset="0"/>
                <a:ea typeface="黑体" panose="02010609060101010101" pitchFamily="49" charset="-122"/>
              </a:defRPr>
            </a:lvl2pPr>
            <a:lvl3pPr marL="1143000" indent="-228600" algn="ctr">
              <a:defRPr sz="2400">
                <a:solidFill>
                  <a:schemeClr val="tx1"/>
                </a:solidFill>
                <a:latin typeface="Arial" panose="020B0604020202020204" pitchFamily="34" charset="0"/>
                <a:ea typeface="黑体" panose="02010609060101010101" pitchFamily="49" charset="-122"/>
              </a:defRPr>
            </a:lvl3pPr>
            <a:lvl4pPr marL="1600200" indent="-228600" algn="ctr">
              <a:defRPr sz="2400">
                <a:solidFill>
                  <a:schemeClr val="tx1"/>
                </a:solidFill>
                <a:latin typeface="Arial" panose="020B0604020202020204" pitchFamily="34" charset="0"/>
                <a:ea typeface="黑体" panose="02010609060101010101" pitchFamily="49" charset="-122"/>
              </a:defRPr>
            </a:lvl4pPr>
            <a:lvl5pPr marL="2057400" indent="-228600" algn="ctr">
              <a:defRPr sz="2400">
                <a:solidFill>
                  <a:schemeClr val="tx1"/>
                </a:solidFill>
                <a:latin typeface="Arial" panose="020B0604020202020204" pitchFamily="34" charset="0"/>
                <a:ea typeface="黑体" panose="02010609060101010101" pitchFamily="49" charset="-122"/>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zh-CN" sz="2400" b="0" i="0" u="none" strike="noStrike" kern="1200" cap="none" spc="0" normalizeH="0" baseline="0" noProof="0">
              <a:ln>
                <a:noFill/>
              </a:ln>
              <a:solidFill>
                <a:srgbClr val="000000"/>
              </a:solidFill>
              <a:effectLst/>
              <a:uLnTx/>
              <a:uFillTx/>
              <a:latin typeface="Arial" panose="020B0604020202020204" pitchFamily="34" charset="0"/>
              <a:ea typeface="黑体" panose="02010609060101010101" pitchFamily="49" charset="-122"/>
              <a:cs typeface="+mn-cs"/>
            </a:endParaRPr>
          </a:p>
        </p:txBody>
      </p:sp>
      <p:sp>
        <p:nvSpPr>
          <p:cNvPr id="1027" name="Rectangle 3"/>
          <p:cNvSpPr>
            <a:spLocks noChangeArrowheads="1"/>
          </p:cNvSpPr>
          <p:nvPr/>
        </p:nvSpPr>
        <p:spPr bwMode="auto">
          <a:xfrm>
            <a:off x="4826000" y="6477000"/>
            <a:ext cx="4318000" cy="28575"/>
          </a:xfrm>
          <a:prstGeom prst="rect">
            <a:avLst/>
          </a:prstGeom>
          <a:gradFill rotWithShape="1">
            <a:gsLst>
              <a:gs pos="0">
                <a:srgbClr val="FFFFFF"/>
              </a:gs>
              <a:gs pos="100000">
                <a:srgbClr val="133984"/>
              </a:gs>
            </a:gsLst>
            <a:lin ang="0" scaled="1"/>
          </a:gradFill>
          <a:ln>
            <a:noFill/>
          </a:ln>
        </p:spPr>
        <p:txBody>
          <a:bodyPr wrap="none" anchor="ctr"/>
          <a:lstStyle>
            <a:lvl1pPr algn="ctr">
              <a:defRPr sz="2400">
                <a:solidFill>
                  <a:schemeClr val="tx1"/>
                </a:solidFill>
                <a:latin typeface="Arial" panose="020B0604020202020204" pitchFamily="34" charset="0"/>
                <a:ea typeface="黑体" panose="02010609060101010101" pitchFamily="49" charset="-122"/>
              </a:defRPr>
            </a:lvl1pPr>
            <a:lvl2pPr marL="742950" indent="-285750" algn="ctr">
              <a:defRPr sz="2400">
                <a:solidFill>
                  <a:schemeClr val="tx1"/>
                </a:solidFill>
                <a:latin typeface="Arial" panose="020B0604020202020204" pitchFamily="34" charset="0"/>
                <a:ea typeface="黑体" panose="02010609060101010101" pitchFamily="49" charset="-122"/>
              </a:defRPr>
            </a:lvl2pPr>
            <a:lvl3pPr marL="1143000" indent="-228600" algn="ctr">
              <a:defRPr sz="2400">
                <a:solidFill>
                  <a:schemeClr val="tx1"/>
                </a:solidFill>
                <a:latin typeface="Arial" panose="020B0604020202020204" pitchFamily="34" charset="0"/>
                <a:ea typeface="黑体" panose="02010609060101010101" pitchFamily="49" charset="-122"/>
              </a:defRPr>
            </a:lvl3pPr>
            <a:lvl4pPr marL="1600200" indent="-228600" algn="ctr">
              <a:defRPr sz="2400">
                <a:solidFill>
                  <a:schemeClr val="tx1"/>
                </a:solidFill>
                <a:latin typeface="Arial" panose="020B0604020202020204" pitchFamily="34" charset="0"/>
                <a:ea typeface="黑体" panose="02010609060101010101" pitchFamily="49" charset="-122"/>
              </a:defRPr>
            </a:lvl4pPr>
            <a:lvl5pPr marL="2057400" indent="-228600" algn="ctr">
              <a:defRPr sz="2400">
                <a:solidFill>
                  <a:schemeClr val="tx1"/>
                </a:solidFill>
                <a:latin typeface="Arial" panose="020B0604020202020204" pitchFamily="34" charset="0"/>
                <a:ea typeface="黑体" panose="02010609060101010101" pitchFamily="49" charset="-122"/>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zh-CN" sz="2400" b="0" i="0" u="none" strike="noStrike" kern="1200" cap="none" spc="0" normalizeH="0" baseline="0" noProof="0">
              <a:ln>
                <a:noFill/>
              </a:ln>
              <a:solidFill>
                <a:srgbClr val="000000"/>
              </a:solidFill>
              <a:effectLst/>
              <a:uLnTx/>
              <a:uFillTx/>
              <a:latin typeface="Arial" panose="020B0604020202020204" pitchFamily="34" charset="0"/>
              <a:ea typeface="黑体" panose="02010609060101010101" pitchFamily="49" charset="-122"/>
              <a:cs typeface="+mn-cs"/>
            </a:endParaRPr>
          </a:p>
        </p:txBody>
      </p:sp>
      <p:sp>
        <p:nvSpPr>
          <p:cNvPr id="1028" name="Rectangle 4"/>
          <p:cNvSpPr>
            <a:spLocks noGrp="1" noChangeArrowheads="1"/>
          </p:cNvSpPr>
          <p:nvPr>
            <p:ph type="title"/>
          </p:nvPr>
        </p:nvSpPr>
        <p:spPr bwMode="auto">
          <a:xfrm>
            <a:off x="0" y="179388"/>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54000" rIns="91440" bIns="45720" numCol="1" anchor="t" anchorCtr="1" compatLnSpc="1">
            <a:prstTxWarp prst="textNoShape">
              <a:avLst/>
            </a:prstTxWarp>
          </a:bodyPr>
          <a:lstStyle/>
          <a:p>
            <a:pPr lvl="0"/>
            <a:r>
              <a:rPr lang="zh-CN" altLang="en-US"/>
              <a:t>单击此处编辑母版标题样式</a:t>
            </a:r>
          </a:p>
        </p:txBody>
      </p:sp>
      <p:sp>
        <p:nvSpPr>
          <p:cNvPr id="1029" name="Rectangle 5"/>
          <p:cNvSpPr>
            <a:spLocks noGrp="1" noChangeArrowheads="1"/>
          </p:cNvSpPr>
          <p:nvPr>
            <p:ph type="body" idx="1"/>
          </p:nvPr>
        </p:nvSpPr>
        <p:spPr bwMode="auto">
          <a:xfrm>
            <a:off x="431800" y="1268413"/>
            <a:ext cx="8229600" cy="506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p:txBody>
      </p:sp>
    </p:spTree>
    <p:extLst>
      <p:ext uri="{BB962C8B-B14F-4D97-AF65-F5344CB8AC3E}">
        <p14:creationId xmlns:p14="http://schemas.microsoft.com/office/powerpoint/2010/main" val="2431480005"/>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Lst>
  <p:txStyles>
    <p:titleStyle>
      <a:lvl1pPr algn="ctr" rtl="0" eaLnBrk="0" fontAlgn="base" hangingPunct="0">
        <a:spcBef>
          <a:spcPct val="0"/>
        </a:spcBef>
        <a:spcAft>
          <a:spcPct val="0"/>
        </a:spcAft>
        <a:defRPr sz="3600" b="1">
          <a:solidFill>
            <a:srgbClr val="922706"/>
          </a:solidFill>
          <a:latin typeface="+mj-lt"/>
          <a:ea typeface="+mj-ea"/>
          <a:cs typeface="+mj-cs"/>
        </a:defRPr>
      </a:lvl1pPr>
      <a:lvl2pPr algn="ctr" rtl="0" eaLnBrk="0" fontAlgn="base" hangingPunct="0">
        <a:spcBef>
          <a:spcPct val="0"/>
        </a:spcBef>
        <a:spcAft>
          <a:spcPct val="0"/>
        </a:spcAft>
        <a:defRPr sz="3600" b="1">
          <a:solidFill>
            <a:srgbClr val="922706"/>
          </a:solidFill>
          <a:latin typeface="Arial" charset="0"/>
          <a:ea typeface="华文新魏" pitchFamily="2" charset="-122"/>
        </a:defRPr>
      </a:lvl2pPr>
      <a:lvl3pPr algn="ctr" rtl="0" eaLnBrk="0" fontAlgn="base" hangingPunct="0">
        <a:spcBef>
          <a:spcPct val="0"/>
        </a:spcBef>
        <a:spcAft>
          <a:spcPct val="0"/>
        </a:spcAft>
        <a:defRPr sz="3600" b="1">
          <a:solidFill>
            <a:srgbClr val="922706"/>
          </a:solidFill>
          <a:latin typeface="Arial" charset="0"/>
          <a:ea typeface="华文新魏" pitchFamily="2" charset="-122"/>
        </a:defRPr>
      </a:lvl3pPr>
      <a:lvl4pPr algn="ctr" rtl="0" eaLnBrk="0" fontAlgn="base" hangingPunct="0">
        <a:spcBef>
          <a:spcPct val="0"/>
        </a:spcBef>
        <a:spcAft>
          <a:spcPct val="0"/>
        </a:spcAft>
        <a:defRPr sz="3600" b="1">
          <a:solidFill>
            <a:srgbClr val="922706"/>
          </a:solidFill>
          <a:latin typeface="Arial" charset="0"/>
          <a:ea typeface="华文新魏" pitchFamily="2" charset="-122"/>
        </a:defRPr>
      </a:lvl4pPr>
      <a:lvl5pPr algn="ctr" rtl="0" eaLnBrk="0" fontAlgn="base" hangingPunct="0">
        <a:spcBef>
          <a:spcPct val="0"/>
        </a:spcBef>
        <a:spcAft>
          <a:spcPct val="0"/>
        </a:spcAft>
        <a:defRPr sz="3600" b="1">
          <a:solidFill>
            <a:srgbClr val="922706"/>
          </a:solidFill>
          <a:latin typeface="Arial" charset="0"/>
          <a:ea typeface="华文新魏" pitchFamily="2" charset="-122"/>
        </a:defRPr>
      </a:lvl5pPr>
      <a:lvl6pPr marL="457200" algn="ctr" rtl="0" fontAlgn="base">
        <a:spcBef>
          <a:spcPct val="0"/>
        </a:spcBef>
        <a:spcAft>
          <a:spcPct val="0"/>
        </a:spcAft>
        <a:defRPr sz="3600" b="1">
          <a:solidFill>
            <a:srgbClr val="922706"/>
          </a:solidFill>
          <a:latin typeface="Arial" charset="0"/>
          <a:ea typeface="华文新魏" pitchFamily="2" charset="-122"/>
        </a:defRPr>
      </a:lvl6pPr>
      <a:lvl7pPr marL="914400" algn="ctr" rtl="0" fontAlgn="base">
        <a:spcBef>
          <a:spcPct val="0"/>
        </a:spcBef>
        <a:spcAft>
          <a:spcPct val="0"/>
        </a:spcAft>
        <a:defRPr sz="3600" b="1">
          <a:solidFill>
            <a:srgbClr val="922706"/>
          </a:solidFill>
          <a:latin typeface="Arial" charset="0"/>
          <a:ea typeface="华文新魏" pitchFamily="2" charset="-122"/>
        </a:defRPr>
      </a:lvl7pPr>
      <a:lvl8pPr marL="1371600" algn="ctr" rtl="0" fontAlgn="base">
        <a:spcBef>
          <a:spcPct val="0"/>
        </a:spcBef>
        <a:spcAft>
          <a:spcPct val="0"/>
        </a:spcAft>
        <a:defRPr sz="3600" b="1">
          <a:solidFill>
            <a:srgbClr val="922706"/>
          </a:solidFill>
          <a:latin typeface="Arial" charset="0"/>
          <a:ea typeface="华文新魏" pitchFamily="2" charset="-122"/>
        </a:defRPr>
      </a:lvl8pPr>
      <a:lvl9pPr marL="1828800" algn="ctr" rtl="0" fontAlgn="base">
        <a:spcBef>
          <a:spcPct val="0"/>
        </a:spcBef>
        <a:spcAft>
          <a:spcPct val="0"/>
        </a:spcAft>
        <a:defRPr sz="3600" b="1">
          <a:solidFill>
            <a:srgbClr val="922706"/>
          </a:solidFill>
          <a:latin typeface="Arial" charset="0"/>
          <a:ea typeface="华文新魏" pitchFamily="2" charset="-122"/>
        </a:defRPr>
      </a:lvl9pPr>
    </p:titleStyle>
    <p:bodyStyle>
      <a:lvl1pPr marL="449263" indent="-449263" algn="l" rtl="0" eaLnBrk="0" fontAlgn="base" hangingPunct="0">
        <a:lnSpc>
          <a:spcPct val="110000"/>
        </a:lnSpc>
        <a:spcBef>
          <a:spcPct val="20000"/>
        </a:spcBef>
        <a:spcAft>
          <a:spcPct val="0"/>
        </a:spcAft>
        <a:buSzPct val="120000"/>
        <a:buBlip>
          <a:blip r:embed="rId18"/>
        </a:buBlip>
        <a:defRPr sz="2800">
          <a:solidFill>
            <a:srgbClr val="133984"/>
          </a:solidFill>
          <a:latin typeface="+mn-lt"/>
          <a:ea typeface="+mn-ea"/>
          <a:cs typeface="+mn-cs"/>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defRPr>
      </a:lvl2pPr>
      <a:lvl3pPr marL="1322388" indent="-228600" algn="l" rtl="0" eaLnBrk="0" fontAlgn="base" hangingPunct="0">
        <a:spcBef>
          <a:spcPct val="20000"/>
        </a:spcBef>
        <a:spcAft>
          <a:spcPct val="0"/>
        </a:spcAft>
        <a:buChar char="•"/>
        <a:defRPr sz="2400">
          <a:solidFill>
            <a:schemeClr val="tx1"/>
          </a:solidFill>
          <a:latin typeface="+mn-lt"/>
          <a:ea typeface="宋体" pitchFamily="2" charset="-122"/>
        </a:defRPr>
      </a:lvl3pPr>
      <a:lvl4pPr marL="1730375"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138363"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95563" indent="-228600" algn="l" rtl="0" fontAlgn="base">
        <a:spcBef>
          <a:spcPct val="20000"/>
        </a:spcBef>
        <a:spcAft>
          <a:spcPct val="0"/>
        </a:spcAft>
        <a:buChar char="»"/>
        <a:defRPr sz="2000">
          <a:solidFill>
            <a:schemeClr val="tx1"/>
          </a:solidFill>
          <a:latin typeface="+mn-lt"/>
          <a:ea typeface="宋体" pitchFamily="2" charset="-122"/>
        </a:defRPr>
      </a:lvl6pPr>
      <a:lvl7pPr marL="3052763" indent="-228600" algn="l" rtl="0" fontAlgn="base">
        <a:spcBef>
          <a:spcPct val="20000"/>
        </a:spcBef>
        <a:spcAft>
          <a:spcPct val="0"/>
        </a:spcAft>
        <a:buChar char="»"/>
        <a:defRPr sz="2000">
          <a:solidFill>
            <a:schemeClr val="tx1"/>
          </a:solidFill>
          <a:latin typeface="+mn-lt"/>
          <a:ea typeface="宋体" pitchFamily="2" charset="-122"/>
        </a:defRPr>
      </a:lvl7pPr>
      <a:lvl8pPr marL="3509963" indent="-228600" algn="l" rtl="0" fontAlgn="base">
        <a:spcBef>
          <a:spcPct val="20000"/>
        </a:spcBef>
        <a:spcAft>
          <a:spcPct val="0"/>
        </a:spcAft>
        <a:buChar char="»"/>
        <a:defRPr sz="2000">
          <a:solidFill>
            <a:schemeClr val="tx1"/>
          </a:solidFill>
          <a:latin typeface="+mn-lt"/>
          <a:ea typeface="宋体" pitchFamily="2" charset="-122"/>
        </a:defRPr>
      </a:lvl8pPr>
      <a:lvl9pPr marL="3967163" indent="-228600" algn="l" rtl="0" fontAlgn="base">
        <a:spcBef>
          <a:spcPct val="20000"/>
        </a:spcBef>
        <a:spcAft>
          <a:spcPct val="0"/>
        </a:spcAft>
        <a:buChar char="»"/>
        <a:defRPr sz="2000">
          <a:solidFill>
            <a:schemeClr val="tx1"/>
          </a:solidFill>
          <a:latin typeface="+mn-lt"/>
          <a:ea typeface="宋体" pitchFamily="2" charset="-12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0.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35496" y="1806575"/>
            <a:ext cx="9108504" cy="1927225"/>
          </a:xfrm>
        </p:spPr>
        <p:txBody>
          <a:bodyPr/>
          <a:lstStyle/>
          <a:p>
            <a:pPr eaLnBrk="1" hangingPunct="1"/>
            <a:r>
              <a:rPr lang="zh-CN" altLang="en-US" sz="6000" dirty="0"/>
              <a:t>第十章  </a:t>
            </a:r>
            <a:br>
              <a:rPr lang="en-US" altLang="zh-CN" sz="6000" dirty="0"/>
            </a:br>
            <a:r>
              <a:rPr lang="zh-CN" altLang="en-US" sz="6000" dirty="0"/>
              <a:t>创建功能更强的类型</a:t>
            </a:r>
          </a:p>
        </p:txBody>
      </p:sp>
    </p:spTree>
    <p:extLst>
      <p:ext uri="{BB962C8B-B14F-4D97-AF65-F5344CB8AC3E}">
        <p14:creationId xmlns:p14="http://schemas.microsoft.com/office/powerpoint/2010/main" val="1131785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idx="1"/>
          </p:nvPr>
        </p:nvSpPr>
        <p:spPr>
          <a:xfrm>
            <a:off x="179512" y="980728"/>
            <a:ext cx="8858250" cy="4093428"/>
          </a:xfr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bool </a:t>
            </a:r>
            <a:r>
              <a:rPr lang="en-US" altLang="zh-CN" sz="2000" b="1" kern="1200" dirty="0" err="1">
                <a:solidFill>
                  <a:schemeClr val="tx1"/>
                </a:solidFill>
                <a:latin typeface="Courier New" panose="02070309020205020404" pitchFamily="49" charset="0"/>
                <a:ea typeface="宋体" panose="02010600030101010101" pitchFamily="2" charset="-122"/>
              </a:rPr>
              <a:t>DoubleArray</a:t>
            </a:r>
            <a:r>
              <a:rPr lang="en-US" altLang="zh-CN" sz="2000" b="1" kern="1200" dirty="0">
                <a:solidFill>
                  <a:schemeClr val="tx1"/>
                </a:solidFill>
                <a:latin typeface="Courier New" panose="02070309020205020404" pitchFamily="49" charset="0"/>
                <a:ea typeface="宋体" panose="02010600030101010101" pitchFamily="2" charset="-122"/>
              </a:rPr>
              <a:t>::get(</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index, double &amp;value)</a:t>
            </a:r>
            <a:endParaRPr lang="en-US" altLang="zh-CN" sz="2000" b="1" kern="1200" dirty="0">
              <a:solidFill>
                <a:srgbClr val="0066FF"/>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if (index&lt;low || index&gt;high)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return false;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*value = storage[index-low];</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return </a:t>
            </a:r>
            <a:r>
              <a:rPr lang="en-US" altLang="zh-CN" sz="2000" b="1" kern="1200" dirty="0" err="1">
                <a:solidFill>
                  <a:schemeClr val="tx1"/>
                </a:solidFill>
                <a:latin typeface="Courier New" panose="02070309020205020404" pitchFamily="49" charset="0"/>
                <a:ea typeface="宋体" panose="02010600030101010101" pitchFamily="2" charset="-122"/>
              </a:rPr>
              <a:t>ture</a:t>
            </a: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void </a:t>
            </a:r>
            <a:r>
              <a:rPr lang="en-US" altLang="zh-CN" sz="2000" b="1" kern="1200" dirty="0" err="1">
                <a:solidFill>
                  <a:schemeClr val="tx1"/>
                </a:solidFill>
                <a:latin typeface="Courier New" panose="02070309020205020404" pitchFamily="49" charset="0"/>
                <a:ea typeface="宋体" panose="02010600030101010101" pitchFamily="2" charset="-122"/>
              </a:rPr>
              <a:t>DoubleArray</a:t>
            </a:r>
            <a:r>
              <a:rPr lang="en-US" altLang="zh-CN" sz="2000" b="1" kern="1200" dirty="0">
                <a:solidFill>
                  <a:schemeClr val="tx1"/>
                </a:solidFill>
                <a:latin typeface="Courier New" panose="02070309020205020404" pitchFamily="49" charset="0"/>
                <a:ea typeface="宋体" panose="02010600030101010101" pitchFamily="2" charset="-122"/>
              </a:rPr>
              <a:t>::destroy()</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if (storage)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delete [] storage;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p:txBody>
      </p:sp>
      <p:sp>
        <p:nvSpPr>
          <p:cNvPr id="5" name="Rectangle 2"/>
          <p:cNvSpPr>
            <a:spLocks noGrp="1" noRot="1" noChangeArrowheads="1"/>
          </p:cNvSpPr>
          <p:nvPr>
            <p:ph type="title"/>
          </p:nvPr>
        </p:nvSpPr>
        <p:spPr>
          <a:xfrm>
            <a:off x="1043608" y="179388"/>
            <a:ext cx="8100392" cy="688975"/>
          </a:xfrm>
        </p:spPr>
        <p:txBody>
          <a:bodyPr/>
          <a:lstStyle/>
          <a:p>
            <a:pPr eaLnBrk="1" hangingPunct="1"/>
            <a:r>
              <a:rPr lang="en-US" altLang="zh-CN" dirty="0" err="1">
                <a:latin typeface="Courier New" panose="02070309020205020404" pitchFamily="49" charset="0"/>
              </a:rPr>
              <a:t>DoubleArray</a:t>
            </a:r>
            <a:r>
              <a:rPr lang="zh-CN" altLang="en-US" dirty="0">
                <a:latin typeface="Courier New" panose="02070309020205020404" pitchFamily="49" charset="0"/>
              </a:rPr>
              <a:t>类的定义</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a:xfrm>
            <a:off x="685800" y="152400"/>
            <a:ext cx="7772400" cy="755650"/>
          </a:xfrm>
        </p:spPr>
        <p:txBody>
          <a:bodyPr/>
          <a:lstStyle/>
          <a:p>
            <a:pPr eaLnBrk="1" hangingPunct="1"/>
            <a:r>
              <a:rPr lang="zh-CN" altLang="en-US"/>
              <a:t>对象的定义</a:t>
            </a:r>
          </a:p>
        </p:txBody>
      </p:sp>
      <p:sp>
        <p:nvSpPr>
          <p:cNvPr id="43011" name="Rectangle 3"/>
          <p:cNvSpPr>
            <a:spLocks noGrp="1" noChangeArrowheads="1"/>
          </p:cNvSpPr>
          <p:nvPr>
            <p:ph idx="1"/>
          </p:nvPr>
        </p:nvSpPr>
        <p:spPr>
          <a:xfrm>
            <a:off x="533400" y="981075"/>
            <a:ext cx="8077200" cy="5562600"/>
          </a:xfrm>
        </p:spPr>
        <p:txBody>
          <a:bodyPr/>
          <a:lstStyle/>
          <a:p>
            <a:pPr eaLnBrk="1" hangingPunct="1">
              <a:lnSpc>
                <a:spcPct val="110000"/>
              </a:lnSpc>
            </a:pPr>
            <a:r>
              <a:rPr lang="zh-CN" altLang="en-US" b="1" dirty="0"/>
              <a:t>类与对象的关系：新类型与该类型的一个变量</a:t>
            </a:r>
          </a:p>
          <a:p>
            <a:pPr eaLnBrk="1" hangingPunct="1">
              <a:lnSpc>
                <a:spcPct val="110000"/>
              </a:lnSpc>
            </a:pPr>
            <a:r>
              <a:rPr lang="zh-CN" altLang="en-US" b="1" dirty="0"/>
              <a:t>对象定义方法：</a:t>
            </a:r>
          </a:p>
          <a:p>
            <a:pPr lvl="1" eaLnBrk="1" hangingPunct="1">
              <a:lnSpc>
                <a:spcPct val="110000"/>
              </a:lnSpc>
            </a:pPr>
            <a:r>
              <a:rPr lang="zh-CN" altLang="en-US" dirty="0">
                <a:solidFill>
                  <a:schemeClr val="tx1"/>
                </a:solidFill>
              </a:rPr>
              <a:t>用类名定义该类的对象</a:t>
            </a:r>
            <a:endParaRPr lang="en-US" altLang="zh-CN" dirty="0">
              <a:solidFill>
                <a:schemeClr val="tx1"/>
              </a:solidFill>
            </a:endParaRPr>
          </a:p>
          <a:p>
            <a:pPr lvl="1" eaLnBrk="1" hangingPunct="1">
              <a:lnSpc>
                <a:spcPct val="110000"/>
              </a:lnSpc>
            </a:pPr>
            <a:endParaRPr lang="en-US" altLang="zh-CN" dirty="0"/>
          </a:p>
          <a:p>
            <a:pPr lvl="1" eaLnBrk="1" hangingPunct="1">
              <a:lnSpc>
                <a:spcPct val="110000"/>
              </a:lnSpc>
            </a:pPr>
            <a:endParaRPr lang="en-US" altLang="zh-CN" dirty="0"/>
          </a:p>
          <a:p>
            <a:pPr lvl="1" eaLnBrk="1" hangingPunct="1">
              <a:lnSpc>
                <a:spcPct val="110000"/>
              </a:lnSpc>
            </a:pPr>
            <a:endParaRPr lang="zh-CN" altLang="en-US" dirty="0"/>
          </a:p>
          <a:p>
            <a:pPr lvl="1" eaLnBrk="1" hangingPunct="1">
              <a:lnSpc>
                <a:spcPct val="110000"/>
              </a:lnSpc>
            </a:pPr>
            <a:r>
              <a:rPr lang="zh-CN" altLang="en-US" dirty="0">
                <a:solidFill>
                  <a:schemeClr val="tx1"/>
                </a:solidFill>
              </a:rPr>
              <a:t>申请一个动态对象</a:t>
            </a:r>
          </a:p>
        </p:txBody>
      </p:sp>
      <p:sp>
        <p:nvSpPr>
          <p:cNvPr id="3" name="矩形 2"/>
          <p:cNvSpPr/>
          <p:nvPr/>
        </p:nvSpPr>
        <p:spPr>
          <a:xfrm>
            <a:off x="1547812" y="4525963"/>
            <a:ext cx="6768603" cy="1138773"/>
          </a:xfrm>
          <a:prstGeom prst="rect">
            <a:avLst/>
          </a:prstGeom>
          <a:solidFill>
            <a:schemeClr val="bg1">
              <a:lumMod val="85000"/>
            </a:schemeClr>
          </a:solidFill>
          <a:ln>
            <a:noFill/>
          </a:ln>
        </p:spPr>
        <p:txBody>
          <a:bodyPr wrap="square">
            <a:spAutoFit/>
          </a:bodyPr>
          <a:lstStyle/>
          <a:p>
            <a:pPr marL="0" lvl="2">
              <a:spcBef>
                <a:spcPct val="20000"/>
              </a:spcBef>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*p;</a:t>
            </a:r>
          </a:p>
          <a:p>
            <a:pPr marL="0" lvl="2">
              <a:spcBef>
                <a:spcPct val="20000"/>
              </a:spcBef>
              <a:defRPr/>
            </a:pPr>
            <a:r>
              <a:rPr lang="en-US" altLang="zh-CN" sz="2000" b="1" dirty="0">
                <a:latin typeface="Courier New" panose="02070309020205020404" pitchFamily="49" charset="0"/>
              </a:rPr>
              <a:t>p = new </a:t>
            </a: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t>
            </a:r>
          </a:p>
          <a:p>
            <a:pPr marL="0" lvl="2">
              <a:spcBef>
                <a:spcPct val="20000"/>
              </a:spcBef>
              <a:defRPr/>
            </a:pPr>
            <a:r>
              <a:rPr lang="en-US" altLang="zh-CN" sz="2000" b="1" dirty="0">
                <a:latin typeface="Courier New" panose="02070309020205020404" pitchFamily="49" charset="0"/>
              </a:rPr>
              <a:t>delete p;</a:t>
            </a:r>
            <a:endParaRPr lang="zh-CN" altLang="en-US" sz="2000" b="1" dirty="0">
              <a:latin typeface="Courier New" panose="02070309020205020404" pitchFamily="49" charset="0"/>
            </a:endParaRPr>
          </a:p>
        </p:txBody>
      </p:sp>
      <p:sp>
        <p:nvSpPr>
          <p:cNvPr id="2" name="矩形 1"/>
          <p:cNvSpPr/>
          <p:nvPr/>
        </p:nvSpPr>
        <p:spPr bwMode="auto">
          <a:xfrm>
            <a:off x="1547812" y="3063876"/>
            <a:ext cx="6768602" cy="892175"/>
          </a:xfrm>
          <a:prstGeom prst="rect">
            <a:avLst/>
          </a:prstGeom>
          <a:solidFill>
            <a:schemeClr val="bg1">
              <a:lumMod val="85000"/>
            </a:schemeClr>
          </a:solidFill>
          <a:ln>
            <a:noFill/>
          </a:ln>
        </p:spPr>
        <p:txBody>
          <a:bodyPr>
            <a:spAutoFit/>
          </a:bodyPr>
          <a:lstStyle>
            <a:lvl1pPr marL="342900" indent="-342900">
              <a:lnSpc>
                <a:spcPct val="120000"/>
              </a:lnSpc>
              <a:spcBef>
                <a:spcPct val="20000"/>
              </a:spcBef>
              <a:buSzPct val="120000"/>
              <a:buBlip>
                <a:blip r:embed="rId4"/>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2">
              <a:lnSpc>
                <a:spcPct val="120000"/>
              </a:lnSpc>
              <a:buFontTx/>
              <a:buNone/>
            </a:pPr>
            <a:r>
              <a:rPr lang="en-US" altLang="zh-CN" sz="2000" b="1" dirty="0">
                <a:latin typeface="Courier New" panose="02070309020205020404" pitchFamily="49" charset="0"/>
                <a:ea typeface="黑体" panose="02010609060101010101" pitchFamily="49" charset="-122"/>
              </a:rPr>
              <a:t>//</a:t>
            </a:r>
            <a:r>
              <a:rPr lang="zh-CN" altLang="en-US" sz="2000" b="1" dirty="0">
                <a:latin typeface="Courier New" panose="02070309020205020404" pitchFamily="49" charset="0"/>
                <a:ea typeface="黑体" panose="02010609060101010101" pitchFamily="49" charset="-122"/>
              </a:rPr>
              <a:t>定义两个</a:t>
            </a:r>
            <a:r>
              <a:rPr lang="en-US" altLang="zh-CN" sz="2000" b="1" dirty="0" err="1">
                <a:latin typeface="Courier New" panose="02070309020205020404" pitchFamily="49" charset="0"/>
                <a:ea typeface="黑体" panose="02010609060101010101" pitchFamily="49" charset="-122"/>
              </a:rPr>
              <a:t>DoubleArray</a:t>
            </a:r>
            <a:r>
              <a:rPr lang="zh-CN" altLang="en-US" sz="2000" b="1" dirty="0">
                <a:latin typeface="Courier New" panose="02070309020205020404" pitchFamily="49" charset="0"/>
                <a:ea typeface="黑体" panose="02010609060101010101" pitchFamily="49" charset="-122"/>
              </a:rPr>
              <a:t>类的对象</a:t>
            </a:r>
            <a:endParaRPr lang="en-US" altLang="zh-CN" sz="2000" b="1" dirty="0">
              <a:latin typeface="Courier New" panose="02070309020205020404" pitchFamily="49" charset="0"/>
              <a:ea typeface="黑体" panose="02010609060101010101" pitchFamily="49" charset="-122"/>
            </a:endParaRPr>
          </a:p>
          <a:p>
            <a:pPr marL="0" lvl="2">
              <a:lnSpc>
                <a:spcPct val="120000"/>
              </a:lnSpc>
              <a:buFontTx/>
              <a:buNone/>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arr1, arr2;</a:t>
            </a:r>
          </a:p>
        </p:txBody>
      </p:sp>
      <p:sp>
        <p:nvSpPr>
          <p:cNvPr id="4" name="矩形 3"/>
          <p:cNvSpPr/>
          <p:nvPr/>
        </p:nvSpPr>
        <p:spPr bwMode="auto">
          <a:xfrm>
            <a:off x="1547812" y="2590800"/>
            <a:ext cx="6768604"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lvl="1" indent="-228600"/>
            <a:r>
              <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存储类别 类名 对象名</a:t>
            </a: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endPar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endParaRPr>
          </a:p>
        </p:txBody>
      </p:sp>
      <p:grpSp>
        <p:nvGrpSpPr>
          <p:cNvPr id="11" name="组合 10"/>
          <p:cNvGrpSpPr>
            <a:grpSpLocks/>
          </p:cNvGrpSpPr>
          <p:nvPr/>
        </p:nvGrpSpPr>
        <p:grpSpPr bwMode="auto">
          <a:xfrm>
            <a:off x="0" y="5805266"/>
            <a:ext cx="9144000" cy="1008110"/>
            <a:chOff x="0" y="5234825"/>
            <a:chExt cx="9144000" cy="1105272"/>
          </a:xfrm>
        </p:grpSpPr>
        <p:sp>
          <p:nvSpPr>
            <p:cNvPr id="12" name="矩形 51"/>
            <p:cNvSpPr>
              <a:spLocks noChangeArrowheads="1"/>
            </p:cNvSpPr>
            <p:nvPr/>
          </p:nvSpPr>
          <p:spPr bwMode="auto">
            <a:xfrm>
              <a:off x="0" y="5234825"/>
              <a:ext cx="9144000" cy="1105272"/>
            </a:xfrm>
            <a:prstGeom prst="rect">
              <a:avLst/>
            </a:prstGeom>
            <a:solidFill>
              <a:srgbClr val="FF0000"/>
            </a:solidFill>
            <a:ln>
              <a:noFill/>
            </a:ln>
            <a:extLst>
              <a:ext uri="{91240B29-F687-4F45-9708-019B960494DF}">
                <a14:hiddenLine xmlns:a14="http://schemas.microsoft.com/office/drawing/2010/main" w="28575" algn="ctr">
                  <a:solidFill>
                    <a:srgbClr val="000000"/>
                  </a:solidFill>
                  <a:round/>
                  <a:headEnd/>
                  <a:tailEnd/>
                </a14:hiddenLine>
              </a:ext>
            </a:extLst>
          </p:spPr>
          <p:txBody>
            <a:bodyPr wrap="none" lIns="90000" tIns="46800" rIns="90000" bIns="46800" anchor="ctr">
              <a:noAutofit/>
            </a:bodyPr>
            <a:lstStyle>
              <a:lvl1pPr>
                <a:lnSpc>
                  <a:spcPct val="120000"/>
                </a:lnSpc>
                <a:spcBef>
                  <a:spcPct val="20000"/>
                </a:spcBef>
                <a:buSzPct val="120000"/>
                <a:buBlip>
                  <a:blip r:embed="rId4"/>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sp>
          <p:nvSpPr>
            <p:cNvPr id="13" name="矩形 52"/>
            <p:cNvSpPr>
              <a:spLocks noChangeArrowheads="1"/>
            </p:cNvSpPr>
            <p:nvPr/>
          </p:nvSpPr>
          <p:spPr bwMode="auto">
            <a:xfrm>
              <a:off x="1187624" y="5417328"/>
              <a:ext cx="7865807" cy="922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a:lnSpc>
                  <a:spcPct val="120000"/>
                </a:lnSpc>
                <a:spcBef>
                  <a:spcPct val="20000"/>
                </a:spcBef>
                <a:buSzPct val="120000"/>
                <a:buBlip>
                  <a:blip r:embed="rId4"/>
                </a:buBlip>
                <a:defRPr sz="2800">
                  <a:solidFill>
                    <a:srgbClr val="133984"/>
                  </a:solidFill>
                  <a:latin typeface="Courier New" panose="02070309020205020404" pitchFamily="49" charset="0"/>
                  <a:ea typeface="宋体" panose="02010600030101010101" pitchFamily="2" charset="-122"/>
                </a:defRPr>
              </a:lvl1pPr>
              <a:lvl2pPr>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1" algn="ctr" eaLnBrk="1" hangingPunct="1">
                <a:lnSpc>
                  <a:spcPct val="100000"/>
                </a:lnSpc>
                <a:spcBef>
                  <a:spcPct val="0"/>
                </a:spcBef>
                <a:buClrTx/>
                <a:buFontTx/>
                <a:buNone/>
              </a:pPr>
              <a:r>
                <a:rPr lang="zh-CN" altLang="en-US" sz="2800" b="1" dirty="0">
                  <a:solidFill>
                    <a:schemeClr val="bg1"/>
                  </a:solidFill>
                  <a:latin typeface="黑体" panose="02010609060101010101" pitchFamily="49" charset="-122"/>
                  <a:ea typeface="黑体" panose="02010609060101010101" pitchFamily="49" charset="-122"/>
                </a:rPr>
                <a:t>执行上面语句过程中，内存映像图是什么样的？</a:t>
              </a:r>
            </a:p>
            <a:p>
              <a:pPr marL="0" lvl="1" algn="ctr" eaLnBrk="1" hangingPunct="1">
                <a:lnSpc>
                  <a:spcPct val="100000"/>
                </a:lnSpc>
                <a:spcBef>
                  <a:spcPct val="0"/>
                </a:spcBef>
                <a:buClrTx/>
                <a:buFontTx/>
                <a:buNone/>
              </a:pPr>
              <a:endParaRPr lang="en-US" altLang="zh-CN" sz="2800" b="1" dirty="0">
                <a:solidFill>
                  <a:schemeClr val="bg1"/>
                </a:solidFill>
                <a:latin typeface="黑体" panose="02010609060101010101" pitchFamily="49" charset="-122"/>
                <a:ea typeface="黑体" panose="02010609060101010101" pitchFamily="49" charset="-122"/>
              </a:endParaRPr>
            </a:p>
          </p:txBody>
        </p:sp>
      </p:grpSp>
      <p:pic>
        <p:nvPicPr>
          <p:cNvPr id="14" name="图片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6134" y="5733256"/>
            <a:ext cx="1089481" cy="1089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01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uiExpand="1" build="p"/>
      <p:bldP spid="3" grpId="0" animBg="1"/>
      <p:bldP spid="2"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a:xfrm>
            <a:off x="685800" y="177800"/>
            <a:ext cx="7772400" cy="58690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54000" rIns="91440" bIns="45720" numCol="1" anchor="t" anchorCtr="1" compatLnSpc="1">
            <a:prstTxWarp prst="textNoShape">
              <a:avLst/>
            </a:prstTxWarp>
          </a:bodyPr>
          <a:lstStyle/>
          <a:p>
            <a:pPr eaLnBrk="1" hangingPunct="1"/>
            <a:r>
              <a:rPr lang="pt-BR" altLang="zh-CN">
                <a:latin typeface="Courier New" panose="02070309020205020404" pitchFamily="49" charset="0"/>
              </a:rPr>
              <a:t>this</a:t>
            </a:r>
            <a:r>
              <a:rPr lang="zh-CN" altLang="pt-BR">
                <a:latin typeface="Courier New" panose="02070309020205020404" pitchFamily="49" charset="0"/>
              </a:rPr>
              <a:t>指针 </a:t>
            </a:r>
            <a:endParaRPr lang="zh-CN" altLang="en-US">
              <a:latin typeface="Courier New" panose="02070309020205020404" pitchFamily="49" charset="0"/>
            </a:endParaRPr>
          </a:p>
        </p:txBody>
      </p:sp>
      <p:sp>
        <p:nvSpPr>
          <p:cNvPr id="49155" name="Rectangle 3"/>
          <p:cNvSpPr>
            <a:spLocks noGrp="1" noChangeArrowheads="1"/>
          </p:cNvSpPr>
          <p:nvPr>
            <p:ph idx="1"/>
          </p:nvPr>
        </p:nvSpPr>
        <p:spPr>
          <a:xfrm>
            <a:off x="107504" y="908720"/>
            <a:ext cx="8893175" cy="2736850"/>
          </a:xfrm>
        </p:spPr>
        <p:txBody>
          <a:bodyPr/>
          <a:lstStyle/>
          <a:p>
            <a:pPr eaLnBrk="1" hangingPunct="1"/>
            <a:r>
              <a:rPr lang="zh-CN" altLang="en-US" sz="2400" b="1" dirty="0">
                <a:latin typeface="Courier New" panose="02070309020205020404" pitchFamily="49" charset="0"/>
              </a:rPr>
              <a:t>所有对象都有各自的数据成员而共享同一个成员函数</a:t>
            </a:r>
            <a:endParaRPr lang="en-US" altLang="zh-CN" sz="2400" b="1" dirty="0">
              <a:latin typeface="Courier New" panose="02070309020205020404" pitchFamily="49" charset="0"/>
            </a:endParaRPr>
          </a:p>
          <a:p>
            <a:pPr eaLnBrk="1" hangingPunct="1"/>
            <a:r>
              <a:rPr lang="zh-CN" altLang="pt-BR" sz="2400" b="1" dirty="0">
                <a:latin typeface="Courier New" panose="02070309020205020404" pitchFamily="49" charset="0"/>
              </a:rPr>
              <a:t>当定义一个对象时，系统</a:t>
            </a:r>
            <a:r>
              <a:rPr lang="zh-CN" altLang="en-US" sz="2400" b="1" dirty="0">
                <a:latin typeface="Courier New" panose="02070309020205020404" pitchFamily="49" charset="0"/>
              </a:rPr>
              <a:t>只为其数据成员分配空间</a:t>
            </a:r>
            <a:endParaRPr lang="en-US" altLang="zh-CN" sz="2400" b="1" dirty="0">
              <a:latin typeface="Courier New" panose="02070309020205020404" pitchFamily="49" charset="0"/>
            </a:endParaRPr>
          </a:p>
          <a:p>
            <a:pPr eaLnBrk="1" hangingPunct="1"/>
            <a:r>
              <a:rPr lang="zh-CN" altLang="pt-BR" sz="2400" b="1" dirty="0">
                <a:solidFill>
                  <a:srgbClr val="FF0000"/>
                </a:solidFill>
                <a:latin typeface="Courier New" panose="02070309020205020404" pitchFamily="49" charset="0"/>
              </a:rPr>
              <a:t>成员函数如何知道</a:t>
            </a:r>
            <a:r>
              <a:rPr lang="zh-CN" altLang="en-US" sz="2400" b="1" dirty="0">
                <a:solidFill>
                  <a:srgbClr val="FF0000"/>
                </a:solidFill>
                <a:latin typeface="Courier New" panose="02070309020205020404" pitchFamily="49" charset="0"/>
              </a:rPr>
              <a:t>函数中的数据成员是</a:t>
            </a:r>
            <a:r>
              <a:rPr lang="zh-CN" altLang="pt-BR" sz="2400" b="1" dirty="0">
                <a:solidFill>
                  <a:srgbClr val="FF0000"/>
                </a:solidFill>
                <a:latin typeface="Courier New" panose="02070309020205020404" pitchFamily="49" charset="0"/>
              </a:rPr>
              <a:t>哪个对象</a:t>
            </a:r>
            <a:r>
              <a:rPr lang="zh-CN" altLang="en-US" sz="2400" b="1" dirty="0">
                <a:solidFill>
                  <a:srgbClr val="FF0000"/>
                </a:solidFill>
                <a:latin typeface="Courier New" panose="02070309020205020404" pitchFamily="49" charset="0"/>
              </a:rPr>
              <a:t>的？</a:t>
            </a:r>
            <a:endParaRPr lang="en-US" altLang="zh-CN" sz="2400" b="1" dirty="0">
              <a:solidFill>
                <a:srgbClr val="FF0000"/>
              </a:solidFill>
              <a:latin typeface="Courier New" panose="02070309020205020404" pitchFamily="49" charset="0"/>
            </a:endParaRPr>
          </a:p>
          <a:p>
            <a:pPr lvl="1" eaLnBrk="1" hangingPunct="1"/>
            <a:r>
              <a:rPr lang="zh-CN" altLang="pt-BR" sz="2000" dirty="0">
                <a:solidFill>
                  <a:schemeClr val="tx1"/>
                </a:solidFill>
                <a:latin typeface="Courier New" panose="02070309020205020404" pitchFamily="49" charset="0"/>
              </a:rPr>
              <a:t>成员函数有一个</a:t>
            </a:r>
            <a:r>
              <a:rPr lang="zh-CN" altLang="pt-BR" sz="2000" b="1" dirty="0">
                <a:solidFill>
                  <a:srgbClr val="0066FF"/>
                </a:solidFill>
                <a:latin typeface="Courier New" panose="02070309020205020404" pitchFamily="49" charset="0"/>
              </a:rPr>
              <a:t>隐藏的</a:t>
            </a:r>
            <a:r>
              <a:rPr lang="zh-CN" altLang="pt-BR" sz="2000" dirty="0">
                <a:solidFill>
                  <a:schemeClr val="tx1"/>
                </a:solidFill>
                <a:latin typeface="Courier New" panose="02070309020205020404" pitchFamily="49" charset="0"/>
              </a:rPr>
              <a:t>指向本类型的指针形参</a:t>
            </a:r>
            <a:r>
              <a:rPr lang="pt-BR" altLang="zh-CN" sz="2000" b="1" dirty="0">
                <a:solidFill>
                  <a:schemeClr val="tx1"/>
                </a:solidFill>
                <a:latin typeface="Courier New" panose="02070309020205020404" pitchFamily="49" charset="0"/>
              </a:rPr>
              <a:t>this</a:t>
            </a:r>
            <a:r>
              <a:rPr lang="zh-CN" altLang="pt-BR" sz="2000" dirty="0">
                <a:solidFill>
                  <a:schemeClr val="tx1"/>
                </a:solidFill>
                <a:latin typeface="Courier New" panose="02070309020205020404" pitchFamily="49" charset="0"/>
              </a:rPr>
              <a:t>，它指向当前调用</a:t>
            </a:r>
            <a:r>
              <a:rPr lang="zh-CN" altLang="en-US" sz="2000" dirty="0">
                <a:solidFill>
                  <a:schemeClr val="tx1"/>
                </a:solidFill>
                <a:latin typeface="Courier New" panose="02070309020205020404" pitchFamily="49" charset="0"/>
              </a:rPr>
              <a:t>该</a:t>
            </a:r>
            <a:r>
              <a:rPr lang="zh-CN" altLang="pt-BR" sz="2000" dirty="0">
                <a:solidFill>
                  <a:schemeClr val="tx1"/>
                </a:solidFill>
                <a:latin typeface="Courier New" panose="02070309020205020404" pitchFamily="49" charset="0"/>
              </a:rPr>
              <a:t>成员函数的对象</a:t>
            </a:r>
            <a:r>
              <a:rPr lang="zh-CN" altLang="en-US" sz="2000" dirty="0">
                <a:solidFill>
                  <a:schemeClr val="tx1"/>
                </a:solidFill>
                <a:latin typeface="Courier New" panose="02070309020205020404" pitchFamily="49" charset="0"/>
              </a:rPr>
              <a:t>，编译器会自动加上</a:t>
            </a:r>
            <a:endParaRPr lang="en-US" altLang="zh-CN" sz="2000" dirty="0">
              <a:solidFill>
                <a:schemeClr val="tx1"/>
              </a:solidFill>
              <a:latin typeface="Courier New" panose="02070309020205020404" pitchFamily="49" charset="0"/>
            </a:endParaRPr>
          </a:p>
          <a:p>
            <a:pPr lvl="1" eaLnBrk="1" hangingPunct="1"/>
            <a:r>
              <a:rPr lang="zh-CN" altLang="en-US" sz="2000" dirty="0">
                <a:solidFill>
                  <a:schemeClr val="tx1"/>
                </a:solidFill>
                <a:latin typeface="Courier New" panose="02070309020205020404" pitchFamily="49" charset="0"/>
              </a:rPr>
              <a:t>成员函数里也可以显示地使用</a:t>
            </a:r>
            <a:r>
              <a:rPr lang="en-US" altLang="zh-CN" sz="2000" b="1" dirty="0">
                <a:solidFill>
                  <a:schemeClr val="tx1"/>
                </a:solidFill>
                <a:latin typeface="Courier New" panose="02070309020205020404" pitchFamily="49" charset="0"/>
              </a:rPr>
              <a:t>this</a:t>
            </a:r>
            <a:r>
              <a:rPr lang="zh-CN" altLang="en-US" sz="2000" dirty="0">
                <a:solidFill>
                  <a:schemeClr val="tx1"/>
                </a:solidFill>
                <a:latin typeface="Courier New" panose="02070309020205020404" pitchFamily="49" charset="0"/>
              </a:rPr>
              <a:t>指针</a:t>
            </a:r>
            <a:endParaRPr lang="en-US" altLang="zh-CN" sz="2000" dirty="0">
              <a:solidFill>
                <a:schemeClr val="tx1"/>
              </a:solidFill>
              <a:latin typeface="Courier New" panose="02070309020205020404" pitchFamily="49" charset="0"/>
            </a:endParaRPr>
          </a:p>
        </p:txBody>
      </p:sp>
      <p:sp>
        <p:nvSpPr>
          <p:cNvPr id="4" name="Rectangle 3"/>
          <p:cNvSpPr txBox="1">
            <a:spLocks noChangeArrowheads="1"/>
          </p:cNvSpPr>
          <p:nvPr/>
        </p:nvSpPr>
        <p:spPr bwMode="auto">
          <a:xfrm>
            <a:off x="251520" y="3501008"/>
            <a:ext cx="8712967" cy="3046988"/>
          </a:xfrm>
          <a:prstGeom prst="rect">
            <a:avLst/>
          </a:prstGeom>
          <a:solidFill>
            <a:schemeClr val="bg1">
              <a:lumMod val="85000"/>
            </a:schemeClr>
          </a:solidFill>
          <a:ln>
            <a:noFill/>
          </a:ln>
        </p:spPr>
        <p:txBody>
          <a:bodyPr wrap="square">
            <a:spAutoFit/>
          </a:bodyPr>
          <a:lstStyle>
            <a:lvl1pPr marL="449263" indent="-449263" algn="l" rtl="0" eaLnBrk="0" fontAlgn="base" hangingPunct="0">
              <a:lnSpc>
                <a:spcPct val="120000"/>
              </a:lnSpc>
              <a:spcBef>
                <a:spcPct val="20000"/>
              </a:spcBef>
              <a:spcAft>
                <a:spcPct val="0"/>
              </a:spcAft>
              <a:buSzPct val="120000"/>
              <a:buBlip>
                <a:blip r:embed="rId2"/>
              </a:buBlip>
              <a:defRPr sz="2800">
                <a:solidFill>
                  <a:srgbClr val="133984"/>
                </a:solidFill>
                <a:latin typeface="Courier New" panose="02070309020205020404" pitchFamily="49" charset="0"/>
                <a:ea typeface="宋体" panose="02010600030101010101" pitchFamily="2" charset="-122"/>
                <a:cs typeface="+mn-cs"/>
              </a:defRPr>
            </a:lvl1pPr>
            <a:lvl2pPr marL="914400" indent="-285750" algn="l" rtl="0" eaLnBrk="0" fontAlgn="base" hangingPunct="0">
              <a:lnSpc>
                <a:spcPct val="120000"/>
              </a:lnSpc>
              <a:spcBef>
                <a:spcPct val="20000"/>
              </a:spcBef>
              <a:spcAft>
                <a:spcPct val="0"/>
              </a:spcAft>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lgn="l" rtl="0" eaLnBrk="0" fontAlgn="base" hangingPunct="0">
              <a:lnSpc>
                <a:spcPct val="120000"/>
              </a:lnSpc>
              <a:spcBef>
                <a:spcPct val="20000"/>
              </a:spcBef>
              <a:spcAft>
                <a:spcPct val="0"/>
              </a:spcAft>
              <a:buChar char="•"/>
              <a:defRPr sz="2400">
                <a:solidFill>
                  <a:schemeClr val="tx1"/>
                </a:solidFill>
                <a:latin typeface="Courier New" panose="02070309020205020404" pitchFamily="49" charset="0"/>
                <a:ea typeface="宋体" pitchFamily="2" charset="-122"/>
              </a:defRPr>
            </a:lvl3pPr>
            <a:lvl4pPr marL="1730375" indent="-228600" algn="l" rtl="0" eaLnBrk="0" fontAlgn="base" hangingPunct="0">
              <a:lnSpc>
                <a:spcPct val="120000"/>
              </a:lnSpc>
              <a:spcBef>
                <a:spcPct val="20000"/>
              </a:spcBef>
              <a:spcAft>
                <a:spcPct val="0"/>
              </a:spcAft>
              <a:buChar char="–"/>
              <a:defRPr sz="2000">
                <a:solidFill>
                  <a:schemeClr val="tx1"/>
                </a:solidFill>
                <a:latin typeface="Courier New" panose="02070309020205020404" pitchFamily="49" charset="0"/>
                <a:ea typeface="宋体" pitchFamily="2" charset="-122"/>
              </a:defRPr>
            </a:lvl4pPr>
            <a:lvl5pPr marL="2138363" indent="-228600" algn="l" rtl="0" eaLnBrk="0" fontAlgn="base" hangingPunct="0">
              <a:lnSpc>
                <a:spcPct val="120000"/>
              </a:lnSpc>
              <a:spcBef>
                <a:spcPct val="20000"/>
              </a:spcBef>
              <a:spcAft>
                <a:spcPct val="0"/>
              </a:spcAft>
              <a:buChar char="»"/>
              <a:defRPr sz="2000">
                <a:solidFill>
                  <a:schemeClr val="tx1"/>
                </a:solidFill>
                <a:latin typeface="Courier New" panose="02070309020205020404" pitchFamily="49" charset="0"/>
                <a:ea typeface="宋体" pitchFamily="2" charset="-122"/>
              </a:defRPr>
            </a:lvl5pPr>
            <a:lvl6pPr marL="2595563" indent="-228600" algn="l" rtl="0" fontAlgn="base">
              <a:spcBef>
                <a:spcPct val="20000"/>
              </a:spcBef>
              <a:spcAft>
                <a:spcPct val="0"/>
              </a:spcAft>
              <a:buChar char="»"/>
              <a:defRPr sz="2000">
                <a:solidFill>
                  <a:schemeClr val="tx1"/>
                </a:solidFill>
                <a:latin typeface="+mn-lt"/>
                <a:ea typeface="宋体" pitchFamily="2" charset="-122"/>
              </a:defRPr>
            </a:lvl6pPr>
            <a:lvl7pPr marL="3052763" indent="-228600" algn="l" rtl="0" fontAlgn="base">
              <a:spcBef>
                <a:spcPct val="20000"/>
              </a:spcBef>
              <a:spcAft>
                <a:spcPct val="0"/>
              </a:spcAft>
              <a:buChar char="»"/>
              <a:defRPr sz="2000">
                <a:solidFill>
                  <a:schemeClr val="tx1"/>
                </a:solidFill>
                <a:latin typeface="+mn-lt"/>
                <a:ea typeface="宋体" pitchFamily="2" charset="-122"/>
              </a:defRPr>
            </a:lvl7pPr>
            <a:lvl8pPr marL="3509963" indent="-228600" algn="l" rtl="0" fontAlgn="base">
              <a:spcBef>
                <a:spcPct val="20000"/>
              </a:spcBef>
              <a:spcAft>
                <a:spcPct val="0"/>
              </a:spcAft>
              <a:buChar char="»"/>
              <a:defRPr sz="2000">
                <a:solidFill>
                  <a:schemeClr val="tx1"/>
                </a:solidFill>
                <a:latin typeface="+mn-lt"/>
                <a:ea typeface="宋体" pitchFamily="2" charset="-122"/>
              </a:defRPr>
            </a:lvl8pPr>
            <a:lvl9pPr marL="3967163" indent="-228600" algn="l" rtl="0" fontAlgn="base">
              <a:spcBef>
                <a:spcPct val="20000"/>
              </a:spcBef>
              <a:spcAft>
                <a:spcPct val="0"/>
              </a:spcAft>
              <a:buChar char="»"/>
              <a:defRPr sz="2000">
                <a:solidFill>
                  <a:schemeClr val="tx1"/>
                </a:solidFill>
                <a:latin typeface="+mn-lt"/>
                <a:ea typeface="宋体" pitchFamily="2" charset="-122"/>
              </a:defRPr>
            </a:lvl9pPr>
          </a:lstStyle>
          <a:p>
            <a:pPr marL="0" indent="0">
              <a:spcBef>
                <a:spcPct val="0"/>
              </a:spcBef>
              <a:buFontTx/>
              <a:buNone/>
              <a:defRPr/>
            </a:pPr>
            <a:r>
              <a:rPr lang="en-US" altLang="zh-CN" sz="2000" b="1" dirty="0">
                <a:solidFill>
                  <a:schemeClr val="tx1"/>
                </a:solidFill>
              </a:rPr>
              <a:t>bool </a:t>
            </a:r>
            <a:r>
              <a:rPr lang="en-US" altLang="zh-CN" sz="2000" b="1" dirty="0" err="1">
                <a:solidFill>
                  <a:schemeClr val="tx1"/>
                </a:solidFill>
              </a:rPr>
              <a:t>DoubleArray</a:t>
            </a:r>
            <a:r>
              <a:rPr lang="en-US" altLang="zh-CN" sz="2000" b="1" dirty="0">
                <a:solidFill>
                  <a:schemeClr val="tx1"/>
                </a:solidFill>
              </a:rPr>
              <a:t>::set(</a:t>
            </a:r>
            <a:r>
              <a:rPr lang="en-US" altLang="zh-CN" sz="2000" b="1" dirty="0" err="1">
                <a:solidFill>
                  <a:srgbClr val="4724F8"/>
                </a:solidFill>
              </a:rPr>
              <a:t>DoubleArray</a:t>
            </a:r>
            <a:r>
              <a:rPr lang="en-US" altLang="zh-CN" sz="2000" b="1" dirty="0">
                <a:solidFill>
                  <a:srgbClr val="4724F8"/>
                </a:solidFill>
              </a:rPr>
              <a:t> *this,</a:t>
            </a:r>
            <a:r>
              <a:rPr lang="en-US" altLang="zh-CN" sz="2000" b="1" dirty="0">
                <a:solidFill>
                  <a:schemeClr val="tx1"/>
                </a:solidFill>
              </a:rPr>
              <a:t> </a:t>
            </a:r>
            <a:r>
              <a:rPr lang="en-US" altLang="zh-CN" sz="2000" b="1" dirty="0" err="1">
                <a:solidFill>
                  <a:schemeClr val="tx1"/>
                </a:solidFill>
              </a:rPr>
              <a:t>int</a:t>
            </a:r>
            <a:r>
              <a:rPr lang="en-US" altLang="zh-CN" sz="2000" b="1" dirty="0">
                <a:solidFill>
                  <a:schemeClr val="tx1"/>
                </a:solidFill>
              </a:rPr>
              <a:t> index, double value)</a:t>
            </a:r>
          </a:p>
          <a:p>
            <a:pPr marL="0" indent="0">
              <a:spcBef>
                <a:spcPct val="0"/>
              </a:spcBef>
              <a:buFontTx/>
              <a:buNone/>
              <a:defRPr/>
            </a:pPr>
            <a:r>
              <a:rPr lang="en-US" altLang="zh-CN" sz="2000" b="1" dirty="0">
                <a:solidFill>
                  <a:schemeClr val="tx1"/>
                </a:solidFill>
              </a:rPr>
              <a:t>{</a:t>
            </a:r>
          </a:p>
          <a:p>
            <a:pPr marL="0" indent="0">
              <a:spcBef>
                <a:spcPct val="0"/>
              </a:spcBef>
              <a:buFontTx/>
              <a:buNone/>
              <a:defRPr/>
            </a:pPr>
            <a:r>
              <a:rPr lang="en-US" altLang="zh-CN" sz="2000" b="1" dirty="0">
                <a:solidFill>
                  <a:schemeClr val="tx1"/>
                </a:solidFill>
              </a:rPr>
              <a:t>   if (index&lt;</a:t>
            </a:r>
            <a:r>
              <a:rPr lang="en-US" altLang="zh-CN" sz="2000" b="1" dirty="0">
                <a:solidFill>
                  <a:srgbClr val="4724F8"/>
                </a:solidFill>
              </a:rPr>
              <a:t>this-&gt;</a:t>
            </a:r>
            <a:r>
              <a:rPr lang="en-US" altLang="zh-CN" sz="2000" b="1" dirty="0">
                <a:solidFill>
                  <a:schemeClr val="tx1"/>
                </a:solidFill>
              </a:rPr>
              <a:t>low || index&gt;</a:t>
            </a:r>
            <a:r>
              <a:rPr lang="en-US" altLang="zh-CN" sz="2000" b="1" dirty="0">
                <a:solidFill>
                  <a:srgbClr val="4724F8"/>
                </a:solidFill>
              </a:rPr>
              <a:t>this-&gt;</a:t>
            </a:r>
            <a:r>
              <a:rPr lang="en-US" altLang="zh-CN" sz="2000" b="1" dirty="0">
                <a:solidFill>
                  <a:schemeClr val="tx1"/>
                </a:solidFill>
              </a:rPr>
              <a:t>high) </a:t>
            </a:r>
          </a:p>
          <a:p>
            <a:pPr marL="0" indent="0">
              <a:spcBef>
                <a:spcPct val="0"/>
              </a:spcBef>
              <a:buFontTx/>
              <a:buNone/>
              <a:defRPr/>
            </a:pPr>
            <a:r>
              <a:rPr lang="en-US" altLang="zh-CN" sz="2000" b="1" dirty="0">
                <a:solidFill>
                  <a:schemeClr val="tx1"/>
                </a:solidFill>
              </a:rPr>
              <a:t>	return false;</a:t>
            </a:r>
          </a:p>
          <a:p>
            <a:pPr marL="0" indent="0">
              <a:spcBef>
                <a:spcPct val="0"/>
              </a:spcBef>
              <a:buFontTx/>
              <a:buNone/>
              <a:defRPr/>
            </a:pPr>
            <a:r>
              <a:rPr lang="en-US" altLang="zh-CN" sz="2000" b="1" dirty="0">
                <a:solidFill>
                  <a:schemeClr val="tx1"/>
                </a:solidFill>
              </a:rPr>
              <a:t>   </a:t>
            </a:r>
            <a:r>
              <a:rPr lang="en-US" altLang="zh-CN" sz="2000" b="1" dirty="0">
                <a:solidFill>
                  <a:srgbClr val="4724F8"/>
                </a:solidFill>
              </a:rPr>
              <a:t>this-&gt;</a:t>
            </a:r>
            <a:r>
              <a:rPr lang="en-US" altLang="zh-CN" sz="2000" b="1" dirty="0">
                <a:solidFill>
                  <a:schemeClr val="tx1"/>
                </a:solidFill>
              </a:rPr>
              <a:t>storage[index-low] = value;</a:t>
            </a:r>
          </a:p>
          <a:p>
            <a:pPr marL="0" indent="0">
              <a:spcBef>
                <a:spcPct val="0"/>
              </a:spcBef>
              <a:buFontTx/>
              <a:buNone/>
              <a:defRPr/>
            </a:pPr>
            <a:r>
              <a:rPr lang="en-US" altLang="zh-CN" sz="2000" b="1" dirty="0">
                <a:solidFill>
                  <a:schemeClr val="tx1"/>
                </a:solidFill>
              </a:rPr>
              <a:t>   return </a:t>
            </a:r>
            <a:r>
              <a:rPr lang="en-US" altLang="zh-CN" sz="2000" b="1" dirty="0" err="1">
                <a:solidFill>
                  <a:schemeClr val="tx1"/>
                </a:solidFill>
              </a:rPr>
              <a:t>ture</a:t>
            </a:r>
            <a:r>
              <a:rPr lang="en-US" altLang="zh-CN" sz="2000" b="1" dirty="0">
                <a:solidFill>
                  <a:schemeClr val="tx1"/>
                </a:solidFill>
              </a:rPr>
              <a:t>;</a:t>
            </a:r>
          </a:p>
          <a:p>
            <a:pPr marL="0" indent="0">
              <a:spcBef>
                <a:spcPct val="0"/>
              </a:spcBef>
              <a:buFontTx/>
              <a:buNone/>
              <a:defRPr/>
            </a:pPr>
            <a:r>
              <a:rPr lang="en-US" altLang="zh-CN" sz="2000" b="1" dirty="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15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a:xfrm>
            <a:off x="1042988" y="115888"/>
            <a:ext cx="7772400" cy="720725"/>
          </a:xfrm>
        </p:spPr>
        <p:txBody>
          <a:bodyPr/>
          <a:lstStyle/>
          <a:p>
            <a:pPr eaLnBrk="1" hangingPunct="1"/>
            <a:r>
              <a:rPr lang="zh-CN" altLang="en-US" dirty="0"/>
              <a:t>对象的操作</a:t>
            </a:r>
          </a:p>
        </p:txBody>
      </p:sp>
      <p:sp>
        <p:nvSpPr>
          <p:cNvPr id="44035" name="Rectangle 3"/>
          <p:cNvSpPr>
            <a:spLocks noGrp="1" noChangeArrowheads="1"/>
          </p:cNvSpPr>
          <p:nvPr>
            <p:ph idx="1"/>
          </p:nvPr>
        </p:nvSpPr>
        <p:spPr>
          <a:xfrm>
            <a:off x="611560" y="836712"/>
            <a:ext cx="7772400" cy="5018087"/>
          </a:xfrm>
        </p:spPr>
        <p:txBody>
          <a:bodyPr/>
          <a:lstStyle/>
          <a:p>
            <a:pPr eaLnBrk="1" hangingPunct="1"/>
            <a:r>
              <a:rPr lang="zh-CN" altLang="en-US" sz="2400" b="1" dirty="0"/>
              <a:t>同类对象之间可以相互赋值</a:t>
            </a:r>
            <a:endParaRPr lang="en-US" altLang="zh-CN" sz="2400" b="1" dirty="0"/>
          </a:p>
          <a:p>
            <a:pPr lvl="1" eaLnBrk="1" hangingPunct="1">
              <a:spcBef>
                <a:spcPts val="0"/>
              </a:spcBef>
            </a:pPr>
            <a:r>
              <a:rPr lang="zh-CN" altLang="en-US" sz="2000" dirty="0">
                <a:solidFill>
                  <a:schemeClr val="tx1"/>
                </a:solidFill>
              </a:rPr>
              <a:t>所有的数据成员逐个复制</a:t>
            </a:r>
            <a:endParaRPr lang="en-US" altLang="zh-CN" sz="2000" dirty="0">
              <a:solidFill>
                <a:schemeClr val="tx1"/>
              </a:solidFill>
            </a:endParaRPr>
          </a:p>
          <a:p>
            <a:pPr eaLnBrk="1" hangingPunct="1"/>
            <a:endParaRPr lang="en-US" altLang="zh-CN" sz="2000" b="1" dirty="0"/>
          </a:p>
          <a:p>
            <a:pPr eaLnBrk="1" hangingPunct="1"/>
            <a:endParaRPr lang="en-US" altLang="zh-CN" sz="2400" b="1" dirty="0"/>
          </a:p>
          <a:p>
            <a:pPr eaLnBrk="1" hangingPunct="1"/>
            <a:r>
              <a:rPr lang="zh-CN" altLang="en-US" sz="2400" b="1" dirty="0"/>
              <a:t>对象访问数据成员</a:t>
            </a:r>
            <a:endParaRPr lang="en-US" altLang="zh-CN" sz="2400" b="1" dirty="0"/>
          </a:p>
          <a:p>
            <a:pPr eaLnBrk="1" hangingPunct="1"/>
            <a:endParaRPr lang="en-US" altLang="zh-CN" sz="3600" dirty="0"/>
          </a:p>
          <a:p>
            <a:pPr marL="0" indent="0" eaLnBrk="1" hangingPunct="1">
              <a:buNone/>
            </a:pPr>
            <a:endParaRPr lang="en-US" altLang="zh-CN" dirty="0"/>
          </a:p>
          <a:p>
            <a:pPr eaLnBrk="1" hangingPunct="1"/>
            <a:r>
              <a:rPr lang="zh-CN" altLang="en-US" sz="2400" b="1" dirty="0"/>
              <a:t>对象调用成员函数</a:t>
            </a:r>
            <a:endParaRPr lang="en-US" altLang="zh-CN" sz="2400" b="1" dirty="0"/>
          </a:p>
          <a:p>
            <a:pPr eaLnBrk="1" hangingPunct="1"/>
            <a:endParaRPr lang="en-US" altLang="zh-CN" sz="2000" dirty="0"/>
          </a:p>
          <a:p>
            <a:pPr eaLnBrk="1" hangingPunct="1"/>
            <a:endParaRPr lang="en-US" altLang="zh-CN" sz="2000" dirty="0"/>
          </a:p>
          <a:p>
            <a:pPr eaLnBrk="1" hangingPunct="1"/>
            <a:endParaRPr lang="en-US" altLang="zh-CN" sz="3600" dirty="0"/>
          </a:p>
        </p:txBody>
      </p:sp>
      <p:sp>
        <p:nvSpPr>
          <p:cNvPr id="4" name="矩形 3"/>
          <p:cNvSpPr/>
          <p:nvPr/>
        </p:nvSpPr>
        <p:spPr bwMode="auto">
          <a:xfrm>
            <a:off x="1187624" y="2990406"/>
            <a:ext cx="6768604" cy="65461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lvl="1" indent="-228600"/>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对象名</a:t>
            </a:r>
            <a:r>
              <a:rPr kumimoji="1" lang="en-US" altLang="zh-CN"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数据成员名</a:t>
            </a:r>
            <a:endParaRPr kumimoji="1" lang="en-US" altLang="zh-CN" b="1" dirty="0">
              <a:solidFill>
                <a:schemeClr val="bg1"/>
              </a:solidFill>
              <a:latin typeface="Courier New" panose="02070309020205020404" pitchFamily="49" charset="0"/>
              <a:ea typeface="黑体" panose="02010609060101010101" pitchFamily="49" charset="-122"/>
              <a:cs typeface="Courier New" panose="02070309020205020404" pitchFamily="49" charset="0"/>
            </a:endParaRPr>
          </a:p>
          <a:p>
            <a:pPr marL="0" lvl="1" indent="-228600"/>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对象指针</a:t>
            </a:r>
            <a:r>
              <a:rPr kumimoji="1" lang="en-US" altLang="zh-CN"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-&gt;</a:t>
            </a:r>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数据成员名</a:t>
            </a:r>
          </a:p>
        </p:txBody>
      </p:sp>
      <p:sp>
        <p:nvSpPr>
          <p:cNvPr id="5" name="矩形 4"/>
          <p:cNvSpPr/>
          <p:nvPr/>
        </p:nvSpPr>
        <p:spPr bwMode="auto">
          <a:xfrm>
            <a:off x="1187624" y="4718598"/>
            <a:ext cx="6768604" cy="65461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lvl="1" indent="-228600"/>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对象名</a:t>
            </a:r>
            <a:r>
              <a:rPr kumimoji="1" lang="en-US" altLang="zh-CN"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成员函数名</a:t>
            </a:r>
            <a:r>
              <a:rPr kumimoji="1" lang="en-US" altLang="zh-CN"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实际参数表</a:t>
            </a:r>
            <a:r>
              <a:rPr kumimoji="1" lang="en-US" altLang="zh-CN"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a:t>
            </a:r>
          </a:p>
          <a:p>
            <a:pPr marL="0" lvl="1" indent="-228600"/>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对象指针</a:t>
            </a:r>
            <a:r>
              <a:rPr kumimoji="1" lang="en-US" altLang="zh-CN"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-&gt;</a:t>
            </a:r>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成员函数名</a:t>
            </a:r>
            <a:r>
              <a:rPr kumimoji="1" lang="en-US" altLang="zh-CN"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实际参数表</a:t>
            </a:r>
            <a:r>
              <a:rPr kumimoji="1" lang="en-US" altLang="zh-CN"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a:t>
            </a:r>
          </a:p>
        </p:txBody>
      </p:sp>
      <p:sp>
        <p:nvSpPr>
          <p:cNvPr id="6" name="矩形 5"/>
          <p:cNvSpPr/>
          <p:nvPr/>
        </p:nvSpPr>
        <p:spPr bwMode="auto">
          <a:xfrm>
            <a:off x="1187624" y="3645024"/>
            <a:ext cx="6768602" cy="587574"/>
          </a:xfrm>
          <a:prstGeom prst="rect">
            <a:avLst/>
          </a:prstGeom>
          <a:solidFill>
            <a:schemeClr val="bg1">
              <a:lumMod val="85000"/>
            </a:schemeClr>
          </a:solidFill>
          <a:ln>
            <a:noFill/>
          </a:ln>
        </p:spPr>
        <p:txBody>
          <a:bodyPr>
            <a:sp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2">
              <a:spcBef>
                <a:spcPts val="0"/>
              </a:spcBef>
              <a:buFontTx/>
              <a:buNone/>
            </a:pPr>
            <a:r>
              <a:rPr lang="en-US" altLang="zh-CN" sz="1800" b="1" dirty="0" err="1">
                <a:latin typeface="Courier New" panose="02070309020205020404" pitchFamily="49" charset="0"/>
              </a:rPr>
              <a:t>DoubleArray</a:t>
            </a:r>
            <a:r>
              <a:rPr lang="en-US" altLang="zh-CN" sz="1800" b="1" dirty="0">
                <a:latin typeface="Courier New" panose="02070309020205020404" pitchFamily="49" charset="0"/>
              </a:rPr>
              <a:t> arr1, *p=&amp;arr1;</a:t>
            </a:r>
          </a:p>
          <a:p>
            <a:pPr marL="0" lvl="2">
              <a:spcBef>
                <a:spcPts val="0"/>
              </a:spcBef>
              <a:buFontTx/>
              <a:buNone/>
            </a:pPr>
            <a:r>
              <a:rPr lang="en-US" altLang="zh-CN" sz="1800" b="1" dirty="0">
                <a:latin typeface="Courier New" panose="02070309020205020404" pitchFamily="49" charset="0"/>
              </a:rPr>
              <a:t>arr1.low =5; p-&gt;high = 10; //</a:t>
            </a:r>
            <a:r>
              <a:rPr lang="en-US" altLang="zh-CN" sz="1800" b="1" dirty="0">
                <a:solidFill>
                  <a:srgbClr val="FF0000"/>
                </a:solidFill>
                <a:latin typeface="Courier New" panose="02070309020205020404" pitchFamily="49" charset="0"/>
              </a:rPr>
              <a:t>correct?</a:t>
            </a:r>
          </a:p>
        </p:txBody>
      </p:sp>
      <p:sp>
        <p:nvSpPr>
          <p:cNvPr id="7" name="矩形 6"/>
          <p:cNvSpPr/>
          <p:nvPr/>
        </p:nvSpPr>
        <p:spPr bwMode="auto">
          <a:xfrm>
            <a:off x="1187624" y="5361706"/>
            <a:ext cx="6768602" cy="646331"/>
          </a:xfrm>
          <a:prstGeom prst="rect">
            <a:avLst/>
          </a:prstGeom>
          <a:solidFill>
            <a:schemeClr val="bg1">
              <a:lumMod val="85000"/>
            </a:schemeClr>
          </a:solidFill>
          <a:ln>
            <a:noFill/>
          </a:ln>
        </p:spPr>
        <p:txBody>
          <a:bodyPr>
            <a:sp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2">
              <a:spcBef>
                <a:spcPts val="0"/>
              </a:spcBef>
              <a:buFontTx/>
              <a:buNone/>
            </a:pPr>
            <a:r>
              <a:rPr lang="en-US" altLang="zh-CN" sz="1800" b="1" dirty="0">
                <a:latin typeface="Courier New" panose="02070309020205020404" pitchFamily="49" charset="0"/>
              </a:rPr>
              <a:t>arr1.initialize(5,10); //</a:t>
            </a:r>
            <a:r>
              <a:rPr lang="zh-CN" altLang="en-US" sz="1800" b="1" dirty="0">
                <a:solidFill>
                  <a:srgbClr val="FF0000"/>
                </a:solidFill>
                <a:latin typeface="Courier New" panose="02070309020205020404" pitchFamily="49" charset="0"/>
                <a:ea typeface="黑体" panose="02010609060101010101" pitchFamily="49" charset="-122"/>
              </a:rPr>
              <a:t>形参</a:t>
            </a:r>
            <a:r>
              <a:rPr lang="en-US" altLang="zh-CN" sz="1800" b="1" dirty="0">
                <a:solidFill>
                  <a:srgbClr val="FF0000"/>
                </a:solidFill>
                <a:latin typeface="Courier New" panose="02070309020205020404" pitchFamily="49" charset="0"/>
                <a:ea typeface="黑体" panose="02010609060101010101" pitchFamily="49" charset="-122"/>
              </a:rPr>
              <a:t>this</a:t>
            </a:r>
            <a:r>
              <a:rPr lang="zh-CN" altLang="en-US" sz="1800" b="1" dirty="0">
                <a:solidFill>
                  <a:srgbClr val="FF0000"/>
                </a:solidFill>
                <a:latin typeface="Courier New" panose="02070309020205020404" pitchFamily="49" charset="0"/>
                <a:ea typeface="黑体" panose="02010609060101010101" pitchFamily="49" charset="-122"/>
              </a:rPr>
              <a:t>的实参是</a:t>
            </a:r>
            <a:r>
              <a:rPr lang="en-US" altLang="zh-CN" sz="1800" b="1" dirty="0">
                <a:solidFill>
                  <a:srgbClr val="FF0000"/>
                </a:solidFill>
                <a:latin typeface="Courier New" panose="02070309020205020404" pitchFamily="49" charset="0"/>
                <a:ea typeface="黑体" panose="02010609060101010101" pitchFamily="49" charset="-122"/>
              </a:rPr>
              <a:t>?</a:t>
            </a:r>
            <a:r>
              <a:rPr lang="en-US" altLang="zh-CN" sz="1800" b="1" dirty="0">
                <a:solidFill>
                  <a:srgbClr val="FF0000"/>
                </a:solidFill>
                <a:latin typeface="Courier New" panose="02070309020205020404" pitchFamily="49" charset="0"/>
              </a:rPr>
              <a:t> </a:t>
            </a:r>
          </a:p>
          <a:p>
            <a:pPr marL="0" lvl="2">
              <a:spcBef>
                <a:spcPts val="0"/>
              </a:spcBef>
              <a:buFontTx/>
              <a:buNone/>
            </a:pPr>
            <a:r>
              <a:rPr lang="en-US" altLang="zh-CN" sz="1800" b="1" dirty="0">
                <a:latin typeface="Courier New" panose="02070309020205020404" pitchFamily="49" charset="0"/>
              </a:rPr>
              <a:t>p-&gt;set(6,3.14);</a:t>
            </a:r>
            <a:endParaRPr lang="en-US" altLang="zh-CN" sz="1800" b="1" dirty="0">
              <a:solidFill>
                <a:srgbClr val="FF0000"/>
              </a:solidFill>
              <a:latin typeface="Courier New" panose="02070309020205020404" pitchFamily="49" charset="0"/>
            </a:endParaRPr>
          </a:p>
        </p:txBody>
      </p:sp>
      <p:grpSp>
        <p:nvGrpSpPr>
          <p:cNvPr id="10" name="组合 9"/>
          <p:cNvGrpSpPr>
            <a:grpSpLocks/>
          </p:cNvGrpSpPr>
          <p:nvPr/>
        </p:nvGrpSpPr>
        <p:grpSpPr bwMode="auto">
          <a:xfrm>
            <a:off x="0" y="6021288"/>
            <a:ext cx="9144000" cy="787400"/>
            <a:chOff x="0" y="4365104"/>
            <a:chExt cx="9144000" cy="576064"/>
          </a:xfrm>
          <a:effectLst>
            <a:outerShdw blurRad="50800" dist="38100" dir="5400000" algn="t" rotWithShape="0">
              <a:prstClr val="black">
                <a:alpha val="40000"/>
              </a:prstClr>
            </a:outerShdw>
          </a:effectLst>
        </p:grpSpPr>
        <p:sp>
          <p:nvSpPr>
            <p:cNvPr id="11" name="矩形 7"/>
            <p:cNvSpPr>
              <a:spLocks noChangeArrowheads="1"/>
            </p:cNvSpPr>
            <p:nvPr/>
          </p:nvSpPr>
          <p:spPr bwMode="auto">
            <a:xfrm>
              <a:off x="0" y="4365104"/>
              <a:ext cx="9144000" cy="576064"/>
            </a:xfrm>
            <a:prstGeom prst="rect">
              <a:avLst/>
            </a:prstGeom>
            <a:solidFill>
              <a:srgbClr val="FF0000"/>
            </a:solidFill>
            <a:ln>
              <a:noFill/>
            </a:ln>
            <a:extLst>
              <a:ext uri="{91240B29-F687-4F45-9708-019B960494DF}">
                <a14:hiddenLine xmlns:a14="http://schemas.microsoft.com/office/drawing/2010/main" w="28575" algn="ctr">
                  <a:solidFill>
                    <a:srgbClr val="000000"/>
                  </a:solidFill>
                  <a:round/>
                  <a:headEnd/>
                  <a:tailEnd/>
                </a14:hiddenLine>
              </a:ext>
            </a:extLst>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sp>
          <p:nvSpPr>
            <p:cNvPr id="12" name="矩形 9"/>
            <p:cNvSpPr>
              <a:spLocks noChangeArrowheads="1"/>
            </p:cNvSpPr>
            <p:nvPr/>
          </p:nvSpPr>
          <p:spPr bwMode="auto">
            <a:xfrm>
              <a:off x="0" y="4466980"/>
              <a:ext cx="9144000" cy="382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zh-CN" altLang="en-US" b="1" dirty="0">
                  <a:solidFill>
                    <a:schemeClr val="bg1"/>
                  </a:solidFill>
                  <a:latin typeface="Arial" panose="020B0604020202020204" pitchFamily="34" charset="0"/>
                  <a:ea typeface="黑体" panose="02010609060101010101" pitchFamily="49" charset="-122"/>
                </a:rPr>
                <a:t>只有类的成员函数可以访问私有成员</a:t>
              </a:r>
            </a:p>
          </p:txBody>
        </p:sp>
      </p:grpSp>
      <p:sp>
        <p:nvSpPr>
          <p:cNvPr id="13" name="矩形 12"/>
          <p:cNvSpPr/>
          <p:nvPr/>
        </p:nvSpPr>
        <p:spPr bwMode="auto">
          <a:xfrm>
            <a:off x="1187624" y="1628800"/>
            <a:ext cx="6768602" cy="923330"/>
          </a:xfrm>
          <a:prstGeom prst="rect">
            <a:avLst/>
          </a:prstGeom>
          <a:solidFill>
            <a:schemeClr val="bg1">
              <a:lumMod val="85000"/>
            </a:schemeClr>
          </a:solidFill>
          <a:ln>
            <a:noFill/>
          </a:ln>
        </p:spPr>
        <p:txBody>
          <a:bodyPr>
            <a:sp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2">
              <a:spcBef>
                <a:spcPts val="0"/>
              </a:spcBef>
              <a:buFontTx/>
              <a:buNone/>
            </a:pPr>
            <a:r>
              <a:rPr lang="en-US" altLang="zh-CN" sz="1800" b="1" dirty="0" err="1">
                <a:latin typeface="Courier New" panose="02070309020205020404" pitchFamily="49" charset="0"/>
              </a:rPr>
              <a:t>DoubleArray</a:t>
            </a:r>
            <a:r>
              <a:rPr lang="en-US" altLang="zh-CN" sz="1800" b="1" dirty="0">
                <a:latin typeface="Courier New" panose="02070309020205020404" pitchFamily="49" charset="0"/>
              </a:rPr>
              <a:t> arr1, arr2;</a:t>
            </a:r>
          </a:p>
          <a:p>
            <a:pPr marL="0" lvl="2">
              <a:spcBef>
                <a:spcPts val="0"/>
              </a:spcBef>
              <a:buFontTx/>
              <a:buNone/>
            </a:pPr>
            <a:r>
              <a:rPr lang="en-US" altLang="zh-CN" sz="1800" b="1" dirty="0">
                <a:latin typeface="Courier New" panose="02070309020205020404" pitchFamily="49" charset="0"/>
              </a:rPr>
              <a:t>arr1.initialize(5, 10);</a:t>
            </a:r>
          </a:p>
          <a:p>
            <a:pPr marL="0" lvl="2">
              <a:spcBef>
                <a:spcPts val="0"/>
              </a:spcBef>
              <a:buFontTx/>
              <a:buNone/>
            </a:pPr>
            <a:r>
              <a:rPr lang="en-US" altLang="zh-CN" sz="1800" b="1" dirty="0">
                <a:latin typeface="Courier New" panose="02070309020205020404" pitchFamily="49" charset="0"/>
                <a:ea typeface="黑体" panose="02010609060101010101" pitchFamily="49" charset="-122"/>
              </a:rPr>
              <a:t>arr2 = arr1;	//</a:t>
            </a:r>
            <a:r>
              <a:rPr lang="zh-CN" altLang="en-US" sz="1800" b="1" dirty="0">
                <a:solidFill>
                  <a:srgbClr val="FF0000"/>
                </a:solidFill>
                <a:latin typeface="Courier New" panose="02070309020205020404" pitchFamily="49" charset="0"/>
                <a:ea typeface="黑体" panose="02010609060101010101" pitchFamily="49" charset="-122"/>
              </a:rPr>
              <a:t>赋值后</a:t>
            </a:r>
            <a:r>
              <a:rPr lang="en-US" altLang="zh-CN" sz="1800" b="1" dirty="0">
                <a:solidFill>
                  <a:srgbClr val="FF0000"/>
                </a:solidFill>
                <a:latin typeface="Courier New" panose="02070309020205020404" pitchFamily="49" charset="0"/>
                <a:ea typeface="黑体" panose="02010609060101010101" pitchFamily="49" charset="-122"/>
              </a:rPr>
              <a:t>arr1</a:t>
            </a:r>
            <a:r>
              <a:rPr lang="zh-CN" altLang="en-US" sz="1800" b="1" dirty="0">
                <a:solidFill>
                  <a:srgbClr val="FF0000"/>
                </a:solidFill>
                <a:latin typeface="Courier New" panose="02070309020205020404" pitchFamily="49" charset="0"/>
                <a:ea typeface="黑体" panose="02010609060101010101" pitchFamily="49" charset="-122"/>
              </a:rPr>
              <a:t>和</a:t>
            </a:r>
            <a:r>
              <a:rPr lang="en-US" altLang="zh-CN" sz="1800" b="1" dirty="0">
                <a:solidFill>
                  <a:srgbClr val="FF0000"/>
                </a:solidFill>
                <a:latin typeface="Courier New" panose="02070309020205020404" pitchFamily="49" charset="0"/>
                <a:ea typeface="黑体" panose="02010609060101010101" pitchFamily="49" charset="-122"/>
              </a:rPr>
              <a:t>arr2</a:t>
            </a:r>
            <a:r>
              <a:rPr lang="zh-CN" altLang="en-US" sz="1800" b="1" dirty="0">
                <a:solidFill>
                  <a:srgbClr val="FF0000"/>
                </a:solidFill>
                <a:latin typeface="Courier New" panose="02070309020205020404" pitchFamily="49" charset="0"/>
                <a:ea typeface="黑体" panose="02010609060101010101" pitchFamily="49" charset="-122"/>
              </a:rPr>
              <a:t>的关系</a:t>
            </a:r>
            <a:r>
              <a:rPr lang="en-US" altLang="zh-CN" sz="1800" b="1" dirty="0">
                <a:solidFill>
                  <a:srgbClr val="FF0000"/>
                </a:solidFill>
                <a:latin typeface="Courier New" panose="02070309020205020404" pitchFamily="49" charset="0"/>
                <a:ea typeface="黑体" panose="02010609060101010101"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403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035">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p:bldP spid="4" grpId="0" animBg="1"/>
      <p:bldP spid="5" grpId="0" animBg="1"/>
      <p:bldP spid="6" grpId="0" animBg="1"/>
      <p:bldP spid="7"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258888" y="107950"/>
            <a:ext cx="7772400" cy="746125"/>
          </a:xfrm>
        </p:spPr>
        <p:txBody>
          <a:bodyPr/>
          <a:lstStyle/>
          <a:p>
            <a:pPr marL="838200" indent="-838200" eaLnBrk="1" hangingPunct="1"/>
            <a:r>
              <a:rPr lang="zh-CN" altLang="en-US" dirty="0"/>
              <a:t>第十章 创建功能更强的类型</a:t>
            </a:r>
          </a:p>
        </p:txBody>
      </p:sp>
      <p:sp>
        <p:nvSpPr>
          <p:cNvPr id="13" name="AutoShape 5"/>
          <p:cNvSpPr>
            <a:spLocks noChangeArrowheads="1"/>
          </p:cNvSpPr>
          <p:nvPr/>
        </p:nvSpPr>
        <p:spPr bwMode="auto">
          <a:xfrm>
            <a:off x="2051720" y="354853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.4 </a:t>
            </a:r>
            <a:r>
              <a:rPr lang="en-US" altLang="zh-CN" dirty="0" err="1">
                <a:solidFill>
                  <a:srgbClr val="000000"/>
                </a:solidFill>
                <a:latin typeface="Times New Roman" panose="02020603050405020304" pitchFamily="18" charset="0"/>
              </a:rPr>
              <a:t>const</a:t>
            </a:r>
            <a:r>
              <a:rPr lang="zh-CN" altLang="en-US" dirty="0">
                <a:solidFill>
                  <a:srgbClr val="000000"/>
                </a:solidFill>
                <a:latin typeface="Times New Roman" panose="02020603050405020304" pitchFamily="18" charset="0"/>
              </a:rPr>
              <a:t>与类</a:t>
            </a:r>
            <a:endParaRPr kumimoji="0" lang="en-US" altLang="zh-CN" dirty="0">
              <a:solidFill>
                <a:srgbClr val="000000"/>
              </a:solidFill>
              <a:latin typeface="Times New Roman" panose="02020603050405020304" pitchFamily="18" charset="0"/>
            </a:endParaRPr>
          </a:p>
        </p:txBody>
      </p:sp>
      <p:grpSp>
        <p:nvGrpSpPr>
          <p:cNvPr id="14" name="Group 8"/>
          <p:cNvGrpSpPr>
            <a:grpSpLocks/>
          </p:cNvGrpSpPr>
          <p:nvPr/>
        </p:nvGrpSpPr>
        <p:grpSpPr bwMode="auto">
          <a:xfrm>
            <a:off x="6876132" y="3836566"/>
            <a:ext cx="434975" cy="393700"/>
            <a:chOff x="2078" y="1680"/>
            <a:chExt cx="1615" cy="1615"/>
          </a:xfrm>
        </p:grpSpPr>
        <p:sp>
          <p:nvSpPr>
            <p:cNvPr id="15"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6"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7"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18"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9"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0"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22" name="AutoShape 4"/>
          <p:cNvSpPr>
            <a:spLocks noChangeArrowheads="1"/>
          </p:cNvSpPr>
          <p:nvPr/>
        </p:nvSpPr>
        <p:spPr bwMode="auto">
          <a:xfrm>
            <a:off x="2051720" y="2853209"/>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b="1" dirty="0">
                <a:solidFill>
                  <a:srgbClr val="FF0000"/>
                </a:solidFill>
                <a:latin typeface="Times New Roman" panose="02020603050405020304" pitchFamily="18" charset="0"/>
              </a:rPr>
              <a:t>10.3 </a:t>
            </a:r>
            <a:r>
              <a:rPr lang="zh-CN" altLang="en-US" b="1" dirty="0">
                <a:solidFill>
                  <a:srgbClr val="FF0000"/>
                </a:solidFill>
                <a:latin typeface="Times New Roman" panose="02020603050405020304" pitchFamily="18" charset="0"/>
              </a:rPr>
              <a:t>对象的构造与析构</a:t>
            </a:r>
            <a:endParaRPr lang="en-US" altLang="zh-CN" b="1" dirty="0">
              <a:solidFill>
                <a:srgbClr val="FF0000"/>
              </a:solidFill>
              <a:latin typeface="Times New Roman" panose="02020603050405020304" pitchFamily="18" charset="0"/>
            </a:endParaRPr>
          </a:p>
        </p:txBody>
      </p:sp>
      <p:grpSp>
        <p:nvGrpSpPr>
          <p:cNvPr id="23" name="Group 15"/>
          <p:cNvGrpSpPr>
            <a:grpSpLocks/>
          </p:cNvGrpSpPr>
          <p:nvPr/>
        </p:nvGrpSpPr>
        <p:grpSpPr bwMode="auto">
          <a:xfrm>
            <a:off x="6876132" y="3116486"/>
            <a:ext cx="434975" cy="393700"/>
            <a:chOff x="2078" y="1680"/>
            <a:chExt cx="1615" cy="1615"/>
          </a:xfrm>
        </p:grpSpPr>
        <p:sp>
          <p:nvSpPr>
            <p:cNvPr id="24"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5"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6"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7"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8"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9"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grpSp>
        <p:nvGrpSpPr>
          <p:cNvPr id="30" name="Group 59"/>
          <p:cNvGrpSpPr>
            <a:grpSpLocks/>
          </p:cNvGrpSpPr>
          <p:nvPr/>
        </p:nvGrpSpPr>
        <p:grpSpPr bwMode="auto">
          <a:xfrm>
            <a:off x="2051720" y="2172172"/>
            <a:ext cx="5256212" cy="681037"/>
            <a:chOff x="1066" y="1253"/>
            <a:chExt cx="3311" cy="429"/>
          </a:xfrm>
        </p:grpSpPr>
        <p:sp>
          <p:nvSpPr>
            <p:cNvPr id="31"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10.2 </a:t>
              </a:r>
              <a:r>
                <a:rPr lang="zh-CN" altLang="en-US" dirty="0">
                  <a:solidFill>
                    <a:srgbClr val="000000"/>
                  </a:solidFill>
                  <a:latin typeface="Times New Roman" panose="02020603050405020304" pitchFamily="18" charset="0"/>
                </a:rPr>
                <a:t>类的定义</a:t>
              </a:r>
            </a:p>
          </p:txBody>
        </p:sp>
        <p:grpSp>
          <p:nvGrpSpPr>
            <p:cNvPr id="32" name="Group 22"/>
            <p:cNvGrpSpPr>
              <a:grpSpLocks/>
            </p:cNvGrpSpPr>
            <p:nvPr/>
          </p:nvGrpSpPr>
          <p:grpSpPr bwMode="auto">
            <a:xfrm>
              <a:off x="4103" y="1434"/>
              <a:ext cx="274" cy="248"/>
              <a:chOff x="2078" y="1680"/>
              <a:chExt cx="1615" cy="1615"/>
            </a:xfrm>
          </p:grpSpPr>
          <p:sp>
            <p:nvSpPr>
              <p:cNvPr id="33"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4"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5"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6"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7"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8"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grpSp>
      <p:sp>
        <p:nvSpPr>
          <p:cNvPr id="40" name="AutoShape 29">
            <a:hlinkClick r:id="rId3" action="ppaction://hlinksldjump"/>
          </p:cNvPr>
          <p:cNvSpPr>
            <a:spLocks noChangeArrowheads="1"/>
          </p:cNvSpPr>
          <p:nvPr/>
        </p:nvSpPr>
        <p:spPr bwMode="auto">
          <a:xfrm>
            <a:off x="2051720" y="148478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10.1 </a:t>
            </a:r>
            <a:r>
              <a:rPr lang="zh-CN" altLang="en-US" dirty="0">
                <a:solidFill>
                  <a:srgbClr val="000000"/>
                </a:solidFill>
                <a:latin typeface="Times New Roman" panose="02020603050405020304" pitchFamily="18" charset="0"/>
              </a:rPr>
              <a:t>面向对象程序设计</a:t>
            </a:r>
          </a:p>
        </p:txBody>
      </p:sp>
      <p:grpSp>
        <p:nvGrpSpPr>
          <p:cNvPr id="41" name="Group 30"/>
          <p:cNvGrpSpPr>
            <a:grpSpLocks/>
          </p:cNvGrpSpPr>
          <p:nvPr/>
        </p:nvGrpSpPr>
        <p:grpSpPr bwMode="auto">
          <a:xfrm>
            <a:off x="6873329" y="1773709"/>
            <a:ext cx="434975" cy="393700"/>
            <a:chOff x="2078" y="1680"/>
            <a:chExt cx="1615" cy="1615"/>
          </a:xfrm>
        </p:grpSpPr>
        <p:sp>
          <p:nvSpPr>
            <p:cNvPr id="42"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3"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4"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5"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6"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7"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48" name="AutoShape 5"/>
          <p:cNvSpPr>
            <a:spLocks noChangeArrowheads="1"/>
          </p:cNvSpPr>
          <p:nvPr/>
        </p:nvSpPr>
        <p:spPr bwMode="auto">
          <a:xfrm>
            <a:off x="2051720" y="4916413"/>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.6 </a:t>
            </a:r>
            <a:r>
              <a:rPr lang="zh-CN" altLang="en-US" dirty="0">
                <a:solidFill>
                  <a:srgbClr val="000000"/>
                </a:solidFill>
                <a:latin typeface="Times New Roman" panose="02020603050405020304" pitchFamily="18" charset="0"/>
              </a:rPr>
              <a:t>友元</a:t>
            </a:r>
            <a:endParaRPr kumimoji="0" lang="en-US" altLang="zh-CN" dirty="0">
              <a:solidFill>
                <a:srgbClr val="000000"/>
              </a:solidFill>
              <a:latin typeface="Times New Roman" panose="02020603050405020304" pitchFamily="18" charset="0"/>
            </a:endParaRPr>
          </a:p>
        </p:txBody>
      </p:sp>
      <p:grpSp>
        <p:nvGrpSpPr>
          <p:cNvPr id="49" name="Group 8"/>
          <p:cNvGrpSpPr>
            <a:grpSpLocks/>
          </p:cNvGrpSpPr>
          <p:nvPr/>
        </p:nvGrpSpPr>
        <p:grpSpPr bwMode="auto">
          <a:xfrm>
            <a:off x="6876132" y="5204445"/>
            <a:ext cx="434975" cy="393700"/>
            <a:chOff x="2078" y="1680"/>
            <a:chExt cx="1615" cy="1615"/>
          </a:xfrm>
        </p:grpSpPr>
        <p:sp>
          <p:nvSpPr>
            <p:cNvPr id="50"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1"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2"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3"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4"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5"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56" name="AutoShape 4"/>
          <p:cNvSpPr>
            <a:spLocks noChangeArrowheads="1"/>
          </p:cNvSpPr>
          <p:nvPr/>
        </p:nvSpPr>
        <p:spPr bwMode="auto">
          <a:xfrm>
            <a:off x="2051720" y="4221088"/>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.5 </a:t>
            </a:r>
            <a:r>
              <a:rPr lang="zh-CN" altLang="en-US" dirty="0">
                <a:solidFill>
                  <a:srgbClr val="000000"/>
                </a:solidFill>
                <a:latin typeface="Times New Roman" panose="02020603050405020304" pitchFamily="18" charset="0"/>
              </a:rPr>
              <a:t>静态成员</a:t>
            </a:r>
            <a:endParaRPr kumimoji="0" lang="en-US" altLang="zh-CN" dirty="0">
              <a:solidFill>
                <a:srgbClr val="000000"/>
              </a:solidFill>
              <a:latin typeface="Times New Roman" panose="02020603050405020304" pitchFamily="18" charset="0"/>
            </a:endParaRPr>
          </a:p>
        </p:txBody>
      </p:sp>
      <p:grpSp>
        <p:nvGrpSpPr>
          <p:cNvPr id="57" name="Group 15"/>
          <p:cNvGrpSpPr>
            <a:grpSpLocks/>
          </p:cNvGrpSpPr>
          <p:nvPr/>
        </p:nvGrpSpPr>
        <p:grpSpPr bwMode="auto">
          <a:xfrm>
            <a:off x="6876132" y="4484365"/>
            <a:ext cx="434975" cy="393700"/>
            <a:chOff x="2078" y="1680"/>
            <a:chExt cx="1615" cy="1615"/>
          </a:xfrm>
        </p:grpSpPr>
        <p:sp>
          <p:nvSpPr>
            <p:cNvPr id="58"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9"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0"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1"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2"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3"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spTree>
    <p:extLst>
      <p:ext uri="{BB962C8B-B14F-4D97-AF65-F5344CB8AC3E}">
        <p14:creationId xmlns:p14="http://schemas.microsoft.com/office/powerpoint/2010/main" val="3844500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a:xfrm>
            <a:off x="685800" y="44624"/>
            <a:ext cx="7772400" cy="792088"/>
          </a:xfrm>
        </p:spPr>
        <p:txBody>
          <a:bodyPr/>
          <a:lstStyle/>
          <a:p>
            <a:pPr eaLnBrk="1" hangingPunct="1"/>
            <a:r>
              <a:rPr lang="zh-CN" altLang="pt-BR" dirty="0"/>
              <a:t>对象的构造与析构</a:t>
            </a:r>
            <a:endParaRPr lang="zh-CN" altLang="en-US" dirty="0"/>
          </a:p>
        </p:txBody>
      </p:sp>
      <p:sp>
        <p:nvSpPr>
          <p:cNvPr id="52227" name="Rectangle 3"/>
          <p:cNvSpPr>
            <a:spLocks noGrp="1" noChangeArrowheads="1"/>
          </p:cNvSpPr>
          <p:nvPr>
            <p:ph idx="1"/>
          </p:nvPr>
        </p:nvSpPr>
        <p:spPr>
          <a:xfrm>
            <a:off x="251520" y="980728"/>
            <a:ext cx="8493125" cy="5445125"/>
          </a:xfrm>
        </p:spPr>
        <p:txBody>
          <a:bodyPr/>
          <a:lstStyle/>
          <a:p>
            <a:pPr eaLnBrk="1" hangingPunct="1"/>
            <a:r>
              <a:rPr lang="zh-CN" altLang="en-US" b="1" dirty="0">
                <a:latin typeface="Courier New" panose="02070309020205020404" pitchFamily="49" charset="0"/>
              </a:rPr>
              <a:t>有</a:t>
            </a:r>
            <a:r>
              <a:rPr lang="zh-CN" altLang="pt-BR" b="1" dirty="0">
                <a:latin typeface="Courier New" panose="02070309020205020404" pitchFamily="49" charset="0"/>
              </a:rPr>
              <a:t>些类的对象必须对它进行初始化后才能使用</a:t>
            </a:r>
            <a:endParaRPr lang="en-US" altLang="zh-CN" b="1" dirty="0">
              <a:latin typeface="Courier New" panose="02070309020205020404" pitchFamily="49" charset="0"/>
            </a:endParaRPr>
          </a:p>
          <a:p>
            <a:pPr lvl="1" eaLnBrk="1" hangingPunct="1"/>
            <a:r>
              <a:rPr lang="en-US" altLang="zh-CN" b="1" dirty="0" err="1">
                <a:solidFill>
                  <a:schemeClr val="tx1"/>
                </a:solidFill>
                <a:latin typeface="Courier New" panose="02070309020205020404" pitchFamily="49" charset="0"/>
              </a:rPr>
              <a:t>DoubleArray</a:t>
            </a:r>
            <a:r>
              <a:rPr lang="zh-CN" altLang="en-US" dirty="0">
                <a:solidFill>
                  <a:schemeClr val="tx1"/>
                </a:solidFill>
                <a:latin typeface="Courier New" panose="02070309020205020404" pitchFamily="49" charset="0"/>
              </a:rPr>
              <a:t>对象需要手动初始化后才能使用</a:t>
            </a:r>
            <a:endParaRPr lang="en-US" altLang="zh-CN" dirty="0">
              <a:solidFill>
                <a:schemeClr val="tx1"/>
              </a:solidFill>
              <a:latin typeface="Courier New" panose="02070309020205020404" pitchFamily="49" charset="0"/>
            </a:endParaRPr>
          </a:p>
          <a:p>
            <a:pPr lvl="1" eaLnBrk="1" hangingPunct="1"/>
            <a:endParaRPr lang="en-US" altLang="zh-CN" dirty="0">
              <a:solidFill>
                <a:schemeClr val="tx1"/>
              </a:solidFill>
              <a:latin typeface="Courier New" panose="02070309020205020404" pitchFamily="49" charset="0"/>
            </a:endParaRPr>
          </a:p>
          <a:p>
            <a:pPr lvl="1" eaLnBrk="1" hangingPunct="1"/>
            <a:endParaRPr lang="zh-CN" altLang="pt-BR" dirty="0">
              <a:solidFill>
                <a:schemeClr val="tx1"/>
              </a:solidFill>
              <a:latin typeface="Courier New" panose="02070309020205020404" pitchFamily="49" charset="0"/>
            </a:endParaRPr>
          </a:p>
          <a:p>
            <a:pPr eaLnBrk="1" hangingPunct="1"/>
            <a:r>
              <a:rPr lang="zh-CN" altLang="en-US" b="1" dirty="0">
                <a:latin typeface="Courier New" panose="02070309020205020404" pitchFamily="49" charset="0"/>
              </a:rPr>
              <a:t>有</a:t>
            </a:r>
            <a:r>
              <a:rPr lang="zh-CN" altLang="pt-BR" b="1" dirty="0">
                <a:latin typeface="Courier New" panose="02070309020205020404" pitchFamily="49" charset="0"/>
              </a:rPr>
              <a:t>些类的对象在消亡前需要做一些善后处理</a:t>
            </a:r>
            <a:endParaRPr lang="en-US" altLang="zh-CN" b="1" dirty="0">
              <a:latin typeface="Courier New" panose="02070309020205020404" pitchFamily="49" charset="0"/>
            </a:endParaRPr>
          </a:p>
          <a:p>
            <a:pPr lvl="1" eaLnBrk="1" hangingPunct="1"/>
            <a:r>
              <a:rPr lang="en-US" altLang="zh-CN" b="1" dirty="0" err="1">
                <a:solidFill>
                  <a:schemeClr val="tx1"/>
                </a:solidFill>
                <a:latin typeface="Courier New" panose="02070309020205020404" pitchFamily="49" charset="0"/>
              </a:rPr>
              <a:t>DoubleArray</a:t>
            </a:r>
            <a:r>
              <a:rPr lang="zh-CN" altLang="en-US" dirty="0">
                <a:solidFill>
                  <a:schemeClr val="tx1"/>
                </a:solidFill>
                <a:latin typeface="Courier New" panose="02070309020205020404" pitchFamily="49" charset="0"/>
              </a:rPr>
              <a:t>对象消亡前要手动释放之前申请的空间</a:t>
            </a:r>
            <a:endParaRPr lang="en-US" altLang="zh-CN" dirty="0">
              <a:solidFill>
                <a:schemeClr val="tx1"/>
              </a:solidFill>
              <a:latin typeface="Courier New" panose="02070309020205020404" pitchFamily="49" charset="0"/>
            </a:endParaRPr>
          </a:p>
          <a:p>
            <a:pPr marL="628650" lvl="1" indent="0" eaLnBrk="1" hangingPunct="1">
              <a:buNone/>
            </a:pPr>
            <a:endParaRPr lang="zh-CN" altLang="pt-BR" sz="3200" dirty="0">
              <a:solidFill>
                <a:schemeClr val="tx1"/>
              </a:solidFill>
              <a:latin typeface="Courier New" panose="02070309020205020404" pitchFamily="49" charset="0"/>
            </a:endParaRPr>
          </a:p>
          <a:p>
            <a:pPr eaLnBrk="1" hangingPunct="1"/>
            <a:r>
              <a:rPr lang="zh-CN" altLang="pt-BR" b="1" dirty="0">
                <a:latin typeface="Courier New" panose="02070309020205020404" pitchFamily="49" charset="0"/>
              </a:rPr>
              <a:t>初始化和</a:t>
            </a:r>
            <a:r>
              <a:rPr lang="zh-CN" altLang="en-US" b="1" dirty="0">
                <a:latin typeface="Courier New" panose="02070309020205020404" pitchFamily="49" charset="0"/>
              </a:rPr>
              <a:t>善后</a:t>
            </a:r>
            <a:r>
              <a:rPr lang="zh-CN" altLang="pt-BR" b="1" dirty="0">
                <a:latin typeface="Courier New" panose="02070309020205020404" pitchFamily="49" charset="0"/>
              </a:rPr>
              <a:t>工作给类的用户带来了额外的负担</a:t>
            </a:r>
            <a:endParaRPr lang="en-US" altLang="zh-CN" b="1" dirty="0">
              <a:latin typeface="Courier New" panose="02070309020205020404" pitchFamily="49" charset="0"/>
            </a:endParaRPr>
          </a:p>
          <a:p>
            <a:pPr lvl="1" eaLnBrk="1" hangingPunct="1"/>
            <a:r>
              <a:rPr lang="zh-CN" altLang="pt-BR" dirty="0">
                <a:solidFill>
                  <a:schemeClr val="tx1"/>
                </a:solidFill>
                <a:latin typeface="Courier New" panose="02070309020205020404" pitchFamily="49" charset="0"/>
              </a:rPr>
              <a:t>希望</a:t>
            </a:r>
            <a:r>
              <a:rPr lang="zh-CN" altLang="en-US" dirty="0">
                <a:solidFill>
                  <a:schemeClr val="tx1"/>
                </a:solidFill>
                <a:latin typeface="Courier New" panose="02070309020205020404" pitchFamily="49" charset="0"/>
              </a:rPr>
              <a:t>定义对象的时候自动初始化：</a:t>
            </a:r>
            <a:r>
              <a:rPr lang="zh-CN" altLang="en-US" b="1" dirty="0">
                <a:solidFill>
                  <a:srgbClr val="FF0000"/>
                </a:solidFill>
                <a:latin typeface="Courier New" panose="02070309020205020404" pitchFamily="49" charset="0"/>
              </a:rPr>
              <a:t>构造函数</a:t>
            </a:r>
            <a:endParaRPr lang="en-US" altLang="zh-CN" b="1" dirty="0">
              <a:solidFill>
                <a:srgbClr val="FF0000"/>
              </a:solidFill>
              <a:latin typeface="Courier New" panose="02070309020205020404" pitchFamily="49" charset="0"/>
            </a:endParaRPr>
          </a:p>
          <a:p>
            <a:pPr lvl="1" eaLnBrk="1" hangingPunct="1"/>
            <a:r>
              <a:rPr lang="zh-CN" altLang="en-US" dirty="0">
                <a:solidFill>
                  <a:schemeClr val="tx1"/>
                </a:solidFill>
                <a:latin typeface="Courier New" panose="02070309020205020404" pitchFamily="49" charset="0"/>
              </a:rPr>
              <a:t>希望对象没用的时候自动做善后工作：</a:t>
            </a:r>
            <a:r>
              <a:rPr lang="zh-CN" altLang="en-US" b="1" dirty="0">
                <a:solidFill>
                  <a:srgbClr val="4724F8"/>
                </a:solidFill>
                <a:latin typeface="Courier New" panose="02070309020205020404" pitchFamily="49" charset="0"/>
              </a:rPr>
              <a:t>析构函数</a:t>
            </a:r>
            <a:endParaRPr lang="en-US" altLang="zh-CN" b="1" dirty="0">
              <a:solidFill>
                <a:srgbClr val="4724F8"/>
              </a:solidFill>
              <a:latin typeface="Courier New" panose="02070309020205020404" pitchFamily="49" charset="0"/>
            </a:endParaRPr>
          </a:p>
        </p:txBody>
      </p:sp>
      <p:sp>
        <p:nvSpPr>
          <p:cNvPr id="4" name="矩形 3"/>
          <p:cNvSpPr/>
          <p:nvPr/>
        </p:nvSpPr>
        <p:spPr bwMode="auto">
          <a:xfrm>
            <a:off x="1187624" y="2060848"/>
            <a:ext cx="6768602" cy="830997"/>
          </a:xfrm>
          <a:prstGeom prst="rect">
            <a:avLst/>
          </a:prstGeom>
          <a:solidFill>
            <a:schemeClr val="bg1">
              <a:lumMod val="85000"/>
            </a:schemeClr>
          </a:solidFill>
          <a:ln>
            <a:noFill/>
          </a:ln>
        </p:spPr>
        <p:txBody>
          <a:bodyPr>
            <a:sp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2">
              <a:spcBef>
                <a:spcPts val="0"/>
              </a:spcBef>
              <a:buNone/>
            </a:pPr>
            <a:r>
              <a:rPr lang="en-US" altLang="zh-CN" b="1" dirty="0" err="1">
                <a:latin typeface="Courier New" panose="02070309020205020404" pitchFamily="49" charset="0"/>
              </a:rPr>
              <a:t>DoubleArray</a:t>
            </a:r>
            <a:r>
              <a:rPr lang="en-US" altLang="zh-CN" b="1" dirty="0">
                <a:latin typeface="Courier New" panose="02070309020205020404" pitchFamily="49" charset="0"/>
              </a:rPr>
              <a:t> arr1;</a:t>
            </a:r>
          </a:p>
          <a:p>
            <a:pPr marL="0" lvl="2">
              <a:spcBef>
                <a:spcPts val="0"/>
              </a:spcBef>
              <a:buFontTx/>
              <a:buNone/>
            </a:pPr>
            <a:r>
              <a:rPr lang="en-US" altLang="zh-CN" b="1" dirty="0">
                <a:latin typeface="Courier New" panose="02070309020205020404" pitchFamily="49" charset="0"/>
              </a:rPr>
              <a:t>arr1.initialize(5,10); </a:t>
            </a:r>
            <a:endParaRPr lang="en-US" altLang="zh-CN" b="1" dirty="0">
              <a:solidFill>
                <a:srgbClr val="FF0000"/>
              </a:solidFill>
              <a:latin typeface="Courier New" panose="02070309020205020404" pitchFamily="49" charset="0"/>
            </a:endParaRPr>
          </a:p>
        </p:txBody>
      </p:sp>
      <p:sp>
        <p:nvSpPr>
          <p:cNvPr id="5" name="矩形 4"/>
          <p:cNvSpPr/>
          <p:nvPr/>
        </p:nvSpPr>
        <p:spPr bwMode="auto">
          <a:xfrm>
            <a:off x="1187624" y="4037002"/>
            <a:ext cx="6768602" cy="461665"/>
          </a:xfrm>
          <a:prstGeom prst="rect">
            <a:avLst/>
          </a:prstGeom>
          <a:solidFill>
            <a:schemeClr val="bg1">
              <a:lumMod val="85000"/>
            </a:schemeClr>
          </a:solidFill>
          <a:ln>
            <a:noFill/>
          </a:ln>
        </p:spPr>
        <p:txBody>
          <a:bodyPr>
            <a:sp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2">
              <a:spcBef>
                <a:spcPts val="0"/>
              </a:spcBef>
              <a:buFontTx/>
              <a:buNone/>
            </a:pPr>
            <a:r>
              <a:rPr lang="en-US" altLang="zh-CN" b="1" dirty="0">
                <a:latin typeface="Courier New" panose="02070309020205020404" pitchFamily="49" charset="0"/>
              </a:rPr>
              <a:t>arr1.destroy(); </a:t>
            </a:r>
            <a:endParaRPr lang="en-US" altLang="zh-CN" b="1" dirty="0">
              <a:solidFill>
                <a:srgbClr val="FF0000"/>
              </a:solidFill>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222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227">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2227">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22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a:xfrm>
            <a:off x="503238" y="115888"/>
            <a:ext cx="8229600" cy="939800"/>
          </a:xfrm>
        </p:spPr>
        <p:txBody>
          <a:bodyPr/>
          <a:lstStyle/>
          <a:p>
            <a:pPr eaLnBrk="1" hangingPunct="1"/>
            <a:r>
              <a:rPr lang="zh-CN" altLang="en-US"/>
              <a:t>构造函数的特点</a:t>
            </a:r>
          </a:p>
        </p:txBody>
      </p:sp>
      <p:sp>
        <p:nvSpPr>
          <p:cNvPr id="54275" name="Rectangle 3"/>
          <p:cNvSpPr>
            <a:spLocks noGrp="1" noChangeArrowheads="1"/>
          </p:cNvSpPr>
          <p:nvPr>
            <p:ph idx="1"/>
          </p:nvPr>
        </p:nvSpPr>
        <p:spPr>
          <a:xfrm>
            <a:off x="323850" y="908050"/>
            <a:ext cx="8640763" cy="5545286"/>
          </a:xfrm>
        </p:spPr>
        <p:txBody>
          <a:bodyPr/>
          <a:lstStyle/>
          <a:p>
            <a:pPr eaLnBrk="1" hangingPunct="1"/>
            <a:r>
              <a:rPr lang="zh-CN" altLang="en-US" b="1" dirty="0"/>
              <a:t>构造函数的名字必须与类名相同</a:t>
            </a:r>
          </a:p>
          <a:p>
            <a:pPr eaLnBrk="1" hangingPunct="1"/>
            <a:r>
              <a:rPr lang="zh-CN" altLang="en-US" b="1" dirty="0"/>
              <a:t>构造函数不需要返回值</a:t>
            </a:r>
            <a:endParaRPr lang="en-US" altLang="zh-CN" b="1" dirty="0"/>
          </a:p>
          <a:p>
            <a:pPr lvl="1" eaLnBrk="1" hangingPunct="1"/>
            <a:r>
              <a:rPr lang="zh-CN" altLang="en-US" dirty="0">
                <a:solidFill>
                  <a:schemeClr val="tx1"/>
                </a:solidFill>
                <a:latin typeface="Courier New" panose="02070309020205020404" pitchFamily="49" charset="0"/>
              </a:rPr>
              <a:t>构造函数没有返回类型，</a:t>
            </a:r>
            <a:r>
              <a:rPr lang="en-US" altLang="zh-CN" b="1" dirty="0">
                <a:solidFill>
                  <a:schemeClr val="tx1"/>
                </a:solidFill>
                <a:latin typeface="Courier New" panose="02070309020205020404" pitchFamily="49" charset="0"/>
              </a:rPr>
              <a:t>void</a:t>
            </a:r>
            <a:r>
              <a:rPr lang="zh-CN" altLang="en-US" dirty="0">
                <a:solidFill>
                  <a:schemeClr val="tx1"/>
                </a:solidFill>
                <a:latin typeface="Courier New" panose="02070309020205020404" pitchFamily="49" charset="0"/>
              </a:rPr>
              <a:t>类型也不需要</a:t>
            </a:r>
            <a:endParaRPr lang="en-US" altLang="zh-CN" dirty="0">
              <a:solidFill>
                <a:schemeClr val="tx1"/>
              </a:solidFill>
              <a:latin typeface="Courier New" panose="02070309020205020404" pitchFamily="49" charset="0"/>
            </a:endParaRPr>
          </a:p>
          <a:p>
            <a:pPr eaLnBrk="1" hangingPunct="1"/>
            <a:r>
              <a:rPr lang="zh-CN" altLang="en-US" b="1" dirty="0"/>
              <a:t>构造函数可以重载</a:t>
            </a:r>
            <a:endParaRPr lang="en-US" altLang="zh-CN" b="1" dirty="0"/>
          </a:p>
          <a:p>
            <a:pPr lvl="1" eaLnBrk="1" hangingPunct="1"/>
            <a:r>
              <a:rPr lang="zh-CN" altLang="en-US" dirty="0">
                <a:solidFill>
                  <a:schemeClr val="tx1"/>
                </a:solidFill>
              </a:rPr>
              <a:t>可以定义多个具有不同参数的构造函数</a:t>
            </a:r>
            <a:endParaRPr lang="en-US" altLang="zh-CN" dirty="0">
              <a:solidFill>
                <a:schemeClr val="tx1"/>
              </a:solidFill>
            </a:endParaRPr>
          </a:p>
          <a:p>
            <a:pPr lvl="1" eaLnBrk="1" hangingPunct="1"/>
            <a:r>
              <a:rPr lang="zh-CN" altLang="pt-BR" b="1" dirty="0">
                <a:solidFill>
                  <a:srgbClr val="FF0000"/>
                </a:solidFill>
              </a:rPr>
              <a:t>不带参数的构造函数称为默认构造函数</a:t>
            </a:r>
            <a:endParaRPr lang="en-US" altLang="zh-CN" b="1" dirty="0">
              <a:solidFill>
                <a:srgbClr val="FF0000"/>
              </a:solidFill>
            </a:endParaRPr>
          </a:p>
          <a:p>
            <a:pPr eaLnBrk="1" hangingPunct="1"/>
            <a:r>
              <a:rPr lang="zh-CN" altLang="en-US" b="1" dirty="0"/>
              <a:t>定义对象时，系统会自动调用</a:t>
            </a:r>
            <a:r>
              <a:rPr lang="zh-CN" altLang="en-US" b="1" dirty="0">
                <a:solidFill>
                  <a:srgbClr val="4724F8"/>
                </a:solidFill>
              </a:rPr>
              <a:t>适合的</a:t>
            </a:r>
            <a:r>
              <a:rPr lang="zh-CN" altLang="en-US" b="1" dirty="0"/>
              <a:t>构造函数</a:t>
            </a:r>
            <a:endParaRPr lang="en-US" altLang="zh-CN" b="1" dirty="0"/>
          </a:p>
          <a:p>
            <a:pPr lvl="1" eaLnBrk="1" hangingPunct="1"/>
            <a:r>
              <a:rPr lang="zh-CN" altLang="en-US" dirty="0">
                <a:solidFill>
                  <a:schemeClr val="tx1"/>
                </a:solidFill>
              </a:rPr>
              <a:t>对象定义的一般形式</a:t>
            </a:r>
            <a:r>
              <a:rPr lang="en-US" altLang="zh-CN" dirty="0">
                <a:solidFill>
                  <a:schemeClr val="tx1"/>
                </a:solidFill>
              </a:rPr>
              <a:t>:</a:t>
            </a:r>
          </a:p>
          <a:p>
            <a:pPr lvl="1" eaLnBrk="1" hangingPunct="1"/>
            <a:endParaRPr lang="en-US" altLang="zh-CN" dirty="0">
              <a:solidFill>
                <a:schemeClr val="tx1"/>
              </a:solidFill>
            </a:endParaRPr>
          </a:p>
          <a:p>
            <a:pPr eaLnBrk="1" hangingPunct="1"/>
            <a:r>
              <a:rPr lang="zh-CN" altLang="en-US" b="1" dirty="0"/>
              <a:t>如果没有显示定义构造函数，编译系统会自动生成一个函数体为空的默认构造函数</a:t>
            </a:r>
          </a:p>
        </p:txBody>
      </p:sp>
      <p:sp>
        <p:nvSpPr>
          <p:cNvPr id="4" name="矩形 3"/>
          <p:cNvSpPr/>
          <p:nvPr/>
        </p:nvSpPr>
        <p:spPr>
          <a:xfrm>
            <a:off x="1043608" y="5013176"/>
            <a:ext cx="7272808" cy="43204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lvl="1" indent="-228600"/>
            <a:r>
              <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存储类别 类名 对象名</a:t>
            </a: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实参列表</a:t>
            </a: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endPar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427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427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5427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5427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427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4275">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54275">
                                            <p:txEl>
                                              <p:pRg st="7" end="7"/>
                                            </p:txEl>
                                          </p:spTgt>
                                        </p:tgtEl>
                                        <p:attrNameLst>
                                          <p:attrName>style.visibility</p:attrName>
                                        </p:attrNameLst>
                                      </p:cBhvr>
                                      <p:to>
                                        <p:strVal val="visible"/>
                                      </p:to>
                                    </p:set>
                                  </p:childTnLst>
                                </p:cTn>
                              </p:par>
                            </p:childTnLst>
                          </p:cTn>
                        </p:par>
                        <p:par>
                          <p:cTn id="27" fill="hold" nodeType="afterGroup">
                            <p:stCondLst>
                              <p:cond delay="500"/>
                            </p:stCondLst>
                            <p:childTnLst>
                              <p:par>
                                <p:cTn id="28" presetID="1"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542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uiExpand="1" build="p" autoUpdateAnimBg="0"/>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a:xfrm>
            <a:off x="2051720" y="115888"/>
            <a:ext cx="6620793" cy="720725"/>
          </a:xfrm>
        </p:spPr>
        <p:txBody>
          <a:bodyPr/>
          <a:lstStyle/>
          <a:p>
            <a:pPr eaLnBrk="1" hangingPunct="1"/>
            <a:r>
              <a:rPr lang="zh-CN" altLang="en-US" dirty="0">
                <a:latin typeface="Courier New" panose="02070309020205020404" pitchFamily="49" charset="0"/>
              </a:rPr>
              <a:t>为</a:t>
            </a:r>
            <a:r>
              <a:rPr lang="en-US" altLang="zh-CN" dirty="0" err="1">
                <a:latin typeface="Courier New" panose="02070309020205020404" pitchFamily="49" charset="0"/>
              </a:rPr>
              <a:t>DoubleArray</a:t>
            </a:r>
            <a:r>
              <a:rPr lang="zh-CN" altLang="en-US" dirty="0">
                <a:latin typeface="Courier New" panose="02070309020205020404" pitchFamily="49" charset="0"/>
              </a:rPr>
              <a:t>定义构造函数</a:t>
            </a:r>
          </a:p>
        </p:txBody>
      </p:sp>
      <p:sp>
        <p:nvSpPr>
          <p:cNvPr id="21506" name="Rectangle 3"/>
          <p:cNvSpPr>
            <a:spLocks noGrp="1" noChangeArrowheads="1"/>
          </p:cNvSpPr>
          <p:nvPr>
            <p:ph idx="1"/>
          </p:nvPr>
        </p:nvSpPr>
        <p:spPr>
          <a:xfrm>
            <a:off x="323528" y="908720"/>
            <a:ext cx="8424862" cy="3889375"/>
          </a:xfrm>
        </p:spPr>
        <p:txBody>
          <a:bodyPr/>
          <a:lstStyle/>
          <a:p>
            <a:pPr eaLnBrk="1" hangingPunct="1">
              <a:lnSpc>
                <a:spcPct val="110000"/>
              </a:lnSpc>
            </a:pPr>
            <a:r>
              <a:rPr lang="zh-CN" altLang="en-US" b="1" dirty="0">
                <a:latin typeface="Courier New" panose="02070309020205020404" pitchFamily="49" charset="0"/>
              </a:rPr>
              <a:t>显示为</a:t>
            </a:r>
            <a:r>
              <a:rPr lang="en-US" altLang="zh-CN" b="1" dirty="0" err="1">
                <a:latin typeface="Courier New" panose="02070309020205020404" pitchFamily="49" charset="0"/>
              </a:rPr>
              <a:t>DoubleArray</a:t>
            </a:r>
            <a:r>
              <a:rPr lang="zh-CN" altLang="en-US" b="1" dirty="0">
                <a:latin typeface="Courier New" panose="02070309020205020404" pitchFamily="49" charset="0"/>
              </a:rPr>
              <a:t>类定义一个构造函数</a:t>
            </a:r>
            <a:endParaRPr lang="en-US" altLang="zh-CN" b="1" dirty="0">
              <a:latin typeface="Courier New" panose="02070309020205020404" pitchFamily="49" charset="0"/>
            </a:endParaRPr>
          </a:p>
          <a:p>
            <a:pPr eaLnBrk="1" hangingPunct="1">
              <a:lnSpc>
                <a:spcPct val="110000"/>
              </a:lnSpc>
            </a:pPr>
            <a:endParaRPr lang="en-US" altLang="zh-CN" dirty="0">
              <a:latin typeface="Courier New" panose="02070309020205020404" pitchFamily="49" charset="0"/>
            </a:endParaRPr>
          </a:p>
          <a:p>
            <a:pPr eaLnBrk="1" hangingPunct="1">
              <a:lnSpc>
                <a:spcPct val="110000"/>
              </a:lnSpc>
            </a:pPr>
            <a:endParaRPr lang="en-US" altLang="zh-CN" dirty="0">
              <a:latin typeface="Courier New" panose="02070309020205020404" pitchFamily="49" charset="0"/>
            </a:endParaRPr>
          </a:p>
          <a:p>
            <a:pPr eaLnBrk="1" hangingPunct="1">
              <a:lnSpc>
                <a:spcPct val="110000"/>
              </a:lnSpc>
            </a:pPr>
            <a:endParaRPr lang="en-US" altLang="zh-CN" dirty="0">
              <a:latin typeface="Courier New" panose="02070309020205020404" pitchFamily="49" charset="0"/>
            </a:endParaRPr>
          </a:p>
          <a:p>
            <a:pPr eaLnBrk="1" hangingPunct="1">
              <a:lnSpc>
                <a:spcPct val="110000"/>
              </a:lnSpc>
              <a:buFontTx/>
              <a:buNone/>
            </a:pPr>
            <a:endParaRPr lang="zh-CN" altLang="en-US" sz="3200" dirty="0">
              <a:latin typeface="Courier New" panose="02070309020205020404" pitchFamily="49" charset="0"/>
            </a:endParaRPr>
          </a:p>
          <a:p>
            <a:pPr eaLnBrk="1" hangingPunct="1">
              <a:lnSpc>
                <a:spcPct val="110000"/>
              </a:lnSpc>
              <a:buFont typeface="Wingdings" panose="05000000000000000000" pitchFamily="2" charset="2"/>
              <a:buNone/>
            </a:pPr>
            <a:r>
              <a:rPr lang="zh-CN" altLang="en-US" sz="3200" dirty="0">
                <a:latin typeface="Courier New" panose="02070309020205020404" pitchFamily="49" charset="0"/>
              </a:rPr>
              <a:t>  </a:t>
            </a:r>
            <a:endParaRPr lang="en-US" altLang="zh-CN" sz="3200" dirty="0">
              <a:latin typeface="Courier New" panose="02070309020205020404" pitchFamily="49" charset="0"/>
            </a:endParaRPr>
          </a:p>
          <a:p>
            <a:pPr eaLnBrk="1" hangingPunct="1">
              <a:lnSpc>
                <a:spcPct val="110000"/>
              </a:lnSpc>
            </a:pPr>
            <a:r>
              <a:rPr lang="zh-CN" altLang="en-US" b="1" dirty="0">
                <a:solidFill>
                  <a:srgbClr val="FF0000"/>
                </a:solidFill>
                <a:latin typeface="Courier New" panose="02070309020205020404" pitchFamily="49" charset="0"/>
              </a:rPr>
              <a:t>定义对象时，须指定构造函数的实际参数</a:t>
            </a:r>
          </a:p>
          <a:p>
            <a:pPr eaLnBrk="1" hangingPunct="1">
              <a:lnSpc>
                <a:spcPct val="110000"/>
              </a:lnSpc>
              <a:buFont typeface="Wingdings" panose="05000000000000000000" pitchFamily="2" charset="2"/>
              <a:buNone/>
            </a:pPr>
            <a:r>
              <a:rPr lang="zh-CN" altLang="en-US" dirty="0">
                <a:latin typeface="Courier New" panose="02070309020205020404" pitchFamily="49" charset="0"/>
              </a:rPr>
              <a:t>     </a:t>
            </a:r>
            <a:endParaRPr lang="en-US" altLang="zh-CN" dirty="0">
              <a:latin typeface="Courier New" panose="02070309020205020404" pitchFamily="49" charset="0"/>
            </a:endParaRPr>
          </a:p>
        </p:txBody>
      </p:sp>
      <p:sp>
        <p:nvSpPr>
          <p:cNvPr id="2" name="矩形 1"/>
          <p:cNvSpPr/>
          <p:nvPr/>
        </p:nvSpPr>
        <p:spPr>
          <a:xfrm>
            <a:off x="899592" y="1484784"/>
            <a:ext cx="7200800" cy="2677656"/>
          </a:xfrm>
          <a:prstGeom prst="rect">
            <a:avLst/>
          </a:prstGeom>
          <a:solidFill>
            <a:schemeClr val="bg1">
              <a:lumMod val="85000"/>
            </a:schemeClr>
          </a:solidFill>
          <a:ln>
            <a:noFill/>
          </a:ln>
        </p:spPr>
        <p:txBody>
          <a:bodyPr wrap="square">
            <a:spAutoFit/>
          </a:bodyPr>
          <a:lstStyle/>
          <a:p>
            <a:pPr>
              <a:lnSpc>
                <a:spcPct val="120000"/>
              </a:lnSpc>
              <a:buSzPct val="120000"/>
              <a:defRPr/>
            </a:pPr>
            <a:r>
              <a:rPr lang="en-US" altLang="zh-CN" sz="2000" b="1" dirty="0" err="1">
                <a:solidFill>
                  <a:srgbClr val="0066FF"/>
                </a:solidFill>
                <a:latin typeface="Courier New" panose="02070309020205020404" pitchFamily="49" charset="0"/>
              </a:rPr>
              <a:t>DoubleArray</a:t>
            </a:r>
            <a:r>
              <a:rPr lang="en-US" altLang="zh-CN" sz="2000" b="1" dirty="0">
                <a:latin typeface="Courier New" panose="02070309020205020404" pitchFamily="49" charset="0"/>
              </a:rPr>
              <a:t>::</a:t>
            </a:r>
            <a:r>
              <a:rPr lang="en-US" altLang="zh-CN" sz="2000" b="1" dirty="0" err="1">
                <a:solidFill>
                  <a:srgbClr val="0066FF"/>
                </a:solidFill>
                <a:latin typeface="Courier New" panose="02070309020205020404" pitchFamily="49" charset="0"/>
              </a:rPr>
              <a:t>DoubleArray</a:t>
            </a:r>
            <a:r>
              <a:rPr lang="en-US" altLang="zh-CN" sz="2000" b="1" dirty="0">
                <a:latin typeface="Courier New" panose="02070309020205020404" pitchFamily="49" charset="0"/>
              </a:rPr>
              <a:t>(</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a:t>
            </a:r>
            <a:r>
              <a:rPr lang="en-US" altLang="zh-CN" sz="2000" b="1" dirty="0" err="1">
                <a:latin typeface="Courier New" panose="02070309020205020404" pitchFamily="49" charset="0"/>
              </a:rPr>
              <a:t>lh</a:t>
            </a:r>
            <a:r>
              <a:rPr lang="en-US" altLang="zh-CN" sz="2000" b="1" dirty="0">
                <a:latin typeface="Courier New" panose="02070309020205020404" pitchFamily="49" charset="0"/>
              </a:rPr>
              <a:t>, </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a:t>
            </a:r>
            <a:r>
              <a:rPr lang="en-US" altLang="zh-CN" sz="2000" b="1" dirty="0" err="1">
                <a:latin typeface="Courier New" panose="02070309020205020404" pitchFamily="49" charset="0"/>
              </a:rPr>
              <a:t>rh</a:t>
            </a:r>
            <a:r>
              <a:rPr lang="en-US" altLang="zh-CN" sz="2000" b="1" dirty="0">
                <a:latin typeface="Courier New" panose="02070309020205020404" pitchFamily="49" charset="0"/>
              </a:rPr>
              <a:t>)</a:t>
            </a:r>
          </a:p>
          <a:p>
            <a:pPr>
              <a:lnSpc>
                <a:spcPct val="120000"/>
              </a:lnSpc>
              <a:buSzPct val="120000"/>
              <a:defRPr/>
            </a:pPr>
            <a:r>
              <a:rPr lang="en-US" altLang="zh-CN" sz="2000" b="1" dirty="0">
                <a:latin typeface="Courier New" panose="02070309020205020404" pitchFamily="49" charset="0"/>
              </a:rPr>
              <a:t>{ </a:t>
            </a:r>
          </a:p>
          <a:p>
            <a:pPr>
              <a:lnSpc>
                <a:spcPct val="120000"/>
              </a:lnSpc>
              <a:buSzPct val="120000"/>
              <a:defRPr/>
            </a:pPr>
            <a:r>
              <a:rPr lang="en-US" altLang="zh-CN" sz="2000" b="1" dirty="0">
                <a:latin typeface="Courier New" panose="02070309020205020404" pitchFamily="49" charset="0"/>
              </a:rPr>
              <a:t>  low = </a:t>
            </a:r>
            <a:r>
              <a:rPr lang="en-US" altLang="zh-CN" sz="2000" b="1" dirty="0" err="1">
                <a:latin typeface="Courier New" panose="02070309020205020404" pitchFamily="49" charset="0"/>
              </a:rPr>
              <a:t>lh</a:t>
            </a:r>
            <a:r>
              <a:rPr lang="en-US" altLang="zh-CN" sz="2000" b="1" dirty="0">
                <a:latin typeface="Courier New" panose="02070309020205020404" pitchFamily="49" charset="0"/>
              </a:rPr>
              <a:t>; </a:t>
            </a:r>
          </a:p>
          <a:p>
            <a:pPr>
              <a:lnSpc>
                <a:spcPct val="120000"/>
              </a:lnSpc>
              <a:buSzPct val="120000"/>
              <a:defRPr/>
            </a:pPr>
            <a:r>
              <a:rPr lang="en-US" altLang="zh-CN" sz="2000" b="1" dirty="0">
                <a:latin typeface="Courier New" panose="02070309020205020404" pitchFamily="49" charset="0"/>
              </a:rPr>
              <a:t>  high = </a:t>
            </a:r>
            <a:r>
              <a:rPr lang="en-US" altLang="zh-CN" sz="2000" b="1" dirty="0" err="1">
                <a:latin typeface="Courier New" panose="02070309020205020404" pitchFamily="49" charset="0"/>
              </a:rPr>
              <a:t>rh</a:t>
            </a:r>
            <a:r>
              <a:rPr lang="en-US" altLang="zh-CN" sz="2000" b="1" dirty="0">
                <a:latin typeface="Courier New" panose="02070309020205020404" pitchFamily="49" charset="0"/>
              </a:rPr>
              <a:t>;</a:t>
            </a:r>
          </a:p>
          <a:p>
            <a:pPr>
              <a:lnSpc>
                <a:spcPct val="120000"/>
              </a:lnSpc>
              <a:buSzPct val="120000"/>
              <a:defRPr/>
            </a:pPr>
            <a:r>
              <a:rPr lang="en-US" altLang="zh-CN" sz="2000" b="1" dirty="0">
                <a:latin typeface="Courier New" panose="02070309020205020404" pitchFamily="49" charset="0"/>
              </a:rPr>
              <a:t>  storage = new double [high – low + 1];</a:t>
            </a:r>
          </a:p>
          <a:p>
            <a:pPr>
              <a:lnSpc>
                <a:spcPct val="120000"/>
              </a:lnSpc>
              <a:buSzPct val="120000"/>
              <a:defRPr/>
            </a:pPr>
            <a:r>
              <a:rPr lang="en-US" altLang="zh-CN" sz="2000" b="1" dirty="0">
                <a:latin typeface="Courier New" panose="02070309020205020404" pitchFamily="49" charset="0"/>
              </a:rPr>
              <a:t>} </a:t>
            </a:r>
          </a:p>
          <a:p>
            <a:pPr>
              <a:lnSpc>
                <a:spcPct val="120000"/>
              </a:lnSpc>
              <a:buSzPct val="120000"/>
              <a:defRPr/>
            </a:pPr>
            <a:r>
              <a:rPr lang="en-US" altLang="zh-CN" sz="2000" b="1" dirty="0">
                <a:latin typeface="Courier New" panose="02070309020205020404" pitchFamily="49" charset="0"/>
              </a:rPr>
              <a:t>//</a:t>
            </a:r>
            <a:r>
              <a:rPr lang="zh-CN" altLang="en-US" sz="2000" dirty="0">
                <a:latin typeface="Courier New" panose="02070309020205020404" pitchFamily="49" charset="0"/>
                <a:ea typeface="黑体" panose="02010609060101010101" pitchFamily="49" charset="-122"/>
              </a:rPr>
              <a:t>有了构造函数，就不需要原来的</a:t>
            </a:r>
            <a:r>
              <a:rPr lang="en-US" altLang="zh-CN" sz="2000" b="1" dirty="0">
                <a:latin typeface="Courier New" panose="02070309020205020404" pitchFamily="49" charset="0"/>
                <a:ea typeface="黑体" panose="02010609060101010101" pitchFamily="49" charset="-122"/>
              </a:rPr>
              <a:t>initialize</a:t>
            </a:r>
            <a:r>
              <a:rPr lang="zh-CN" altLang="en-US" sz="2000" dirty="0">
                <a:latin typeface="Courier New" panose="02070309020205020404" pitchFamily="49" charset="0"/>
                <a:ea typeface="黑体" panose="02010609060101010101" pitchFamily="49" charset="-122"/>
              </a:rPr>
              <a:t>函数了</a:t>
            </a:r>
          </a:p>
        </p:txBody>
      </p:sp>
      <p:sp>
        <p:nvSpPr>
          <p:cNvPr id="3" name="矩形 2"/>
          <p:cNvSpPr/>
          <p:nvPr/>
        </p:nvSpPr>
        <p:spPr>
          <a:xfrm>
            <a:off x="899592" y="5013176"/>
            <a:ext cx="7200800" cy="830262"/>
          </a:xfrm>
          <a:prstGeom prst="rect">
            <a:avLst/>
          </a:prstGeom>
          <a:solidFill>
            <a:schemeClr val="bg1">
              <a:lumMod val="85000"/>
            </a:schemeClr>
          </a:solidFill>
          <a:ln>
            <a:noFill/>
          </a:ln>
        </p:spPr>
        <p:txBody>
          <a:bodyPr wrap="square">
            <a:spAutoFit/>
          </a:bodyPr>
          <a:lstStyle/>
          <a:p>
            <a:pPr>
              <a:lnSpc>
                <a:spcPct val="120000"/>
              </a:lnSpc>
              <a:buSzPct val="120000"/>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array(20, 30);</a:t>
            </a:r>
          </a:p>
          <a:p>
            <a:pPr>
              <a:lnSpc>
                <a:spcPct val="120000"/>
              </a:lnSpc>
              <a:buSzPct val="120000"/>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*p = new </a:t>
            </a: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(20, 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6">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7AD08-3534-43AF-0C61-75B0970D0EE3}"/>
              </a:ext>
            </a:extLst>
          </p:cNvPr>
          <p:cNvSpPr>
            <a:spLocks noGrp="1"/>
          </p:cNvSpPr>
          <p:nvPr>
            <p:ph type="title"/>
          </p:nvPr>
        </p:nvSpPr>
        <p:spPr/>
        <p:txBody>
          <a:bodyPr/>
          <a:lstStyle/>
          <a:p>
            <a:r>
              <a:rPr lang="en-CN" dirty="0"/>
              <a:t>Exercise</a:t>
            </a:r>
          </a:p>
        </p:txBody>
      </p:sp>
      <p:sp>
        <p:nvSpPr>
          <p:cNvPr id="3" name="Content Placeholder 2">
            <a:extLst>
              <a:ext uri="{FF2B5EF4-FFF2-40B4-BE49-F238E27FC236}">
                <a16:creationId xmlns:a16="http://schemas.microsoft.com/office/drawing/2014/main" id="{A27E48E3-ACF3-B991-6501-94822D5D9738}"/>
              </a:ext>
            </a:extLst>
          </p:cNvPr>
          <p:cNvSpPr>
            <a:spLocks noGrp="1"/>
          </p:cNvSpPr>
          <p:nvPr>
            <p:ph idx="1"/>
          </p:nvPr>
        </p:nvSpPr>
        <p:spPr/>
        <p:txBody>
          <a:bodyPr/>
          <a:lstStyle/>
          <a:p>
            <a:r>
              <a:rPr lang="en-CN" sz="2400" dirty="0"/>
              <a:t>Try declaring a new DoubleArray without calling the constructor:</a:t>
            </a:r>
          </a:p>
          <a:p>
            <a:endParaRPr lang="en-CN" sz="2400" dirty="0"/>
          </a:p>
          <a:p>
            <a:r>
              <a:rPr lang="en-CN" sz="2400" dirty="0"/>
              <a:t>DoubleArray myarray</a:t>
            </a:r>
          </a:p>
          <a:p>
            <a:endParaRPr lang="en-CN" sz="2400" dirty="0"/>
          </a:p>
          <a:p>
            <a:r>
              <a:rPr lang="en-CN" sz="2400" dirty="0"/>
              <a:t>Try to add a member function display() that displays the member attribute values and their addresses.</a:t>
            </a:r>
          </a:p>
          <a:p>
            <a:endParaRPr lang="en-CN" sz="2400" dirty="0"/>
          </a:p>
          <a:p>
            <a:r>
              <a:rPr lang="en-CN" sz="2400" dirty="0"/>
              <a:t>Use the display function to check the content of myarray.</a:t>
            </a:r>
          </a:p>
        </p:txBody>
      </p:sp>
    </p:spTree>
    <p:extLst>
      <p:ext uri="{BB962C8B-B14F-4D97-AF65-F5344CB8AC3E}">
        <p14:creationId xmlns:p14="http://schemas.microsoft.com/office/powerpoint/2010/main" val="3243313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a:xfrm>
            <a:off x="684213" y="115888"/>
            <a:ext cx="7772400" cy="720824"/>
          </a:xfrm>
        </p:spPr>
        <p:txBody>
          <a:bodyPr/>
          <a:lstStyle/>
          <a:p>
            <a:pPr eaLnBrk="1" hangingPunct="1"/>
            <a:r>
              <a:rPr lang="zh-CN" altLang="en-US" dirty="0"/>
              <a:t>重载构造函数例</a:t>
            </a:r>
            <a:endParaRPr lang="zh-CN" altLang="en-US" sz="3200" dirty="0"/>
          </a:p>
        </p:txBody>
      </p:sp>
      <p:sp>
        <p:nvSpPr>
          <p:cNvPr id="4" name="Text Box 3"/>
          <p:cNvSpPr txBox="1">
            <a:spLocks noChangeArrowheads="1"/>
          </p:cNvSpPr>
          <p:nvPr/>
        </p:nvSpPr>
        <p:spPr bwMode="auto">
          <a:xfrm>
            <a:off x="251520" y="1052736"/>
            <a:ext cx="8685212" cy="4878259"/>
          </a:xfrm>
          <a:prstGeom prst="rect">
            <a:avLst/>
          </a:prstGeom>
          <a:solidFill>
            <a:schemeClr val="bg1">
              <a:lumMod val="85000"/>
            </a:schemeClr>
          </a:solidFill>
          <a:ln>
            <a:noFill/>
          </a:ln>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ct val="0"/>
              </a:spcBef>
              <a:buFontTx/>
              <a:buNone/>
            </a:pPr>
            <a:r>
              <a:rPr lang="en-US" altLang="zh-CN" sz="2000" b="1" dirty="0">
                <a:solidFill>
                  <a:schemeClr val="tx1"/>
                </a:solidFill>
                <a:ea typeface="黑体" panose="02010609060101010101" pitchFamily="49" charset="-122"/>
              </a:rPr>
              <a:t>//</a:t>
            </a:r>
            <a:r>
              <a:rPr lang="zh-CN" altLang="en-US" sz="2000" dirty="0">
                <a:solidFill>
                  <a:schemeClr val="tx1"/>
                </a:solidFill>
                <a:ea typeface="黑体" panose="02010609060101010101" pitchFamily="49" charset="-122"/>
              </a:rPr>
              <a:t>试设计一个时间转换器，用户可输入秒、分秒或时分秒，输出相应的秒数</a:t>
            </a:r>
            <a:endParaRPr lang="en-US" altLang="zh-CN" sz="2000" dirty="0">
              <a:solidFill>
                <a:schemeClr val="tx1"/>
              </a:solidFill>
              <a:ea typeface="黑体" panose="02010609060101010101" pitchFamily="49" charset="-122"/>
            </a:endParaRPr>
          </a:p>
          <a:p>
            <a:pPr>
              <a:spcBef>
                <a:spcPct val="0"/>
              </a:spcBef>
              <a:buFontTx/>
              <a:buNone/>
            </a:pPr>
            <a:r>
              <a:rPr lang="en-US" altLang="zh-CN" sz="2000" b="1" dirty="0">
                <a:solidFill>
                  <a:schemeClr val="tx1"/>
                </a:solidFill>
                <a:ea typeface="黑体" panose="02010609060101010101" pitchFamily="49" charset="-122"/>
              </a:rPr>
              <a:t>class timer{</a:t>
            </a:r>
          </a:p>
          <a:p>
            <a:pPr>
              <a:spcBef>
                <a:spcPct val="0"/>
              </a:spcBef>
              <a:buFontTx/>
              <a:buNone/>
            </a:pPr>
            <a:r>
              <a:rPr lang="en-US" altLang="zh-CN" sz="2000" b="1" dirty="0">
                <a:solidFill>
                  <a:schemeClr val="tx1"/>
                </a:solidFill>
                <a:ea typeface="黑体" panose="02010609060101010101" pitchFamily="49" charset="-122"/>
              </a:rPr>
              <a:t>  </a:t>
            </a:r>
            <a:r>
              <a:rPr lang="en-US" altLang="zh-CN" sz="2000" b="1" dirty="0" err="1">
                <a:solidFill>
                  <a:schemeClr val="tx1"/>
                </a:solidFill>
                <a:ea typeface="黑体" panose="02010609060101010101" pitchFamily="49" charset="-122"/>
              </a:rPr>
              <a:t>int</a:t>
            </a:r>
            <a:r>
              <a:rPr lang="en-US" altLang="zh-CN" sz="2000" b="1" dirty="0">
                <a:solidFill>
                  <a:schemeClr val="tx1"/>
                </a:solidFill>
                <a:ea typeface="黑体" panose="02010609060101010101" pitchFamily="49" charset="-122"/>
              </a:rPr>
              <a:t> second;</a:t>
            </a:r>
          </a:p>
          <a:p>
            <a:pPr>
              <a:spcBef>
                <a:spcPct val="0"/>
              </a:spcBef>
              <a:buFontTx/>
              <a:buNone/>
            </a:pPr>
            <a:r>
              <a:rPr lang="en-US" altLang="zh-CN" sz="2000" b="1" dirty="0">
                <a:solidFill>
                  <a:schemeClr val="tx1"/>
                </a:solidFill>
                <a:ea typeface="黑体" panose="02010609060101010101" pitchFamily="49" charset="-122"/>
              </a:rPr>
              <a:t>public:</a:t>
            </a:r>
          </a:p>
          <a:p>
            <a:pPr>
              <a:spcBef>
                <a:spcPct val="0"/>
              </a:spcBef>
              <a:buFontTx/>
              <a:buNone/>
            </a:pPr>
            <a:r>
              <a:rPr lang="en-US" altLang="zh-CN" sz="2000" b="1" dirty="0">
                <a:solidFill>
                  <a:schemeClr val="tx1"/>
                </a:solidFill>
                <a:ea typeface="黑体" panose="02010609060101010101" pitchFamily="49" charset="-122"/>
              </a:rPr>
              <a:t>  </a:t>
            </a:r>
            <a:r>
              <a:rPr lang="en-US" altLang="zh-CN" sz="2000" b="1" dirty="0">
                <a:solidFill>
                  <a:srgbClr val="0066FF"/>
                </a:solidFill>
                <a:ea typeface="黑体" panose="02010609060101010101" pitchFamily="49" charset="-122"/>
              </a:rPr>
              <a:t>timer(</a:t>
            </a:r>
            <a:r>
              <a:rPr lang="en-US" altLang="zh-CN" sz="2000" b="1" dirty="0" err="1">
                <a:solidFill>
                  <a:srgbClr val="0066FF"/>
                </a:solidFill>
                <a:ea typeface="黑体" panose="02010609060101010101" pitchFamily="49" charset="-122"/>
              </a:rPr>
              <a:t>int</a:t>
            </a:r>
            <a:r>
              <a:rPr lang="en-US" altLang="zh-CN" sz="2000" b="1" dirty="0">
                <a:solidFill>
                  <a:srgbClr val="0066FF"/>
                </a:solidFill>
                <a:ea typeface="黑体" panose="02010609060101010101" pitchFamily="49" charset="-122"/>
              </a:rPr>
              <a:t> t)</a:t>
            </a:r>
            <a:r>
              <a:rPr lang="en-US" altLang="zh-CN" sz="2000" b="1" dirty="0">
                <a:solidFill>
                  <a:schemeClr val="tx1"/>
                </a:solidFill>
                <a:ea typeface="黑体" panose="02010609060101010101" pitchFamily="49" charset="-122"/>
              </a:rPr>
              <a:t>{ second = t; }</a:t>
            </a:r>
          </a:p>
          <a:p>
            <a:pPr>
              <a:spcBef>
                <a:spcPct val="0"/>
              </a:spcBef>
              <a:buFontTx/>
              <a:buNone/>
            </a:pPr>
            <a:r>
              <a:rPr lang="en-US" altLang="zh-CN" sz="2000" b="1" dirty="0">
                <a:solidFill>
                  <a:schemeClr val="tx1"/>
                </a:solidFill>
                <a:ea typeface="黑体" panose="02010609060101010101" pitchFamily="49" charset="-122"/>
              </a:rPr>
              <a:t>  </a:t>
            </a:r>
            <a:r>
              <a:rPr lang="en-US" altLang="zh-CN" sz="2000" b="1" dirty="0">
                <a:solidFill>
                  <a:srgbClr val="0066FF"/>
                </a:solidFill>
                <a:ea typeface="黑体" panose="02010609060101010101" pitchFamily="49" charset="-122"/>
              </a:rPr>
              <a:t>timer(</a:t>
            </a:r>
            <a:r>
              <a:rPr lang="en-US" altLang="zh-CN" sz="2000" b="1" dirty="0" err="1">
                <a:solidFill>
                  <a:srgbClr val="0066FF"/>
                </a:solidFill>
                <a:ea typeface="黑体" panose="02010609060101010101" pitchFamily="49" charset="-122"/>
              </a:rPr>
              <a:t>int</a:t>
            </a:r>
            <a:r>
              <a:rPr lang="en-US" altLang="zh-CN" sz="2000" b="1" dirty="0">
                <a:solidFill>
                  <a:srgbClr val="0066FF"/>
                </a:solidFill>
                <a:ea typeface="黑体" panose="02010609060101010101" pitchFamily="49" charset="-122"/>
              </a:rPr>
              <a:t> min, </a:t>
            </a:r>
            <a:r>
              <a:rPr lang="en-US" altLang="zh-CN" sz="2000" b="1" dirty="0" err="1">
                <a:solidFill>
                  <a:srgbClr val="0066FF"/>
                </a:solidFill>
                <a:ea typeface="黑体" panose="02010609060101010101" pitchFamily="49" charset="-122"/>
              </a:rPr>
              <a:t>int</a:t>
            </a:r>
            <a:r>
              <a:rPr lang="en-US" altLang="zh-CN" sz="2000" b="1" dirty="0">
                <a:solidFill>
                  <a:srgbClr val="0066FF"/>
                </a:solidFill>
                <a:ea typeface="黑体" panose="02010609060101010101" pitchFamily="49" charset="-122"/>
              </a:rPr>
              <a:t> sec) </a:t>
            </a:r>
            <a:r>
              <a:rPr lang="en-US" altLang="zh-CN" sz="2000" b="1" dirty="0">
                <a:solidFill>
                  <a:schemeClr val="tx1"/>
                </a:solidFill>
                <a:ea typeface="黑体" panose="02010609060101010101" pitchFamily="49" charset="-122"/>
              </a:rPr>
              <a:t>{ second = 60 * min + sec;}</a:t>
            </a:r>
          </a:p>
          <a:p>
            <a:pPr>
              <a:spcBef>
                <a:spcPct val="0"/>
              </a:spcBef>
              <a:buFontTx/>
              <a:buNone/>
            </a:pPr>
            <a:r>
              <a:rPr lang="en-US" altLang="zh-CN" sz="2000" b="1" dirty="0">
                <a:solidFill>
                  <a:schemeClr val="tx1"/>
                </a:solidFill>
                <a:ea typeface="黑体" panose="02010609060101010101" pitchFamily="49" charset="-122"/>
              </a:rPr>
              <a:t>  </a:t>
            </a:r>
            <a:r>
              <a:rPr lang="en-US" altLang="zh-CN" sz="2000" b="1" dirty="0">
                <a:solidFill>
                  <a:srgbClr val="0066FF"/>
                </a:solidFill>
                <a:ea typeface="黑体" panose="02010609060101010101" pitchFamily="49" charset="-122"/>
              </a:rPr>
              <a:t>timer(</a:t>
            </a:r>
            <a:r>
              <a:rPr lang="en-US" altLang="zh-CN" sz="2000" b="1" dirty="0" err="1">
                <a:solidFill>
                  <a:srgbClr val="0066FF"/>
                </a:solidFill>
                <a:ea typeface="黑体" panose="02010609060101010101" pitchFamily="49" charset="-122"/>
              </a:rPr>
              <a:t>int</a:t>
            </a:r>
            <a:r>
              <a:rPr lang="en-US" altLang="zh-CN" sz="2000" b="1" dirty="0">
                <a:solidFill>
                  <a:srgbClr val="0066FF"/>
                </a:solidFill>
                <a:ea typeface="黑体" panose="02010609060101010101" pitchFamily="49" charset="-122"/>
              </a:rPr>
              <a:t> h, </a:t>
            </a:r>
            <a:r>
              <a:rPr lang="en-US" altLang="zh-CN" sz="2000" b="1" dirty="0" err="1">
                <a:solidFill>
                  <a:srgbClr val="0066FF"/>
                </a:solidFill>
                <a:ea typeface="黑体" panose="02010609060101010101" pitchFamily="49" charset="-122"/>
              </a:rPr>
              <a:t>int</a:t>
            </a:r>
            <a:r>
              <a:rPr lang="en-US" altLang="zh-CN" sz="2000" b="1" dirty="0">
                <a:solidFill>
                  <a:srgbClr val="0066FF"/>
                </a:solidFill>
                <a:ea typeface="黑体" panose="02010609060101010101" pitchFamily="49" charset="-122"/>
              </a:rPr>
              <a:t> min, </a:t>
            </a:r>
            <a:r>
              <a:rPr lang="en-US" altLang="zh-CN" sz="2000" b="1" dirty="0" err="1">
                <a:solidFill>
                  <a:srgbClr val="0066FF"/>
                </a:solidFill>
                <a:ea typeface="黑体" panose="02010609060101010101" pitchFamily="49" charset="-122"/>
              </a:rPr>
              <a:t>int</a:t>
            </a:r>
            <a:r>
              <a:rPr lang="en-US" altLang="zh-CN" sz="2000" b="1" dirty="0">
                <a:solidFill>
                  <a:srgbClr val="0066FF"/>
                </a:solidFill>
                <a:ea typeface="黑体" panose="02010609060101010101" pitchFamily="49" charset="-122"/>
              </a:rPr>
              <a:t> sec)</a:t>
            </a:r>
            <a:r>
              <a:rPr lang="en-US" altLang="zh-CN" sz="2000" b="1" dirty="0">
                <a:solidFill>
                  <a:schemeClr val="tx1"/>
                </a:solidFill>
                <a:ea typeface="黑体" panose="02010609060101010101" pitchFamily="49" charset="-122"/>
              </a:rPr>
              <a:t> 	{second=sec+60*min+3600*h;}</a:t>
            </a:r>
          </a:p>
          <a:p>
            <a:pPr>
              <a:spcBef>
                <a:spcPct val="0"/>
              </a:spcBef>
              <a:buFontTx/>
              <a:buNone/>
            </a:pPr>
            <a:r>
              <a:rPr lang="en-US" altLang="zh-CN" sz="2000" b="1" dirty="0">
                <a:solidFill>
                  <a:schemeClr val="tx1"/>
                </a:solidFill>
                <a:ea typeface="黑体" panose="02010609060101010101" pitchFamily="49" charset="-122"/>
              </a:rPr>
              <a:t>  </a:t>
            </a:r>
            <a:r>
              <a:rPr lang="en-US" altLang="zh-CN" sz="2000" b="1" dirty="0" err="1">
                <a:solidFill>
                  <a:schemeClr val="tx1"/>
                </a:solidFill>
                <a:ea typeface="黑体" panose="02010609060101010101" pitchFamily="49" charset="-122"/>
              </a:rPr>
              <a:t>int</a:t>
            </a:r>
            <a:r>
              <a:rPr lang="en-US" altLang="zh-CN" sz="2000" b="1" dirty="0">
                <a:solidFill>
                  <a:schemeClr val="tx1"/>
                </a:solidFill>
                <a:ea typeface="黑体" panose="02010609060101010101" pitchFamily="49" charset="-122"/>
              </a:rPr>
              <a:t> </a:t>
            </a:r>
            <a:r>
              <a:rPr lang="en-US" altLang="zh-CN" sz="2000" b="1" dirty="0" err="1">
                <a:solidFill>
                  <a:schemeClr val="tx1"/>
                </a:solidFill>
                <a:ea typeface="黑体" panose="02010609060101010101" pitchFamily="49" charset="-122"/>
              </a:rPr>
              <a:t>gettime</a:t>
            </a:r>
            <a:r>
              <a:rPr lang="en-US" altLang="zh-CN" sz="2000" b="1" dirty="0">
                <a:solidFill>
                  <a:schemeClr val="tx1"/>
                </a:solidFill>
                <a:ea typeface="黑体" panose="02010609060101010101" pitchFamily="49" charset="-122"/>
              </a:rPr>
              <a:t>() { return second; }</a:t>
            </a:r>
          </a:p>
          <a:p>
            <a:pPr>
              <a:spcBef>
                <a:spcPct val="0"/>
              </a:spcBef>
              <a:buFontTx/>
              <a:buNone/>
            </a:pPr>
            <a:r>
              <a:rPr lang="en-US" altLang="zh-CN" sz="2000" b="1" dirty="0">
                <a:solidFill>
                  <a:schemeClr val="tx1"/>
                </a:solidFill>
                <a:ea typeface="黑体" panose="02010609060101010101" pitchFamily="49" charset="-122"/>
              </a:rPr>
              <a:t>}</a:t>
            </a:r>
          </a:p>
          <a:p>
            <a:pPr>
              <a:spcBef>
                <a:spcPct val="0"/>
              </a:spcBef>
              <a:buFontTx/>
              <a:buNone/>
            </a:pPr>
            <a:endParaRPr lang="en-US" altLang="zh-CN" sz="2000" b="1" dirty="0">
              <a:solidFill>
                <a:schemeClr val="tx1"/>
              </a:solidFill>
              <a:ea typeface="黑体" panose="02010609060101010101" pitchFamily="49" charset="-122"/>
            </a:endParaRPr>
          </a:p>
          <a:p>
            <a:pPr>
              <a:spcBef>
                <a:spcPct val="0"/>
              </a:spcBef>
              <a:buFontTx/>
              <a:buNone/>
            </a:pPr>
            <a:r>
              <a:rPr lang="en-US" altLang="zh-CN" sz="2000" b="1" dirty="0">
                <a:solidFill>
                  <a:schemeClr val="tx1"/>
                </a:solidFill>
                <a:ea typeface="黑体" panose="02010609060101010101" pitchFamily="49" charset="-122"/>
              </a:rPr>
              <a:t>timer a(20), b(1, 20), c(1, 1, 10);</a:t>
            </a:r>
          </a:p>
          <a:p>
            <a:pPr>
              <a:spcBef>
                <a:spcPct val="0"/>
              </a:spcBef>
              <a:buFontTx/>
              <a:buNone/>
            </a:pPr>
            <a:r>
              <a:rPr lang="en-US" altLang="zh-CN" sz="2000" b="1" dirty="0" err="1">
                <a:solidFill>
                  <a:schemeClr val="tx1"/>
                </a:solidFill>
                <a:ea typeface="黑体" panose="02010609060101010101" pitchFamily="49" charset="-122"/>
              </a:rPr>
              <a:t>cout</a:t>
            </a:r>
            <a:r>
              <a:rPr lang="en-US" altLang="zh-CN" sz="2000" b="1" dirty="0">
                <a:solidFill>
                  <a:schemeClr val="tx1"/>
                </a:solidFill>
                <a:ea typeface="黑体" panose="02010609060101010101" pitchFamily="49" charset="-122"/>
              </a:rPr>
              <a:t> &lt;&lt; </a:t>
            </a:r>
            <a:r>
              <a:rPr lang="en-US" altLang="zh-CN" sz="2000" b="1" dirty="0" err="1">
                <a:solidFill>
                  <a:schemeClr val="tx1"/>
                </a:solidFill>
                <a:ea typeface="黑体" panose="02010609060101010101" pitchFamily="49" charset="-122"/>
              </a:rPr>
              <a:t>a.gettime</a:t>
            </a:r>
            <a:r>
              <a:rPr lang="en-US" altLang="zh-CN" sz="2000" b="1" dirty="0">
                <a:solidFill>
                  <a:schemeClr val="tx1"/>
                </a:solidFill>
                <a:ea typeface="黑体" panose="02010609060101010101" pitchFamily="49" charset="-122"/>
              </a:rPr>
              <a:t>() &lt;&lt; </a:t>
            </a:r>
            <a:r>
              <a:rPr lang="en-US" altLang="zh-CN" sz="2000" b="1" dirty="0" err="1">
                <a:solidFill>
                  <a:schemeClr val="tx1"/>
                </a:solidFill>
                <a:ea typeface="黑体" panose="02010609060101010101" pitchFamily="49" charset="-122"/>
              </a:rPr>
              <a:t>b.gettime</a:t>
            </a:r>
            <a:r>
              <a:rPr lang="en-US" altLang="zh-CN" sz="2000" b="1" dirty="0">
                <a:solidFill>
                  <a:schemeClr val="tx1"/>
                </a:solidFill>
                <a:ea typeface="黑体" panose="02010609060101010101" pitchFamily="49" charset="-122"/>
              </a:rPr>
              <a:t>() &lt;&lt; </a:t>
            </a:r>
            <a:r>
              <a:rPr lang="en-US" altLang="zh-CN" sz="2000" b="1" dirty="0" err="1">
                <a:solidFill>
                  <a:schemeClr val="tx1"/>
                </a:solidFill>
                <a:ea typeface="黑体" panose="02010609060101010101" pitchFamily="49" charset="-122"/>
              </a:rPr>
              <a:t>c.gettime</a:t>
            </a:r>
            <a:r>
              <a:rPr lang="en-US" altLang="zh-CN" sz="2000" b="1" dirty="0">
                <a:solidFill>
                  <a:schemeClr val="tx1"/>
                </a:solidFill>
                <a:ea typeface="黑体" panose="02010609060101010101" pitchFamily="49" charset="-122"/>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258888" y="107950"/>
            <a:ext cx="7772400" cy="746125"/>
          </a:xfrm>
        </p:spPr>
        <p:txBody>
          <a:bodyPr/>
          <a:lstStyle/>
          <a:p>
            <a:pPr marL="838200" indent="-838200" eaLnBrk="1" hangingPunct="1"/>
            <a:r>
              <a:rPr lang="zh-CN" altLang="en-US" dirty="0"/>
              <a:t>第十章 创建功能更强的类型</a:t>
            </a:r>
          </a:p>
        </p:txBody>
      </p:sp>
      <p:sp>
        <p:nvSpPr>
          <p:cNvPr id="13" name="AutoShape 5"/>
          <p:cNvSpPr>
            <a:spLocks noChangeArrowheads="1"/>
          </p:cNvSpPr>
          <p:nvPr/>
        </p:nvSpPr>
        <p:spPr bwMode="auto">
          <a:xfrm>
            <a:off x="2051720" y="354853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.4 </a:t>
            </a:r>
            <a:r>
              <a:rPr lang="en-US" altLang="zh-CN" dirty="0" err="1">
                <a:solidFill>
                  <a:srgbClr val="000000"/>
                </a:solidFill>
                <a:latin typeface="Times New Roman" panose="02020603050405020304" pitchFamily="18" charset="0"/>
              </a:rPr>
              <a:t>const</a:t>
            </a:r>
            <a:r>
              <a:rPr lang="zh-CN" altLang="en-US" dirty="0">
                <a:solidFill>
                  <a:srgbClr val="000000"/>
                </a:solidFill>
                <a:latin typeface="Times New Roman" panose="02020603050405020304" pitchFamily="18" charset="0"/>
              </a:rPr>
              <a:t>与类</a:t>
            </a:r>
            <a:endParaRPr kumimoji="0" lang="en-US" altLang="zh-CN" dirty="0">
              <a:solidFill>
                <a:srgbClr val="000000"/>
              </a:solidFill>
              <a:latin typeface="Times New Roman" panose="02020603050405020304" pitchFamily="18" charset="0"/>
            </a:endParaRPr>
          </a:p>
        </p:txBody>
      </p:sp>
      <p:grpSp>
        <p:nvGrpSpPr>
          <p:cNvPr id="14" name="Group 8"/>
          <p:cNvGrpSpPr>
            <a:grpSpLocks/>
          </p:cNvGrpSpPr>
          <p:nvPr/>
        </p:nvGrpSpPr>
        <p:grpSpPr bwMode="auto">
          <a:xfrm>
            <a:off x="6876132" y="3836566"/>
            <a:ext cx="434975" cy="393700"/>
            <a:chOff x="2078" y="1680"/>
            <a:chExt cx="1615" cy="1615"/>
          </a:xfrm>
        </p:grpSpPr>
        <p:sp>
          <p:nvSpPr>
            <p:cNvPr id="15"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6"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7"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18"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9"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0"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22" name="AutoShape 4"/>
          <p:cNvSpPr>
            <a:spLocks noChangeArrowheads="1"/>
          </p:cNvSpPr>
          <p:nvPr/>
        </p:nvSpPr>
        <p:spPr bwMode="auto">
          <a:xfrm>
            <a:off x="2051720" y="2853209"/>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10.3 </a:t>
            </a:r>
            <a:r>
              <a:rPr lang="zh-CN" altLang="en-US" dirty="0">
                <a:solidFill>
                  <a:srgbClr val="000000"/>
                </a:solidFill>
                <a:latin typeface="Times New Roman" panose="02020603050405020304" pitchFamily="18" charset="0"/>
              </a:rPr>
              <a:t>对象的构造与析构</a:t>
            </a:r>
          </a:p>
        </p:txBody>
      </p:sp>
      <p:grpSp>
        <p:nvGrpSpPr>
          <p:cNvPr id="23" name="Group 15"/>
          <p:cNvGrpSpPr>
            <a:grpSpLocks/>
          </p:cNvGrpSpPr>
          <p:nvPr/>
        </p:nvGrpSpPr>
        <p:grpSpPr bwMode="auto">
          <a:xfrm>
            <a:off x="6876132" y="3116486"/>
            <a:ext cx="434975" cy="393700"/>
            <a:chOff x="2078" y="1680"/>
            <a:chExt cx="1615" cy="1615"/>
          </a:xfrm>
        </p:grpSpPr>
        <p:sp>
          <p:nvSpPr>
            <p:cNvPr id="24"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5"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6"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7"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8"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9"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grpSp>
        <p:nvGrpSpPr>
          <p:cNvPr id="30" name="Group 59"/>
          <p:cNvGrpSpPr>
            <a:grpSpLocks/>
          </p:cNvGrpSpPr>
          <p:nvPr/>
        </p:nvGrpSpPr>
        <p:grpSpPr bwMode="auto">
          <a:xfrm>
            <a:off x="2051720" y="2172172"/>
            <a:ext cx="5256212" cy="681037"/>
            <a:chOff x="1066" y="1253"/>
            <a:chExt cx="3311" cy="429"/>
          </a:xfrm>
        </p:grpSpPr>
        <p:sp>
          <p:nvSpPr>
            <p:cNvPr id="31"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.2 </a:t>
              </a:r>
              <a:r>
                <a:rPr lang="zh-CN" altLang="en-US" dirty="0">
                  <a:solidFill>
                    <a:srgbClr val="000000"/>
                  </a:solidFill>
                  <a:latin typeface="Times New Roman" panose="02020603050405020304" pitchFamily="18" charset="0"/>
                </a:rPr>
                <a:t>类的定义</a:t>
              </a:r>
              <a:endParaRPr kumimoji="0" lang="zh-CN" altLang="en-US" dirty="0">
                <a:solidFill>
                  <a:srgbClr val="000000"/>
                </a:solidFill>
                <a:latin typeface="Times New Roman" panose="02020603050405020304" pitchFamily="18" charset="0"/>
              </a:endParaRPr>
            </a:p>
          </p:txBody>
        </p:sp>
        <p:grpSp>
          <p:nvGrpSpPr>
            <p:cNvPr id="32" name="Group 22"/>
            <p:cNvGrpSpPr>
              <a:grpSpLocks/>
            </p:cNvGrpSpPr>
            <p:nvPr/>
          </p:nvGrpSpPr>
          <p:grpSpPr bwMode="auto">
            <a:xfrm>
              <a:off x="4103" y="1434"/>
              <a:ext cx="274" cy="248"/>
              <a:chOff x="2078" y="1680"/>
              <a:chExt cx="1615" cy="1615"/>
            </a:xfrm>
          </p:grpSpPr>
          <p:sp>
            <p:nvSpPr>
              <p:cNvPr id="33"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4"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5"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6"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7"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8"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grpSp>
      <p:sp>
        <p:nvSpPr>
          <p:cNvPr id="40" name="AutoShape 29">
            <a:hlinkClick r:id="rId3" action="ppaction://hlinksldjump"/>
          </p:cNvPr>
          <p:cNvSpPr>
            <a:spLocks noChangeArrowheads="1"/>
          </p:cNvSpPr>
          <p:nvPr/>
        </p:nvSpPr>
        <p:spPr bwMode="auto">
          <a:xfrm>
            <a:off x="2051720" y="148478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b="1" dirty="0">
                <a:solidFill>
                  <a:srgbClr val="FF0000"/>
                </a:solidFill>
                <a:latin typeface="Times New Roman" panose="02020603050405020304" pitchFamily="18" charset="0"/>
              </a:rPr>
              <a:t>10</a:t>
            </a:r>
            <a:r>
              <a:rPr kumimoji="0" lang="en-US" altLang="zh-CN" b="1" dirty="0">
                <a:solidFill>
                  <a:srgbClr val="FF0000"/>
                </a:solidFill>
                <a:latin typeface="Times New Roman" panose="02020603050405020304" pitchFamily="18" charset="0"/>
              </a:rPr>
              <a:t>.1 </a:t>
            </a:r>
            <a:r>
              <a:rPr lang="zh-CN" altLang="en-US" b="1" dirty="0">
                <a:solidFill>
                  <a:srgbClr val="FF0000"/>
                </a:solidFill>
                <a:latin typeface="Times New Roman" panose="02020603050405020304" pitchFamily="18" charset="0"/>
              </a:rPr>
              <a:t>面向对象程序设计</a:t>
            </a:r>
            <a:endParaRPr kumimoji="0" lang="zh-CN" altLang="en-US" b="1" dirty="0">
              <a:solidFill>
                <a:srgbClr val="FF0000"/>
              </a:solidFill>
              <a:latin typeface="Times New Roman" panose="02020603050405020304" pitchFamily="18" charset="0"/>
            </a:endParaRPr>
          </a:p>
        </p:txBody>
      </p:sp>
      <p:grpSp>
        <p:nvGrpSpPr>
          <p:cNvPr id="41" name="Group 30"/>
          <p:cNvGrpSpPr>
            <a:grpSpLocks/>
          </p:cNvGrpSpPr>
          <p:nvPr/>
        </p:nvGrpSpPr>
        <p:grpSpPr bwMode="auto">
          <a:xfrm>
            <a:off x="6873329" y="1773709"/>
            <a:ext cx="434975" cy="393700"/>
            <a:chOff x="2078" y="1680"/>
            <a:chExt cx="1615" cy="1615"/>
          </a:xfrm>
        </p:grpSpPr>
        <p:sp>
          <p:nvSpPr>
            <p:cNvPr id="42"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3"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4"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5"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6"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7"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48" name="AutoShape 5"/>
          <p:cNvSpPr>
            <a:spLocks noChangeArrowheads="1"/>
          </p:cNvSpPr>
          <p:nvPr/>
        </p:nvSpPr>
        <p:spPr bwMode="auto">
          <a:xfrm>
            <a:off x="2051720" y="4916413"/>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.6 </a:t>
            </a:r>
            <a:r>
              <a:rPr lang="zh-CN" altLang="en-US" dirty="0">
                <a:solidFill>
                  <a:srgbClr val="000000"/>
                </a:solidFill>
                <a:latin typeface="Times New Roman" panose="02020603050405020304" pitchFamily="18" charset="0"/>
              </a:rPr>
              <a:t>友元</a:t>
            </a:r>
            <a:endParaRPr kumimoji="0" lang="en-US" altLang="zh-CN" dirty="0">
              <a:solidFill>
                <a:srgbClr val="000000"/>
              </a:solidFill>
              <a:latin typeface="Times New Roman" panose="02020603050405020304" pitchFamily="18" charset="0"/>
            </a:endParaRPr>
          </a:p>
        </p:txBody>
      </p:sp>
      <p:grpSp>
        <p:nvGrpSpPr>
          <p:cNvPr id="49" name="Group 8"/>
          <p:cNvGrpSpPr>
            <a:grpSpLocks/>
          </p:cNvGrpSpPr>
          <p:nvPr/>
        </p:nvGrpSpPr>
        <p:grpSpPr bwMode="auto">
          <a:xfrm>
            <a:off x="6876132" y="5204445"/>
            <a:ext cx="434975" cy="393700"/>
            <a:chOff x="2078" y="1680"/>
            <a:chExt cx="1615" cy="1615"/>
          </a:xfrm>
        </p:grpSpPr>
        <p:sp>
          <p:nvSpPr>
            <p:cNvPr id="50"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1"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2"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3"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4"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5"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56" name="AutoShape 4"/>
          <p:cNvSpPr>
            <a:spLocks noChangeArrowheads="1"/>
          </p:cNvSpPr>
          <p:nvPr/>
        </p:nvSpPr>
        <p:spPr bwMode="auto">
          <a:xfrm>
            <a:off x="2051720" y="4221088"/>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.5 </a:t>
            </a:r>
            <a:r>
              <a:rPr lang="zh-CN" altLang="en-US" dirty="0">
                <a:solidFill>
                  <a:srgbClr val="000000"/>
                </a:solidFill>
                <a:latin typeface="Times New Roman" panose="02020603050405020304" pitchFamily="18" charset="0"/>
              </a:rPr>
              <a:t>静态成员</a:t>
            </a:r>
            <a:endParaRPr kumimoji="0" lang="en-US" altLang="zh-CN" dirty="0">
              <a:solidFill>
                <a:srgbClr val="000000"/>
              </a:solidFill>
              <a:latin typeface="Times New Roman" panose="02020603050405020304" pitchFamily="18" charset="0"/>
            </a:endParaRPr>
          </a:p>
        </p:txBody>
      </p:sp>
      <p:grpSp>
        <p:nvGrpSpPr>
          <p:cNvPr id="57" name="Group 15"/>
          <p:cNvGrpSpPr>
            <a:grpSpLocks/>
          </p:cNvGrpSpPr>
          <p:nvPr/>
        </p:nvGrpSpPr>
        <p:grpSpPr bwMode="auto">
          <a:xfrm>
            <a:off x="6876132" y="4484365"/>
            <a:ext cx="434975" cy="393700"/>
            <a:chOff x="2078" y="1680"/>
            <a:chExt cx="1615" cy="1615"/>
          </a:xfrm>
        </p:grpSpPr>
        <p:sp>
          <p:nvSpPr>
            <p:cNvPr id="58"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9"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0"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1"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2"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3"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a:xfrm>
            <a:off x="831850" y="115888"/>
            <a:ext cx="7772400" cy="990600"/>
          </a:xfrm>
        </p:spPr>
        <p:txBody>
          <a:bodyPr/>
          <a:lstStyle/>
          <a:p>
            <a:pPr eaLnBrk="1" hangingPunct="1">
              <a:defRPr/>
            </a:pPr>
            <a:r>
              <a:rPr lang="zh-CN" altLang="en-US" dirty="0"/>
              <a:t>初始化列表方法</a:t>
            </a:r>
          </a:p>
        </p:txBody>
      </p:sp>
      <p:sp>
        <p:nvSpPr>
          <p:cNvPr id="23554" name="Rectangle 3"/>
          <p:cNvSpPr>
            <a:spLocks noGrp="1" noChangeArrowheads="1"/>
          </p:cNvSpPr>
          <p:nvPr>
            <p:ph idx="1"/>
          </p:nvPr>
        </p:nvSpPr>
        <p:spPr>
          <a:xfrm>
            <a:off x="107950" y="908050"/>
            <a:ext cx="8568506" cy="1368822"/>
          </a:xfrm>
        </p:spPr>
        <p:txBody>
          <a:bodyPr/>
          <a:lstStyle/>
          <a:p>
            <a:pPr eaLnBrk="1" hangingPunct="1"/>
            <a:r>
              <a:rPr lang="zh-CN" altLang="en-US" sz="2400" b="1" dirty="0"/>
              <a:t>构造函数可以包含一个</a:t>
            </a:r>
            <a:r>
              <a:rPr lang="zh-CN" altLang="en-US" sz="2400" b="1" dirty="0">
                <a:solidFill>
                  <a:srgbClr val="4724F8"/>
                </a:solidFill>
              </a:rPr>
              <a:t>构造函数初始化列表</a:t>
            </a:r>
          </a:p>
          <a:p>
            <a:pPr lvl="1" eaLnBrk="1" hangingPunct="1"/>
            <a:r>
              <a:rPr lang="zh-CN" altLang="en-US" sz="2000" dirty="0">
                <a:solidFill>
                  <a:schemeClr val="tx1"/>
                </a:solidFill>
              </a:rPr>
              <a:t>位于函数头和函数体之间，以一个冒号开头，接着是一个以逗号分隔的数据成员初始化列表</a:t>
            </a:r>
            <a:endParaRPr lang="en-US" altLang="zh-CN" sz="2000" dirty="0">
              <a:solidFill>
                <a:schemeClr val="tx1"/>
              </a:solidFill>
            </a:endParaRPr>
          </a:p>
          <a:p>
            <a:pPr lvl="1" eaLnBrk="1" hangingPunct="1"/>
            <a:endParaRPr lang="en-US" altLang="zh-CN" dirty="0"/>
          </a:p>
          <a:p>
            <a:pPr marL="628650" lvl="1" indent="0" eaLnBrk="1" hangingPunct="1">
              <a:buNone/>
            </a:pPr>
            <a:endParaRPr lang="en-US" altLang="zh-CN" dirty="0"/>
          </a:p>
          <a:p>
            <a:pPr eaLnBrk="1" hangingPunct="1">
              <a:lnSpc>
                <a:spcPct val="140000"/>
              </a:lnSpc>
            </a:pPr>
            <a:endParaRPr lang="en-US" altLang="zh-CN" sz="1400" b="1" dirty="0"/>
          </a:p>
          <a:p>
            <a:pPr eaLnBrk="1" hangingPunct="1">
              <a:lnSpc>
                <a:spcPct val="140000"/>
              </a:lnSpc>
            </a:pPr>
            <a:r>
              <a:rPr lang="zh-CN" altLang="en-US" sz="2400" b="1" dirty="0"/>
              <a:t>对象的构造过程：</a:t>
            </a:r>
          </a:p>
          <a:p>
            <a:pPr lvl="1" eaLnBrk="1" hangingPunct="1"/>
            <a:r>
              <a:rPr lang="zh-CN" altLang="en-US" sz="2000" dirty="0">
                <a:solidFill>
                  <a:schemeClr val="tx1"/>
                </a:solidFill>
              </a:rPr>
              <a:t>首先</a:t>
            </a:r>
            <a:r>
              <a:rPr lang="zh-CN" altLang="en-US" sz="2000" dirty="0">
                <a:solidFill>
                  <a:srgbClr val="FF0000"/>
                </a:solidFill>
              </a:rPr>
              <a:t>按照数据成员定义顺序</a:t>
            </a:r>
            <a:r>
              <a:rPr lang="zh-CN" altLang="en-US" sz="2000" dirty="0">
                <a:solidFill>
                  <a:schemeClr val="tx1"/>
                </a:solidFill>
              </a:rPr>
              <a:t>，执行每一个数据成员的构造函数：如果成员没有出现在初始化列表中，执行其默认构造函数，否则按初始化列表中列出的实际参数执行对应的构造函数；之后，执行类的构造函数</a:t>
            </a:r>
            <a:endParaRPr lang="en-US" altLang="zh-CN" sz="2000" dirty="0">
              <a:solidFill>
                <a:schemeClr val="tx1"/>
              </a:solidFill>
            </a:endParaRPr>
          </a:p>
          <a:p>
            <a:pPr eaLnBrk="1" hangingPunct="1"/>
            <a:r>
              <a:rPr lang="zh-CN" altLang="en-US" sz="2400" b="1" dirty="0"/>
              <a:t>有些场景必须使用初始化列表，比如数据成员是另一个类的对象，或者常量数据成员只能在定义时初始化</a:t>
            </a:r>
          </a:p>
          <a:p>
            <a:pPr lvl="1" eaLnBrk="1" hangingPunct="1"/>
            <a:endParaRPr lang="zh-CN" altLang="en-US" sz="2000" dirty="0">
              <a:solidFill>
                <a:schemeClr val="tx1"/>
              </a:solidFill>
            </a:endParaRPr>
          </a:p>
          <a:p>
            <a:pPr lvl="1" eaLnBrk="1" hangingPunct="1"/>
            <a:endParaRPr lang="en-US" altLang="zh-CN" sz="2000" dirty="0">
              <a:solidFill>
                <a:schemeClr val="tx1"/>
              </a:solidFill>
            </a:endParaRPr>
          </a:p>
        </p:txBody>
      </p:sp>
      <p:sp>
        <p:nvSpPr>
          <p:cNvPr id="2" name="矩形 1"/>
          <p:cNvSpPr/>
          <p:nvPr/>
        </p:nvSpPr>
        <p:spPr>
          <a:xfrm>
            <a:off x="827584" y="2204864"/>
            <a:ext cx="7848872" cy="1200329"/>
          </a:xfrm>
          <a:prstGeom prst="rect">
            <a:avLst/>
          </a:prstGeom>
          <a:solidFill>
            <a:schemeClr val="bg1">
              <a:lumMod val="85000"/>
            </a:schemeClr>
          </a:solidFill>
          <a:ln>
            <a:noFill/>
          </a:ln>
        </p:spPr>
        <p:txBody>
          <a:bodyPr wrap="square">
            <a:spAutoFit/>
          </a:bodyPr>
          <a:lstStyle/>
          <a:p>
            <a:pPr>
              <a:lnSpc>
                <a:spcPct val="120000"/>
              </a:lnSpc>
              <a:buSzPct val="120000"/>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a:t>
            </a: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a:t>
            </a:r>
            <a:r>
              <a:rPr lang="en-US" altLang="zh-CN" sz="2000" b="1" dirty="0" err="1">
                <a:latin typeface="Courier New" panose="02070309020205020404" pitchFamily="49" charset="0"/>
              </a:rPr>
              <a:t>lh</a:t>
            </a:r>
            <a:r>
              <a:rPr lang="en-US" altLang="zh-CN" sz="2000" b="1" dirty="0">
                <a:latin typeface="Courier New" panose="02070309020205020404" pitchFamily="49" charset="0"/>
              </a:rPr>
              <a:t>, </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a:t>
            </a:r>
            <a:r>
              <a:rPr lang="en-US" altLang="zh-CN" sz="2000" b="1" dirty="0" err="1">
                <a:latin typeface="Courier New" panose="02070309020205020404" pitchFamily="49" charset="0"/>
              </a:rPr>
              <a:t>rh</a:t>
            </a:r>
            <a:r>
              <a:rPr lang="en-US" altLang="zh-CN" sz="2000" b="1" dirty="0">
                <a:latin typeface="Courier New" panose="02070309020205020404" pitchFamily="49" charset="0"/>
              </a:rPr>
              <a:t>)</a:t>
            </a:r>
            <a:r>
              <a:rPr lang="en-US" altLang="zh-CN" sz="2000" b="1" dirty="0">
                <a:solidFill>
                  <a:srgbClr val="4724F8"/>
                </a:solidFill>
                <a:latin typeface="Courier New" panose="02070309020205020404" pitchFamily="49" charset="0"/>
              </a:rPr>
              <a:t>:low(</a:t>
            </a:r>
            <a:r>
              <a:rPr lang="en-US" altLang="zh-CN" sz="2000" b="1" dirty="0" err="1">
                <a:solidFill>
                  <a:srgbClr val="4724F8"/>
                </a:solidFill>
                <a:latin typeface="Courier New" panose="02070309020205020404" pitchFamily="49" charset="0"/>
              </a:rPr>
              <a:t>lh</a:t>
            </a:r>
            <a:r>
              <a:rPr lang="en-US" altLang="zh-CN" sz="2000" b="1" dirty="0">
                <a:solidFill>
                  <a:srgbClr val="4724F8"/>
                </a:solidFill>
                <a:latin typeface="Courier New" panose="02070309020205020404" pitchFamily="49" charset="0"/>
              </a:rPr>
              <a:t>),high(</a:t>
            </a:r>
            <a:r>
              <a:rPr lang="en-US" altLang="zh-CN" sz="2000" b="1" dirty="0" err="1">
                <a:solidFill>
                  <a:srgbClr val="4724F8"/>
                </a:solidFill>
                <a:latin typeface="Courier New" panose="02070309020205020404" pitchFamily="49" charset="0"/>
              </a:rPr>
              <a:t>rh</a:t>
            </a:r>
            <a:r>
              <a:rPr lang="en-US" altLang="zh-CN" sz="2000" b="1" dirty="0">
                <a:solidFill>
                  <a:srgbClr val="4724F8"/>
                </a:solidFill>
                <a:latin typeface="Courier New" panose="02070309020205020404" pitchFamily="49" charset="0"/>
              </a:rPr>
              <a:t>)</a:t>
            </a:r>
          </a:p>
          <a:p>
            <a:pPr>
              <a:lnSpc>
                <a:spcPct val="120000"/>
              </a:lnSpc>
              <a:buSzPct val="120000"/>
              <a:defRPr/>
            </a:pPr>
            <a:r>
              <a:rPr lang="en-US" altLang="zh-CN" sz="2000" b="1" dirty="0">
                <a:latin typeface="Courier New" panose="02070309020205020404" pitchFamily="49" charset="0"/>
              </a:rPr>
              <a:t>{ storage = new double [high - low + 1];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55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a:xfrm>
            <a:off x="850900" y="115888"/>
            <a:ext cx="7772400" cy="720725"/>
          </a:xfrm>
        </p:spPr>
        <p:txBody>
          <a:bodyPr/>
          <a:lstStyle/>
          <a:p>
            <a:pPr eaLnBrk="1" hangingPunct="1"/>
            <a:r>
              <a:rPr lang="zh-CN" altLang="en-US"/>
              <a:t>复制构造函数</a:t>
            </a:r>
          </a:p>
        </p:txBody>
      </p:sp>
      <p:sp>
        <p:nvSpPr>
          <p:cNvPr id="25602" name="Rectangle 3"/>
          <p:cNvSpPr>
            <a:spLocks noGrp="1" noChangeArrowheads="1"/>
          </p:cNvSpPr>
          <p:nvPr>
            <p:ph idx="1"/>
          </p:nvPr>
        </p:nvSpPr>
        <p:spPr>
          <a:xfrm>
            <a:off x="179512" y="980728"/>
            <a:ext cx="8712968" cy="4772025"/>
          </a:xfrm>
        </p:spPr>
        <p:txBody>
          <a:bodyPr/>
          <a:lstStyle/>
          <a:p>
            <a:pPr eaLnBrk="1" hangingPunct="1"/>
            <a:r>
              <a:rPr lang="zh-CN" altLang="en-US" sz="2400" b="1" dirty="0"/>
              <a:t>在创建一个对象时，可以通过复制构造函数（拷贝构造函数）用一个同类的对象对其初始化</a:t>
            </a:r>
          </a:p>
          <a:p>
            <a:pPr eaLnBrk="1" hangingPunct="1"/>
            <a:endParaRPr lang="en-US" altLang="zh-CN" sz="2400" dirty="0"/>
          </a:p>
          <a:p>
            <a:pPr eaLnBrk="1" hangingPunct="1"/>
            <a:r>
              <a:rPr lang="zh-CN" altLang="en-US" sz="2400" b="1" dirty="0"/>
              <a:t>如果没有显示定义，编译器自动生成一个默认复制构造函数</a:t>
            </a:r>
            <a:endParaRPr lang="en-US" altLang="zh-CN" sz="2400" b="1" dirty="0"/>
          </a:p>
          <a:p>
            <a:pPr lvl="1" eaLnBrk="1" hangingPunct="1"/>
            <a:r>
              <a:rPr lang="zh-CN" altLang="en-US" sz="2000" dirty="0">
                <a:solidFill>
                  <a:schemeClr val="tx1"/>
                </a:solidFill>
              </a:rPr>
              <a:t>将实参对象的数据成员对应地赋值给正在创建的对象的数据成员</a:t>
            </a:r>
            <a:endParaRPr lang="en-US" altLang="zh-CN" sz="2000" dirty="0">
              <a:solidFill>
                <a:schemeClr val="tx1"/>
              </a:solidFill>
            </a:endParaRPr>
          </a:p>
          <a:p>
            <a:pPr marL="628650" lvl="1" indent="0" eaLnBrk="1" hangingPunct="1">
              <a:buNone/>
            </a:pPr>
            <a:endParaRPr lang="en-US" altLang="zh-CN" dirty="0">
              <a:solidFill>
                <a:schemeClr val="tx1"/>
              </a:solidFill>
            </a:endParaRPr>
          </a:p>
          <a:p>
            <a:pPr eaLnBrk="1" hangingPunct="1"/>
            <a:r>
              <a:rPr lang="zh-CN" altLang="en-US" sz="2400" b="1" dirty="0"/>
              <a:t>有时必须显示定义复制构造函数</a:t>
            </a:r>
          </a:p>
        </p:txBody>
      </p:sp>
      <p:sp>
        <p:nvSpPr>
          <p:cNvPr id="2" name="矩形 1"/>
          <p:cNvSpPr/>
          <p:nvPr/>
        </p:nvSpPr>
        <p:spPr>
          <a:xfrm>
            <a:off x="683568" y="1844824"/>
            <a:ext cx="8064896" cy="400110"/>
          </a:xfrm>
          <a:prstGeom prst="rect">
            <a:avLst/>
          </a:prstGeom>
          <a:solidFill>
            <a:schemeClr val="tx1">
              <a:lumMod val="85000"/>
              <a:lumOff val="15000"/>
            </a:schemeClr>
          </a:solidFill>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zh-CN" altLang="en-US" sz="2000" b="1" dirty="0">
                <a:solidFill>
                  <a:schemeClr val="bg1"/>
                </a:solidFill>
                <a:ea typeface="黑体" panose="02010609060101010101" pitchFamily="49" charset="-122"/>
              </a:rPr>
              <a:t>类名</a:t>
            </a:r>
            <a:r>
              <a:rPr lang="en-US" altLang="zh-CN" sz="2000" b="1" dirty="0">
                <a:solidFill>
                  <a:schemeClr val="bg1"/>
                </a:solidFill>
                <a:ea typeface="黑体" panose="02010609060101010101" pitchFamily="49" charset="-122"/>
              </a:rPr>
              <a:t>(</a:t>
            </a:r>
            <a:r>
              <a:rPr lang="en-US" altLang="zh-CN" sz="2000" b="1" dirty="0" err="1">
                <a:solidFill>
                  <a:schemeClr val="bg1"/>
                </a:solidFill>
                <a:ea typeface="黑体" panose="02010609060101010101" pitchFamily="49" charset="-122"/>
              </a:rPr>
              <a:t>const</a:t>
            </a:r>
            <a:r>
              <a:rPr lang="en-US" altLang="zh-CN" sz="2000" b="1" dirty="0">
                <a:solidFill>
                  <a:schemeClr val="bg1"/>
                </a:solidFill>
                <a:ea typeface="黑体" panose="02010609060101010101" pitchFamily="49" charset="-122"/>
              </a:rPr>
              <a:t>  &lt;</a:t>
            </a:r>
            <a:r>
              <a:rPr lang="zh-CN" altLang="en-US" sz="2000" b="1" dirty="0">
                <a:solidFill>
                  <a:schemeClr val="bg1"/>
                </a:solidFill>
                <a:ea typeface="黑体" panose="02010609060101010101" pitchFamily="49" charset="-122"/>
              </a:rPr>
              <a:t>类名</a:t>
            </a:r>
            <a:r>
              <a:rPr lang="en-US" altLang="zh-CN" sz="2000" b="1" dirty="0">
                <a:solidFill>
                  <a:schemeClr val="bg1"/>
                </a:solidFill>
                <a:ea typeface="黑体" panose="02010609060101010101" pitchFamily="49" charset="-122"/>
              </a:rPr>
              <a:t>&gt; &amp;);</a:t>
            </a:r>
            <a:endParaRPr lang="zh-CN" altLang="en-US" sz="2000" b="1" dirty="0">
              <a:solidFill>
                <a:schemeClr val="bg1"/>
              </a:solidFill>
              <a:ea typeface="黑体" panose="02010609060101010101" pitchFamily="49" charset="-122"/>
            </a:endParaRPr>
          </a:p>
        </p:txBody>
      </p:sp>
      <p:sp>
        <p:nvSpPr>
          <p:cNvPr id="5" name="矩形 4"/>
          <p:cNvSpPr/>
          <p:nvPr/>
        </p:nvSpPr>
        <p:spPr>
          <a:xfrm>
            <a:off x="899592" y="3201897"/>
            <a:ext cx="7848872" cy="441852"/>
          </a:xfrm>
          <a:prstGeom prst="rect">
            <a:avLst/>
          </a:prstGeom>
          <a:solidFill>
            <a:schemeClr val="bg1">
              <a:lumMod val="85000"/>
            </a:schemeClr>
          </a:solidFill>
          <a:ln>
            <a:noFill/>
          </a:ln>
        </p:spPr>
        <p:txBody>
          <a:bodyPr wrap="square" anchor="ctr">
            <a:spAutoFit/>
          </a:bodyPr>
          <a:lstStyle/>
          <a:p>
            <a:pPr>
              <a:lnSpc>
                <a:spcPct val="120000"/>
              </a:lnSpc>
              <a:buSzPct val="120000"/>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array1(20, 30), array2(array1);//</a:t>
            </a:r>
            <a:r>
              <a:rPr lang="zh-CN" altLang="en-US" sz="2000" b="1" dirty="0">
                <a:solidFill>
                  <a:srgbClr val="FF0000"/>
                </a:solidFill>
                <a:latin typeface="Courier New" panose="02070309020205020404" pitchFamily="49" charset="0"/>
                <a:ea typeface="黑体" panose="02010609060101010101" pitchFamily="49" charset="-122"/>
              </a:rPr>
              <a:t>关系</a:t>
            </a:r>
            <a:r>
              <a:rPr lang="en-US" altLang="zh-CN" sz="2000" b="1" dirty="0">
                <a:solidFill>
                  <a:srgbClr val="FF0000"/>
                </a:solidFill>
                <a:latin typeface="Courier New" panose="02070309020205020404" pitchFamily="49" charset="0"/>
                <a:ea typeface="黑体" panose="02010609060101010101" pitchFamily="49" charset="-122"/>
              </a:rPr>
              <a:t>?</a:t>
            </a:r>
            <a:endParaRPr lang="en-US" altLang="zh-CN" sz="2000" b="1" dirty="0">
              <a:solidFill>
                <a:srgbClr val="FF0000"/>
              </a:solidFill>
              <a:latin typeface="Courier New" panose="02070309020205020404" pitchFamily="49" charset="0"/>
            </a:endParaRPr>
          </a:p>
        </p:txBody>
      </p:sp>
      <p:sp>
        <p:nvSpPr>
          <p:cNvPr id="6" name="Rectangle 3"/>
          <p:cNvSpPr>
            <a:spLocks noChangeArrowheads="1"/>
          </p:cNvSpPr>
          <p:nvPr/>
        </p:nvSpPr>
        <p:spPr bwMode="auto">
          <a:xfrm>
            <a:off x="862013" y="4221088"/>
            <a:ext cx="7886451" cy="2246769"/>
          </a:xfrm>
          <a:prstGeom prst="rect">
            <a:avLst/>
          </a:prstGeom>
          <a:solidFill>
            <a:schemeClr val="bg1">
              <a:lumMod val="85000"/>
            </a:schemeClr>
          </a:solidFill>
          <a:ln>
            <a:noFill/>
          </a:ln>
        </p:spPr>
        <p:txBody>
          <a:bodyPr wrap="square">
            <a:spAutoFit/>
          </a:bodyPr>
          <a:lstStyle/>
          <a:p>
            <a:pPr>
              <a:buSzPct val="120000"/>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a:t>
            </a: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a:t>
            </a:r>
            <a:r>
              <a:rPr lang="en-US" altLang="zh-CN" sz="2000" b="1" dirty="0" err="1">
                <a:latin typeface="Courier New" panose="02070309020205020404" pitchFamily="49" charset="0"/>
              </a:rPr>
              <a:t>const</a:t>
            </a:r>
            <a:r>
              <a:rPr lang="en-US" altLang="zh-CN" sz="2000" b="1" dirty="0">
                <a:latin typeface="Courier New" panose="02070309020205020404" pitchFamily="49" charset="0"/>
              </a:rPr>
              <a:t> </a:t>
            </a: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&amp;</a:t>
            </a:r>
            <a:r>
              <a:rPr lang="en-US" altLang="zh-CN" sz="2000" b="1" dirty="0" err="1">
                <a:latin typeface="Courier New" panose="02070309020205020404" pitchFamily="49" charset="0"/>
              </a:rPr>
              <a:t>arr</a:t>
            </a:r>
            <a:r>
              <a:rPr lang="en-US" altLang="zh-CN" sz="2000" b="1" dirty="0">
                <a:latin typeface="Courier New" panose="02070309020205020404" pitchFamily="49" charset="0"/>
              </a:rPr>
              <a:t>)</a:t>
            </a:r>
          </a:p>
          <a:p>
            <a:pPr>
              <a:buSzPct val="120000"/>
              <a:defRPr/>
            </a:pPr>
            <a:r>
              <a:rPr lang="en-US" altLang="zh-CN" sz="2000" b="1" dirty="0">
                <a:latin typeface="Courier New" panose="02070309020205020404" pitchFamily="49" charset="0"/>
              </a:rPr>
              <a:t>{   low = </a:t>
            </a:r>
            <a:r>
              <a:rPr lang="en-US" altLang="zh-CN" sz="2000" b="1" dirty="0" err="1">
                <a:latin typeface="Courier New" panose="02070309020205020404" pitchFamily="49" charset="0"/>
              </a:rPr>
              <a:t>arr.low</a:t>
            </a:r>
            <a:r>
              <a:rPr lang="en-US" altLang="zh-CN" sz="2000" b="1" dirty="0">
                <a:latin typeface="Courier New" panose="02070309020205020404" pitchFamily="49" charset="0"/>
              </a:rPr>
              <a:t>;</a:t>
            </a:r>
          </a:p>
          <a:p>
            <a:pPr>
              <a:buSzPct val="120000"/>
              <a:defRPr/>
            </a:pPr>
            <a:r>
              <a:rPr lang="en-US" altLang="zh-CN" sz="2000" b="1" dirty="0">
                <a:latin typeface="Courier New" panose="02070309020205020404" pitchFamily="49" charset="0"/>
              </a:rPr>
              <a:t>    high = </a:t>
            </a:r>
            <a:r>
              <a:rPr lang="en-US" altLang="zh-CN" sz="2000" b="1" dirty="0" err="1">
                <a:latin typeface="Courier New" panose="02070309020205020404" pitchFamily="49" charset="0"/>
              </a:rPr>
              <a:t>arr.high</a:t>
            </a:r>
            <a:r>
              <a:rPr lang="en-US" altLang="zh-CN" sz="2000" b="1" dirty="0">
                <a:latin typeface="Courier New" panose="02070309020205020404" pitchFamily="49" charset="0"/>
              </a:rPr>
              <a:t>;</a:t>
            </a:r>
          </a:p>
          <a:p>
            <a:pPr>
              <a:buSzPct val="120000"/>
              <a:defRPr/>
            </a:pPr>
            <a:r>
              <a:rPr lang="en-US" altLang="zh-CN" sz="2000" b="1" dirty="0">
                <a:latin typeface="Courier New" panose="02070309020205020404" pitchFamily="49" charset="0"/>
              </a:rPr>
              <a:t>    storage = new double [high – low + 1];</a:t>
            </a:r>
          </a:p>
          <a:p>
            <a:pPr>
              <a:buSzPct val="120000"/>
              <a:defRPr/>
            </a:pPr>
            <a:r>
              <a:rPr lang="en-US" altLang="zh-CN" sz="2000" b="1" dirty="0">
                <a:latin typeface="Courier New" panose="02070309020205020404" pitchFamily="49" charset="0"/>
              </a:rPr>
              <a:t>    for (</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a:t>
            </a:r>
            <a:r>
              <a:rPr lang="en-US" altLang="zh-CN" sz="2000" b="1" dirty="0" err="1">
                <a:latin typeface="Courier New" panose="02070309020205020404" pitchFamily="49" charset="0"/>
              </a:rPr>
              <a:t>i</a:t>
            </a:r>
            <a:r>
              <a:rPr lang="en-US" altLang="zh-CN" sz="2000" b="1" dirty="0">
                <a:latin typeface="Courier New" panose="02070309020205020404" pitchFamily="49" charset="0"/>
              </a:rPr>
              <a:t> = 0; </a:t>
            </a:r>
            <a:r>
              <a:rPr lang="en-US" altLang="zh-CN" sz="2000" b="1" dirty="0" err="1">
                <a:latin typeface="Courier New" panose="02070309020205020404" pitchFamily="49" charset="0"/>
              </a:rPr>
              <a:t>i</a:t>
            </a:r>
            <a:r>
              <a:rPr lang="en-US" altLang="zh-CN" sz="2000" b="1" dirty="0">
                <a:latin typeface="Courier New" panose="02070309020205020404" pitchFamily="49" charset="0"/>
              </a:rPr>
              <a:t> &lt; high –low + 1; ++</a:t>
            </a:r>
            <a:r>
              <a:rPr lang="en-US" altLang="zh-CN" sz="2000" b="1" dirty="0" err="1">
                <a:latin typeface="Courier New" panose="02070309020205020404" pitchFamily="49" charset="0"/>
              </a:rPr>
              <a:t>i</a:t>
            </a:r>
            <a:r>
              <a:rPr lang="en-US" altLang="zh-CN" sz="2000" b="1" dirty="0">
                <a:latin typeface="Courier New" panose="02070309020205020404" pitchFamily="49" charset="0"/>
              </a:rPr>
              <a:t>)  </a:t>
            </a:r>
          </a:p>
          <a:p>
            <a:pPr>
              <a:buSzPct val="120000"/>
              <a:defRPr/>
            </a:pPr>
            <a:r>
              <a:rPr lang="en-US" altLang="zh-CN" sz="2000" b="1" dirty="0">
                <a:latin typeface="Courier New" panose="02070309020205020404" pitchFamily="49" charset="0"/>
              </a:rPr>
              <a:t>          storage[</a:t>
            </a:r>
            <a:r>
              <a:rPr lang="en-US" altLang="zh-CN" sz="2000" b="1" dirty="0" err="1">
                <a:latin typeface="Courier New" panose="02070309020205020404" pitchFamily="49" charset="0"/>
              </a:rPr>
              <a:t>i</a:t>
            </a:r>
            <a:r>
              <a:rPr lang="en-US" altLang="zh-CN" sz="2000" b="1" dirty="0">
                <a:latin typeface="Courier New" panose="02070309020205020404" pitchFamily="49" charset="0"/>
              </a:rPr>
              <a:t>] = </a:t>
            </a:r>
            <a:r>
              <a:rPr lang="en-US" altLang="zh-CN" sz="2000" b="1" dirty="0" err="1">
                <a:latin typeface="Courier New" panose="02070309020205020404" pitchFamily="49" charset="0"/>
              </a:rPr>
              <a:t>arr.storage</a:t>
            </a:r>
            <a:r>
              <a:rPr lang="en-US" altLang="zh-CN" sz="2000" b="1" dirty="0">
                <a:latin typeface="Courier New" panose="02070309020205020404" pitchFamily="49" charset="0"/>
              </a:rPr>
              <a:t>[</a:t>
            </a:r>
            <a:r>
              <a:rPr lang="en-US" altLang="zh-CN" sz="2000" b="1" dirty="0" err="1">
                <a:latin typeface="Courier New" panose="02070309020205020404" pitchFamily="49" charset="0"/>
              </a:rPr>
              <a:t>i</a:t>
            </a:r>
            <a:r>
              <a:rPr lang="en-US" altLang="zh-CN" sz="2000" b="1" dirty="0">
                <a:latin typeface="Courier New" panose="02070309020205020404" pitchFamily="49" charset="0"/>
              </a:rPr>
              <a:t>];</a:t>
            </a:r>
          </a:p>
          <a:p>
            <a:pPr>
              <a:buSzPct val="120000"/>
              <a:defRPr/>
            </a:pPr>
            <a:r>
              <a:rPr lang="en-US" altLang="zh-CN" sz="2000" b="1" dirty="0">
                <a:latin typeface="Courier New" panose="02070309020205020404" pitchFamily="49"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60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602">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uiExpand="1" build="p"/>
      <p:bldP spid="2" grpId="0" animBg="1"/>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a:xfrm>
            <a:off x="1908175" y="115888"/>
            <a:ext cx="6336233" cy="688975"/>
          </a:xfrm>
        </p:spPr>
        <p:txBody>
          <a:bodyPr/>
          <a:lstStyle/>
          <a:p>
            <a:pPr eaLnBrk="1" hangingPunct="1"/>
            <a:r>
              <a:rPr lang="zh-CN" altLang="en-US" dirty="0"/>
              <a:t>自动调用复制构造函数</a:t>
            </a:r>
          </a:p>
        </p:txBody>
      </p:sp>
      <p:sp>
        <p:nvSpPr>
          <p:cNvPr id="28674" name="Rectangle 3"/>
          <p:cNvSpPr>
            <a:spLocks noGrp="1" noChangeArrowheads="1"/>
          </p:cNvSpPr>
          <p:nvPr>
            <p:ph idx="1"/>
          </p:nvPr>
        </p:nvSpPr>
        <p:spPr>
          <a:xfrm>
            <a:off x="251520" y="764704"/>
            <a:ext cx="7974012" cy="4525963"/>
          </a:xfrm>
        </p:spPr>
        <p:txBody>
          <a:bodyPr/>
          <a:lstStyle/>
          <a:p>
            <a:pPr eaLnBrk="1" hangingPunct="1">
              <a:lnSpc>
                <a:spcPct val="150000"/>
              </a:lnSpc>
            </a:pPr>
            <a:r>
              <a:rPr lang="zh-CN" altLang="en-US" b="1" dirty="0"/>
              <a:t>对象定义或赋值时</a:t>
            </a:r>
            <a:endParaRPr lang="en-US" altLang="zh-CN" b="1" dirty="0"/>
          </a:p>
          <a:p>
            <a:pPr eaLnBrk="1" hangingPunct="1">
              <a:lnSpc>
                <a:spcPct val="150000"/>
              </a:lnSpc>
              <a:buFontTx/>
              <a:buNone/>
            </a:pPr>
            <a:r>
              <a:rPr lang="zh-CN" altLang="en-US" b="1" dirty="0"/>
              <a:t> </a:t>
            </a:r>
          </a:p>
          <a:p>
            <a:pPr eaLnBrk="1" hangingPunct="1">
              <a:lnSpc>
                <a:spcPct val="150000"/>
              </a:lnSpc>
            </a:pPr>
            <a:r>
              <a:rPr lang="zh-CN" altLang="en-US" b="1" dirty="0"/>
              <a:t>函数调用时，对象作为实参传给形参</a:t>
            </a:r>
            <a:endParaRPr lang="en-US" altLang="zh-CN" b="1" dirty="0"/>
          </a:p>
          <a:p>
            <a:pPr eaLnBrk="1" hangingPunct="1">
              <a:lnSpc>
                <a:spcPct val="150000"/>
              </a:lnSpc>
              <a:buFontTx/>
              <a:buNone/>
            </a:pPr>
            <a:endParaRPr lang="zh-CN" altLang="en-US" sz="2000" b="1" dirty="0"/>
          </a:p>
          <a:p>
            <a:pPr eaLnBrk="1" hangingPunct="1">
              <a:lnSpc>
                <a:spcPct val="150000"/>
              </a:lnSpc>
            </a:pPr>
            <a:endParaRPr lang="en-US" altLang="zh-CN" sz="1800" b="1" dirty="0"/>
          </a:p>
          <a:p>
            <a:pPr eaLnBrk="1" hangingPunct="1">
              <a:lnSpc>
                <a:spcPct val="150000"/>
              </a:lnSpc>
            </a:pPr>
            <a:r>
              <a:rPr lang="zh-CN" altLang="en-US" b="1" dirty="0"/>
              <a:t>把对象作为返回值时 </a:t>
            </a:r>
          </a:p>
        </p:txBody>
      </p:sp>
      <p:sp>
        <p:nvSpPr>
          <p:cNvPr id="2" name="矩形 1"/>
          <p:cNvSpPr/>
          <p:nvPr/>
        </p:nvSpPr>
        <p:spPr>
          <a:xfrm>
            <a:off x="900112" y="1438275"/>
            <a:ext cx="6984255" cy="830997"/>
          </a:xfrm>
          <a:prstGeom prst="rect">
            <a:avLst/>
          </a:prstGeom>
          <a:solidFill>
            <a:schemeClr val="bg1">
              <a:lumMod val="85000"/>
            </a:schemeClr>
          </a:solidFill>
          <a:ln>
            <a:noFill/>
          </a:ln>
        </p:spPr>
        <p:txBody>
          <a:bodyPr wrap="square">
            <a:spAutoFit/>
          </a:bodyPr>
          <a:lstStyle/>
          <a:p>
            <a:pPr>
              <a:lnSpc>
                <a:spcPct val="120000"/>
              </a:lnSpc>
              <a:buSzPct val="120000"/>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array2(array1);</a:t>
            </a:r>
            <a:r>
              <a:rPr lang="zh-CN" altLang="en-US" sz="2000" b="1" dirty="0">
                <a:latin typeface="Courier New" panose="02070309020205020404" pitchFamily="49" charset="0"/>
              </a:rPr>
              <a:t>      </a:t>
            </a:r>
            <a:endParaRPr lang="en-US" altLang="zh-CN" sz="2000" b="1" dirty="0">
              <a:latin typeface="Courier New" panose="02070309020205020404" pitchFamily="49" charset="0"/>
            </a:endParaRPr>
          </a:p>
          <a:p>
            <a:pPr>
              <a:lnSpc>
                <a:spcPct val="120000"/>
              </a:lnSpc>
              <a:buSzPct val="120000"/>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array2 = array1</a:t>
            </a:r>
            <a:r>
              <a:rPr lang="zh-CN" altLang="en-US" sz="2000" b="1" dirty="0">
                <a:latin typeface="Courier New" panose="02070309020205020404" pitchFamily="49" charset="0"/>
              </a:rPr>
              <a:t>； </a:t>
            </a:r>
          </a:p>
        </p:txBody>
      </p:sp>
      <p:sp>
        <p:nvSpPr>
          <p:cNvPr id="3" name="矩形 2"/>
          <p:cNvSpPr/>
          <p:nvPr/>
        </p:nvSpPr>
        <p:spPr>
          <a:xfrm>
            <a:off x="900112" y="2897188"/>
            <a:ext cx="6984255" cy="1200150"/>
          </a:xfrm>
          <a:prstGeom prst="rect">
            <a:avLst/>
          </a:prstGeom>
          <a:solidFill>
            <a:schemeClr val="bg1">
              <a:lumMod val="85000"/>
            </a:schemeClr>
          </a:solidFill>
          <a:ln>
            <a:noFill/>
          </a:ln>
        </p:spPr>
        <p:txBody>
          <a:bodyPr wrap="square">
            <a:spAutoFit/>
          </a:bodyPr>
          <a:lstStyle/>
          <a:p>
            <a:pPr>
              <a:lnSpc>
                <a:spcPct val="120000"/>
              </a:lnSpc>
              <a:buSzPct val="120000"/>
              <a:defRPr/>
            </a:pPr>
            <a:r>
              <a:rPr lang="en-US" altLang="zh-CN" sz="2000" b="1" dirty="0">
                <a:latin typeface="Courier New" panose="02070309020205020404" pitchFamily="49" charset="0"/>
              </a:rPr>
              <a:t>void f(</a:t>
            </a: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t>
            </a:r>
            <a:r>
              <a:rPr lang="en-US" altLang="zh-CN" sz="2000" b="1" dirty="0" err="1">
                <a:latin typeface="Courier New" panose="02070309020205020404" pitchFamily="49" charset="0"/>
              </a:rPr>
              <a:t>arr</a:t>
            </a:r>
            <a:r>
              <a:rPr lang="en-US" altLang="zh-CN" sz="2000" b="1" dirty="0">
                <a:latin typeface="Courier New" panose="02070309020205020404" pitchFamily="49" charset="0"/>
              </a:rPr>
              <a:t>);</a:t>
            </a:r>
          </a:p>
          <a:p>
            <a:pPr>
              <a:lnSpc>
                <a:spcPct val="120000"/>
              </a:lnSpc>
              <a:buSzPct val="120000"/>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array1;</a:t>
            </a:r>
          </a:p>
          <a:p>
            <a:pPr>
              <a:lnSpc>
                <a:spcPct val="120000"/>
              </a:lnSpc>
              <a:buSzPct val="120000"/>
              <a:defRPr/>
            </a:pPr>
            <a:r>
              <a:rPr lang="en-US" altLang="zh-CN" sz="2000" b="1" dirty="0">
                <a:latin typeface="Courier New" panose="02070309020205020404" pitchFamily="49" charset="0"/>
              </a:rPr>
              <a:t>f(array1);</a:t>
            </a:r>
            <a:endParaRPr lang="zh-CN" altLang="en-US" sz="2000" b="1" dirty="0">
              <a:latin typeface="Courier New" panose="02070309020205020404" pitchFamily="49" charset="0"/>
            </a:endParaRPr>
          </a:p>
        </p:txBody>
      </p:sp>
      <p:sp>
        <p:nvSpPr>
          <p:cNvPr id="6" name="矩形 5"/>
          <p:cNvSpPr/>
          <p:nvPr/>
        </p:nvSpPr>
        <p:spPr>
          <a:xfrm>
            <a:off x="900112" y="4565650"/>
            <a:ext cx="6984255" cy="1938992"/>
          </a:xfrm>
          <a:prstGeom prst="rect">
            <a:avLst/>
          </a:prstGeom>
          <a:solidFill>
            <a:schemeClr val="bg1">
              <a:lumMod val="85000"/>
            </a:schemeClr>
          </a:solidFill>
          <a:ln>
            <a:noFill/>
          </a:ln>
        </p:spPr>
        <p:txBody>
          <a:bodyPr wrap="square">
            <a:spAutoFit/>
          </a:bodyPr>
          <a:lstStyle/>
          <a:p>
            <a:pPr>
              <a:buSzPct val="120000"/>
              <a:defRPr/>
            </a:pP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f()</a:t>
            </a:r>
          </a:p>
          <a:p>
            <a:pPr>
              <a:buSzPct val="120000"/>
              <a:defRPr/>
            </a:pPr>
            <a:r>
              <a:rPr lang="en-US" altLang="zh-CN" sz="2000" b="1" dirty="0">
                <a:latin typeface="Courier New" panose="02070309020205020404" pitchFamily="49" charset="0"/>
              </a:rPr>
              <a:t>{ </a:t>
            </a:r>
          </a:p>
          <a:p>
            <a:pPr>
              <a:buSzPct val="120000"/>
              <a:defRPr/>
            </a:pPr>
            <a:r>
              <a:rPr lang="en-US" altLang="zh-CN" sz="2000" b="1" dirty="0">
                <a:latin typeface="Courier New" panose="02070309020205020404" pitchFamily="49" charset="0"/>
              </a:rPr>
              <a:t>  </a:t>
            </a:r>
            <a:r>
              <a:rPr lang="en-US" altLang="zh-CN" sz="2000" b="1" dirty="0" err="1">
                <a:latin typeface="Courier New" panose="02070309020205020404" pitchFamily="49" charset="0"/>
              </a:rPr>
              <a:t>DoubleArray</a:t>
            </a:r>
            <a:r>
              <a:rPr lang="en-US" altLang="zh-CN" sz="2000" b="1" dirty="0">
                <a:latin typeface="Courier New" panose="02070309020205020404" pitchFamily="49" charset="0"/>
              </a:rPr>
              <a:t> a;</a:t>
            </a:r>
          </a:p>
          <a:p>
            <a:pPr>
              <a:buSzPct val="120000"/>
              <a:defRPr/>
            </a:pPr>
            <a:r>
              <a:rPr lang="en-US" altLang="zh-CN" sz="2000" b="1" dirty="0">
                <a:latin typeface="Courier New" panose="02070309020205020404" pitchFamily="49" charset="0"/>
              </a:rPr>
              <a:t>  ...</a:t>
            </a:r>
          </a:p>
          <a:p>
            <a:pPr>
              <a:buSzPct val="120000"/>
              <a:defRPr/>
            </a:pPr>
            <a:r>
              <a:rPr lang="en-US" altLang="zh-CN" sz="2000" b="1" dirty="0">
                <a:latin typeface="Courier New" panose="02070309020205020404" pitchFamily="49" charset="0"/>
              </a:rPr>
              <a:t>  return a; </a:t>
            </a:r>
          </a:p>
          <a:p>
            <a:pPr>
              <a:buSzPct val="120000"/>
              <a:defRPr/>
            </a:pPr>
            <a:r>
              <a:rPr lang="en-US" altLang="zh-CN" sz="2000" b="1" dirty="0">
                <a:latin typeface="Courier New" panose="02070309020205020404" pitchFamily="49"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a:xfrm>
            <a:off x="755650" y="115888"/>
            <a:ext cx="7772400" cy="1143000"/>
          </a:xfrm>
        </p:spPr>
        <p:txBody>
          <a:bodyPr/>
          <a:lstStyle/>
          <a:p>
            <a:pPr eaLnBrk="1" hangingPunct="1"/>
            <a:r>
              <a:rPr lang="zh-CN" altLang="en-US" dirty="0"/>
              <a:t>析构函数</a:t>
            </a:r>
          </a:p>
        </p:txBody>
      </p:sp>
      <p:sp>
        <p:nvSpPr>
          <p:cNvPr id="64515" name="Rectangle 3"/>
          <p:cNvSpPr>
            <a:spLocks noGrp="1" noChangeArrowheads="1"/>
          </p:cNvSpPr>
          <p:nvPr>
            <p:ph idx="1"/>
          </p:nvPr>
        </p:nvSpPr>
        <p:spPr>
          <a:xfrm>
            <a:off x="260350" y="981075"/>
            <a:ext cx="8763000" cy="4114800"/>
          </a:xfrm>
        </p:spPr>
        <p:txBody>
          <a:bodyPr/>
          <a:lstStyle/>
          <a:p>
            <a:pPr eaLnBrk="1" hangingPunct="1"/>
            <a:r>
              <a:rPr lang="zh-CN" altLang="en-US" b="1" dirty="0"/>
              <a:t>在撤销对象时，系统自动调用析构函数</a:t>
            </a:r>
          </a:p>
          <a:p>
            <a:pPr eaLnBrk="1" hangingPunct="1"/>
            <a:r>
              <a:rPr lang="zh-CN" altLang="en-US" b="1" dirty="0"/>
              <a:t>析构函数名字是 </a:t>
            </a:r>
            <a:r>
              <a:rPr lang="en-US" altLang="zh-CN" b="1" dirty="0">
                <a:solidFill>
                  <a:srgbClr val="4724F8"/>
                </a:solidFill>
              </a:rPr>
              <a:t>~</a:t>
            </a:r>
            <a:r>
              <a:rPr lang="zh-CN" altLang="en-US" b="1" dirty="0">
                <a:solidFill>
                  <a:srgbClr val="4724F8"/>
                </a:solidFill>
              </a:rPr>
              <a:t>类名</a:t>
            </a:r>
          </a:p>
          <a:p>
            <a:pPr eaLnBrk="1" hangingPunct="1"/>
            <a:r>
              <a:rPr lang="zh-CN" altLang="en-US" b="1" dirty="0"/>
              <a:t>析构函数没有参数，没有返回值，也不能重载</a:t>
            </a:r>
            <a:endParaRPr lang="en-US" altLang="zh-CN" b="1" dirty="0"/>
          </a:p>
          <a:p>
            <a:pPr eaLnBrk="1" hangingPunct="1"/>
            <a:endParaRPr lang="en-US" altLang="zh-CN" b="1" dirty="0"/>
          </a:p>
          <a:p>
            <a:pPr eaLnBrk="1" hangingPunct="1"/>
            <a:endParaRPr lang="zh-CN" altLang="en-US" dirty="0"/>
          </a:p>
          <a:p>
            <a:pPr eaLnBrk="1" hangingPunct="1"/>
            <a:endParaRPr lang="en-US" altLang="zh-CN" b="1" dirty="0"/>
          </a:p>
          <a:p>
            <a:pPr eaLnBrk="1" hangingPunct="1"/>
            <a:endParaRPr lang="en-US" altLang="zh-CN" b="1" dirty="0"/>
          </a:p>
          <a:p>
            <a:pPr eaLnBrk="1" hangingPunct="1"/>
            <a:r>
              <a:rPr lang="zh-CN" altLang="en-US" b="1" dirty="0"/>
              <a:t>若没有显示定义，编译系统自动生成一个函数体为空的默认析构函数</a:t>
            </a:r>
          </a:p>
        </p:txBody>
      </p:sp>
      <p:sp>
        <p:nvSpPr>
          <p:cNvPr id="4" name="Rectangle 3"/>
          <p:cNvSpPr>
            <a:spLocks noChangeArrowheads="1"/>
          </p:cNvSpPr>
          <p:nvPr/>
        </p:nvSpPr>
        <p:spPr bwMode="auto">
          <a:xfrm>
            <a:off x="611560" y="2708920"/>
            <a:ext cx="8132763" cy="1938992"/>
          </a:xfrm>
          <a:prstGeom prst="rect">
            <a:avLst/>
          </a:prstGeom>
          <a:solidFill>
            <a:schemeClr val="bg1">
              <a:lumMod val="85000"/>
            </a:schemeClr>
          </a:solidFill>
          <a:ln>
            <a:noFill/>
          </a:ln>
        </p:spPr>
        <p:txBody>
          <a:bodyPr>
            <a:spAutoFit/>
          </a:bodyPr>
          <a:lstStyle/>
          <a:p>
            <a:pPr>
              <a:buSzPct val="120000"/>
              <a:defRPr/>
            </a:pPr>
            <a:r>
              <a:rPr lang="en-US" altLang="zh-CN" sz="2400" b="1" dirty="0" err="1">
                <a:latin typeface="Courier New" panose="02070309020205020404" pitchFamily="49" charset="0"/>
              </a:rPr>
              <a:t>DoubleArray</a:t>
            </a:r>
            <a:r>
              <a:rPr lang="en-US" altLang="zh-CN" sz="2400" b="1" dirty="0">
                <a:latin typeface="Courier New" panose="02070309020205020404" pitchFamily="49" charset="0"/>
              </a:rPr>
              <a:t>::~</a:t>
            </a:r>
            <a:r>
              <a:rPr lang="en-US" altLang="zh-CN" sz="2400" b="1" dirty="0" err="1">
                <a:latin typeface="Courier New" panose="02070309020205020404" pitchFamily="49" charset="0"/>
              </a:rPr>
              <a:t>DoubleArray</a:t>
            </a:r>
            <a:r>
              <a:rPr lang="en-US" altLang="zh-CN" sz="2400" b="1" dirty="0">
                <a:latin typeface="Courier New" panose="02070309020205020404" pitchFamily="49" charset="0"/>
              </a:rPr>
              <a:t>() </a:t>
            </a:r>
          </a:p>
          <a:p>
            <a:pPr>
              <a:buSzPct val="120000"/>
              <a:defRPr/>
            </a:pPr>
            <a:r>
              <a:rPr lang="en-US" altLang="zh-CN" sz="2400" b="1" dirty="0">
                <a:latin typeface="Courier New" panose="02070309020205020404" pitchFamily="49" charset="0"/>
              </a:rPr>
              <a:t>{</a:t>
            </a:r>
          </a:p>
          <a:p>
            <a:pPr>
              <a:buSzPct val="120000"/>
              <a:defRPr/>
            </a:pPr>
            <a:r>
              <a:rPr lang="en-US" altLang="zh-CN" sz="2400" b="1" dirty="0">
                <a:latin typeface="Courier New" panose="02070309020205020404" pitchFamily="49" charset="0"/>
              </a:rPr>
              <a:t>  delete [] storage; </a:t>
            </a:r>
          </a:p>
          <a:p>
            <a:pPr>
              <a:buSzPct val="120000"/>
              <a:defRPr/>
            </a:pPr>
            <a:r>
              <a:rPr lang="en-US" altLang="zh-CN" sz="2400" b="1" dirty="0">
                <a:latin typeface="Courier New" panose="02070309020205020404" pitchFamily="49" charset="0"/>
              </a:rPr>
              <a:t>}</a:t>
            </a:r>
          </a:p>
          <a:p>
            <a:pPr>
              <a:buSzPct val="120000"/>
              <a:defRPr/>
            </a:pPr>
            <a:r>
              <a:rPr lang="en-US" altLang="zh-CN" sz="2400" b="1" dirty="0">
                <a:latin typeface="Courier New" panose="02070309020205020404" pitchFamily="49" charset="0"/>
                <a:ea typeface="黑体" panose="02010609060101010101" pitchFamily="49" charset="-122"/>
              </a:rPr>
              <a:t>//</a:t>
            </a:r>
            <a:r>
              <a:rPr lang="zh-CN" altLang="en-US" sz="2400" b="1" dirty="0">
                <a:latin typeface="Courier New" panose="02070309020205020404" pitchFamily="49" charset="0"/>
                <a:ea typeface="黑体" panose="02010609060101010101" pitchFamily="49" charset="-122"/>
              </a:rPr>
              <a:t>定义了析构函数，就不需要</a:t>
            </a:r>
            <a:r>
              <a:rPr lang="en-US" altLang="zh-CN" sz="2400" b="1" dirty="0">
                <a:latin typeface="Courier New" panose="02070309020205020404" pitchFamily="49" charset="0"/>
                <a:ea typeface="黑体" panose="02010609060101010101" pitchFamily="49" charset="-122"/>
              </a:rPr>
              <a:t>destroy</a:t>
            </a:r>
            <a:r>
              <a:rPr lang="zh-CN" altLang="en-US" sz="2400" b="1" dirty="0">
                <a:latin typeface="Courier New" panose="02070309020205020404" pitchFamily="49" charset="0"/>
                <a:ea typeface="黑体" panose="02010609060101010101" pitchFamily="49" charset="-122"/>
              </a:rPr>
              <a:t>函数了</a:t>
            </a:r>
            <a:endParaRPr lang="en-US" altLang="zh-CN" sz="2400" b="1" dirty="0">
              <a:latin typeface="Courier New" panose="02070309020205020404" pitchFamily="49"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45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uiExpand="1" build="p" autoUpdateAnimBg="0"/>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a:xfrm>
            <a:off x="1835696" y="117475"/>
            <a:ext cx="6933654" cy="547688"/>
          </a:xfrm>
        </p:spPr>
        <p:txBody>
          <a:bodyPr/>
          <a:lstStyle/>
          <a:p>
            <a:pPr eaLnBrk="1" hangingPunct="1"/>
            <a:r>
              <a:rPr lang="zh-CN" altLang="en-US" sz="4000" dirty="0"/>
              <a:t>验证对象的生命周期</a:t>
            </a:r>
          </a:p>
        </p:txBody>
      </p:sp>
      <p:sp>
        <p:nvSpPr>
          <p:cNvPr id="7" name="Rectangle 3"/>
          <p:cNvSpPr>
            <a:spLocks noGrp="1" noChangeArrowheads="1"/>
          </p:cNvSpPr>
          <p:nvPr>
            <p:ph idx="1"/>
          </p:nvPr>
        </p:nvSpPr>
        <p:spPr>
          <a:xfrm>
            <a:off x="179512" y="1124744"/>
            <a:ext cx="8856662" cy="4708981"/>
          </a:xfrm>
          <a:solidFill>
            <a:schemeClr val="bg1">
              <a:lumMod val="85000"/>
            </a:schemeClr>
          </a:solidFill>
          <a:ln>
            <a:noFill/>
          </a:ln>
        </p:spPr>
        <p:txBody>
          <a:bodyPr>
            <a:spAutoFit/>
          </a:bodyPr>
          <a:lstStyle/>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class </a:t>
            </a:r>
            <a:r>
              <a:rPr lang="en-US" altLang="zh-CN" sz="2000" b="1" kern="1200" dirty="0" err="1">
                <a:solidFill>
                  <a:schemeClr val="tx1"/>
                </a:solidFill>
                <a:latin typeface="Courier New" panose="02070309020205020404" pitchFamily="49" charset="0"/>
                <a:ea typeface="宋体" panose="02010600030101010101" pitchFamily="2" charset="-122"/>
              </a:rPr>
              <a:t>CreateAndDestroy</a:t>
            </a:r>
            <a:r>
              <a:rPr lang="en-US" altLang="zh-CN" sz="2000" b="1" kern="1200" dirty="0">
                <a:solidFill>
                  <a:schemeClr val="tx1"/>
                </a:solidFill>
                <a:latin typeface="Courier New" panose="02070309020205020404" pitchFamily="49" charset="0"/>
                <a:ea typeface="宋体" panose="02010600030101010101" pitchFamily="2"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public:</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CreateAndDestroy</a:t>
            </a:r>
            <a:r>
              <a:rPr lang="en-US" altLang="zh-CN" sz="2000" b="1" kern="1200" dirty="0">
                <a:solidFill>
                  <a:schemeClr val="tx1"/>
                </a:solidFill>
                <a:latin typeface="Courier New" panose="02070309020205020404" pitchFamily="49" charset="0"/>
                <a:ea typeface="宋体" panose="02010600030101010101" pitchFamily="2" charset="-122"/>
              </a:rPr>
              <a:t>(</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ID)</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objectID</a:t>
            </a:r>
            <a:r>
              <a:rPr lang="en-US" altLang="zh-CN" sz="2000" b="1" kern="1200" dirty="0">
                <a:solidFill>
                  <a:schemeClr val="tx1"/>
                </a:solidFill>
                <a:latin typeface="Courier New" panose="02070309020205020404" pitchFamily="49" charset="0"/>
                <a:ea typeface="宋体" panose="02010600030101010101" pitchFamily="2" charset="-122"/>
              </a:rPr>
              <a:t> = ID;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cout</a:t>
            </a:r>
            <a:r>
              <a:rPr lang="en-US" altLang="zh-CN" sz="2000" b="1" kern="1200" dirty="0">
                <a:solidFill>
                  <a:schemeClr val="tx1"/>
                </a:solidFill>
                <a:latin typeface="Courier New" panose="02070309020205020404" pitchFamily="49" charset="0"/>
                <a:ea typeface="宋体" panose="02010600030101010101" pitchFamily="2" charset="-122"/>
              </a:rPr>
              <a:t> &lt;&lt; "constructor " &lt;&lt; </a:t>
            </a:r>
            <a:r>
              <a:rPr lang="en-US" altLang="zh-CN" sz="2000" b="1" kern="1200" dirty="0" err="1">
                <a:solidFill>
                  <a:schemeClr val="tx1"/>
                </a:solidFill>
                <a:latin typeface="Courier New" panose="02070309020205020404" pitchFamily="49" charset="0"/>
                <a:ea typeface="宋体" panose="02010600030101010101" pitchFamily="2" charset="-122"/>
              </a:rPr>
              <a:t>objectID</a:t>
            </a:r>
            <a:r>
              <a:rPr lang="en-US" altLang="zh-CN" sz="2000" b="1" kern="1200" dirty="0">
                <a:solidFill>
                  <a:schemeClr val="tx1"/>
                </a:solidFill>
                <a:latin typeface="Courier New" panose="02070309020205020404" pitchFamily="49" charset="0"/>
                <a:ea typeface="宋体" panose="02010600030101010101" pitchFamily="2" charset="-122"/>
              </a:rPr>
              <a:t> &lt;&lt; </a:t>
            </a:r>
            <a:r>
              <a:rPr lang="en-US" altLang="zh-CN" sz="2000" b="1" kern="1200" dirty="0" err="1">
                <a:solidFill>
                  <a:schemeClr val="tx1"/>
                </a:solidFill>
                <a:latin typeface="Courier New" panose="02070309020205020404" pitchFamily="49" charset="0"/>
                <a:ea typeface="宋体" panose="02010600030101010101" pitchFamily="2" charset="-122"/>
              </a:rPr>
              <a:t>endl</a:t>
            </a: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CreateAndDestroy</a:t>
            </a: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cout</a:t>
            </a:r>
            <a:r>
              <a:rPr lang="en-US" altLang="zh-CN" sz="2000" b="1" kern="1200" dirty="0">
                <a:solidFill>
                  <a:schemeClr val="tx1"/>
                </a:solidFill>
                <a:latin typeface="Courier New" panose="02070309020205020404" pitchFamily="49" charset="0"/>
                <a:ea typeface="宋体" panose="02010600030101010101" pitchFamily="2" charset="-122"/>
              </a:rPr>
              <a:t> &lt;&lt; "destructor " &lt;&lt; </a:t>
            </a:r>
            <a:r>
              <a:rPr lang="en-US" altLang="zh-CN" sz="2000" b="1" kern="1200" dirty="0" err="1">
                <a:solidFill>
                  <a:schemeClr val="tx1"/>
                </a:solidFill>
                <a:latin typeface="Courier New" panose="02070309020205020404" pitchFamily="49" charset="0"/>
                <a:ea typeface="宋体" panose="02010600030101010101" pitchFamily="2" charset="-122"/>
              </a:rPr>
              <a:t>objectID</a:t>
            </a:r>
            <a:r>
              <a:rPr lang="en-US" altLang="zh-CN" sz="2000" b="1" kern="1200" dirty="0">
                <a:solidFill>
                  <a:schemeClr val="tx1"/>
                </a:solidFill>
                <a:latin typeface="Courier New" panose="02070309020205020404" pitchFamily="49" charset="0"/>
                <a:ea typeface="宋体" panose="02010600030101010101" pitchFamily="2" charset="-122"/>
              </a:rPr>
              <a:t> &lt;&lt; </a:t>
            </a:r>
            <a:r>
              <a:rPr lang="en-US" altLang="zh-CN" sz="2000" b="1" kern="1200" dirty="0" err="1">
                <a:solidFill>
                  <a:schemeClr val="tx1"/>
                </a:solidFill>
                <a:latin typeface="Courier New" panose="02070309020205020404" pitchFamily="49" charset="0"/>
                <a:ea typeface="宋体" panose="02010600030101010101" pitchFamily="2" charset="-122"/>
              </a:rPr>
              <a:t>endl</a:t>
            </a: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private: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objectID</a:t>
            </a:r>
            <a:r>
              <a:rPr lang="en-US" altLang="zh-CN" sz="2000" b="1" kern="1200" dirty="0">
                <a:solidFill>
                  <a:schemeClr val="tx1"/>
                </a:solidFill>
                <a:latin typeface="Courier New" panose="02070309020205020404" pitchFamily="49" charset="0"/>
                <a:ea typeface="宋体" panose="02010600030101010101" pitchFamily="2"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a:xfrm>
            <a:off x="2195736" y="117475"/>
            <a:ext cx="6573614" cy="547688"/>
          </a:xfrm>
        </p:spPr>
        <p:txBody>
          <a:bodyPr/>
          <a:lstStyle/>
          <a:p>
            <a:pPr eaLnBrk="1" hangingPunct="1"/>
            <a:r>
              <a:rPr lang="zh-CN" altLang="en-US" sz="4000" dirty="0"/>
              <a:t>验证对象的生命周期</a:t>
            </a:r>
          </a:p>
        </p:txBody>
      </p:sp>
      <p:sp>
        <p:nvSpPr>
          <p:cNvPr id="7" name="Rectangle 3"/>
          <p:cNvSpPr>
            <a:spLocks noGrp="1" noChangeArrowheads="1"/>
          </p:cNvSpPr>
          <p:nvPr>
            <p:ph idx="1"/>
          </p:nvPr>
        </p:nvSpPr>
        <p:spPr>
          <a:xfrm>
            <a:off x="179388" y="981075"/>
            <a:ext cx="5545137" cy="5324535"/>
          </a:xfr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#include&lt;</a:t>
            </a:r>
            <a:r>
              <a:rPr lang="en-US" altLang="zh-CN" sz="2000" b="1" kern="1200" dirty="0" err="1">
                <a:solidFill>
                  <a:schemeClr val="tx1"/>
                </a:solidFill>
                <a:latin typeface="Courier New" panose="02070309020205020404" pitchFamily="49" charset="0"/>
                <a:ea typeface="宋体" panose="02010600030101010101" pitchFamily="2" charset="-122"/>
              </a:rPr>
              <a:t>iostream.h</a:t>
            </a:r>
            <a:r>
              <a:rPr lang="en-US" altLang="zh-CN" sz="2000" b="1" kern="1200" dirty="0">
                <a:solidFill>
                  <a:schemeClr val="tx1"/>
                </a:solidFill>
                <a:latin typeface="Courier New" panose="02070309020205020404" pitchFamily="49" charset="0"/>
                <a:ea typeface="宋体" panose="02010600030101010101" pitchFamily="2" charset="-122"/>
              </a:rPr>
              <a:t>&gt;</a:t>
            </a:r>
          </a:p>
          <a:p>
            <a:pPr marL="0" indent="0">
              <a:lnSpc>
                <a:spcPct val="100000"/>
              </a:lnSpc>
              <a:spcBef>
                <a:spcPct val="0"/>
              </a:spcBef>
              <a:buNone/>
            </a:pPr>
            <a:r>
              <a:rPr lang="en-US" altLang="zh-CN" sz="2000" b="1" kern="1200" dirty="0" err="1">
                <a:solidFill>
                  <a:schemeClr val="tx1"/>
                </a:solidFill>
                <a:latin typeface="Courier New" panose="02070309020205020404" pitchFamily="49" charset="0"/>
                <a:ea typeface="宋体" panose="02010600030101010101" pitchFamily="2" charset="-122"/>
              </a:rPr>
              <a:t>CreateAndDestroy</a:t>
            </a:r>
            <a:r>
              <a:rPr lang="en-US" altLang="zh-CN" sz="2000" b="1" kern="1200" dirty="0">
                <a:solidFill>
                  <a:schemeClr val="tx1"/>
                </a:solidFill>
                <a:latin typeface="Courier New" panose="02070309020205020404" pitchFamily="49" charset="0"/>
                <a:ea typeface="宋体" panose="02010600030101010101" pitchFamily="2" charset="-122"/>
              </a:rPr>
              <a:t> obj0(0);</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void f1()</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cout</a:t>
            </a:r>
            <a:r>
              <a:rPr lang="en-US" altLang="zh-CN" sz="2000" b="1" kern="1200" dirty="0">
                <a:solidFill>
                  <a:schemeClr val="tx1"/>
                </a:solidFill>
                <a:latin typeface="Courier New" panose="02070309020205020404" pitchFamily="49" charset="0"/>
                <a:ea typeface="宋体" panose="02010600030101010101" pitchFamily="2" charset="-122"/>
              </a:rPr>
              <a:t>&lt;&lt;"f1:"&lt;&lt;</a:t>
            </a:r>
            <a:r>
              <a:rPr lang="en-US" altLang="zh-CN" sz="2000" b="1" kern="1200" dirty="0" err="1">
                <a:solidFill>
                  <a:schemeClr val="tx1"/>
                </a:solidFill>
                <a:latin typeface="Courier New" panose="02070309020205020404" pitchFamily="49" charset="0"/>
                <a:ea typeface="宋体" panose="02010600030101010101" pitchFamily="2" charset="-122"/>
              </a:rPr>
              <a:t>endl</a:t>
            </a: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static </a:t>
            </a:r>
            <a:r>
              <a:rPr lang="en-US" altLang="zh-CN" sz="2000" b="1" kern="1200" dirty="0" err="1">
                <a:solidFill>
                  <a:schemeClr val="tx1"/>
                </a:solidFill>
                <a:latin typeface="Courier New" panose="02070309020205020404" pitchFamily="49" charset="0"/>
                <a:ea typeface="宋体" panose="02010600030101010101" pitchFamily="2" charset="-122"/>
              </a:rPr>
              <a:t>CreateAndDestroy</a:t>
            </a:r>
            <a:r>
              <a:rPr lang="en-US" altLang="zh-CN" sz="2000" b="1" kern="1200" dirty="0">
                <a:solidFill>
                  <a:schemeClr val="tx1"/>
                </a:solidFill>
                <a:latin typeface="Courier New" panose="02070309020205020404" pitchFamily="49" charset="0"/>
                <a:ea typeface="宋体" panose="02010600030101010101" pitchFamily="2" charset="-122"/>
              </a:rPr>
              <a:t> obj1(1);</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CreateAndDestroy</a:t>
            </a:r>
            <a:r>
              <a:rPr lang="en-US" altLang="zh-CN" sz="2000" b="1" kern="1200" dirty="0">
                <a:solidFill>
                  <a:schemeClr val="tx1"/>
                </a:solidFill>
                <a:latin typeface="Courier New" panose="02070309020205020404" pitchFamily="49" charset="0"/>
                <a:ea typeface="宋体" panose="02010600030101010101" pitchFamily="2" charset="-122"/>
              </a:rPr>
              <a:t> obj2(2);</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main()</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CreateAndDestroy</a:t>
            </a:r>
            <a:r>
              <a:rPr lang="en-US" altLang="zh-CN" sz="2000" b="1" kern="1200" dirty="0">
                <a:solidFill>
                  <a:schemeClr val="tx1"/>
                </a:solidFill>
                <a:latin typeface="Courier New" panose="02070309020205020404" pitchFamily="49" charset="0"/>
                <a:ea typeface="宋体" panose="02010600030101010101" pitchFamily="2" charset="-122"/>
              </a:rPr>
              <a:t> obj3(3);</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f1();</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f1();</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return 0;</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p:txBody>
      </p:sp>
      <p:sp>
        <p:nvSpPr>
          <p:cNvPr id="4" name="Rectangle 3"/>
          <p:cNvSpPr txBox="1">
            <a:spLocks noChangeArrowheads="1"/>
          </p:cNvSpPr>
          <p:nvPr/>
        </p:nvSpPr>
        <p:spPr bwMode="auto">
          <a:xfrm>
            <a:off x="5940425" y="981075"/>
            <a:ext cx="3024188" cy="3785652"/>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0" indent="0">
              <a:lnSpc>
                <a:spcPct val="100000"/>
              </a:lnSpc>
              <a:buSzPct val="120000"/>
              <a:buNone/>
              <a:defRPr sz="2000" b="1">
                <a:latin typeface="Courier New" panose="02070309020205020404" pitchFamily="49" charset="0"/>
              </a:defRPr>
            </a:lvl1pPr>
            <a:lvl2pPr marL="914400" indent="-285750">
              <a:lnSpc>
                <a:spcPct val="110000"/>
              </a:lnSpc>
              <a:spcBef>
                <a:spcPct val="20000"/>
              </a:spcBef>
              <a:buClr>
                <a:srgbClr val="000066"/>
              </a:buClr>
              <a:buChar char="•"/>
              <a:defRPr sz="2400">
                <a:solidFill>
                  <a:srgbClr val="133984"/>
                </a:solidFill>
                <a:latin typeface="+mn-lt"/>
                <a:ea typeface="+mn-ea"/>
              </a:defRPr>
            </a:lvl2pPr>
            <a:lvl3pPr marL="1322388" indent="-228600">
              <a:spcBef>
                <a:spcPct val="20000"/>
              </a:spcBef>
              <a:buChar char="•"/>
              <a:defRPr sz="2400">
                <a:latin typeface="+mn-lt"/>
              </a:defRPr>
            </a:lvl3pPr>
            <a:lvl4pPr marL="1730375" indent="-228600">
              <a:spcBef>
                <a:spcPct val="20000"/>
              </a:spcBef>
              <a:buChar char="–"/>
              <a:defRPr sz="2000">
                <a:latin typeface="+mn-lt"/>
              </a:defRPr>
            </a:lvl4pPr>
            <a:lvl5pPr marL="2138363" indent="-228600">
              <a:spcBef>
                <a:spcPct val="20000"/>
              </a:spcBef>
              <a:buChar char="»"/>
              <a:defRPr sz="2000">
                <a:latin typeface="+mn-lt"/>
              </a:defRPr>
            </a:lvl5pPr>
            <a:lvl6pPr marL="2595563" indent="-228600" fontAlgn="base">
              <a:spcBef>
                <a:spcPct val="20000"/>
              </a:spcBef>
              <a:spcAft>
                <a:spcPct val="0"/>
              </a:spcAft>
              <a:buChar char="»"/>
              <a:defRPr sz="2000">
                <a:latin typeface="+mn-lt"/>
              </a:defRPr>
            </a:lvl6pPr>
            <a:lvl7pPr marL="3052763" indent="-228600" fontAlgn="base">
              <a:spcBef>
                <a:spcPct val="20000"/>
              </a:spcBef>
              <a:spcAft>
                <a:spcPct val="0"/>
              </a:spcAft>
              <a:buChar char="»"/>
              <a:defRPr sz="2000">
                <a:latin typeface="+mn-lt"/>
              </a:defRPr>
            </a:lvl7pPr>
            <a:lvl8pPr marL="3509963" indent="-228600" fontAlgn="base">
              <a:spcBef>
                <a:spcPct val="20000"/>
              </a:spcBef>
              <a:spcAft>
                <a:spcPct val="0"/>
              </a:spcAft>
              <a:buChar char="»"/>
              <a:defRPr sz="2000">
                <a:latin typeface="+mn-lt"/>
              </a:defRPr>
            </a:lvl8pPr>
            <a:lvl9pPr marL="3967163" indent="-228600" fontAlgn="base">
              <a:spcBef>
                <a:spcPct val="20000"/>
              </a:spcBef>
              <a:spcAft>
                <a:spcPct val="0"/>
              </a:spcAft>
              <a:buChar char="»"/>
              <a:defRPr sz="2000">
                <a:latin typeface="+mn-lt"/>
              </a:defRPr>
            </a:lvl9pPr>
          </a:lstStyle>
          <a:p>
            <a:r>
              <a:rPr lang="en-US" altLang="zh-CN" dirty="0"/>
              <a:t>constructor 0</a:t>
            </a:r>
          </a:p>
          <a:p>
            <a:r>
              <a:rPr lang="en-US" altLang="zh-CN" dirty="0"/>
              <a:t>constructor 3</a:t>
            </a:r>
          </a:p>
          <a:p>
            <a:r>
              <a:rPr lang="en-US" altLang="zh-CN" dirty="0"/>
              <a:t>f1:</a:t>
            </a:r>
          </a:p>
          <a:p>
            <a:r>
              <a:rPr lang="en-US" altLang="zh-CN" dirty="0"/>
              <a:t>constructor 1</a:t>
            </a:r>
          </a:p>
          <a:p>
            <a:r>
              <a:rPr lang="en-US" altLang="zh-CN" dirty="0"/>
              <a:t>constructor 2</a:t>
            </a:r>
          </a:p>
          <a:p>
            <a:r>
              <a:rPr lang="en-US" altLang="zh-CN" dirty="0"/>
              <a:t>destructor 2</a:t>
            </a:r>
          </a:p>
          <a:p>
            <a:r>
              <a:rPr lang="en-US" altLang="zh-CN" dirty="0"/>
              <a:t>f1:</a:t>
            </a:r>
          </a:p>
          <a:p>
            <a:r>
              <a:rPr lang="en-US" altLang="zh-CN" dirty="0"/>
              <a:t>constructor 2</a:t>
            </a:r>
          </a:p>
          <a:p>
            <a:r>
              <a:rPr lang="en-US" altLang="zh-CN" dirty="0"/>
              <a:t>destructor 2</a:t>
            </a:r>
          </a:p>
          <a:p>
            <a:r>
              <a:rPr lang="en-US" altLang="zh-CN" dirty="0"/>
              <a:t>destructor 3</a:t>
            </a:r>
          </a:p>
          <a:p>
            <a:r>
              <a:rPr lang="en-US" altLang="zh-CN" dirty="0"/>
              <a:t>destructor 1</a:t>
            </a:r>
          </a:p>
          <a:p>
            <a:r>
              <a:rPr lang="en-US" altLang="zh-CN" dirty="0"/>
              <a:t>destructor 0</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31B6A-52FD-4CFF-C87B-352EE7946F5D}"/>
              </a:ext>
            </a:extLst>
          </p:cNvPr>
          <p:cNvSpPr>
            <a:spLocks noGrp="1"/>
          </p:cNvSpPr>
          <p:nvPr>
            <p:ph type="title"/>
          </p:nvPr>
        </p:nvSpPr>
        <p:spPr/>
        <p:txBody>
          <a:bodyPr/>
          <a:lstStyle/>
          <a:p>
            <a:r>
              <a:rPr lang="en-CN" dirty="0"/>
              <a:t>Exercise</a:t>
            </a:r>
          </a:p>
        </p:txBody>
      </p:sp>
      <p:sp>
        <p:nvSpPr>
          <p:cNvPr id="3" name="Content Placeholder 2">
            <a:extLst>
              <a:ext uri="{FF2B5EF4-FFF2-40B4-BE49-F238E27FC236}">
                <a16:creationId xmlns:a16="http://schemas.microsoft.com/office/drawing/2014/main" id="{81898D44-FEDD-CDDE-2348-522D837CD612}"/>
              </a:ext>
            </a:extLst>
          </p:cNvPr>
          <p:cNvSpPr>
            <a:spLocks noGrp="1"/>
          </p:cNvSpPr>
          <p:nvPr>
            <p:ph idx="1"/>
          </p:nvPr>
        </p:nvSpPr>
        <p:spPr/>
        <p:txBody>
          <a:bodyPr/>
          <a:lstStyle/>
          <a:p>
            <a:r>
              <a:rPr lang="en-CN" dirty="0"/>
              <a:t>Try and compile the previous program.</a:t>
            </a:r>
          </a:p>
        </p:txBody>
      </p:sp>
    </p:spTree>
    <p:extLst>
      <p:ext uri="{BB962C8B-B14F-4D97-AF65-F5344CB8AC3E}">
        <p14:creationId xmlns:p14="http://schemas.microsoft.com/office/powerpoint/2010/main" val="2172061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258888" y="107950"/>
            <a:ext cx="7772400" cy="746125"/>
          </a:xfrm>
        </p:spPr>
        <p:txBody>
          <a:bodyPr/>
          <a:lstStyle/>
          <a:p>
            <a:pPr marL="838200" indent="-838200" eaLnBrk="1" hangingPunct="1"/>
            <a:r>
              <a:rPr lang="zh-CN" altLang="en-US" dirty="0"/>
              <a:t>第十章 创建功能更强的类型</a:t>
            </a:r>
          </a:p>
        </p:txBody>
      </p:sp>
      <p:sp>
        <p:nvSpPr>
          <p:cNvPr id="13" name="AutoShape 5"/>
          <p:cNvSpPr>
            <a:spLocks noChangeArrowheads="1"/>
          </p:cNvSpPr>
          <p:nvPr/>
        </p:nvSpPr>
        <p:spPr bwMode="auto">
          <a:xfrm>
            <a:off x="2051720" y="354853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b="1" dirty="0">
                <a:solidFill>
                  <a:srgbClr val="FF0000"/>
                </a:solidFill>
                <a:latin typeface="Times New Roman" panose="02020603050405020304" pitchFamily="18" charset="0"/>
              </a:rPr>
              <a:t>10.4 </a:t>
            </a:r>
            <a:r>
              <a:rPr lang="en-US" altLang="zh-CN" b="1" dirty="0" err="1">
                <a:solidFill>
                  <a:srgbClr val="FF0000"/>
                </a:solidFill>
                <a:latin typeface="Times New Roman" panose="02020603050405020304" pitchFamily="18" charset="0"/>
              </a:rPr>
              <a:t>const</a:t>
            </a:r>
            <a:r>
              <a:rPr lang="zh-CN" altLang="en-US" b="1" dirty="0">
                <a:solidFill>
                  <a:srgbClr val="FF0000"/>
                </a:solidFill>
                <a:latin typeface="Times New Roman" panose="02020603050405020304" pitchFamily="18" charset="0"/>
              </a:rPr>
              <a:t>与类</a:t>
            </a:r>
            <a:endParaRPr lang="en-US" altLang="zh-CN" b="1" dirty="0">
              <a:solidFill>
                <a:srgbClr val="FF0000"/>
              </a:solidFill>
              <a:latin typeface="Times New Roman" panose="02020603050405020304" pitchFamily="18" charset="0"/>
            </a:endParaRPr>
          </a:p>
        </p:txBody>
      </p:sp>
      <p:grpSp>
        <p:nvGrpSpPr>
          <p:cNvPr id="14" name="Group 8"/>
          <p:cNvGrpSpPr>
            <a:grpSpLocks/>
          </p:cNvGrpSpPr>
          <p:nvPr/>
        </p:nvGrpSpPr>
        <p:grpSpPr bwMode="auto">
          <a:xfrm>
            <a:off x="6876132" y="3836566"/>
            <a:ext cx="434975" cy="393700"/>
            <a:chOff x="2078" y="1680"/>
            <a:chExt cx="1615" cy="1615"/>
          </a:xfrm>
        </p:grpSpPr>
        <p:sp>
          <p:nvSpPr>
            <p:cNvPr id="15"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6"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7"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18"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9"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0"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22" name="AutoShape 4"/>
          <p:cNvSpPr>
            <a:spLocks noChangeArrowheads="1"/>
          </p:cNvSpPr>
          <p:nvPr/>
        </p:nvSpPr>
        <p:spPr bwMode="auto">
          <a:xfrm>
            <a:off x="2051720" y="2853209"/>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10.3 </a:t>
            </a:r>
            <a:r>
              <a:rPr lang="zh-CN" altLang="en-US" dirty="0">
                <a:solidFill>
                  <a:srgbClr val="000000"/>
                </a:solidFill>
                <a:latin typeface="Times New Roman" panose="02020603050405020304" pitchFamily="18" charset="0"/>
              </a:rPr>
              <a:t>对象的构造与析构</a:t>
            </a:r>
            <a:endParaRPr lang="en-US" altLang="zh-CN" dirty="0">
              <a:solidFill>
                <a:srgbClr val="000000"/>
              </a:solidFill>
              <a:latin typeface="Times New Roman" panose="02020603050405020304" pitchFamily="18" charset="0"/>
            </a:endParaRPr>
          </a:p>
        </p:txBody>
      </p:sp>
      <p:grpSp>
        <p:nvGrpSpPr>
          <p:cNvPr id="23" name="Group 15"/>
          <p:cNvGrpSpPr>
            <a:grpSpLocks/>
          </p:cNvGrpSpPr>
          <p:nvPr/>
        </p:nvGrpSpPr>
        <p:grpSpPr bwMode="auto">
          <a:xfrm>
            <a:off x="6876132" y="3116486"/>
            <a:ext cx="434975" cy="393700"/>
            <a:chOff x="2078" y="1680"/>
            <a:chExt cx="1615" cy="1615"/>
          </a:xfrm>
        </p:grpSpPr>
        <p:sp>
          <p:nvSpPr>
            <p:cNvPr id="24"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5"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6"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7"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8"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9"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grpSp>
        <p:nvGrpSpPr>
          <p:cNvPr id="30" name="Group 59"/>
          <p:cNvGrpSpPr>
            <a:grpSpLocks/>
          </p:cNvGrpSpPr>
          <p:nvPr/>
        </p:nvGrpSpPr>
        <p:grpSpPr bwMode="auto">
          <a:xfrm>
            <a:off x="2051720" y="2172172"/>
            <a:ext cx="5256212" cy="681037"/>
            <a:chOff x="1066" y="1253"/>
            <a:chExt cx="3311" cy="429"/>
          </a:xfrm>
        </p:grpSpPr>
        <p:sp>
          <p:nvSpPr>
            <p:cNvPr id="31"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10.2 </a:t>
              </a:r>
              <a:r>
                <a:rPr lang="zh-CN" altLang="en-US" dirty="0">
                  <a:solidFill>
                    <a:srgbClr val="000000"/>
                  </a:solidFill>
                  <a:latin typeface="Times New Roman" panose="02020603050405020304" pitchFamily="18" charset="0"/>
                </a:rPr>
                <a:t>类的定义</a:t>
              </a:r>
            </a:p>
          </p:txBody>
        </p:sp>
        <p:grpSp>
          <p:nvGrpSpPr>
            <p:cNvPr id="32" name="Group 22"/>
            <p:cNvGrpSpPr>
              <a:grpSpLocks/>
            </p:cNvGrpSpPr>
            <p:nvPr/>
          </p:nvGrpSpPr>
          <p:grpSpPr bwMode="auto">
            <a:xfrm>
              <a:off x="4103" y="1434"/>
              <a:ext cx="274" cy="248"/>
              <a:chOff x="2078" y="1680"/>
              <a:chExt cx="1615" cy="1615"/>
            </a:xfrm>
          </p:grpSpPr>
          <p:sp>
            <p:nvSpPr>
              <p:cNvPr id="33"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4"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5"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6"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7"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8"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grpSp>
      <p:sp>
        <p:nvSpPr>
          <p:cNvPr id="40" name="AutoShape 29">
            <a:hlinkClick r:id="rId3" action="ppaction://hlinksldjump"/>
          </p:cNvPr>
          <p:cNvSpPr>
            <a:spLocks noChangeArrowheads="1"/>
          </p:cNvSpPr>
          <p:nvPr/>
        </p:nvSpPr>
        <p:spPr bwMode="auto">
          <a:xfrm>
            <a:off x="2051720" y="148478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10.1 </a:t>
            </a:r>
            <a:r>
              <a:rPr lang="zh-CN" altLang="en-US" dirty="0">
                <a:solidFill>
                  <a:srgbClr val="000000"/>
                </a:solidFill>
                <a:latin typeface="Times New Roman" panose="02020603050405020304" pitchFamily="18" charset="0"/>
              </a:rPr>
              <a:t>面向对象程序设计</a:t>
            </a:r>
          </a:p>
        </p:txBody>
      </p:sp>
      <p:grpSp>
        <p:nvGrpSpPr>
          <p:cNvPr id="41" name="Group 30"/>
          <p:cNvGrpSpPr>
            <a:grpSpLocks/>
          </p:cNvGrpSpPr>
          <p:nvPr/>
        </p:nvGrpSpPr>
        <p:grpSpPr bwMode="auto">
          <a:xfrm>
            <a:off x="6873329" y="1773709"/>
            <a:ext cx="434975" cy="393700"/>
            <a:chOff x="2078" y="1680"/>
            <a:chExt cx="1615" cy="1615"/>
          </a:xfrm>
        </p:grpSpPr>
        <p:sp>
          <p:nvSpPr>
            <p:cNvPr id="42"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3"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4"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5"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6"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7"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48" name="AutoShape 5"/>
          <p:cNvSpPr>
            <a:spLocks noChangeArrowheads="1"/>
          </p:cNvSpPr>
          <p:nvPr/>
        </p:nvSpPr>
        <p:spPr bwMode="auto">
          <a:xfrm>
            <a:off x="2051720" y="4916413"/>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.6 </a:t>
            </a:r>
            <a:r>
              <a:rPr lang="zh-CN" altLang="en-US" dirty="0">
                <a:solidFill>
                  <a:srgbClr val="000000"/>
                </a:solidFill>
                <a:latin typeface="Times New Roman" panose="02020603050405020304" pitchFamily="18" charset="0"/>
              </a:rPr>
              <a:t>友元</a:t>
            </a:r>
            <a:endParaRPr kumimoji="0" lang="en-US" altLang="zh-CN" dirty="0">
              <a:solidFill>
                <a:srgbClr val="000000"/>
              </a:solidFill>
              <a:latin typeface="Times New Roman" panose="02020603050405020304" pitchFamily="18" charset="0"/>
            </a:endParaRPr>
          </a:p>
        </p:txBody>
      </p:sp>
      <p:grpSp>
        <p:nvGrpSpPr>
          <p:cNvPr id="49" name="Group 8"/>
          <p:cNvGrpSpPr>
            <a:grpSpLocks/>
          </p:cNvGrpSpPr>
          <p:nvPr/>
        </p:nvGrpSpPr>
        <p:grpSpPr bwMode="auto">
          <a:xfrm>
            <a:off x="6876132" y="5204445"/>
            <a:ext cx="434975" cy="393700"/>
            <a:chOff x="2078" y="1680"/>
            <a:chExt cx="1615" cy="1615"/>
          </a:xfrm>
        </p:grpSpPr>
        <p:sp>
          <p:nvSpPr>
            <p:cNvPr id="50"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1"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2"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3"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4"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5"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56" name="AutoShape 4"/>
          <p:cNvSpPr>
            <a:spLocks noChangeArrowheads="1"/>
          </p:cNvSpPr>
          <p:nvPr/>
        </p:nvSpPr>
        <p:spPr bwMode="auto">
          <a:xfrm>
            <a:off x="2051720" y="4221088"/>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.5 </a:t>
            </a:r>
            <a:r>
              <a:rPr lang="zh-CN" altLang="en-US" dirty="0">
                <a:solidFill>
                  <a:srgbClr val="000000"/>
                </a:solidFill>
                <a:latin typeface="Times New Roman" panose="02020603050405020304" pitchFamily="18" charset="0"/>
              </a:rPr>
              <a:t>静态成员</a:t>
            </a:r>
            <a:endParaRPr kumimoji="0" lang="en-US" altLang="zh-CN" dirty="0">
              <a:solidFill>
                <a:srgbClr val="000000"/>
              </a:solidFill>
              <a:latin typeface="Times New Roman" panose="02020603050405020304" pitchFamily="18" charset="0"/>
            </a:endParaRPr>
          </a:p>
        </p:txBody>
      </p:sp>
      <p:grpSp>
        <p:nvGrpSpPr>
          <p:cNvPr id="57" name="Group 15"/>
          <p:cNvGrpSpPr>
            <a:grpSpLocks/>
          </p:cNvGrpSpPr>
          <p:nvPr/>
        </p:nvGrpSpPr>
        <p:grpSpPr bwMode="auto">
          <a:xfrm>
            <a:off x="6876132" y="4484365"/>
            <a:ext cx="434975" cy="393700"/>
            <a:chOff x="2078" y="1680"/>
            <a:chExt cx="1615" cy="1615"/>
          </a:xfrm>
        </p:grpSpPr>
        <p:sp>
          <p:nvSpPr>
            <p:cNvPr id="58"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9"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0"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1"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2"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3"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spTree>
    <p:extLst>
      <p:ext uri="{BB962C8B-B14F-4D97-AF65-F5344CB8AC3E}">
        <p14:creationId xmlns:p14="http://schemas.microsoft.com/office/powerpoint/2010/main" val="3359502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a:xfrm>
            <a:off x="0" y="116632"/>
            <a:ext cx="9144000" cy="688975"/>
          </a:xfrm>
        </p:spPr>
        <p:txBody>
          <a:bodyPr/>
          <a:lstStyle/>
          <a:p>
            <a:pPr eaLnBrk="1" hangingPunct="1"/>
            <a:r>
              <a:rPr lang="zh-CN" altLang="en-US" dirty="0"/>
              <a:t>常量对象</a:t>
            </a:r>
          </a:p>
        </p:txBody>
      </p:sp>
      <p:sp>
        <p:nvSpPr>
          <p:cNvPr id="34818" name="Rectangle 3"/>
          <p:cNvSpPr>
            <a:spLocks noGrp="1" noChangeArrowheads="1"/>
          </p:cNvSpPr>
          <p:nvPr>
            <p:ph idx="1"/>
          </p:nvPr>
        </p:nvSpPr>
        <p:spPr>
          <a:xfrm>
            <a:off x="467544" y="908720"/>
            <a:ext cx="8229600" cy="5065712"/>
          </a:xfrm>
        </p:spPr>
        <p:txBody>
          <a:bodyPr/>
          <a:lstStyle/>
          <a:p>
            <a:pPr eaLnBrk="1" hangingPunct="1">
              <a:lnSpc>
                <a:spcPct val="100000"/>
              </a:lnSpc>
            </a:pPr>
            <a:r>
              <a:rPr lang="zh-CN" altLang="en-US" b="1" dirty="0">
                <a:latin typeface="Courier New" panose="02070309020205020404" pitchFamily="49" charset="0"/>
              </a:rPr>
              <a:t>所有数据成员都是常量的对象叫常量对象</a:t>
            </a:r>
            <a:endParaRPr lang="en-US" altLang="zh-CN" b="1" dirty="0">
              <a:latin typeface="Courier New" panose="02070309020205020404" pitchFamily="49" charset="0"/>
            </a:endParaRPr>
          </a:p>
          <a:p>
            <a:pPr eaLnBrk="1" hangingPunct="1">
              <a:lnSpc>
                <a:spcPct val="100000"/>
              </a:lnSpc>
            </a:pPr>
            <a:endParaRPr lang="en-US" altLang="zh-CN" b="1" dirty="0">
              <a:latin typeface="Courier New" panose="02070309020205020404" pitchFamily="49" charset="0"/>
            </a:endParaRPr>
          </a:p>
          <a:p>
            <a:pPr eaLnBrk="1" hangingPunct="1">
              <a:lnSpc>
                <a:spcPct val="100000"/>
              </a:lnSpc>
            </a:pPr>
            <a:r>
              <a:rPr lang="zh-CN" altLang="en-US" b="1" dirty="0">
                <a:latin typeface="Courier New" panose="02070309020205020404" pitchFamily="49" charset="0"/>
              </a:rPr>
              <a:t>常量对象只能在定义时被初始化</a:t>
            </a:r>
            <a:endParaRPr lang="en-US" altLang="zh-CN" b="1" dirty="0">
              <a:latin typeface="Courier New" panose="02070309020205020404" pitchFamily="49" charset="0"/>
            </a:endParaRPr>
          </a:p>
          <a:p>
            <a:pPr eaLnBrk="1" hangingPunct="1">
              <a:lnSpc>
                <a:spcPct val="100000"/>
              </a:lnSpc>
            </a:pPr>
            <a:r>
              <a:rPr lang="zh-CN" altLang="en-US" b="1" dirty="0">
                <a:latin typeface="Courier New" panose="02070309020205020404" pitchFamily="49" charset="0"/>
              </a:rPr>
              <a:t>常量成员函数：不修改数据成员的成员函数</a:t>
            </a:r>
            <a:endParaRPr lang="en-US" altLang="zh-CN" b="1" dirty="0">
              <a:latin typeface="Courier New" panose="02070309020205020404" pitchFamily="49" charset="0"/>
            </a:endParaRPr>
          </a:p>
          <a:p>
            <a:pPr lvl="1" eaLnBrk="1" hangingPunct="1">
              <a:lnSpc>
                <a:spcPct val="100000"/>
              </a:lnSpc>
            </a:pPr>
            <a:r>
              <a:rPr lang="zh-CN" altLang="en-US" b="1" dirty="0">
                <a:solidFill>
                  <a:srgbClr val="FF0000"/>
                </a:solidFill>
                <a:latin typeface="Courier New" panose="02070309020205020404" pitchFamily="49" charset="0"/>
              </a:rPr>
              <a:t>声明和定义都必须在函数头后面加一个</a:t>
            </a:r>
            <a:r>
              <a:rPr lang="en-US" altLang="zh-CN" b="1" dirty="0" err="1">
                <a:solidFill>
                  <a:srgbClr val="FF0000"/>
                </a:solidFill>
                <a:latin typeface="Courier New" panose="02070309020205020404" pitchFamily="49" charset="0"/>
              </a:rPr>
              <a:t>const</a:t>
            </a:r>
            <a:endParaRPr lang="en-US" altLang="zh-CN" b="1" dirty="0">
              <a:solidFill>
                <a:srgbClr val="FF0000"/>
              </a:solidFill>
              <a:latin typeface="Courier New" panose="02070309020205020404" pitchFamily="49" charset="0"/>
            </a:endParaRPr>
          </a:p>
          <a:p>
            <a:pPr lvl="1" eaLnBrk="1" hangingPunct="1">
              <a:lnSpc>
                <a:spcPct val="100000"/>
              </a:lnSpc>
            </a:pPr>
            <a:r>
              <a:rPr lang="zh-CN" altLang="en-US" dirty="0">
                <a:solidFill>
                  <a:schemeClr val="tx1"/>
                </a:solidFill>
                <a:latin typeface="Courier New" panose="02070309020205020404" pitchFamily="49" charset="0"/>
              </a:rPr>
              <a:t>在编写</a:t>
            </a:r>
            <a:r>
              <a:rPr lang="en-US" altLang="zh-CN" b="1" dirty="0" err="1">
                <a:solidFill>
                  <a:schemeClr val="tx1"/>
                </a:solidFill>
                <a:latin typeface="Courier New" panose="02070309020205020404" pitchFamily="49" charset="0"/>
              </a:rPr>
              <a:t>const</a:t>
            </a:r>
            <a:r>
              <a:rPr lang="zh-CN" altLang="en-US" dirty="0">
                <a:solidFill>
                  <a:schemeClr val="tx1"/>
                </a:solidFill>
                <a:latin typeface="Courier New" panose="02070309020205020404" pitchFamily="49" charset="0"/>
              </a:rPr>
              <a:t>成员函数时，不慎修改了数据成员，或者调用了其他非</a:t>
            </a:r>
            <a:r>
              <a:rPr lang="en-US" altLang="zh-CN" b="1" dirty="0" err="1">
                <a:solidFill>
                  <a:schemeClr val="tx1"/>
                </a:solidFill>
                <a:latin typeface="Courier New" panose="02070309020205020404" pitchFamily="49" charset="0"/>
              </a:rPr>
              <a:t>const</a:t>
            </a:r>
            <a:r>
              <a:rPr lang="zh-CN" altLang="en-US" dirty="0">
                <a:solidFill>
                  <a:schemeClr val="tx1"/>
                </a:solidFill>
                <a:latin typeface="Courier New" panose="02070309020205020404" pitchFamily="49" charset="0"/>
              </a:rPr>
              <a:t>成员函数，编译器将报错</a:t>
            </a:r>
            <a:endParaRPr lang="en-US" altLang="zh-CN" dirty="0">
              <a:solidFill>
                <a:schemeClr val="tx1"/>
              </a:solidFill>
              <a:latin typeface="Courier New" panose="02070309020205020404" pitchFamily="49" charset="0"/>
            </a:endParaRPr>
          </a:p>
          <a:p>
            <a:pPr eaLnBrk="1" hangingPunct="1">
              <a:lnSpc>
                <a:spcPct val="100000"/>
              </a:lnSpc>
            </a:pPr>
            <a:r>
              <a:rPr lang="en-US" altLang="zh-CN" b="1" dirty="0"/>
              <a:t>C++</a:t>
            </a:r>
            <a:r>
              <a:rPr lang="zh-CN" altLang="en-US" b="1" dirty="0"/>
              <a:t>规定：</a:t>
            </a:r>
            <a:r>
              <a:rPr lang="zh-CN" altLang="en-US" b="1" dirty="0">
                <a:solidFill>
                  <a:srgbClr val="FF0000"/>
                </a:solidFill>
                <a:latin typeface="黑体" panose="02010609060101010101" pitchFamily="49" charset="-122"/>
                <a:ea typeface="黑体" panose="02010609060101010101" pitchFamily="49" charset="-122"/>
              </a:rPr>
              <a:t>常量对象只能调用常量成员函数</a:t>
            </a:r>
            <a:endParaRPr lang="en-US" altLang="zh-CN" b="1" dirty="0">
              <a:latin typeface="Courier New" panose="02070309020205020404" pitchFamily="49" charset="0"/>
            </a:endParaRPr>
          </a:p>
        </p:txBody>
      </p:sp>
      <p:sp>
        <p:nvSpPr>
          <p:cNvPr id="4" name="矩形 3"/>
          <p:cNvSpPr/>
          <p:nvPr/>
        </p:nvSpPr>
        <p:spPr bwMode="auto">
          <a:xfrm>
            <a:off x="971600" y="1455167"/>
            <a:ext cx="7560840" cy="461665"/>
          </a:xfrm>
          <a:prstGeom prst="rect">
            <a:avLst/>
          </a:prstGeom>
          <a:solidFill>
            <a:schemeClr val="tx1">
              <a:lumMod val="85000"/>
              <a:lumOff val="15000"/>
            </a:schemeClr>
          </a:solidFill>
        </p:spPr>
        <p:txBody>
          <a:bodyPr wrap="square">
            <a:spAutoFit/>
          </a:bodyPr>
          <a:lstStyle/>
          <a:p>
            <a:pPr marL="0" lvl="2">
              <a:defRPr/>
            </a:pPr>
            <a:r>
              <a:rPr lang="en-US" altLang="zh-CN" sz="2400" b="1" dirty="0" err="1">
                <a:solidFill>
                  <a:schemeClr val="bg1"/>
                </a:solidFill>
                <a:latin typeface="Courier New" panose="02070309020205020404" pitchFamily="49" charset="0"/>
                <a:ea typeface="+mn-ea"/>
              </a:rPr>
              <a:t>const</a:t>
            </a:r>
            <a:r>
              <a:rPr lang="en-US" altLang="zh-CN" sz="2400" b="1" dirty="0">
                <a:solidFill>
                  <a:schemeClr val="bg1"/>
                </a:solidFill>
                <a:latin typeface="Courier New" panose="02070309020205020404" pitchFamily="49" charset="0"/>
                <a:ea typeface="+mn-ea"/>
              </a:rPr>
              <a:t> </a:t>
            </a:r>
            <a:r>
              <a:rPr lang="zh-CN" altLang="en-US" sz="2400" b="1" dirty="0">
                <a:solidFill>
                  <a:schemeClr val="bg1"/>
                </a:solidFill>
                <a:latin typeface="Courier New" panose="02070309020205020404" pitchFamily="49" charset="0"/>
                <a:ea typeface="+mn-ea"/>
              </a:rPr>
              <a:t>类名</a:t>
            </a:r>
            <a:r>
              <a:rPr lang="en-US" altLang="zh-CN" sz="2400" b="1" dirty="0">
                <a:solidFill>
                  <a:schemeClr val="bg1"/>
                </a:solidFill>
                <a:latin typeface="Courier New" panose="02070309020205020404" pitchFamily="49" charset="0"/>
                <a:ea typeface="+mn-ea"/>
              </a:rPr>
              <a:t> </a:t>
            </a:r>
            <a:r>
              <a:rPr lang="zh-CN" altLang="en-US" sz="2400" b="1" dirty="0">
                <a:solidFill>
                  <a:schemeClr val="bg1"/>
                </a:solidFill>
                <a:latin typeface="Courier New" panose="02070309020205020404" pitchFamily="49" charset="0"/>
                <a:ea typeface="+mn-ea"/>
              </a:rPr>
              <a:t>对象名</a:t>
            </a:r>
            <a:r>
              <a:rPr lang="en-US" altLang="zh-CN" sz="2400" b="1" dirty="0">
                <a:solidFill>
                  <a:schemeClr val="bg1"/>
                </a:solidFill>
                <a:latin typeface="Courier New" panose="02070309020205020404" pitchFamily="49" charset="0"/>
                <a:ea typeface="+mn-ea"/>
              </a:rPr>
              <a:t>(</a:t>
            </a:r>
            <a:r>
              <a:rPr lang="zh-CN" altLang="en-US" sz="2400" b="1" dirty="0">
                <a:solidFill>
                  <a:schemeClr val="bg1"/>
                </a:solidFill>
                <a:latin typeface="Courier New" panose="02070309020205020404" pitchFamily="49" charset="0"/>
                <a:ea typeface="+mn-ea"/>
              </a:rPr>
              <a:t>参数表</a:t>
            </a:r>
            <a:r>
              <a:rPr lang="en-US" altLang="zh-CN" sz="2400" b="1" dirty="0">
                <a:solidFill>
                  <a:schemeClr val="bg1"/>
                </a:solidFill>
                <a:latin typeface="Courier New" panose="02070309020205020404" pitchFamily="49" charset="0"/>
                <a:ea typeface="+mn-ea"/>
              </a:rPr>
              <a:t>);</a:t>
            </a:r>
            <a:endParaRPr lang="zh-CN" altLang="en-US" sz="2400" b="1" dirty="0">
              <a:solidFill>
                <a:schemeClr val="bg1"/>
              </a:solidFill>
              <a:latin typeface="Courier New" panose="02070309020205020404" pitchFamily="49" charset="0"/>
              <a:ea typeface="+mn-ea"/>
              <a:cs typeface="Courier New" panose="02070309020205020404" pitchFamily="49" charset="0"/>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rrowheads="1"/>
          </p:cNvSpPr>
          <p:nvPr>
            <p:ph type="title"/>
          </p:nvPr>
        </p:nvSpPr>
        <p:spPr>
          <a:xfrm>
            <a:off x="2411760" y="169863"/>
            <a:ext cx="6044853" cy="571500"/>
          </a:xfrm>
        </p:spPr>
        <p:txBody>
          <a:bodyPr/>
          <a:lstStyle/>
          <a:p>
            <a:pPr eaLnBrk="1" hangingPunct="1"/>
            <a:r>
              <a:rPr lang="zh-CN" altLang="en-US" dirty="0"/>
              <a:t>常量对象与常量成员函数例</a:t>
            </a:r>
          </a:p>
        </p:txBody>
      </p:sp>
      <p:sp>
        <p:nvSpPr>
          <p:cNvPr id="3" name="矩形 2"/>
          <p:cNvSpPr/>
          <p:nvPr/>
        </p:nvSpPr>
        <p:spPr>
          <a:xfrm>
            <a:off x="611560" y="908720"/>
            <a:ext cx="7488832" cy="3231654"/>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buSzPct val="120000"/>
            </a:pPr>
            <a:r>
              <a:rPr lang="en-US" altLang="zh-CN" sz="2000" b="1" dirty="0">
                <a:latin typeface="Courier New" panose="02070309020205020404" pitchFamily="49" charset="0"/>
              </a:rPr>
              <a:t>class A {   </a:t>
            </a:r>
          </a:p>
          <a:p>
            <a:pPr>
              <a:buSzPct val="120000"/>
            </a:pPr>
            <a:r>
              <a:rPr lang="en-US" altLang="zh-CN" sz="2000" b="1" dirty="0">
                <a:latin typeface="Courier New" panose="02070309020205020404" pitchFamily="49" charset="0"/>
              </a:rPr>
              <a:t>  </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x;</a:t>
            </a:r>
          </a:p>
          <a:p>
            <a:pPr>
              <a:buSzPct val="120000"/>
            </a:pPr>
            <a:r>
              <a:rPr lang="en-US" altLang="zh-CN" sz="2000" b="1" dirty="0">
                <a:latin typeface="Courier New" panose="02070309020205020404" pitchFamily="49" charset="0"/>
              </a:rPr>
              <a:t>public:</a:t>
            </a:r>
          </a:p>
          <a:p>
            <a:pPr>
              <a:buSzPct val="120000"/>
            </a:pPr>
            <a:r>
              <a:rPr lang="en-US" altLang="zh-CN" sz="2000" b="1" dirty="0">
                <a:latin typeface="Courier New" panose="02070309020205020404" pitchFamily="49" charset="0"/>
              </a:rPr>
              <a:t>  A(</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a:t>
            </a:r>
            <a:r>
              <a:rPr lang="en-US" altLang="zh-CN" sz="2000" b="1" dirty="0" err="1">
                <a:latin typeface="Courier New" panose="02070309020205020404" pitchFamily="49" charset="0"/>
              </a:rPr>
              <a:t>i</a:t>
            </a:r>
            <a:r>
              <a:rPr lang="en-US" altLang="zh-CN" sz="2000" b="1" dirty="0">
                <a:latin typeface="Courier New" panose="02070309020205020404" pitchFamily="49" charset="0"/>
              </a:rPr>
              <a:t>) {x=</a:t>
            </a:r>
            <a:r>
              <a:rPr lang="en-US" altLang="zh-CN" sz="2000" b="1" dirty="0" err="1">
                <a:latin typeface="Courier New" panose="02070309020205020404" pitchFamily="49" charset="0"/>
              </a:rPr>
              <a:t>i</a:t>
            </a:r>
            <a:r>
              <a:rPr lang="en-US" altLang="zh-CN" sz="2000" b="1" dirty="0">
                <a:latin typeface="Courier New" panose="02070309020205020404" pitchFamily="49" charset="0"/>
              </a:rPr>
              <a:t>;}</a:t>
            </a:r>
          </a:p>
          <a:p>
            <a:pPr>
              <a:buSzPct val="120000"/>
            </a:pPr>
            <a:r>
              <a:rPr lang="en-US" altLang="zh-CN" sz="2000" b="1" dirty="0">
                <a:latin typeface="Courier New" panose="02070309020205020404" pitchFamily="49" charset="0"/>
              </a:rPr>
              <a:t>  </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square() {x = x*x;}</a:t>
            </a:r>
          </a:p>
          <a:p>
            <a:pPr>
              <a:buSzPct val="120000"/>
            </a:pPr>
            <a:r>
              <a:rPr lang="en-US" altLang="zh-CN" sz="2000" b="1" dirty="0">
                <a:latin typeface="Courier New" panose="02070309020205020404" pitchFamily="49" charset="0"/>
              </a:rPr>
              <a:t>  </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a:t>
            </a:r>
            <a:r>
              <a:rPr lang="en-US" altLang="zh-CN" sz="2000" b="1" dirty="0" err="1">
                <a:latin typeface="Courier New" panose="02070309020205020404" pitchFamily="49" charset="0"/>
              </a:rPr>
              <a:t>getx</a:t>
            </a:r>
            <a:r>
              <a:rPr lang="en-US" altLang="zh-CN" sz="2000" b="1" dirty="0">
                <a:latin typeface="Courier New" panose="02070309020205020404" pitchFamily="49" charset="0"/>
              </a:rPr>
              <a:t>() </a:t>
            </a:r>
            <a:r>
              <a:rPr lang="en-US" altLang="zh-CN" sz="2000" b="1" dirty="0" err="1">
                <a:solidFill>
                  <a:srgbClr val="0066FF"/>
                </a:solidFill>
                <a:latin typeface="Courier New" panose="02070309020205020404" pitchFamily="49" charset="0"/>
              </a:rPr>
              <a:t>const</a:t>
            </a:r>
            <a:r>
              <a:rPr lang="en-US" altLang="zh-CN" sz="2000" b="1" dirty="0">
                <a:latin typeface="Courier New" panose="02070309020205020404" pitchFamily="49" charset="0"/>
              </a:rPr>
              <a:t> {</a:t>
            </a:r>
          </a:p>
          <a:p>
            <a:pPr>
              <a:buSzPct val="120000"/>
            </a:pPr>
            <a:r>
              <a:rPr lang="en-US" altLang="zh-CN" sz="2000" b="1" dirty="0">
                <a:latin typeface="Courier New" panose="02070309020205020404" pitchFamily="49" charset="0"/>
              </a:rPr>
              <a:t>	</a:t>
            </a:r>
            <a:r>
              <a:rPr lang="en-US" altLang="zh-CN" sz="2000" b="1" dirty="0">
                <a:solidFill>
                  <a:srgbClr val="FF0000"/>
                </a:solidFill>
                <a:latin typeface="Courier New" panose="02070309020205020404" pitchFamily="49" charset="0"/>
              </a:rPr>
              <a:t>x = ...; // Wrong!</a:t>
            </a:r>
          </a:p>
          <a:p>
            <a:pPr>
              <a:buSzPct val="120000"/>
            </a:pPr>
            <a:r>
              <a:rPr lang="en-US" altLang="zh-CN" sz="2000" b="1" dirty="0">
                <a:latin typeface="Courier New" panose="02070309020205020404" pitchFamily="49" charset="0"/>
              </a:rPr>
              <a:t>	return x;</a:t>
            </a:r>
          </a:p>
          <a:p>
            <a:pPr>
              <a:buSzPct val="120000"/>
            </a:pPr>
            <a:r>
              <a:rPr lang="en-US" altLang="zh-CN" sz="2000" b="1" dirty="0">
                <a:latin typeface="Courier New" panose="02070309020205020404" pitchFamily="49" charset="0"/>
              </a:rPr>
              <a:t>  }</a:t>
            </a:r>
          </a:p>
          <a:p>
            <a:pPr>
              <a:buSzPct val="120000"/>
            </a:pPr>
            <a:r>
              <a:rPr lang="en-US" altLang="zh-CN" sz="2000" b="1" dirty="0">
                <a:latin typeface="Courier New" panose="02070309020205020404" pitchFamily="49" charset="0"/>
              </a:rPr>
              <a:t>};</a:t>
            </a:r>
            <a:endParaRPr lang="zh-CN" altLang="en-US" sz="2000" b="1" dirty="0">
              <a:latin typeface="Courier New" panose="02070309020205020404" pitchFamily="49" charset="0"/>
            </a:endParaRPr>
          </a:p>
        </p:txBody>
      </p:sp>
      <p:sp>
        <p:nvSpPr>
          <p:cNvPr id="6" name="矩形 5"/>
          <p:cNvSpPr/>
          <p:nvPr/>
        </p:nvSpPr>
        <p:spPr>
          <a:xfrm>
            <a:off x="611560" y="4221088"/>
            <a:ext cx="7488832" cy="1938992"/>
          </a:xfrm>
          <a:prstGeom prst="rect">
            <a:avLst/>
          </a:prstGeom>
          <a:solidFill>
            <a:schemeClr val="bg1">
              <a:lumMod val="85000"/>
            </a:schemeClr>
          </a:solidFill>
          <a:ln>
            <a:noFill/>
          </a:ln>
        </p:spPr>
        <p:txBody>
          <a:bodyPr wrap="square">
            <a:spAutoFit/>
          </a:bodyPr>
          <a:lstStyle/>
          <a:p>
            <a:pPr>
              <a:lnSpc>
                <a:spcPct val="120000"/>
              </a:lnSpc>
              <a:buSzPct val="120000"/>
              <a:defRPr/>
            </a:pPr>
            <a:r>
              <a:rPr lang="en-US" altLang="zh-CN" sz="2000" b="1" dirty="0" err="1">
                <a:latin typeface="Courier New" panose="02070309020205020404" pitchFamily="49" charset="0"/>
              </a:rPr>
              <a:t>const</a:t>
            </a:r>
            <a:r>
              <a:rPr lang="en-US" altLang="zh-CN" sz="2000" b="1" dirty="0">
                <a:latin typeface="Courier New" panose="02070309020205020404" pitchFamily="49" charset="0"/>
              </a:rPr>
              <a:t> A x(0); //x</a:t>
            </a:r>
            <a:r>
              <a:rPr lang="zh-CN" altLang="en-US" sz="2000" b="1" dirty="0">
                <a:latin typeface="Courier New" panose="02070309020205020404" pitchFamily="49" charset="0"/>
                <a:ea typeface="黑体" panose="02010609060101010101" pitchFamily="49" charset="-122"/>
              </a:rPr>
              <a:t>是常量对象，只能在定义时被初始化</a:t>
            </a:r>
            <a:endParaRPr lang="en-US" altLang="zh-CN" sz="2000" b="1" dirty="0">
              <a:latin typeface="Courier New" panose="02070309020205020404" pitchFamily="49" charset="0"/>
              <a:ea typeface="黑体" panose="02010609060101010101" pitchFamily="49" charset="-122"/>
            </a:endParaRPr>
          </a:p>
          <a:p>
            <a:pPr>
              <a:lnSpc>
                <a:spcPct val="120000"/>
              </a:lnSpc>
              <a:buSzPct val="120000"/>
              <a:defRPr/>
            </a:pPr>
            <a:r>
              <a:rPr lang="en-US" altLang="zh-CN" sz="2000" b="1" dirty="0">
                <a:latin typeface="Courier New" panose="02070309020205020404" pitchFamily="49" charset="0"/>
              </a:rPr>
              <a:t>A y(3);	</a:t>
            </a:r>
          </a:p>
          <a:p>
            <a:pPr>
              <a:lnSpc>
                <a:spcPct val="120000"/>
              </a:lnSpc>
              <a:buSzPct val="120000"/>
              <a:defRPr/>
            </a:pPr>
            <a:r>
              <a:rPr lang="en-US" altLang="zh-CN" sz="2000" b="1" dirty="0" err="1">
                <a:latin typeface="Courier New" panose="02070309020205020404" pitchFamily="49" charset="0"/>
              </a:rPr>
              <a:t>x.square</a:t>
            </a:r>
            <a:r>
              <a:rPr lang="en-US" altLang="zh-CN" sz="2000" b="1" dirty="0">
                <a:latin typeface="Courier New" panose="02070309020205020404" pitchFamily="49" charset="0"/>
              </a:rPr>
              <a:t>(); // Wrong!</a:t>
            </a:r>
            <a:r>
              <a:rPr lang="zh-CN" altLang="en-US" sz="2000" b="1" dirty="0">
                <a:latin typeface="Courier New" panose="02070309020205020404" pitchFamily="49" charset="0"/>
                <a:ea typeface="黑体" panose="02010609060101010101" pitchFamily="49" charset="-122"/>
              </a:rPr>
              <a:t>常量对象不能调用非常量成员函数</a:t>
            </a:r>
            <a:endParaRPr lang="en-US" altLang="zh-CN" sz="2000" b="1" dirty="0">
              <a:latin typeface="Courier New" panose="02070309020205020404" pitchFamily="49" charset="0"/>
              <a:ea typeface="黑体" panose="02010609060101010101" pitchFamily="49" charset="-122"/>
            </a:endParaRPr>
          </a:p>
          <a:p>
            <a:pPr>
              <a:lnSpc>
                <a:spcPct val="120000"/>
              </a:lnSpc>
              <a:buSzPct val="120000"/>
              <a:defRPr/>
            </a:pPr>
            <a:r>
              <a:rPr lang="en-US" altLang="zh-CN" sz="2000" b="1" dirty="0" err="1">
                <a:latin typeface="Courier New" panose="02070309020205020404" pitchFamily="49" charset="0"/>
              </a:rPr>
              <a:t>y.square</a:t>
            </a:r>
            <a:r>
              <a:rPr lang="en-US" altLang="zh-CN" sz="2000" b="1" dirty="0">
                <a:latin typeface="Courier New" panose="02070309020205020404" pitchFamily="49" charset="0"/>
              </a:rPr>
              <a:t>(); // Right.</a:t>
            </a:r>
          </a:p>
          <a:p>
            <a:pPr>
              <a:lnSpc>
                <a:spcPct val="120000"/>
              </a:lnSpc>
              <a:buSzPct val="120000"/>
              <a:defRPr/>
            </a:pPr>
            <a:r>
              <a:rPr lang="en-US" altLang="zh-CN" sz="2000" b="1" dirty="0" err="1">
                <a:latin typeface="Courier New" panose="02070309020205020404" pitchFamily="49" charset="0"/>
              </a:rPr>
              <a:t>x.getx</a:t>
            </a:r>
            <a:r>
              <a:rPr lang="en-US" altLang="zh-CN" sz="2000" b="1" dirty="0">
                <a:latin typeface="Courier New" panose="02070309020205020404" pitchFamily="49" charset="0"/>
              </a:rPr>
              <a:t>();   // Okay.</a:t>
            </a:r>
            <a:endParaRPr lang="zh-CN" altLang="en-US" sz="2000" b="1" dirty="0">
              <a:latin typeface="Courier New" panose="02070309020205020404" pitchFamily="49"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827088" y="115888"/>
            <a:ext cx="7772400" cy="584200"/>
          </a:xfrm>
        </p:spPr>
        <p:txBody>
          <a:bodyPr/>
          <a:lstStyle/>
          <a:p>
            <a:pPr eaLnBrk="1" hangingPunct="1"/>
            <a:r>
              <a:rPr lang="zh-CN" altLang="en-US" dirty="0"/>
              <a:t>面向</a:t>
            </a:r>
            <a:r>
              <a:rPr lang="zh-CN" altLang="en-US" dirty="0">
                <a:solidFill>
                  <a:srgbClr val="FF0000"/>
                </a:solidFill>
              </a:rPr>
              <a:t>过程</a:t>
            </a:r>
            <a:r>
              <a:rPr lang="zh-CN" altLang="en-US" dirty="0"/>
              <a:t> </a:t>
            </a:r>
            <a:r>
              <a:rPr lang="en-US" altLang="zh-CN" dirty="0"/>
              <a:t>vs </a:t>
            </a:r>
            <a:r>
              <a:rPr lang="zh-CN" altLang="en-US" dirty="0"/>
              <a:t>面向</a:t>
            </a:r>
            <a:r>
              <a:rPr lang="zh-CN" altLang="en-US" dirty="0">
                <a:solidFill>
                  <a:srgbClr val="FF0000"/>
                </a:solidFill>
              </a:rPr>
              <a:t>对象</a:t>
            </a:r>
          </a:p>
        </p:txBody>
      </p:sp>
      <p:sp>
        <p:nvSpPr>
          <p:cNvPr id="6147" name="Rectangle 3"/>
          <p:cNvSpPr>
            <a:spLocks noGrp="1" noChangeArrowheads="1"/>
          </p:cNvSpPr>
          <p:nvPr>
            <p:ph idx="1"/>
          </p:nvPr>
        </p:nvSpPr>
        <p:spPr>
          <a:xfrm>
            <a:off x="179512" y="980728"/>
            <a:ext cx="4752528" cy="5295900"/>
          </a:xfrm>
        </p:spPr>
        <p:txBody>
          <a:bodyPr/>
          <a:lstStyle/>
          <a:p>
            <a:pPr eaLnBrk="1" hangingPunct="1"/>
            <a:r>
              <a:rPr lang="zh-CN" altLang="en-US" sz="2400" b="1" dirty="0"/>
              <a:t>面向过程 </a:t>
            </a:r>
            <a:r>
              <a:rPr lang="en-US" altLang="zh-CN" sz="2400" b="1" dirty="0"/>
              <a:t>(Functional Programming)</a:t>
            </a:r>
            <a:endParaRPr lang="zh-CN" altLang="en-US" sz="2400" b="1" dirty="0"/>
          </a:p>
          <a:p>
            <a:pPr lvl="1" eaLnBrk="1" hangingPunct="1"/>
            <a:r>
              <a:rPr lang="zh-CN" altLang="en-US" sz="2000" dirty="0">
                <a:solidFill>
                  <a:schemeClr val="tx1"/>
                </a:solidFill>
              </a:rPr>
              <a:t>自顶向下分析解决问题所需步骤</a:t>
            </a:r>
          </a:p>
          <a:p>
            <a:pPr lvl="1" eaLnBrk="1" hangingPunct="1"/>
            <a:r>
              <a:rPr lang="zh-CN" altLang="en-US" sz="2000" dirty="0">
                <a:solidFill>
                  <a:schemeClr val="tx1"/>
                </a:solidFill>
              </a:rPr>
              <a:t>用函数把这些步骤一步一步实现</a:t>
            </a:r>
            <a:endParaRPr lang="en-US" altLang="zh-CN" sz="2000" dirty="0">
              <a:solidFill>
                <a:schemeClr val="tx1"/>
              </a:solidFill>
            </a:endParaRPr>
          </a:p>
          <a:p>
            <a:pPr lvl="1" eaLnBrk="1" hangingPunct="1"/>
            <a:r>
              <a:rPr lang="zh-CN" altLang="en-US" sz="2000" dirty="0">
                <a:solidFill>
                  <a:schemeClr val="tx1"/>
                </a:solidFill>
              </a:rPr>
              <a:t>通过函数调用来解决问题</a:t>
            </a:r>
            <a:endParaRPr lang="en-US" altLang="zh-CN" sz="2000" dirty="0">
              <a:solidFill>
                <a:schemeClr val="tx1"/>
              </a:solidFill>
            </a:endParaRPr>
          </a:p>
          <a:p>
            <a:pPr lvl="1" eaLnBrk="1" hangingPunct="1"/>
            <a:r>
              <a:rPr lang="zh-CN" altLang="en-US" sz="2000" dirty="0">
                <a:solidFill>
                  <a:schemeClr val="tx1"/>
                </a:solidFill>
              </a:rPr>
              <a:t>数据与数据操作是分离的</a:t>
            </a:r>
          </a:p>
          <a:p>
            <a:pPr eaLnBrk="1" hangingPunct="1"/>
            <a:r>
              <a:rPr lang="zh-CN" altLang="en-US" sz="2400" b="1" dirty="0"/>
              <a:t>面向对象 </a:t>
            </a:r>
            <a:r>
              <a:rPr lang="en-US" altLang="zh-CN" sz="2400" b="1" dirty="0"/>
              <a:t>(Object Oriented Programming)</a:t>
            </a:r>
            <a:endParaRPr lang="zh-CN" altLang="en-US" sz="2400" b="1" dirty="0"/>
          </a:p>
          <a:p>
            <a:pPr lvl="1" eaLnBrk="1" hangingPunct="1"/>
            <a:r>
              <a:rPr lang="zh-CN" altLang="en-US" sz="2000" dirty="0">
                <a:solidFill>
                  <a:schemeClr val="tx1"/>
                </a:solidFill>
              </a:rPr>
              <a:t>程序被设计成彼此相关的对象</a:t>
            </a:r>
            <a:endParaRPr lang="en-US" altLang="zh-CN" sz="2000" dirty="0">
              <a:solidFill>
                <a:schemeClr val="tx1"/>
              </a:solidFill>
            </a:endParaRPr>
          </a:p>
          <a:p>
            <a:pPr lvl="1" eaLnBrk="1" hangingPunct="1"/>
            <a:r>
              <a:rPr lang="zh-CN" altLang="en-US" sz="2000" dirty="0">
                <a:solidFill>
                  <a:schemeClr val="tx1"/>
                </a:solidFill>
              </a:rPr>
              <a:t>对象是数据和数据操作的封装</a:t>
            </a:r>
            <a:endParaRPr lang="en-US" altLang="zh-CN" sz="2000" dirty="0">
              <a:solidFill>
                <a:schemeClr val="tx1"/>
              </a:solidFill>
            </a:endParaRPr>
          </a:p>
          <a:p>
            <a:pPr lvl="1" eaLnBrk="1" hangingPunct="1"/>
            <a:r>
              <a:rPr lang="zh-CN" altLang="en-US" sz="2000" dirty="0">
                <a:solidFill>
                  <a:schemeClr val="tx1"/>
                </a:solidFill>
              </a:rPr>
              <a:t>通过对象间交互</a:t>
            </a:r>
            <a:r>
              <a:rPr lang="en-US" altLang="zh-CN" sz="2000" dirty="0">
                <a:solidFill>
                  <a:schemeClr val="tx1"/>
                </a:solidFill>
              </a:rPr>
              <a:t>(</a:t>
            </a:r>
            <a:r>
              <a:rPr lang="zh-CN" altLang="en-US" sz="2000" dirty="0">
                <a:solidFill>
                  <a:schemeClr val="tx1"/>
                </a:solidFill>
              </a:rPr>
              <a:t>消息传递</a:t>
            </a:r>
            <a:r>
              <a:rPr lang="en-US" altLang="zh-CN" sz="2000" dirty="0">
                <a:solidFill>
                  <a:schemeClr val="tx1"/>
                </a:solidFill>
              </a:rPr>
              <a:t>)</a:t>
            </a:r>
            <a:r>
              <a:rPr lang="zh-CN" altLang="en-US" sz="2000" dirty="0">
                <a:solidFill>
                  <a:schemeClr val="tx1"/>
                </a:solidFill>
              </a:rPr>
              <a:t>来解决问题</a:t>
            </a:r>
            <a:endParaRPr lang="en-US" altLang="zh-CN" sz="2000" dirty="0">
              <a:solidFill>
                <a:schemeClr val="tx1"/>
              </a:solidFill>
            </a:endParaRPr>
          </a:p>
          <a:p>
            <a:pPr lvl="1" eaLnBrk="1" hangingPunct="1"/>
            <a:r>
              <a:rPr lang="zh-CN" altLang="en-US" sz="2000" dirty="0">
                <a:solidFill>
                  <a:schemeClr val="tx1"/>
                </a:solidFill>
              </a:rPr>
              <a:t>可以提高软件的重用性、灵活性和扩展性</a:t>
            </a:r>
            <a:endParaRPr lang="en-US" altLang="zh-CN" sz="2000" dirty="0">
              <a:solidFill>
                <a:schemeClr val="tx1"/>
              </a:solidFill>
            </a:endParaRPr>
          </a:p>
        </p:txBody>
      </p:sp>
      <p:grpSp>
        <p:nvGrpSpPr>
          <p:cNvPr id="2" name="组合 1"/>
          <p:cNvGrpSpPr>
            <a:grpSpLocks/>
          </p:cNvGrpSpPr>
          <p:nvPr/>
        </p:nvGrpSpPr>
        <p:grpSpPr bwMode="auto">
          <a:xfrm>
            <a:off x="5220071" y="764705"/>
            <a:ext cx="3672407" cy="1973387"/>
            <a:chOff x="6228184" y="332602"/>
            <a:chExt cx="3671466" cy="1973887"/>
          </a:xfrm>
        </p:grpSpPr>
        <p:pic>
          <p:nvPicPr>
            <p:cNvPr id="8199" name="Picture 5"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121" y="332602"/>
              <a:ext cx="2815098" cy="1538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矩形 3"/>
            <p:cNvSpPr>
              <a:spLocks noChangeArrowheads="1"/>
            </p:cNvSpPr>
            <p:nvPr/>
          </p:nvSpPr>
          <p:spPr bwMode="auto">
            <a:xfrm>
              <a:off x="6228184" y="1844409"/>
              <a:ext cx="3671466" cy="46208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lnSpc>
                  <a:spcPct val="100000"/>
                </a:lnSpc>
                <a:spcBef>
                  <a:spcPct val="0"/>
                </a:spcBef>
                <a:buSzTx/>
                <a:buFontTx/>
                <a:buNone/>
              </a:pPr>
              <a:r>
                <a:rPr lang="zh-CN" altLang="en-US" sz="2400" b="1" dirty="0">
                  <a:solidFill>
                    <a:srgbClr val="C00000"/>
                  </a:solidFill>
                  <a:ea typeface="黑体" panose="02010609060101010101" pitchFamily="49" charset="-122"/>
                </a:rPr>
                <a:t>要把大象关进冰箱</a:t>
              </a:r>
            </a:p>
          </p:txBody>
        </p:sp>
      </p:grpSp>
      <p:sp>
        <p:nvSpPr>
          <p:cNvPr id="7" name="Text Box 36"/>
          <p:cNvSpPr txBox="1">
            <a:spLocks noChangeArrowheads="1"/>
          </p:cNvSpPr>
          <p:nvPr/>
        </p:nvSpPr>
        <p:spPr bwMode="auto">
          <a:xfrm>
            <a:off x="5220072" y="2780928"/>
            <a:ext cx="3672408" cy="1630363"/>
          </a:xfrm>
          <a:prstGeom prst="rect">
            <a:avLst/>
          </a:prstGeom>
          <a:solidFill>
            <a:schemeClr val="tx1">
              <a:lumMod val="85000"/>
              <a:lumOff val="15000"/>
            </a:schemeClr>
          </a:solidFill>
        </p:spPr>
        <p:txBody>
          <a:bodyPr wrap="square">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zh-CN" altLang="en-US" sz="2000" b="1" dirty="0">
                <a:solidFill>
                  <a:schemeClr val="bg1"/>
                </a:solidFill>
                <a:ea typeface="黑体" panose="02010609060101010101" pitchFamily="49" charset="-122"/>
              </a:rPr>
              <a:t>面向过程：</a:t>
            </a:r>
            <a:r>
              <a:rPr lang="zh-CN" altLang="en-US" sz="2000" b="1" i="1" dirty="0">
                <a:solidFill>
                  <a:schemeClr val="bg1"/>
                </a:solidFill>
                <a:ea typeface="黑体" panose="02010609060101010101" pitchFamily="49" charset="-122"/>
              </a:rPr>
              <a:t>分几步？</a:t>
            </a:r>
            <a:endParaRPr lang="en-US" altLang="zh-CN" sz="2000" b="1" i="1" dirty="0">
              <a:solidFill>
                <a:schemeClr val="bg1"/>
              </a:solidFill>
              <a:ea typeface="黑体" panose="02010609060101010101" pitchFamily="49" charset="-122"/>
            </a:endParaRPr>
          </a:p>
          <a:p>
            <a:pPr>
              <a:lnSpc>
                <a:spcPct val="100000"/>
              </a:lnSpc>
              <a:spcBef>
                <a:spcPct val="0"/>
              </a:spcBef>
              <a:buSzTx/>
              <a:buFontTx/>
              <a:buNone/>
            </a:pPr>
            <a:r>
              <a:rPr lang="zh-CN" altLang="en-US" sz="2000" b="1" dirty="0">
                <a:solidFill>
                  <a:schemeClr val="bg1"/>
                </a:solidFill>
                <a:ea typeface="黑体" panose="02010609060101010101" pitchFamily="49" charset="-122"/>
              </a:rPr>
              <a:t>解：分三步：</a:t>
            </a:r>
            <a:endParaRPr lang="en-US" altLang="zh-CN" sz="2000" b="1" dirty="0">
              <a:solidFill>
                <a:schemeClr val="bg1"/>
              </a:solidFill>
              <a:ea typeface="黑体" panose="02010609060101010101" pitchFamily="49" charset="-122"/>
            </a:endParaRPr>
          </a:p>
          <a:p>
            <a:pPr>
              <a:lnSpc>
                <a:spcPct val="100000"/>
              </a:lnSpc>
              <a:spcBef>
                <a:spcPct val="0"/>
              </a:spcBef>
              <a:buSzTx/>
              <a:buFontTx/>
              <a:buNone/>
            </a:pPr>
            <a:r>
              <a:rPr lang="en-US" altLang="zh-CN" sz="2000" b="1" dirty="0">
                <a:solidFill>
                  <a:schemeClr val="bg1"/>
                </a:solidFill>
                <a:ea typeface="黑体" panose="02010609060101010101" pitchFamily="49" charset="-122"/>
              </a:rPr>
              <a:t>1</a:t>
            </a:r>
            <a:r>
              <a:rPr lang="zh-CN" altLang="en-US" sz="2000" b="1" dirty="0">
                <a:solidFill>
                  <a:schemeClr val="bg1"/>
                </a:solidFill>
                <a:ea typeface="黑体" panose="02010609060101010101" pitchFamily="49" charset="-122"/>
              </a:rPr>
              <a:t>）打开冰箱门</a:t>
            </a:r>
            <a:endParaRPr lang="en-US" altLang="zh-CN" sz="2000" b="1" dirty="0">
              <a:solidFill>
                <a:schemeClr val="bg1"/>
              </a:solidFill>
              <a:ea typeface="黑体" panose="02010609060101010101" pitchFamily="49" charset="-122"/>
            </a:endParaRPr>
          </a:p>
          <a:p>
            <a:pPr>
              <a:lnSpc>
                <a:spcPct val="100000"/>
              </a:lnSpc>
              <a:spcBef>
                <a:spcPct val="0"/>
              </a:spcBef>
              <a:buSzTx/>
              <a:buFontTx/>
              <a:buNone/>
            </a:pPr>
            <a:r>
              <a:rPr lang="en-US" altLang="zh-CN" sz="2000" b="1" dirty="0">
                <a:solidFill>
                  <a:schemeClr val="bg1"/>
                </a:solidFill>
                <a:ea typeface="黑体" panose="02010609060101010101" pitchFamily="49" charset="-122"/>
              </a:rPr>
              <a:t>2</a:t>
            </a:r>
            <a:r>
              <a:rPr lang="zh-CN" altLang="en-US" sz="2000" b="1" dirty="0">
                <a:solidFill>
                  <a:schemeClr val="bg1"/>
                </a:solidFill>
                <a:ea typeface="黑体" panose="02010609060101010101" pitchFamily="49" charset="-122"/>
              </a:rPr>
              <a:t>）放进大象</a:t>
            </a:r>
            <a:endParaRPr lang="en-US" altLang="zh-CN" sz="2000" b="1" dirty="0">
              <a:solidFill>
                <a:schemeClr val="bg1"/>
              </a:solidFill>
              <a:ea typeface="黑体" panose="02010609060101010101" pitchFamily="49" charset="-122"/>
            </a:endParaRPr>
          </a:p>
          <a:p>
            <a:pPr>
              <a:lnSpc>
                <a:spcPct val="100000"/>
              </a:lnSpc>
              <a:spcBef>
                <a:spcPct val="0"/>
              </a:spcBef>
              <a:buSzTx/>
              <a:buFontTx/>
              <a:buNone/>
            </a:pPr>
            <a:r>
              <a:rPr lang="en-US" altLang="zh-CN" sz="2000" b="1" dirty="0">
                <a:solidFill>
                  <a:schemeClr val="bg1"/>
                </a:solidFill>
                <a:ea typeface="黑体" panose="02010609060101010101" pitchFamily="49" charset="-122"/>
              </a:rPr>
              <a:t>3</a:t>
            </a:r>
            <a:r>
              <a:rPr lang="zh-CN" altLang="en-US" sz="2000" b="1" dirty="0">
                <a:solidFill>
                  <a:schemeClr val="bg1"/>
                </a:solidFill>
                <a:ea typeface="黑体" panose="02010609060101010101" pitchFamily="49" charset="-122"/>
              </a:rPr>
              <a:t>）关上冰箱门</a:t>
            </a:r>
          </a:p>
        </p:txBody>
      </p:sp>
      <p:sp>
        <p:nvSpPr>
          <p:cNvPr id="8" name="Text Box 36"/>
          <p:cNvSpPr txBox="1">
            <a:spLocks noChangeArrowheads="1"/>
          </p:cNvSpPr>
          <p:nvPr/>
        </p:nvSpPr>
        <p:spPr bwMode="auto">
          <a:xfrm>
            <a:off x="5220072" y="4509120"/>
            <a:ext cx="3674691" cy="1938992"/>
          </a:xfrm>
          <a:prstGeom prst="rect">
            <a:avLst/>
          </a:prstGeom>
          <a:solidFill>
            <a:schemeClr val="tx1">
              <a:lumMod val="85000"/>
              <a:lumOff val="15000"/>
            </a:schemeClr>
          </a:solidFill>
        </p:spPr>
        <p:txBody>
          <a:bodyPr wrap="square">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zh-CN" altLang="en-US" sz="2000" b="1" dirty="0">
                <a:solidFill>
                  <a:schemeClr val="bg1"/>
                </a:solidFill>
                <a:ea typeface="黑体" panose="02010609060101010101" pitchFamily="49" charset="-122"/>
              </a:rPr>
              <a:t>面向对象：</a:t>
            </a:r>
            <a:r>
              <a:rPr lang="zh-CN" altLang="en-US" sz="2000" b="1" i="1" dirty="0">
                <a:solidFill>
                  <a:schemeClr val="bg1"/>
                </a:solidFill>
                <a:ea typeface="黑体" panose="02010609060101010101" pitchFamily="49" charset="-122"/>
              </a:rPr>
              <a:t>哪几个对象交互？</a:t>
            </a:r>
            <a:endParaRPr lang="en-US" altLang="zh-CN" sz="2000" b="1" i="1" dirty="0">
              <a:solidFill>
                <a:schemeClr val="bg1"/>
              </a:solidFill>
              <a:ea typeface="黑体" panose="02010609060101010101" pitchFamily="49" charset="-122"/>
            </a:endParaRPr>
          </a:p>
          <a:p>
            <a:pPr>
              <a:lnSpc>
                <a:spcPct val="100000"/>
              </a:lnSpc>
              <a:spcBef>
                <a:spcPct val="0"/>
              </a:spcBef>
              <a:buSzTx/>
              <a:buFontTx/>
              <a:buNone/>
            </a:pPr>
            <a:r>
              <a:rPr lang="zh-CN" altLang="en-US" sz="2000" b="1" dirty="0">
                <a:solidFill>
                  <a:schemeClr val="bg1"/>
                </a:solidFill>
                <a:ea typeface="黑体" panose="02010609060101010101" pitchFamily="49" charset="-122"/>
              </a:rPr>
              <a:t>解：两个对象交互：</a:t>
            </a:r>
            <a:endParaRPr lang="en-US" altLang="zh-CN" sz="2000" b="1" dirty="0">
              <a:solidFill>
                <a:schemeClr val="bg1"/>
              </a:solidFill>
              <a:ea typeface="黑体" panose="02010609060101010101" pitchFamily="49" charset="-122"/>
            </a:endParaRPr>
          </a:p>
          <a:p>
            <a:pPr>
              <a:lnSpc>
                <a:spcPct val="100000"/>
              </a:lnSpc>
              <a:spcBef>
                <a:spcPct val="0"/>
              </a:spcBef>
              <a:buSzTx/>
              <a:buFontTx/>
              <a:buNone/>
            </a:pPr>
            <a:r>
              <a:rPr lang="en-US" altLang="zh-CN" sz="2000" b="1" dirty="0">
                <a:solidFill>
                  <a:schemeClr val="bg1"/>
                </a:solidFill>
                <a:ea typeface="黑体" panose="02010609060101010101" pitchFamily="49" charset="-122"/>
              </a:rPr>
              <a:t>1</a:t>
            </a:r>
            <a:r>
              <a:rPr lang="zh-CN" altLang="en-US" sz="2000" b="1" dirty="0">
                <a:solidFill>
                  <a:schemeClr val="bg1"/>
                </a:solidFill>
                <a:ea typeface="黑体" panose="02010609060101010101" pitchFamily="49" charset="-122"/>
              </a:rPr>
              <a:t>）大象（可以走路）</a:t>
            </a:r>
            <a:endParaRPr lang="en-US" altLang="zh-CN" sz="2000" b="1" dirty="0">
              <a:solidFill>
                <a:schemeClr val="bg1"/>
              </a:solidFill>
              <a:ea typeface="黑体" panose="02010609060101010101" pitchFamily="49" charset="-122"/>
            </a:endParaRPr>
          </a:p>
          <a:p>
            <a:pPr>
              <a:lnSpc>
                <a:spcPct val="100000"/>
              </a:lnSpc>
              <a:spcBef>
                <a:spcPct val="0"/>
              </a:spcBef>
              <a:buSzTx/>
              <a:buFontTx/>
              <a:buNone/>
            </a:pPr>
            <a:r>
              <a:rPr lang="en-US" altLang="zh-CN" sz="2000" b="1" dirty="0">
                <a:solidFill>
                  <a:schemeClr val="bg1"/>
                </a:solidFill>
                <a:ea typeface="黑体" panose="02010609060101010101" pitchFamily="49" charset="-122"/>
              </a:rPr>
              <a:t>2</a:t>
            </a:r>
            <a:r>
              <a:rPr lang="zh-CN" altLang="en-US" sz="2000" b="1" dirty="0">
                <a:solidFill>
                  <a:schemeClr val="bg1"/>
                </a:solidFill>
                <a:ea typeface="黑体" panose="02010609060101010101" pitchFamily="49" charset="-122"/>
              </a:rPr>
              <a:t>）冰箱（可以开门，关门）</a:t>
            </a:r>
            <a:endParaRPr lang="en-US" altLang="zh-CN" sz="2000" b="1" dirty="0">
              <a:solidFill>
                <a:schemeClr val="bg1"/>
              </a:solidFill>
              <a:ea typeface="黑体" panose="02010609060101010101" pitchFamily="49" charset="-122"/>
            </a:endParaRPr>
          </a:p>
          <a:p>
            <a:pPr>
              <a:lnSpc>
                <a:spcPct val="100000"/>
              </a:lnSpc>
              <a:spcBef>
                <a:spcPct val="0"/>
              </a:spcBef>
              <a:buSzTx/>
              <a:buFontTx/>
              <a:buNone/>
            </a:pPr>
            <a:r>
              <a:rPr lang="zh-CN" altLang="en-US" sz="2000" b="1" dirty="0">
                <a:solidFill>
                  <a:schemeClr val="bg1"/>
                </a:solidFill>
                <a:ea typeface="黑体" panose="02010609060101010101" pitchFamily="49" charset="-122"/>
              </a:rPr>
              <a:t>冰箱打开门，大象走进去，冰箱关上门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4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47">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P spid="7" grpId="0" animBg="1"/>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a:xfrm>
            <a:off x="827584" y="116632"/>
            <a:ext cx="7772400" cy="647799"/>
          </a:xfrm>
        </p:spPr>
        <p:txBody>
          <a:bodyPr/>
          <a:lstStyle/>
          <a:p>
            <a:pPr eaLnBrk="1" hangingPunct="1"/>
            <a:r>
              <a:rPr lang="zh-CN" altLang="en-US" dirty="0"/>
              <a:t>常量数据成员</a:t>
            </a:r>
          </a:p>
        </p:txBody>
      </p:sp>
      <p:sp>
        <p:nvSpPr>
          <p:cNvPr id="37890" name="Rectangle 3"/>
          <p:cNvSpPr>
            <a:spLocks noGrp="1" noChangeArrowheads="1"/>
          </p:cNvSpPr>
          <p:nvPr>
            <p:ph idx="1"/>
          </p:nvPr>
        </p:nvSpPr>
        <p:spPr>
          <a:xfrm>
            <a:off x="323528" y="908720"/>
            <a:ext cx="8569325" cy="1655762"/>
          </a:xfrm>
        </p:spPr>
        <p:txBody>
          <a:bodyPr/>
          <a:lstStyle/>
          <a:p>
            <a:pPr eaLnBrk="1" hangingPunct="1">
              <a:lnSpc>
                <a:spcPct val="110000"/>
              </a:lnSpc>
            </a:pPr>
            <a:r>
              <a:rPr lang="zh-CN" altLang="en-US" sz="2400" b="1" dirty="0">
                <a:latin typeface="Courier New" panose="02070309020205020404" pitchFamily="49" charset="0"/>
              </a:rPr>
              <a:t>对象的数据成员可以是常量</a:t>
            </a:r>
            <a:endParaRPr lang="en-US" altLang="zh-CN" sz="2400" b="1" dirty="0">
              <a:latin typeface="Courier New" panose="02070309020205020404" pitchFamily="49" charset="0"/>
            </a:endParaRPr>
          </a:p>
          <a:p>
            <a:pPr marL="0" indent="0" eaLnBrk="1" hangingPunct="1">
              <a:lnSpc>
                <a:spcPct val="110000"/>
              </a:lnSpc>
              <a:buNone/>
            </a:pPr>
            <a:endParaRPr lang="en-US" altLang="zh-CN" sz="3200" dirty="0">
              <a:latin typeface="Courier New" panose="02070309020205020404" pitchFamily="49" charset="0"/>
            </a:endParaRPr>
          </a:p>
          <a:p>
            <a:pPr marL="0" indent="0" eaLnBrk="1" hangingPunct="1">
              <a:lnSpc>
                <a:spcPct val="110000"/>
              </a:lnSpc>
              <a:buNone/>
            </a:pPr>
            <a:endParaRPr lang="en-US" altLang="zh-CN" sz="2000" dirty="0">
              <a:latin typeface="Courier New" panose="02070309020205020404" pitchFamily="49" charset="0"/>
            </a:endParaRPr>
          </a:p>
          <a:p>
            <a:pPr eaLnBrk="1" hangingPunct="1">
              <a:lnSpc>
                <a:spcPct val="110000"/>
              </a:lnSpc>
            </a:pPr>
            <a:r>
              <a:rPr lang="zh-CN" altLang="en-US" sz="2400" b="1" dirty="0">
                <a:latin typeface="Courier New" panose="02070309020205020404" pitchFamily="49" charset="0"/>
              </a:rPr>
              <a:t>同一类的不同的对象其常量数据成员的值可以不同</a:t>
            </a:r>
            <a:endParaRPr lang="en-US" altLang="zh-CN" sz="2400" b="1" dirty="0">
              <a:latin typeface="Courier New" panose="02070309020205020404" pitchFamily="49" charset="0"/>
            </a:endParaRPr>
          </a:p>
          <a:p>
            <a:pPr eaLnBrk="1" hangingPunct="1">
              <a:lnSpc>
                <a:spcPct val="110000"/>
              </a:lnSpc>
            </a:pPr>
            <a:r>
              <a:rPr lang="zh-CN" altLang="en-US" sz="2400" b="1" dirty="0">
                <a:solidFill>
                  <a:srgbClr val="FF0000"/>
                </a:solidFill>
                <a:latin typeface="Courier New" panose="02070309020205020404" pitchFamily="49" charset="0"/>
              </a:rPr>
              <a:t>常量数据成员只能通过构造函数初始化列表初始化</a:t>
            </a:r>
            <a:endParaRPr lang="en-US" altLang="zh-CN" sz="2400" b="1" dirty="0">
              <a:solidFill>
                <a:srgbClr val="FF0000"/>
              </a:solidFill>
              <a:latin typeface="Courier New" panose="02070309020205020404" pitchFamily="49" charset="0"/>
            </a:endParaRPr>
          </a:p>
          <a:p>
            <a:pPr lvl="1" eaLnBrk="1" hangingPunct="1">
              <a:lnSpc>
                <a:spcPct val="110000"/>
              </a:lnSpc>
            </a:pPr>
            <a:r>
              <a:rPr lang="zh-CN" altLang="en-US" sz="2000" dirty="0">
                <a:solidFill>
                  <a:schemeClr val="tx1"/>
                </a:solidFill>
                <a:latin typeface="Courier New" panose="02070309020205020404" pitchFamily="49" charset="0"/>
              </a:rPr>
              <a:t>不能在类声明中初始化常量数据成员</a:t>
            </a:r>
            <a:endParaRPr lang="en-US" altLang="zh-CN" sz="2000" dirty="0">
              <a:solidFill>
                <a:schemeClr val="tx1"/>
              </a:solidFill>
              <a:latin typeface="Courier New" panose="02070309020205020404" pitchFamily="49" charset="0"/>
            </a:endParaRPr>
          </a:p>
          <a:p>
            <a:pPr lvl="1" eaLnBrk="1" hangingPunct="1">
              <a:lnSpc>
                <a:spcPct val="110000"/>
              </a:lnSpc>
            </a:pPr>
            <a:r>
              <a:rPr lang="zh-CN" altLang="en-US" sz="2000" dirty="0">
                <a:solidFill>
                  <a:schemeClr val="tx1"/>
                </a:solidFill>
                <a:latin typeface="Courier New" panose="02070309020205020404" pitchFamily="49" charset="0"/>
              </a:rPr>
              <a:t>不能在构造函数体中进行赋值</a:t>
            </a:r>
          </a:p>
        </p:txBody>
      </p:sp>
      <p:sp>
        <p:nvSpPr>
          <p:cNvPr id="2" name="矩形 1"/>
          <p:cNvSpPr/>
          <p:nvPr/>
        </p:nvSpPr>
        <p:spPr>
          <a:xfrm>
            <a:off x="395536" y="1405225"/>
            <a:ext cx="8496944" cy="1015663"/>
          </a:xfrm>
          <a:prstGeom prst="rect">
            <a:avLst/>
          </a:prstGeom>
          <a:solidFill>
            <a:schemeClr val="bg1">
              <a:lumMod val="85000"/>
            </a:schemeClr>
          </a:solidFill>
          <a:ln>
            <a:noFill/>
          </a:ln>
        </p:spPr>
        <p:txBody>
          <a:bodyPr wrap="square">
            <a:spAutoFit/>
          </a:bodyPr>
          <a:lstStyle/>
          <a:p>
            <a:pPr>
              <a:buSzPct val="120000"/>
              <a:defRPr/>
            </a:pPr>
            <a:r>
              <a:rPr lang="en-US" altLang="zh-CN" sz="2000" b="1" dirty="0">
                <a:latin typeface="Courier New" panose="02070309020205020404" pitchFamily="49" charset="0"/>
              </a:rPr>
              <a:t>class  </a:t>
            </a:r>
            <a:r>
              <a:rPr lang="en-US" altLang="zh-CN" sz="2000" b="1" dirty="0" err="1">
                <a:latin typeface="Courier New" panose="02070309020205020404" pitchFamily="49" charset="0"/>
              </a:rPr>
              <a:t>abc</a:t>
            </a:r>
            <a:r>
              <a:rPr lang="en-US" altLang="zh-CN" sz="2000" b="1" dirty="0">
                <a:latin typeface="Courier New" panose="02070309020205020404" pitchFamily="49" charset="0"/>
              </a:rPr>
              <a:t> {</a:t>
            </a:r>
          </a:p>
          <a:p>
            <a:pPr>
              <a:buSzPct val="120000"/>
              <a:defRPr/>
            </a:pPr>
            <a:r>
              <a:rPr lang="en-US" altLang="zh-CN" sz="2000" b="1" dirty="0">
                <a:latin typeface="Courier New" panose="02070309020205020404" pitchFamily="49" charset="0"/>
              </a:rPr>
              <a:t>  </a:t>
            </a:r>
            <a:r>
              <a:rPr lang="en-US" altLang="zh-CN" sz="2000" b="1" dirty="0" err="1">
                <a:latin typeface="Courier New" panose="02070309020205020404" pitchFamily="49" charset="0"/>
              </a:rPr>
              <a:t>const</a:t>
            </a:r>
            <a:r>
              <a:rPr lang="en-US" altLang="zh-CN" sz="2000" b="1" dirty="0">
                <a:latin typeface="Courier New" panose="02070309020205020404" pitchFamily="49" charset="0"/>
              </a:rPr>
              <a:t> </a:t>
            </a:r>
            <a:r>
              <a:rPr lang="en-US" altLang="zh-CN" sz="2000" b="1" dirty="0" err="1">
                <a:latin typeface="Courier New" panose="02070309020205020404" pitchFamily="49" charset="0"/>
              </a:rPr>
              <a:t>int</a:t>
            </a:r>
            <a:r>
              <a:rPr lang="en-US" altLang="zh-CN" sz="2000" b="1" dirty="0">
                <a:latin typeface="Courier New" panose="02070309020205020404" pitchFamily="49" charset="0"/>
              </a:rPr>
              <a:t> x;</a:t>
            </a:r>
          </a:p>
          <a:p>
            <a:pPr>
              <a:buSzPct val="120000"/>
              <a:defRPr/>
            </a:pPr>
            <a:r>
              <a:rPr lang="en-US" altLang="zh-CN" sz="2000" b="1" dirty="0">
                <a:latin typeface="Courier New" panose="02070309020205020404" pitchFamily="49" charset="0"/>
              </a:rPr>
              <a:t>};</a:t>
            </a:r>
          </a:p>
        </p:txBody>
      </p:sp>
      <p:sp>
        <p:nvSpPr>
          <p:cNvPr id="5" name="Rectangle 3"/>
          <p:cNvSpPr txBox="1">
            <a:spLocks noChangeArrowheads="1"/>
          </p:cNvSpPr>
          <p:nvPr/>
        </p:nvSpPr>
        <p:spPr bwMode="auto">
          <a:xfrm>
            <a:off x="395536" y="4149080"/>
            <a:ext cx="3888432" cy="2592288"/>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449263" indent="-449263" algn="l" rtl="0" eaLnBrk="0" fontAlgn="base" hangingPunct="0">
              <a:lnSpc>
                <a:spcPct val="110000"/>
              </a:lnSpc>
              <a:spcBef>
                <a:spcPct val="20000"/>
              </a:spcBef>
              <a:spcAft>
                <a:spcPct val="0"/>
              </a:spcAft>
              <a:buSzPct val="120000"/>
              <a:buBlip>
                <a:blip r:embed="rId2"/>
              </a:buBlip>
              <a:defRPr sz="2800">
                <a:solidFill>
                  <a:srgbClr val="133984"/>
                </a:solidFill>
                <a:latin typeface="+mn-lt"/>
                <a:ea typeface="+mn-ea"/>
                <a:cs typeface="+mn-cs"/>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defRPr>
            </a:lvl2pPr>
            <a:lvl3pPr marL="1322388" indent="-228600" algn="l" rtl="0" eaLnBrk="0" fontAlgn="base" hangingPunct="0">
              <a:spcBef>
                <a:spcPct val="20000"/>
              </a:spcBef>
              <a:spcAft>
                <a:spcPct val="0"/>
              </a:spcAft>
              <a:buChar char="•"/>
              <a:defRPr sz="2400">
                <a:solidFill>
                  <a:schemeClr val="tx1"/>
                </a:solidFill>
                <a:latin typeface="+mn-lt"/>
                <a:ea typeface="宋体" pitchFamily="2" charset="-122"/>
              </a:defRPr>
            </a:lvl3pPr>
            <a:lvl4pPr marL="1730375"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138363"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95563" indent="-228600" algn="l" rtl="0" fontAlgn="base">
              <a:spcBef>
                <a:spcPct val="20000"/>
              </a:spcBef>
              <a:spcAft>
                <a:spcPct val="0"/>
              </a:spcAft>
              <a:buChar char="»"/>
              <a:defRPr sz="2000">
                <a:solidFill>
                  <a:schemeClr val="tx1"/>
                </a:solidFill>
                <a:latin typeface="+mn-lt"/>
                <a:ea typeface="宋体" pitchFamily="2" charset="-122"/>
              </a:defRPr>
            </a:lvl6pPr>
            <a:lvl7pPr marL="3052763" indent="-228600" algn="l" rtl="0" fontAlgn="base">
              <a:spcBef>
                <a:spcPct val="20000"/>
              </a:spcBef>
              <a:spcAft>
                <a:spcPct val="0"/>
              </a:spcAft>
              <a:buChar char="»"/>
              <a:defRPr sz="2000">
                <a:solidFill>
                  <a:schemeClr val="tx1"/>
                </a:solidFill>
                <a:latin typeface="+mn-lt"/>
                <a:ea typeface="宋体" pitchFamily="2" charset="-122"/>
              </a:defRPr>
            </a:lvl7pPr>
            <a:lvl8pPr marL="3509963" indent="-228600" algn="l" rtl="0" fontAlgn="base">
              <a:spcBef>
                <a:spcPct val="20000"/>
              </a:spcBef>
              <a:spcAft>
                <a:spcPct val="0"/>
              </a:spcAft>
              <a:buChar char="»"/>
              <a:defRPr sz="2000">
                <a:solidFill>
                  <a:schemeClr val="tx1"/>
                </a:solidFill>
                <a:latin typeface="+mn-lt"/>
                <a:ea typeface="宋体" pitchFamily="2" charset="-122"/>
              </a:defRPr>
            </a:lvl8pPr>
            <a:lvl9pPr marL="3967163" indent="-228600" algn="l" rtl="0" fontAlgn="base">
              <a:spcBef>
                <a:spcPct val="20000"/>
              </a:spcBef>
              <a:spcAft>
                <a:spcPct val="0"/>
              </a:spcAft>
              <a:buChar char="»"/>
              <a:defRPr sz="2000">
                <a:solidFill>
                  <a:schemeClr val="tx1"/>
                </a:solidFill>
                <a:latin typeface="+mn-lt"/>
                <a:ea typeface="宋体" pitchFamily="2" charset="-122"/>
              </a:defRPr>
            </a:lvl9pPr>
          </a:lstStyle>
          <a:p>
            <a:pPr marL="171450" lvl="1" indent="0">
              <a:spcBef>
                <a:spcPct val="0"/>
              </a:spcBef>
              <a:buSzPct val="120000"/>
              <a:buFontTx/>
              <a:buNone/>
            </a:pPr>
            <a:r>
              <a:rPr lang="en-US" altLang="zh-CN" sz="1800" b="1" kern="1200" dirty="0">
                <a:solidFill>
                  <a:schemeClr val="tx1"/>
                </a:solidFill>
                <a:latin typeface="Courier New" panose="02070309020205020404" pitchFamily="49" charset="0"/>
                <a:ea typeface="黑体" panose="02010609060101010101" pitchFamily="49" charset="-122"/>
              </a:rPr>
              <a:t>class A</a:t>
            </a:r>
          </a:p>
          <a:p>
            <a:pPr marL="171450" lvl="1" indent="0">
              <a:spcBef>
                <a:spcPct val="0"/>
              </a:spcBef>
              <a:buSzPct val="120000"/>
              <a:buNone/>
            </a:pPr>
            <a:r>
              <a:rPr lang="en-US" altLang="zh-CN" sz="1800" b="1" kern="1200" dirty="0">
                <a:solidFill>
                  <a:schemeClr val="tx1"/>
                </a:solidFill>
                <a:latin typeface="Courier New" panose="02070309020205020404" pitchFamily="49" charset="0"/>
                <a:ea typeface="黑体" panose="02010609060101010101" pitchFamily="49" charset="-122"/>
              </a:rPr>
              <a:t>{ </a:t>
            </a:r>
            <a:r>
              <a:rPr lang="en-US" altLang="zh-CN" sz="1800" b="1" dirty="0">
                <a:solidFill>
                  <a:schemeClr val="tx1"/>
                </a:solidFill>
                <a:latin typeface="Courier New" panose="02070309020205020404" pitchFamily="49" charset="0"/>
                <a:ea typeface="黑体" panose="02010609060101010101" pitchFamily="49" charset="-122"/>
              </a:rPr>
              <a:t>//</a:t>
            </a:r>
            <a:r>
              <a:rPr lang="zh-CN" altLang="en-US" sz="1800" dirty="0">
                <a:solidFill>
                  <a:schemeClr val="tx1"/>
                </a:solidFill>
                <a:latin typeface="Courier New" panose="02070309020205020404" pitchFamily="49" charset="0"/>
                <a:ea typeface="黑体" panose="02010609060101010101" pitchFamily="49" charset="-122"/>
              </a:rPr>
              <a:t>错误，在类声明中初始化</a:t>
            </a:r>
            <a:r>
              <a:rPr lang="en-US" altLang="zh-CN" sz="1800" b="1" dirty="0">
                <a:solidFill>
                  <a:schemeClr val="tx1"/>
                </a:solidFill>
                <a:latin typeface="Courier New" panose="02070309020205020404" pitchFamily="49" charset="0"/>
                <a:ea typeface="黑体" panose="02010609060101010101" pitchFamily="49" charset="-122"/>
              </a:rPr>
              <a:t>	</a:t>
            </a:r>
          </a:p>
          <a:p>
            <a:pPr marL="171450" lvl="1" indent="0">
              <a:spcBef>
                <a:spcPct val="0"/>
              </a:spcBef>
              <a:buSzPct val="120000"/>
              <a:buNone/>
            </a:pPr>
            <a:r>
              <a:rPr lang="en-US" altLang="zh-CN" sz="1800" b="1" kern="1200" dirty="0">
                <a:solidFill>
                  <a:schemeClr val="tx1"/>
                </a:solidFill>
                <a:latin typeface="Courier New" panose="02070309020205020404" pitchFamily="49" charset="0"/>
                <a:ea typeface="黑体" panose="02010609060101010101" pitchFamily="49" charset="-122"/>
              </a:rPr>
              <a:t>  </a:t>
            </a:r>
            <a:r>
              <a:rPr lang="en-US" altLang="zh-CN" sz="1800" b="1" kern="1200" dirty="0" err="1">
                <a:solidFill>
                  <a:schemeClr val="tx1"/>
                </a:solidFill>
                <a:latin typeface="Courier New" panose="02070309020205020404" pitchFamily="49" charset="0"/>
                <a:ea typeface="黑体" panose="02010609060101010101" pitchFamily="49" charset="-122"/>
              </a:rPr>
              <a:t>const</a:t>
            </a:r>
            <a:r>
              <a:rPr lang="en-US" altLang="zh-CN" sz="1800" b="1" kern="1200" dirty="0">
                <a:solidFill>
                  <a:schemeClr val="tx1"/>
                </a:solidFill>
                <a:latin typeface="Courier New" panose="02070309020205020404" pitchFamily="49" charset="0"/>
                <a:ea typeface="黑体" panose="02010609060101010101" pitchFamily="49" charset="-122"/>
              </a:rPr>
              <a:t> </a:t>
            </a:r>
            <a:r>
              <a:rPr lang="en-US" altLang="zh-CN" sz="1800" b="1" kern="1200" dirty="0" err="1">
                <a:solidFill>
                  <a:schemeClr val="tx1"/>
                </a:solidFill>
                <a:latin typeface="Courier New" panose="02070309020205020404" pitchFamily="49" charset="0"/>
                <a:ea typeface="黑体" panose="02010609060101010101" pitchFamily="49" charset="-122"/>
              </a:rPr>
              <a:t>int</a:t>
            </a:r>
            <a:r>
              <a:rPr lang="en-US" altLang="zh-CN" sz="1800" b="1" kern="1200" dirty="0">
                <a:solidFill>
                  <a:schemeClr val="tx1"/>
                </a:solidFill>
                <a:latin typeface="Courier New" panose="02070309020205020404" pitchFamily="49" charset="0"/>
                <a:ea typeface="黑体" panose="02010609060101010101" pitchFamily="49" charset="-122"/>
              </a:rPr>
              <a:t> SIZE = 200;</a:t>
            </a:r>
          </a:p>
          <a:p>
            <a:pPr marL="171450" lvl="1" indent="0">
              <a:spcBef>
                <a:spcPct val="0"/>
              </a:spcBef>
              <a:buSzPct val="120000"/>
              <a:buFontTx/>
              <a:buNone/>
            </a:pPr>
            <a:r>
              <a:rPr lang="en-US" altLang="zh-CN" sz="1800" b="1" dirty="0">
                <a:solidFill>
                  <a:schemeClr val="tx1"/>
                </a:solidFill>
                <a:latin typeface="Courier New" panose="02070309020205020404" pitchFamily="49" charset="0"/>
                <a:ea typeface="黑体" panose="02010609060101010101" pitchFamily="49" charset="-122"/>
              </a:rPr>
              <a:t>  //</a:t>
            </a:r>
            <a:r>
              <a:rPr lang="zh-CN" altLang="en-US" sz="1800" dirty="0">
                <a:solidFill>
                  <a:schemeClr val="tx1"/>
                </a:solidFill>
                <a:latin typeface="Courier New" panose="02070309020205020404" pitchFamily="49" charset="0"/>
                <a:ea typeface="黑体" panose="02010609060101010101" pitchFamily="49" charset="-122"/>
              </a:rPr>
              <a:t>错误，未知的</a:t>
            </a:r>
            <a:r>
              <a:rPr lang="en-US" altLang="zh-CN" sz="1800" b="1" dirty="0">
                <a:solidFill>
                  <a:schemeClr val="tx1"/>
                </a:solidFill>
                <a:latin typeface="Courier New" panose="02070309020205020404" pitchFamily="49" charset="0"/>
                <a:ea typeface="黑体" panose="02010609060101010101" pitchFamily="49" charset="-122"/>
              </a:rPr>
              <a:t>SIZE</a:t>
            </a:r>
            <a:endParaRPr lang="en-US" altLang="zh-CN" sz="1800" kern="1200" dirty="0">
              <a:solidFill>
                <a:schemeClr val="tx1"/>
              </a:solidFill>
              <a:latin typeface="Courier New" panose="02070309020205020404" pitchFamily="49" charset="0"/>
              <a:ea typeface="黑体" panose="02010609060101010101" pitchFamily="49" charset="-122"/>
            </a:endParaRPr>
          </a:p>
          <a:p>
            <a:pPr marL="171450" lvl="1" indent="0">
              <a:spcBef>
                <a:spcPct val="0"/>
              </a:spcBef>
              <a:buSzPct val="120000"/>
              <a:buFontTx/>
              <a:buNone/>
            </a:pPr>
            <a:r>
              <a:rPr lang="en-US" altLang="zh-CN" sz="1800" b="1" kern="1200" dirty="0">
                <a:solidFill>
                  <a:schemeClr val="tx1"/>
                </a:solidFill>
                <a:latin typeface="Courier New" panose="02070309020205020404" pitchFamily="49" charset="0"/>
                <a:ea typeface="黑体" panose="02010609060101010101" pitchFamily="49" charset="-122"/>
              </a:rPr>
              <a:t>  </a:t>
            </a:r>
            <a:r>
              <a:rPr lang="en-US" altLang="zh-CN" sz="1800" b="1" kern="1200" dirty="0" err="1">
                <a:solidFill>
                  <a:schemeClr val="tx1"/>
                </a:solidFill>
                <a:latin typeface="Courier New" panose="02070309020205020404" pitchFamily="49" charset="0"/>
                <a:ea typeface="黑体" panose="02010609060101010101" pitchFamily="49" charset="-122"/>
              </a:rPr>
              <a:t>int</a:t>
            </a:r>
            <a:r>
              <a:rPr lang="en-US" altLang="zh-CN" sz="1800" b="1" kern="1200" dirty="0">
                <a:solidFill>
                  <a:schemeClr val="tx1"/>
                </a:solidFill>
                <a:latin typeface="Courier New" panose="02070309020205020404" pitchFamily="49" charset="0"/>
                <a:ea typeface="黑体" panose="02010609060101010101" pitchFamily="49" charset="-122"/>
              </a:rPr>
              <a:t> array[SIZE];	</a:t>
            </a:r>
          </a:p>
          <a:p>
            <a:pPr marL="171450" lvl="1" indent="0">
              <a:spcBef>
                <a:spcPct val="0"/>
              </a:spcBef>
              <a:buSzPct val="120000"/>
              <a:buFontTx/>
              <a:buNone/>
            </a:pPr>
            <a:r>
              <a:rPr lang="en-US" altLang="zh-CN" sz="1800" b="1" kern="1200" dirty="0">
                <a:solidFill>
                  <a:schemeClr val="tx1"/>
                </a:solidFill>
                <a:latin typeface="Courier New" panose="02070309020205020404" pitchFamily="49" charset="0"/>
                <a:ea typeface="黑体" panose="02010609060101010101" pitchFamily="49" charset="-122"/>
              </a:rPr>
              <a:t>};</a:t>
            </a:r>
            <a:endParaRPr lang="zh-CN" altLang="en-US" sz="1800" b="1" kern="1200" dirty="0">
              <a:solidFill>
                <a:schemeClr val="tx1"/>
              </a:solidFill>
              <a:latin typeface="Courier New" panose="02070309020205020404" pitchFamily="49" charset="0"/>
              <a:ea typeface="黑体" panose="02010609060101010101" pitchFamily="49" charset="-122"/>
            </a:endParaRPr>
          </a:p>
        </p:txBody>
      </p:sp>
      <p:sp>
        <p:nvSpPr>
          <p:cNvPr id="6" name="矩形 5"/>
          <p:cNvSpPr/>
          <p:nvPr/>
        </p:nvSpPr>
        <p:spPr>
          <a:xfrm>
            <a:off x="4355976" y="4149080"/>
            <a:ext cx="4536504" cy="2585323"/>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buSzPct val="120000"/>
            </a:pPr>
            <a:r>
              <a:rPr lang="en-US" altLang="zh-CN" b="1" dirty="0">
                <a:latin typeface="Courier New" panose="02070309020205020404" pitchFamily="49" charset="0"/>
                <a:ea typeface="黑体" panose="02010609060101010101" pitchFamily="49" charset="-122"/>
              </a:rPr>
              <a:t>class A</a:t>
            </a:r>
          </a:p>
          <a:p>
            <a:pPr>
              <a:buSzPct val="120000"/>
            </a:pPr>
            <a:r>
              <a:rPr lang="en-US" altLang="zh-CN" b="1" dirty="0">
                <a:latin typeface="Courier New" panose="02070309020205020404" pitchFamily="49" charset="0"/>
                <a:ea typeface="黑体" panose="02010609060101010101" pitchFamily="49" charset="-122"/>
              </a:rPr>
              <a:t>{	</a:t>
            </a:r>
          </a:p>
          <a:p>
            <a:pPr>
              <a:buSzPct val="120000"/>
            </a:pPr>
            <a:r>
              <a:rPr lang="en-US" altLang="zh-CN" b="1" dirty="0">
                <a:latin typeface="Courier New" panose="02070309020205020404" pitchFamily="49" charset="0"/>
                <a:ea typeface="黑体" panose="02010609060101010101" pitchFamily="49" charset="-122"/>
              </a:rPr>
              <a:t>  </a:t>
            </a:r>
            <a:r>
              <a:rPr lang="en-US" altLang="zh-CN" b="1" dirty="0" err="1">
                <a:solidFill>
                  <a:srgbClr val="0066FF"/>
                </a:solidFill>
                <a:latin typeface="Courier New" panose="02070309020205020404" pitchFamily="49" charset="0"/>
                <a:ea typeface="黑体" panose="02010609060101010101" pitchFamily="49" charset="-122"/>
              </a:rPr>
              <a:t>const</a:t>
            </a:r>
            <a:r>
              <a:rPr lang="en-US" altLang="zh-CN" b="1" dirty="0">
                <a:solidFill>
                  <a:srgbClr val="0066FF"/>
                </a:solidFill>
                <a:latin typeface="Courier New" panose="02070309020205020404" pitchFamily="49" charset="0"/>
                <a:ea typeface="黑体" panose="02010609060101010101" pitchFamily="49" charset="-122"/>
              </a:rPr>
              <a:t> </a:t>
            </a:r>
            <a:r>
              <a:rPr lang="en-US" altLang="zh-CN" b="1" dirty="0" err="1">
                <a:solidFill>
                  <a:srgbClr val="0066FF"/>
                </a:solidFill>
                <a:latin typeface="Courier New" panose="02070309020205020404" pitchFamily="49" charset="0"/>
                <a:ea typeface="黑体" panose="02010609060101010101" pitchFamily="49" charset="-122"/>
              </a:rPr>
              <a:t>int</a:t>
            </a:r>
            <a:r>
              <a:rPr lang="en-US" altLang="zh-CN" b="1" dirty="0">
                <a:solidFill>
                  <a:srgbClr val="0066FF"/>
                </a:solidFill>
                <a:latin typeface="Courier New" panose="02070309020205020404" pitchFamily="49" charset="0"/>
                <a:ea typeface="黑体" panose="02010609060101010101" pitchFamily="49" charset="-122"/>
              </a:rPr>
              <a:t> SIZE</a:t>
            </a:r>
            <a:r>
              <a:rPr lang="en-US" altLang="zh-CN" b="1" dirty="0">
                <a:latin typeface="Courier New" panose="02070309020205020404" pitchFamily="49" charset="0"/>
                <a:ea typeface="黑体" panose="02010609060101010101" pitchFamily="49" charset="-122"/>
              </a:rPr>
              <a:t>;		</a:t>
            </a:r>
          </a:p>
          <a:p>
            <a:pPr>
              <a:buSzPct val="120000"/>
            </a:pPr>
            <a:r>
              <a:rPr lang="en-US" altLang="zh-CN" b="1" dirty="0">
                <a:latin typeface="Courier New" panose="02070309020205020404" pitchFamily="49" charset="0"/>
                <a:ea typeface="黑体" panose="02010609060101010101" pitchFamily="49" charset="-122"/>
              </a:rPr>
              <a:t>public:</a:t>
            </a:r>
          </a:p>
          <a:p>
            <a:pPr>
              <a:buSzPct val="120000"/>
            </a:pPr>
            <a:r>
              <a:rPr lang="en-US" altLang="zh-CN" b="1" dirty="0">
                <a:latin typeface="Courier New" panose="02070309020205020404" pitchFamily="49" charset="0"/>
                <a:ea typeface="黑体" panose="02010609060101010101" pitchFamily="49" charset="-122"/>
              </a:rPr>
              <a:t>  //</a:t>
            </a:r>
            <a:r>
              <a:rPr lang="zh-CN" altLang="en-US" b="1" dirty="0">
                <a:latin typeface="Courier New" panose="02070309020205020404" pitchFamily="49" charset="0"/>
                <a:ea typeface="黑体" panose="02010609060101010101" pitchFamily="49" charset="-122"/>
              </a:rPr>
              <a:t>带初始化列表的构造函数</a:t>
            </a:r>
            <a:endParaRPr lang="en-US" altLang="zh-CN" b="1" dirty="0">
              <a:latin typeface="Courier New" panose="02070309020205020404" pitchFamily="49" charset="0"/>
              <a:ea typeface="黑体" panose="02010609060101010101" pitchFamily="49" charset="-122"/>
            </a:endParaRPr>
          </a:p>
          <a:p>
            <a:pPr>
              <a:buSzPct val="120000"/>
            </a:pPr>
            <a:r>
              <a:rPr lang="en-US" altLang="zh-CN" b="1" dirty="0">
                <a:latin typeface="Courier New" panose="02070309020205020404" pitchFamily="49" charset="0"/>
                <a:ea typeface="黑体" panose="02010609060101010101" pitchFamily="49" charset="-122"/>
              </a:rPr>
              <a:t>  A(</a:t>
            </a:r>
            <a:r>
              <a:rPr lang="en-US" altLang="zh-CN" b="1" dirty="0" err="1">
                <a:latin typeface="Courier New" panose="02070309020205020404" pitchFamily="49" charset="0"/>
                <a:ea typeface="黑体" panose="02010609060101010101" pitchFamily="49" charset="-122"/>
              </a:rPr>
              <a:t>int</a:t>
            </a:r>
            <a:r>
              <a:rPr lang="en-US" altLang="zh-CN" b="1" dirty="0">
                <a:latin typeface="Courier New" panose="02070309020205020404" pitchFamily="49" charset="0"/>
                <a:ea typeface="黑体" panose="02010609060101010101" pitchFamily="49" charset="-122"/>
              </a:rPr>
              <a:t> size):</a:t>
            </a:r>
            <a:r>
              <a:rPr lang="en-US" altLang="zh-CN" b="1" dirty="0">
                <a:solidFill>
                  <a:srgbClr val="0066FF"/>
                </a:solidFill>
                <a:latin typeface="Courier New" panose="02070309020205020404" pitchFamily="49" charset="0"/>
                <a:ea typeface="黑体" panose="02010609060101010101" pitchFamily="49" charset="-122"/>
              </a:rPr>
              <a:t>SIZE(size)</a:t>
            </a:r>
            <a:r>
              <a:rPr lang="en-US" altLang="zh-CN" b="1" dirty="0">
                <a:latin typeface="Courier New" panose="02070309020205020404" pitchFamily="49" charset="0"/>
                <a:ea typeface="黑体" panose="02010609060101010101" pitchFamily="49" charset="-122"/>
              </a:rPr>
              <a:t> {};</a:t>
            </a:r>
          </a:p>
          <a:p>
            <a:pPr>
              <a:buSzPct val="120000"/>
            </a:pPr>
            <a:r>
              <a:rPr lang="en-US" altLang="zh-CN" b="1" dirty="0">
                <a:latin typeface="Courier New" panose="02070309020205020404" pitchFamily="49" charset="0"/>
                <a:ea typeface="黑体" panose="02010609060101010101" pitchFamily="49" charset="-122"/>
              </a:rPr>
              <a:t>};</a:t>
            </a:r>
          </a:p>
          <a:p>
            <a:pPr>
              <a:buSzPct val="120000"/>
            </a:pPr>
            <a:r>
              <a:rPr lang="en-US" altLang="zh-CN" b="1" dirty="0">
                <a:latin typeface="Courier New" panose="02070309020205020404" pitchFamily="49" charset="0"/>
                <a:ea typeface="黑体" panose="02010609060101010101" pitchFamily="49" charset="-122"/>
              </a:rPr>
              <a:t>A a(100);//</a:t>
            </a:r>
            <a:r>
              <a:rPr lang="zh-CN" altLang="en-US" b="1" dirty="0">
                <a:latin typeface="Courier New" panose="02070309020205020404" pitchFamily="49" charset="0"/>
                <a:ea typeface="黑体" panose="02010609060101010101" pitchFamily="49" charset="-122"/>
              </a:rPr>
              <a:t>对象</a:t>
            </a:r>
            <a:r>
              <a:rPr lang="en-US" altLang="zh-CN" b="1" dirty="0">
                <a:latin typeface="Courier New" panose="02070309020205020404" pitchFamily="49" charset="0"/>
                <a:ea typeface="黑体" panose="02010609060101010101" pitchFamily="49" charset="-122"/>
              </a:rPr>
              <a:t>a</a:t>
            </a:r>
            <a:r>
              <a:rPr lang="zh-CN" altLang="en-US" b="1" dirty="0">
                <a:latin typeface="Courier New" panose="02070309020205020404" pitchFamily="49" charset="0"/>
                <a:ea typeface="黑体" panose="02010609060101010101" pitchFamily="49" charset="-122"/>
              </a:rPr>
              <a:t>的</a:t>
            </a:r>
            <a:r>
              <a:rPr lang="en-US" altLang="zh-CN" b="1" dirty="0">
                <a:latin typeface="Courier New" panose="02070309020205020404" pitchFamily="49" charset="0"/>
                <a:ea typeface="黑体" panose="02010609060101010101" pitchFamily="49" charset="-122"/>
              </a:rPr>
              <a:t>SIZE</a:t>
            </a:r>
            <a:r>
              <a:rPr lang="zh-CN" altLang="en-US" b="1" dirty="0">
                <a:latin typeface="Courier New" panose="02070309020205020404" pitchFamily="49" charset="0"/>
                <a:ea typeface="黑体" panose="02010609060101010101" pitchFamily="49" charset="-122"/>
              </a:rPr>
              <a:t>为</a:t>
            </a:r>
            <a:r>
              <a:rPr lang="en-US" altLang="zh-CN" b="1" dirty="0">
                <a:latin typeface="Courier New" panose="02070309020205020404" pitchFamily="49" charset="0"/>
                <a:ea typeface="黑体" panose="02010609060101010101" pitchFamily="49" charset="-122"/>
              </a:rPr>
              <a:t>100</a:t>
            </a:r>
          </a:p>
          <a:p>
            <a:pPr>
              <a:buSzPct val="120000"/>
            </a:pPr>
            <a:r>
              <a:rPr lang="en-US" altLang="zh-CN" b="1" dirty="0">
                <a:latin typeface="Courier New" panose="02070309020205020404" pitchFamily="49" charset="0"/>
                <a:ea typeface="黑体" panose="02010609060101010101" pitchFamily="49" charset="-122"/>
              </a:rPr>
              <a:t>A b(200);//</a:t>
            </a:r>
            <a:r>
              <a:rPr lang="zh-CN" altLang="en-US" b="1" dirty="0">
                <a:latin typeface="Courier New" panose="02070309020205020404" pitchFamily="49" charset="0"/>
                <a:ea typeface="黑体" panose="02010609060101010101" pitchFamily="49" charset="-122"/>
              </a:rPr>
              <a:t>对象</a:t>
            </a:r>
            <a:r>
              <a:rPr lang="en-US" altLang="zh-CN" b="1" dirty="0">
                <a:latin typeface="Courier New" panose="02070309020205020404" pitchFamily="49" charset="0"/>
                <a:ea typeface="黑体" panose="02010609060101010101" pitchFamily="49" charset="-122"/>
              </a:rPr>
              <a:t>b</a:t>
            </a:r>
            <a:r>
              <a:rPr lang="zh-CN" altLang="en-US" b="1" dirty="0">
                <a:latin typeface="Courier New" panose="02070309020205020404" pitchFamily="49" charset="0"/>
                <a:ea typeface="黑体" panose="02010609060101010101" pitchFamily="49" charset="-122"/>
              </a:rPr>
              <a:t>的</a:t>
            </a:r>
            <a:r>
              <a:rPr lang="en-US" altLang="zh-CN" b="1" dirty="0">
                <a:latin typeface="Courier New" panose="02070309020205020404" pitchFamily="49" charset="0"/>
                <a:ea typeface="黑体" panose="02010609060101010101" pitchFamily="49" charset="-122"/>
              </a:rPr>
              <a:t>SIZE</a:t>
            </a:r>
            <a:r>
              <a:rPr lang="zh-CN" altLang="en-US" b="1" dirty="0">
                <a:latin typeface="Courier New" panose="02070309020205020404" pitchFamily="49" charset="0"/>
                <a:ea typeface="黑体" panose="02010609060101010101" pitchFamily="49" charset="-122"/>
              </a:rPr>
              <a:t>为</a:t>
            </a:r>
            <a:r>
              <a:rPr lang="en-US" altLang="zh-CN" b="1" dirty="0">
                <a:latin typeface="Courier New" panose="02070309020205020404" pitchFamily="49" charset="0"/>
                <a:ea typeface="黑体" panose="02010609060101010101" pitchFamily="49" charset="-122"/>
              </a:rPr>
              <a:t>200</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890">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89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uiExpand="1" build="p"/>
      <p:bldP spid="2" grpId="0" animBg="1"/>
      <p:bldP spid="5" grpId="0" animBg="1"/>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258888" y="107950"/>
            <a:ext cx="7772400" cy="746125"/>
          </a:xfrm>
        </p:spPr>
        <p:txBody>
          <a:bodyPr/>
          <a:lstStyle/>
          <a:p>
            <a:pPr marL="838200" indent="-838200" eaLnBrk="1" hangingPunct="1"/>
            <a:r>
              <a:rPr lang="zh-CN" altLang="en-US" dirty="0"/>
              <a:t>第十章 创建功能更强的类型</a:t>
            </a:r>
          </a:p>
        </p:txBody>
      </p:sp>
      <p:sp>
        <p:nvSpPr>
          <p:cNvPr id="13" name="AutoShape 5"/>
          <p:cNvSpPr>
            <a:spLocks noChangeArrowheads="1"/>
          </p:cNvSpPr>
          <p:nvPr/>
        </p:nvSpPr>
        <p:spPr bwMode="auto">
          <a:xfrm>
            <a:off x="2051720" y="354853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10.4 </a:t>
            </a:r>
            <a:r>
              <a:rPr lang="en-US" altLang="zh-CN" dirty="0" err="1">
                <a:solidFill>
                  <a:srgbClr val="000000"/>
                </a:solidFill>
                <a:latin typeface="Times New Roman" panose="02020603050405020304" pitchFamily="18" charset="0"/>
              </a:rPr>
              <a:t>const</a:t>
            </a:r>
            <a:r>
              <a:rPr lang="zh-CN" altLang="en-US" dirty="0">
                <a:solidFill>
                  <a:srgbClr val="000000"/>
                </a:solidFill>
                <a:latin typeface="Times New Roman" panose="02020603050405020304" pitchFamily="18" charset="0"/>
              </a:rPr>
              <a:t>与类</a:t>
            </a:r>
            <a:endParaRPr lang="en-US" altLang="zh-CN" dirty="0">
              <a:solidFill>
                <a:srgbClr val="000000"/>
              </a:solidFill>
              <a:latin typeface="Times New Roman" panose="02020603050405020304" pitchFamily="18" charset="0"/>
            </a:endParaRPr>
          </a:p>
        </p:txBody>
      </p:sp>
      <p:grpSp>
        <p:nvGrpSpPr>
          <p:cNvPr id="14" name="Group 8"/>
          <p:cNvGrpSpPr>
            <a:grpSpLocks/>
          </p:cNvGrpSpPr>
          <p:nvPr/>
        </p:nvGrpSpPr>
        <p:grpSpPr bwMode="auto">
          <a:xfrm>
            <a:off x="6876132" y="3836566"/>
            <a:ext cx="434975" cy="393700"/>
            <a:chOff x="2078" y="1680"/>
            <a:chExt cx="1615" cy="1615"/>
          </a:xfrm>
        </p:grpSpPr>
        <p:sp>
          <p:nvSpPr>
            <p:cNvPr id="15"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6"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7"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18"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9"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0"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22" name="AutoShape 4"/>
          <p:cNvSpPr>
            <a:spLocks noChangeArrowheads="1"/>
          </p:cNvSpPr>
          <p:nvPr/>
        </p:nvSpPr>
        <p:spPr bwMode="auto">
          <a:xfrm>
            <a:off x="2051720" y="2853209"/>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10.3 </a:t>
            </a:r>
            <a:r>
              <a:rPr lang="zh-CN" altLang="en-US" dirty="0">
                <a:solidFill>
                  <a:srgbClr val="000000"/>
                </a:solidFill>
                <a:latin typeface="Times New Roman" panose="02020603050405020304" pitchFamily="18" charset="0"/>
              </a:rPr>
              <a:t>对象的构造与析构</a:t>
            </a:r>
            <a:endParaRPr lang="en-US" altLang="zh-CN" dirty="0">
              <a:solidFill>
                <a:srgbClr val="000000"/>
              </a:solidFill>
              <a:latin typeface="Times New Roman" panose="02020603050405020304" pitchFamily="18" charset="0"/>
            </a:endParaRPr>
          </a:p>
        </p:txBody>
      </p:sp>
      <p:grpSp>
        <p:nvGrpSpPr>
          <p:cNvPr id="23" name="Group 15"/>
          <p:cNvGrpSpPr>
            <a:grpSpLocks/>
          </p:cNvGrpSpPr>
          <p:nvPr/>
        </p:nvGrpSpPr>
        <p:grpSpPr bwMode="auto">
          <a:xfrm>
            <a:off x="6876132" y="3116486"/>
            <a:ext cx="434975" cy="393700"/>
            <a:chOff x="2078" y="1680"/>
            <a:chExt cx="1615" cy="1615"/>
          </a:xfrm>
        </p:grpSpPr>
        <p:sp>
          <p:nvSpPr>
            <p:cNvPr id="24"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5"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6"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7"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8"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9"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grpSp>
        <p:nvGrpSpPr>
          <p:cNvPr id="30" name="Group 59"/>
          <p:cNvGrpSpPr>
            <a:grpSpLocks/>
          </p:cNvGrpSpPr>
          <p:nvPr/>
        </p:nvGrpSpPr>
        <p:grpSpPr bwMode="auto">
          <a:xfrm>
            <a:off x="2051720" y="2172172"/>
            <a:ext cx="5256212" cy="681037"/>
            <a:chOff x="1066" y="1253"/>
            <a:chExt cx="3311" cy="429"/>
          </a:xfrm>
        </p:grpSpPr>
        <p:sp>
          <p:nvSpPr>
            <p:cNvPr id="31"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10.2 </a:t>
              </a:r>
              <a:r>
                <a:rPr lang="zh-CN" altLang="en-US" dirty="0">
                  <a:solidFill>
                    <a:srgbClr val="000000"/>
                  </a:solidFill>
                  <a:latin typeface="Times New Roman" panose="02020603050405020304" pitchFamily="18" charset="0"/>
                </a:rPr>
                <a:t>类的定义</a:t>
              </a:r>
            </a:p>
          </p:txBody>
        </p:sp>
        <p:grpSp>
          <p:nvGrpSpPr>
            <p:cNvPr id="32" name="Group 22"/>
            <p:cNvGrpSpPr>
              <a:grpSpLocks/>
            </p:cNvGrpSpPr>
            <p:nvPr/>
          </p:nvGrpSpPr>
          <p:grpSpPr bwMode="auto">
            <a:xfrm>
              <a:off x="4103" y="1434"/>
              <a:ext cx="274" cy="248"/>
              <a:chOff x="2078" y="1680"/>
              <a:chExt cx="1615" cy="1615"/>
            </a:xfrm>
          </p:grpSpPr>
          <p:sp>
            <p:nvSpPr>
              <p:cNvPr id="33"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4"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5"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6"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7"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8"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grpSp>
      <p:sp>
        <p:nvSpPr>
          <p:cNvPr id="40" name="AutoShape 29">
            <a:hlinkClick r:id="rId3" action="ppaction://hlinksldjump"/>
          </p:cNvPr>
          <p:cNvSpPr>
            <a:spLocks noChangeArrowheads="1"/>
          </p:cNvSpPr>
          <p:nvPr/>
        </p:nvSpPr>
        <p:spPr bwMode="auto">
          <a:xfrm>
            <a:off x="2051720" y="148478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10.1 </a:t>
            </a:r>
            <a:r>
              <a:rPr lang="zh-CN" altLang="en-US" dirty="0">
                <a:solidFill>
                  <a:srgbClr val="000000"/>
                </a:solidFill>
                <a:latin typeface="Times New Roman" panose="02020603050405020304" pitchFamily="18" charset="0"/>
              </a:rPr>
              <a:t>面向对象程序设计</a:t>
            </a:r>
          </a:p>
        </p:txBody>
      </p:sp>
      <p:grpSp>
        <p:nvGrpSpPr>
          <p:cNvPr id="41" name="Group 30"/>
          <p:cNvGrpSpPr>
            <a:grpSpLocks/>
          </p:cNvGrpSpPr>
          <p:nvPr/>
        </p:nvGrpSpPr>
        <p:grpSpPr bwMode="auto">
          <a:xfrm>
            <a:off x="6873329" y="1773709"/>
            <a:ext cx="434975" cy="393700"/>
            <a:chOff x="2078" y="1680"/>
            <a:chExt cx="1615" cy="1615"/>
          </a:xfrm>
        </p:grpSpPr>
        <p:sp>
          <p:nvSpPr>
            <p:cNvPr id="42"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3"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4"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5"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6"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7"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48" name="AutoShape 5"/>
          <p:cNvSpPr>
            <a:spLocks noChangeArrowheads="1"/>
          </p:cNvSpPr>
          <p:nvPr/>
        </p:nvSpPr>
        <p:spPr bwMode="auto">
          <a:xfrm>
            <a:off x="2051720" y="4916413"/>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.6 </a:t>
            </a:r>
            <a:r>
              <a:rPr lang="zh-CN" altLang="en-US" dirty="0">
                <a:solidFill>
                  <a:srgbClr val="000000"/>
                </a:solidFill>
                <a:latin typeface="Times New Roman" panose="02020603050405020304" pitchFamily="18" charset="0"/>
              </a:rPr>
              <a:t>友元</a:t>
            </a:r>
            <a:endParaRPr kumimoji="0" lang="en-US" altLang="zh-CN" dirty="0">
              <a:solidFill>
                <a:srgbClr val="000000"/>
              </a:solidFill>
              <a:latin typeface="Times New Roman" panose="02020603050405020304" pitchFamily="18" charset="0"/>
            </a:endParaRPr>
          </a:p>
        </p:txBody>
      </p:sp>
      <p:grpSp>
        <p:nvGrpSpPr>
          <p:cNvPr id="49" name="Group 8"/>
          <p:cNvGrpSpPr>
            <a:grpSpLocks/>
          </p:cNvGrpSpPr>
          <p:nvPr/>
        </p:nvGrpSpPr>
        <p:grpSpPr bwMode="auto">
          <a:xfrm>
            <a:off x="6876132" y="5204445"/>
            <a:ext cx="434975" cy="393700"/>
            <a:chOff x="2078" y="1680"/>
            <a:chExt cx="1615" cy="1615"/>
          </a:xfrm>
        </p:grpSpPr>
        <p:sp>
          <p:nvSpPr>
            <p:cNvPr id="50"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1"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2"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3"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4"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5"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56" name="AutoShape 4"/>
          <p:cNvSpPr>
            <a:spLocks noChangeArrowheads="1"/>
          </p:cNvSpPr>
          <p:nvPr/>
        </p:nvSpPr>
        <p:spPr bwMode="auto">
          <a:xfrm>
            <a:off x="2051720" y="4221088"/>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b="1" dirty="0">
                <a:solidFill>
                  <a:srgbClr val="FF0000"/>
                </a:solidFill>
                <a:latin typeface="Times New Roman" panose="02020603050405020304" pitchFamily="18" charset="0"/>
              </a:rPr>
              <a:t>10.5 </a:t>
            </a:r>
            <a:r>
              <a:rPr lang="zh-CN" altLang="en-US" b="1" dirty="0">
                <a:solidFill>
                  <a:srgbClr val="FF0000"/>
                </a:solidFill>
                <a:latin typeface="Times New Roman" panose="02020603050405020304" pitchFamily="18" charset="0"/>
              </a:rPr>
              <a:t>静态成员</a:t>
            </a:r>
            <a:endParaRPr lang="en-US" altLang="zh-CN" b="1" dirty="0">
              <a:solidFill>
                <a:srgbClr val="FF0000"/>
              </a:solidFill>
              <a:latin typeface="Times New Roman" panose="02020603050405020304" pitchFamily="18" charset="0"/>
            </a:endParaRPr>
          </a:p>
        </p:txBody>
      </p:sp>
      <p:grpSp>
        <p:nvGrpSpPr>
          <p:cNvPr id="57" name="Group 15"/>
          <p:cNvGrpSpPr>
            <a:grpSpLocks/>
          </p:cNvGrpSpPr>
          <p:nvPr/>
        </p:nvGrpSpPr>
        <p:grpSpPr bwMode="auto">
          <a:xfrm>
            <a:off x="6876132" y="4484365"/>
            <a:ext cx="434975" cy="393700"/>
            <a:chOff x="2078" y="1680"/>
            <a:chExt cx="1615" cy="1615"/>
          </a:xfrm>
        </p:grpSpPr>
        <p:sp>
          <p:nvSpPr>
            <p:cNvPr id="58"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9"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0"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1"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2"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3"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spTree>
    <p:extLst>
      <p:ext uri="{BB962C8B-B14F-4D97-AF65-F5344CB8AC3E}">
        <p14:creationId xmlns:p14="http://schemas.microsoft.com/office/powerpoint/2010/main" val="4384807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331640" y="100013"/>
            <a:ext cx="7066235" cy="736600"/>
          </a:xfrm>
        </p:spPr>
        <p:txBody>
          <a:bodyPr/>
          <a:lstStyle/>
          <a:p>
            <a:pPr eaLnBrk="1" hangingPunct="1"/>
            <a:r>
              <a:rPr lang="zh-CN" altLang="en-US" dirty="0"/>
              <a:t>静态数据成员</a:t>
            </a:r>
          </a:p>
        </p:txBody>
      </p:sp>
      <p:sp>
        <p:nvSpPr>
          <p:cNvPr id="40962" name="Rectangle 3"/>
          <p:cNvSpPr>
            <a:spLocks noGrp="1" noChangeArrowheads="1"/>
          </p:cNvSpPr>
          <p:nvPr>
            <p:ph idx="1"/>
          </p:nvPr>
        </p:nvSpPr>
        <p:spPr>
          <a:xfrm>
            <a:off x="107504" y="908720"/>
            <a:ext cx="8964612" cy="1800225"/>
          </a:xfrm>
        </p:spPr>
        <p:txBody>
          <a:bodyPr/>
          <a:lstStyle/>
          <a:p>
            <a:pPr eaLnBrk="1" hangingPunct="1">
              <a:lnSpc>
                <a:spcPct val="90000"/>
              </a:lnSpc>
            </a:pPr>
            <a:r>
              <a:rPr lang="zh-CN" altLang="en-US" sz="2400" b="1" dirty="0"/>
              <a:t>静态数据成员是</a:t>
            </a:r>
            <a:r>
              <a:rPr lang="zh-CN" altLang="en-US" sz="2400" b="1" dirty="0">
                <a:solidFill>
                  <a:srgbClr val="FF0000"/>
                </a:solidFill>
              </a:rPr>
              <a:t>类的所有对象共享的数据</a:t>
            </a:r>
            <a:endParaRPr lang="en-US" altLang="zh-CN" sz="2400" b="1" dirty="0">
              <a:solidFill>
                <a:srgbClr val="FF0000"/>
              </a:solidFill>
            </a:endParaRPr>
          </a:p>
          <a:p>
            <a:pPr lvl="1" eaLnBrk="1" hangingPunct="1">
              <a:lnSpc>
                <a:spcPct val="90000"/>
              </a:lnSpc>
            </a:pPr>
            <a:r>
              <a:rPr lang="zh-CN" altLang="en-US" sz="2200" dirty="0">
                <a:solidFill>
                  <a:schemeClr val="tx1"/>
                </a:solidFill>
              </a:rPr>
              <a:t>属于类，而不属于具体某个对象，但每个对象都可以访问</a:t>
            </a:r>
            <a:endParaRPr lang="en-US" altLang="zh-CN" sz="2200" dirty="0">
              <a:solidFill>
                <a:schemeClr val="tx1"/>
              </a:solidFill>
            </a:endParaRPr>
          </a:p>
          <a:p>
            <a:pPr eaLnBrk="1" hangingPunct="1">
              <a:lnSpc>
                <a:spcPct val="90000"/>
              </a:lnSpc>
            </a:pPr>
            <a:r>
              <a:rPr lang="zh-CN" altLang="en-US" sz="2400" b="1" dirty="0"/>
              <a:t>类的定义并不分配空间，定义对象时才为对象分配空间</a:t>
            </a:r>
            <a:endParaRPr lang="en-US" altLang="zh-CN" sz="2400" b="1" dirty="0"/>
          </a:p>
          <a:p>
            <a:pPr lvl="1" eaLnBrk="1" hangingPunct="1">
              <a:lnSpc>
                <a:spcPct val="90000"/>
              </a:lnSpc>
            </a:pPr>
            <a:r>
              <a:rPr lang="zh-CN" altLang="en-US" sz="2200" dirty="0">
                <a:solidFill>
                  <a:schemeClr val="tx1"/>
                </a:solidFill>
              </a:rPr>
              <a:t>为对象分配空间时，并不包括静态数据成员的空间</a:t>
            </a:r>
            <a:endParaRPr lang="en-US" altLang="zh-CN" sz="2200" dirty="0">
              <a:solidFill>
                <a:schemeClr val="tx1"/>
              </a:solidFill>
            </a:endParaRPr>
          </a:p>
          <a:p>
            <a:pPr lvl="1" eaLnBrk="1" hangingPunct="1">
              <a:lnSpc>
                <a:spcPct val="90000"/>
              </a:lnSpc>
            </a:pPr>
            <a:r>
              <a:rPr lang="zh-CN" altLang="en-US" sz="2200" dirty="0">
                <a:solidFill>
                  <a:schemeClr val="tx1"/>
                </a:solidFill>
              </a:rPr>
              <a:t>静态数据成员需要单独定义一次，并只分配一次空间</a:t>
            </a:r>
          </a:p>
        </p:txBody>
      </p:sp>
      <p:sp>
        <p:nvSpPr>
          <p:cNvPr id="2" name="矩形 1"/>
          <p:cNvSpPr/>
          <p:nvPr/>
        </p:nvSpPr>
        <p:spPr>
          <a:xfrm>
            <a:off x="611560" y="2924944"/>
            <a:ext cx="8064896" cy="3692525"/>
          </a:xfrm>
          <a:prstGeom prst="rect">
            <a:avLst/>
          </a:prstGeom>
          <a:solidFill>
            <a:schemeClr val="bg1">
              <a:lumMod val="85000"/>
            </a:schemeClr>
          </a:solidFill>
          <a:ln>
            <a:noFill/>
          </a:ln>
        </p:spPr>
        <p:txBody>
          <a:bodyPr wrap="square">
            <a:sp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1">
              <a:lnSpc>
                <a:spcPct val="100000"/>
              </a:lnSpc>
              <a:spcBef>
                <a:spcPct val="0"/>
              </a:spcBef>
              <a:buClrTx/>
              <a:buFontTx/>
              <a:buNone/>
            </a:pPr>
            <a:r>
              <a:rPr lang="en-US" altLang="zh-CN" sz="1800" b="1" dirty="0">
                <a:solidFill>
                  <a:schemeClr val="tx1"/>
                </a:solidFill>
              </a:rPr>
              <a:t>class </a:t>
            </a:r>
            <a:r>
              <a:rPr lang="en-US" altLang="zh-CN" sz="1800" b="1" dirty="0" err="1">
                <a:solidFill>
                  <a:schemeClr val="tx1"/>
                </a:solidFill>
              </a:rPr>
              <a:t>SavingAccount</a:t>
            </a:r>
            <a:endParaRPr lang="en-US" altLang="zh-CN" sz="1800" b="1" dirty="0">
              <a:solidFill>
                <a:schemeClr val="tx1"/>
              </a:solidFill>
            </a:endParaRPr>
          </a:p>
          <a:p>
            <a:pPr marL="0" lvl="1">
              <a:lnSpc>
                <a:spcPct val="100000"/>
              </a:lnSpc>
              <a:spcBef>
                <a:spcPct val="0"/>
              </a:spcBef>
              <a:buClrTx/>
              <a:buFontTx/>
              <a:buNone/>
            </a:pPr>
            <a:r>
              <a:rPr lang="en-US" altLang="zh-CN" sz="1800" b="1" dirty="0">
                <a:solidFill>
                  <a:schemeClr val="tx1"/>
                </a:solidFill>
              </a:rPr>
              <a:t>{</a:t>
            </a:r>
          </a:p>
          <a:p>
            <a:pPr marL="0" lvl="1">
              <a:lnSpc>
                <a:spcPct val="100000"/>
              </a:lnSpc>
              <a:spcBef>
                <a:spcPct val="0"/>
              </a:spcBef>
              <a:buClrTx/>
              <a:buFontTx/>
              <a:buNone/>
            </a:pPr>
            <a:r>
              <a:rPr lang="en-US" altLang="zh-CN" sz="1800" b="1" dirty="0">
                <a:solidFill>
                  <a:schemeClr val="tx1"/>
                </a:solidFill>
              </a:rPr>
              <a:t> private:</a:t>
            </a:r>
          </a:p>
          <a:p>
            <a:pPr marL="0" lvl="1">
              <a:lnSpc>
                <a:spcPct val="100000"/>
              </a:lnSpc>
              <a:spcBef>
                <a:spcPct val="0"/>
              </a:spcBef>
              <a:buClrTx/>
              <a:buFontTx/>
              <a:buNone/>
            </a:pPr>
            <a:r>
              <a:rPr lang="en-US" altLang="zh-CN" sz="1800" b="1" dirty="0">
                <a:solidFill>
                  <a:schemeClr val="tx1"/>
                </a:solidFill>
              </a:rPr>
              <a:t>	char account[20]; 	//</a:t>
            </a:r>
            <a:r>
              <a:rPr lang="zh-CN" altLang="en-US" sz="1800" b="1" dirty="0">
                <a:solidFill>
                  <a:schemeClr val="tx1"/>
                </a:solidFill>
              </a:rPr>
              <a:t>存户姓名</a:t>
            </a:r>
          </a:p>
          <a:p>
            <a:pPr marL="0" lvl="1">
              <a:lnSpc>
                <a:spcPct val="100000"/>
              </a:lnSpc>
              <a:spcBef>
                <a:spcPct val="0"/>
              </a:spcBef>
              <a:buClrTx/>
              <a:buFontTx/>
              <a:buNone/>
            </a:pPr>
            <a:r>
              <a:rPr lang="zh-CN" altLang="en-US" sz="1800" b="1" dirty="0">
                <a:solidFill>
                  <a:schemeClr val="tx1"/>
                </a:solidFill>
              </a:rPr>
              <a:t> </a:t>
            </a:r>
            <a:r>
              <a:rPr lang="en-US" altLang="zh-CN" sz="1800" b="1" dirty="0">
                <a:solidFill>
                  <a:schemeClr val="tx1"/>
                </a:solidFill>
              </a:rPr>
              <a:t>	char </a:t>
            </a:r>
            <a:r>
              <a:rPr lang="en-US" altLang="zh-CN" sz="1800" b="1" dirty="0" err="1">
                <a:solidFill>
                  <a:schemeClr val="tx1"/>
                </a:solidFill>
              </a:rPr>
              <a:t>addr</a:t>
            </a:r>
            <a:r>
              <a:rPr lang="en-US" altLang="zh-CN" sz="1800" b="1" dirty="0">
                <a:solidFill>
                  <a:schemeClr val="tx1"/>
                </a:solidFill>
              </a:rPr>
              <a:t>[60];   	//</a:t>
            </a:r>
            <a:r>
              <a:rPr lang="zh-CN" altLang="en-US" sz="1800" b="1" dirty="0">
                <a:solidFill>
                  <a:schemeClr val="tx1"/>
                </a:solidFill>
              </a:rPr>
              <a:t>存户地址</a:t>
            </a:r>
          </a:p>
          <a:p>
            <a:pPr marL="0" lvl="1">
              <a:lnSpc>
                <a:spcPct val="100000"/>
              </a:lnSpc>
              <a:spcBef>
                <a:spcPct val="0"/>
              </a:spcBef>
              <a:buClrTx/>
              <a:buFontTx/>
              <a:buNone/>
            </a:pPr>
            <a:r>
              <a:rPr lang="zh-CN" altLang="en-US" sz="1800" b="1" dirty="0">
                <a:solidFill>
                  <a:schemeClr val="tx1"/>
                </a:solidFill>
              </a:rPr>
              <a:t> </a:t>
            </a:r>
            <a:r>
              <a:rPr lang="en-US" altLang="zh-CN" sz="1800" b="1" dirty="0">
                <a:solidFill>
                  <a:schemeClr val="tx1"/>
                </a:solidFill>
              </a:rPr>
              <a:t>	double balance;     //</a:t>
            </a:r>
            <a:r>
              <a:rPr lang="zh-CN" altLang="en-US" sz="1800" b="1" dirty="0">
                <a:solidFill>
                  <a:schemeClr val="tx1"/>
                </a:solidFill>
              </a:rPr>
              <a:t>存款额</a:t>
            </a:r>
          </a:p>
          <a:p>
            <a:pPr marL="0" lvl="1">
              <a:lnSpc>
                <a:spcPct val="100000"/>
              </a:lnSpc>
              <a:spcBef>
                <a:spcPct val="0"/>
              </a:spcBef>
              <a:buClrTx/>
              <a:buFontTx/>
              <a:buNone/>
            </a:pPr>
            <a:r>
              <a:rPr lang="zh-CN" altLang="en-US" sz="1800" b="1" dirty="0">
                <a:solidFill>
                  <a:schemeClr val="tx1"/>
                </a:solidFill>
              </a:rPr>
              <a:t>	</a:t>
            </a:r>
            <a:r>
              <a:rPr lang="en-US" altLang="zh-CN" sz="1800" b="1" dirty="0">
                <a:solidFill>
                  <a:srgbClr val="4724F8"/>
                </a:solidFill>
              </a:rPr>
              <a:t>static double rate; </a:t>
            </a:r>
            <a:r>
              <a:rPr lang="en-US" altLang="zh-CN" sz="1800" b="1" dirty="0">
                <a:solidFill>
                  <a:schemeClr val="tx1"/>
                </a:solidFill>
              </a:rPr>
              <a:t>//</a:t>
            </a:r>
            <a:r>
              <a:rPr lang="zh-CN" altLang="en-US" sz="1800" b="1" dirty="0">
                <a:solidFill>
                  <a:schemeClr val="tx1"/>
                </a:solidFill>
              </a:rPr>
              <a:t>利率</a:t>
            </a:r>
          </a:p>
          <a:p>
            <a:pPr marL="0" lvl="1">
              <a:lnSpc>
                <a:spcPct val="100000"/>
              </a:lnSpc>
              <a:spcBef>
                <a:spcPct val="0"/>
              </a:spcBef>
              <a:buClrTx/>
              <a:buFontTx/>
              <a:buNone/>
            </a:pPr>
            <a:r>
              <a:rPr lang="en-US" altLang="zh-CN" sz="1800" b="1" dirty="0">
                <a:solidFill>
                  <a:schemeClr val="tx1"/>
                </a:solidFill>
              </a:rPr>
              <a:t>	...</a:t>
            </a:r>
          </a:p>
          <a:p>
            <a:pPr marL="0" lvl="1">
              <a:lnSpc>
                <a:spcPct val="100000"/>
              </a:lnSpc>
              <a:spcBef>
                <a:spcPct val="0"/>
              </a:spcBef>
              <a:buClrTx/>
              <a:buFontTx/>
              <a:buNone/>
            </a:pPr>
            <a:r>
              <a:rPr lang="en-US" altLang="zh-CN" sz="1800" b="1" dirty="0">
                <a:solidFill>
                  <a:schemeClr val="tx1"/>
                </a:solidFill>
              </a:rPr>
              <a:t>};</a:t>
            </a:r>
          </a:p>
          <a:p>
            <a:pPr marL="0" lvl="1">
              <a:lnSpc>
                <a:spcPct val="100000"/>
              </a:lnSpc>
              <a:spcBef>
                <a:spcPct val="0"/>
              </a:spcBef>
              <a:buClrTx/>
              <a:buFontTx/>
              <a:buNone/>
            </a:pPr>
            <a:r>
              <a:rPr lang="en-US" altLang="zh-CN" sz="1800" b="1" dirty="0">
                <a:solidFill>
                  <a:srgbClr val="4724F8"/>
                </a:solidFill>
              </a:rPr>
              <a:t>double </a:t>
            </a:r>
            <a:r>
              <a:rPr lang="en-US" altLang="zh-CN" sz="1800" b="1" dirty="0" err="1">
                <a:solidFill>
                  <a:srgbClr val="4724F8"/>
                </a:solidFill>
              </a:rPr>
              <a:t>SavingAccount</a:t>
            </a:r>
            <a:r>
              <a:rPr lang="en-US" altLang="zh-CN" sz="1800" b="1" dirty="0">
                <a:solidFill>
                  <a:srgbClr val="4724F8"/>
                </a:solidFill>
              </a:rPr>
              <a:t>::rate = 0.03; </a:t>
            </a:r>
            <a:r>
              <a:rPr lang="en-US" altLang="zh-CN" sz="1800" b="1" dirty="0">
                <a:solidFill>
                  <a:schemeClr val="tx1"/>
                </a:solidFill>
              </a:rPr>
              <a:t>//</a:t>
            </a:r>
            <a:r>
              <a:rPr lang="zh-CN" altLang="en-US" sz="1800" b="1" dirty="0">
                <a:solidFill>
                  <a:schemeClr val="tx1"/>
                </a:solidFill>
              </a:rPr>
              <a:t>静态数据成员的定义</a:t>
            </a:r>
            <a:endParaRPr lang="en-US" altLang="zh-CN" sz="1800" b="1" dirty="0">
              <a:solidFill>
                <a:schemeClr val="tx1"/>
              </a:solidFill>
            </a:endParaRPr>
          </a:p>
          <a:p>
            <a:pPr marL="0" lvl="1">
              <a:lnSpc>
                <a:spcPct val="100000"/>
              </a:lnSpc>
              <a:spcBef>
                <a:spcPct val="0"/>
              </a:spcBef>
              <a:buClrTx/>
              <a:buFontTx/>
              <a:buNone/>
            </a:pPr>
            <a:r>
              <a:rPr lang="en-US" altLang="zh-CN" sz="1800" b="1" dirty="0">
                <a:solidFill>
                  <a:schemeClr val="tx1"/>
                </a:solidFill>
              </a:rPr>
              <a:t>...</a:t>
            </a:r>
          </a:p>
          <a:p>
            <a:pPr marL="0" lvl="1">
              <a:lnSpc>
                <a:spcPct val="100000"/>
              </a:lnSpc>
              <a:spcBef>
                <a:spcPct val="0"/>
              </a:spcBef>
              <a:buClrTx/>
              <a:buFontTx/>
              <a:buNone/>
            </a:pPr>
            <a:r>
              <a:rPr lang="en-US" altLang="zh-CN" sz="1800" b="1" dirty="0" err="1">
                <a:solidFill>
                  <a:schemeClr val="tx1"/>
                </a:solidFill>
              </a:rPr>
              <a:t>SavingAccount</a:t>
            </a:r>
            <a:r>
              <a:rPr lang="en-US" altLang="zh-CN" sz="1800" b="1" dirty="0">
                <a:solidFill>
                  <a:schemeClr val="tx1"/>
                </a:solidFill>
              </a:rPr>
              <a:t> acc1, acc2;</a:t>
            </a:r>
          </a:p>
          <a:p>
            <a:pPr marL="0" lvl="1">
              <a:lnSpc>
                <a:spcPct val="100000"/>
              </a:lnSpc>
              <a:spcBef>
                <a:spcPct val="0"/>
              </a:spcBef>
              <a:buClrTx/>
              <a:buFontTx/>
              <a:buNone/>
            </a:pPr>
            <a:r>
              <a:rPr lang="en-US" altLang="zh-CN" sz="1800" b="1" dirty="0" err="1">
                <a:solidFill>
                  <a:schemeClr val="tx1"/>
                </a:solidFill>
              </a:rPr>
              <a:t>cout</a:t>
            </a:r>
            <a:r>
              <a:rPr lang="en-US" altLang="zh-CN" sz="1800" b="1" dirty="0">
                <a:solidFill>
                  <a:schemeClr val="tx1"/>
                </a:solidFill>
              </a:rPr>
              <a:t> &lt;&lt; </a:t>
            </a:r>
            <a:r>
              <a:rPr lang="en-US" altLang="zh-CN" sz="1800" b="1" dirty="0">
                <a:solidFill>
                  <a:srgbClr val="4724F8"/>
                </a:solidFill>
              </a:rPr>
              <a:t>acc1.rate</a:t>
            </a:r>
            <a:r>
              <a:rPr lang="en-US" altLang="zh-CN" sz="1800" b="1" dirty="0">
                <a:solidFill>
                  <a:schemeClr val="tx1"/>
                </a:solidFill>
              </a:rPr>
              <a:t> &lt;&lt; </a:t>
            </a:r>
            <a:r>
              <a:rPr lang="en-US" altLang="zh-CN" sz="1800" b="1" dirty="0" err="1">
                <a:solidFill>
                  <a:srgbClr val="4724F8"/>
                </a:solidFill>
              </a:rPr>
              <a:t>SavingAccount</a:t>
            </a:r>
            <a:r>
              <a:rPr lang="en-US" altLang="zh-CN" sz="1800" b="1" dirty="0">
                <a:solidFill>
                  <a:srgbClr val="4724F8"/>
                </a:solidFill>
              </a:rPr>
              <a:t>::rate</a:t>
            </a:r>
            <a:r>
              <a:rPr lang="en-US" altLang="zh-CN" sz="1800" b="1" dirty="0">
                <a:solidFill>
                  <a:schemeClr val="tx1"/>
                </a:solidFill>
              </a:rPr>
              <a:t>;</a:t>
            </a:r>
            <a:endParaRPr lang="zh-CN" altLang="en-US" sz="1800" b="1" dirty="0">
              <a:solidFill>
                <a:schemeClr val="tx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6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6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6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6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build="p"/>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rrowheads="1"/>
          </p:cNvSpPr>
          <p:nvPr>
            <p:ph type="title"/>
          </p:nvPr>
        </p:nvSpPr>
        <p:spPr>
          <a:xfrm>
            <a:off x="677863" y="115888"/>
            <a:ext cx="7772400" cy="720725"/>
          </a:xfrm>
        </p:spPr>
        <p:txBody>
          <a:bodyPr/>
          <a:lstStyle/>
          <a:p>
            <a:pPr eaLnBrk="1" hangingPunct="1"/>
            <a:r>
              <a:rPr lang="zh-CN" altLang="en-US"/>
              <a:t>静态成员函数</a:t>
            </a:r>
          </a:p>
        </p:txBody>
      </p:sp>
      <p:sp>
        <p:nvSpPr>
          <p:cNvPr id="41986" name="Rectangle 3"/>
          <p:cNvSpPr>
            <a:spLocks noGrp="1" noChangeArrowheads="1"/>
          </p:cNvSpPr>
          <p:nvPr>
            <p:ph idx="1"/>
          </p:nvPr>
        </p:nvSpPr>
        <p:spPr>
          <a:xfrm>
            <a:off x="323528" y="980728"/>
            <a:ext cx="8348663" cy="4826000"/>
          </a:xfrm>
        </p:spPr>
        <p:txBody>
          <a:bodyPr/>
          <a:lstStyle/>
          <a:p>
            <a:pPr eaLnBrk="1" hangingPunct="1"/>
            <a:r>
              <a:rPr lang="zh-CN" altLang="en-US" b="1" dirty="0"/>
              <a:t>成员函数也可以是静态的</a:t>
            </a:r>
            <a:endParaRPr lang="en-US" altLang="zh-CN" b="1" dirty="0"/>
          </a:p>
          <a:p>
            <a:pPr lvl="1" eaLnBrk="1" hangingPunct="1"/>
            <a:r>
              <a:rPr lang="zh-CN" altLang="en-US" dirty="0">
                <a:solidFill>
                  <a:schemeClr val="tx1"/>
                </a:solidFill>
              </a:rPr>
              <a:t>静态成员函数没有隐含的</a:t>
            </a:r>
            <a:r>
              <a:rPr lang="en-US" altLang="zh-CN" dirty="0">
                <a:solidFill>
                  <a:schemeClr val="tx1"/>
                </a:solidFill>
              </a:rPr>
              <a:t>this</a:t>
            </a:r>
            <a:r>
              <a:rPr lang="zh-CN" altLang="en-US" dirty="0">
                <a:solidFill>
                  <a:schemeClr val="tx1"/>
                </a:solidFill>
              </a:rPr>
              <a:t>指针，不能访问对象的数据成员，只能访问静态数据成员或其他静态成员函数</a:t>
            </a:r>
          </a:p>
          <a:p>
            <a:pPr eaLnBrk="1" hangingPunct="1"/>
            <a:r>
              <a:rPr lang="zh-CN" altLang="en-US" b="1" dirty="0"/>
              <a:t>在类定义中的成员函数原型前加上保留词</a:t>
            </a:r>
            <a:r>
              <a:rPr lang="en-US" altLang="zh-CN" b="1" dirty="0"/>
              <a:t>static</a:t>
            </a:r>
          </a:p>
          <a:p>
            <a:pPr lvl="1" eaLnBrk="1" hangingPunct="1"/>
            <a:r>
              <a:rPr lang="zh-CN" altLang="en-US" dirty="0">
                <a:solidFill>
                  <a:schemeClr val="tx1"/>
                </a:solidFill>
              </a:rPr>
              <a:t>静态成员函数可定义为内嵌的，也可在类外定义，在类外定义时，函数定义中不用加</a:t>
            </a:r>
            <a:r>
              <a:rPr lang="en-US" altLang="zh-CN" dirty="0">
                <a:solidFill>
                  <a:schemeClr val="tx1"/>
                </a:solidFill>
              </a:rPr>
              <a:t>static</a:t>
            </a:r>
          </a:p>
          <a:p>
            <a:pPr eaLnBrk="1" hangingPunct="1"/>
            <a:r>
              <a:rPr lang="zh-CN" altLang="en-US" b="1" dirty="0"/>
              <a:t>调用方式</a:t>
            </a:r>
            <a:endParaRPr lang="en-US" altLang="zh-CN" b="1" dirty="0"/>
          </a:p>
        </p:txBody>
      </p:sp>
      <p:sp>
        <p:nvSpPr>
          <p:cNvPr id="4" name="矩形 3"/>
          <p:cNvSpPr/>
          <p:nvPr/>
        </p:nvSpPr>
        <p:spPr bwMode="auto">
          <a:xfrm>
            <a:off x="971600" y="4509120"/>
            <a:ext cx="7632848" cy="86409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lvl="1" indent="-228600"/>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类名</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静态成员函数</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p>
          <a:p>
            <a:pPr marL="0" lvl="1" indent="-228600"/>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对象名</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静态成员函数</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endPar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8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98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98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uiExpand="1" build="p"/>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p:txBody>
          <a:bodyPr/>
          <a:lstStyle/>
          <a:p>
            <a:pPr eaLnBrk="1" hangingPunct="1"/>
            <a:r>
              <a:rPr lang="zh-CN" altLang="en-US"/>
              <a:t>静态成员函数例</a:t>
            </a:r>
          </a:p>
        </p:txBody>
      </p:sp>
      <p:sp>
        <p:nvSpPr>
          <p:cNvPr id="4" name="矩形 3"/>
          <p:cNvSpPr/>
          <p:nvPr/>
        </p:nvSpPr>
        <p:spPr>
          <a:xfrm>
            <a:off x="323528" y="980728"/>
            <a:ext cx="8568952" cy="5355312"/>
          </a:xfrm>
          <a:prstGeom prst="rect">
            <a:avLst/>
          </a:prstGeom>
          <a:solidFill>
            <a:schemeClr val="bg1">
              <a:lumMod val="85000"/>
            </a:schemeClr>
          </a:solidFill>
          <a:ln>
            <a:noFill/>
          </a:ln>
        </p:spPr>
        <p:txBody>
          <a:bodyPr wrap="square">
            <a:sp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1">
              <a:lnSpc>
                <a:spcPct val="100000"/>
              </a:lnSpc>
              <a:spcBef>
                <a:spcPct val="0"/>
              </a:spcBef>
              <a:buClrTx/>
              <a:buFontTx/>
              <a:buNone/>
            </a:pPr>
            <a:r>
              <a:rPr lang="en-US" altLang="zh-CN" sz="1800" b="1" dirty="0">
                <a:solidFill>
                  <a:schemeClr val="tx1"/>
                </a:solidFill>
              </a:rPr>
              <a:t>class </a:t>
            </a:r>
            <a:r>
              <a:rPr lang="en-US" altLang="zh-CN" sz="1800" b="1" dirty="0" err="1">
                <a:solidFill>
                  <a:schemeClr val="tx1"/>
                </a:solidFill>
              </a:rPr>
              <a:t>SavingAccount</a:t>
            </a:r>
            <a:endParaRPr lang="en-US" altLang="zh-CN" sz="1800" b="1" dirty="0">
              <a:solidFill>
                <a:schemeClr val="tx1"/>
              </a:solidFill>
            </a:endParaRPr>
          </a:p>
          <a:p>
            <a:pPr marL="0" lvl="1">
              <a:lnSpc>
                <a:spcPct val="100000"/>
              </a:lnSpc>
              <a:spcBef>
                <a:spcPct val="0"/>
              </a:spcBef>
              <a:buClrTx/>
              <a:buFontTx/>
              <a:buNone/>
            </a:pPr>
            <a:r>
              <a:rPr lang="en-US" altLang="zh-CN" sz="1800" b="1" dirty="0">
                <a:solidFill>
                  <a:schemeClr val="tx1"/>
                </a:solidFill>
              </a:rPr>
              <a:t>{</a:t>
            </a:r>
          </a:p>
          <a:p>
            <a:pPr marL="0" lvl="1">
              <a:lnSpc>
                <a:spcPct val="100000"/>
              </a:lnSpc>
              <a:spcBef>
                <a:spcPct val="0"/>
              </a:spcBef>
              <a:buClrTx/>
              <a:buFontTx/>
              <a:buNone/>
            </a:pPr>
            <a:r>
              <a:rPr lang="en-US" altLang="zh-CN" sz="1800" b="1" dirty="0">
                <a:solidFill>
                  <a:schemeClr val="tx1"/>
                </a:solidFill>
              </a:rPr>
              <a:t> private:</a:t>
            </a:r>
          </a:p>
          <a:p>
            <a:pPr marL="0" lvl="1">
              <a:lnSpc>
                <a:spcPct val="100000"/>
              </a:lnSpc>
              <a:spcBef>
                <a:spcPct val="0"/>
              </a:spcBef>
              <a:buClrTx/>
              <a:buFontTx/>
              <a:buNone/>
            </a:pPr>
            <a:r>
              <a:rPr lang="en-US" altLang="zh-CN" sz="1800" b="1" dirty="0">
                <a:solidFill>
                  <a:schemeClr val="tx1"/>
                </a:solidFill>
              </a:rPr>
              <a:t>	char account[20]; 	//</a:t>
            </a:r>
            <a:r>
              <a:rPr lang="zh-CN" altLang="en-US" sz="1800" b="1" dirty="0">
                <a:solidFill>
                  <a:schemeClr val="tx1"/>
                </a:solidFill>
              </a:rPr>
              <a:t>存户姓名</a:t>
            </a:r>
          </a:p>
          <a:p>
            <a:pPr marL="0" lvl="1">
              <a:lnSpc>
                <a:spcPct val="100000"/>
              </a:lnSpc>
              <a:spcBef>
                <a:spcPct val="0"/>
              </a:spcBef>
              <a:buClrTx/>
              <a:buFontTx/>
              <a:buNone/>
            </a:pPr>
            <a:r>
              <a:rPr lang="zh-CN" altLang="en-US" sz="1800" b="1" dirty="0">
                <a:solidFill>
                  <a:schemeClr val="tx1"/>
                </a:solidFill>
              </a:rPr>
              <a:t> </a:t>
            </a:r>
            <a:r>
              <a:rPr lang="en-US" altLang="zh-CN" sz="1800" b="1" dirty="0">
                <a:solidFill>
                  <a:schemeClr val="tx1"/>
                </a:solidFill>
              </a:rPr>
              <a:t>	char </a:t>
            </a:r>
            <a:r>
              <a:rPr lang="en-US" altLang="zh-CN" sz="1800" b="1" dirty="0" err="1">
                <a:solidFill>
                  <a:schemeClr val="tx1"/>
                </a:solidFill>
              </a:rPr>
              <a:t>addr</a:t>
            </a:r>
            <a:r>
              <a:rPr lang="en-US" altLang="zh-CN" sz="1800" b="1" dirty="0">
                <a:solidFill>
                  <a:schemeClr val="tx1"/>
                </a:solidFill>
              </a:rPr>
              <a:t>[60];   	//</a:t>
            </a:r>
            <a:r>
              <a:rPr lang="zh-CN" altLang="en-US" sz="1800" b="1" dirty="0">
                <a:solidFill>
                  <a:schemeClr val="tx1"/>
                </a:solidFill>
              </a:rPr>
              <a:t>存户地址</a:t>
            </a:r>
          </a:p>
          <a:p>
            <a:pPr marL="0" lvl="1">
              <a:lnSpc>
                <a:spcPct val="100000"/>
              </a:lnSpc>
              <a:spcBef>
                <a:spcPct val="0"/>
              </a:spcBef>
              <a:buClrTx/>
              <a:buFontTx/>
              <a:buNone/>
            </a:pPr>
            <a:r>
              <a:rPr lang="zh-CN" altLang="en-US" sz="1800" b="1" dirty="0">
                <a:solidFill>
                  <a:schemeClr val="tx1"/>
                </a:solidFill>
              </a:rPr>
              <a:t> </a:t>
            </a:r>
            <a:r>
              <a:rPr lang="en-US" altLang="zh-CN" sz="1800" b="1" dirty="0">
                <a:solidFill>
                  <a:schemeClr val="tx1"/>
                </a:solidFill>
              </a:rPr>
              <a:t>	double balance;     //</a:t>
            </a:r>
            <a:r>
              <a:rPr lang="zh-CN" altLang="en-US" sz="1800" b="1" dirty="0">
                <a:solidFill>
                  <a:schemeClr val="tx1"/>
                </a:solidFill>
              </a:rPr>
              <a:t>存款额</a:t>
            </a:r>
          </a:p>
          <a:p>
            <a:pPr marL="0" lvl="1">
              <a:lnSpc>
                <a:spcPct val="100000"/>
              </a:lnSpc>
              <a:spcBef>
                <a:spcPct val="0"/>
              </a:spcBef>
              <a:buClrTx/>
              <a:buFontTx/>
              <a:buNone/>
            </a:pPr>
            <a:r>
              <a:rPr lang="zh-CN" altLang="en-US" sz="1800" b="1" dirty="0">
                <a:solidFill>
                  <a:schemeClr val="tx1"/>
                </a:solidFill>
              </a:rPr>
              <a:t>	</a:t>
            </a:r>
            <a:r>
              <a:rPr lang="en-US" altLang="zh-CN" sz="1800" b="1" dirty="0">
                <a:solidFill>
                  <a:srgbClr val="C00000"/>
                </a:solidFill>
              </a:rPr>
              <a:t>static double rate; </a:t>
            </a:r>
            <a:r>
              <a:rPr lang="en-US" altLang="zh-CN" sz="1800" b="1" dirty="0">
                <a:solidFill>
                  <a:schemeClr val="tx1"/>
                </a:solidFill>
              </a:rPr>
              <a:t>//</a:t>
            </a:r>
            <a:r>
              <a:rPr lang="zh-CN" altLang="en-US" sz="1800" b="1" dirty="0">
                <a:solidFill>
                  <a:schemeClr val="tx1"/>
                </a:solidFill>
              </a:rPr>
              <a:t>利率</a:t>
            </a:r>
            <a:endParaRPr lang="en-US" altLang="zh-CN" sz="1800" b="1" dirty="0">
              <a:solidFill>
                <a:schemeClr val="tx1"/>
              </a:solidFill>
            </a:endParaRPr>
          </a:p>
          <a:p>
            <a:pPr marL="0" lvl="1">
              <a:lnSpc>
                <a:spcPct val="100000"/>
              </a:lnSpc>
              <a:spcBef>
                <a:spcPct val="0"/>
              </a:spcBef>
              <a:buClrTx/>
              <a:buFontTx/>
              <a:buNone/>
            </a:pPr>
            <a:r>
              <a:rPr lang="en-US" altLang="zh-CN" sz="1800" b="1" dirty="0">
                <a:solidFill>
                  <a:schemeClr val="tx1"/>
                </a:solidFill>
              </a:rPr>
              <a:t> public:</a:t>
            </a:r>
          </a:p>
          <a:p>
            <a:pPr marL="0" lvl="1">
              <a:lnSpc>
                <a:spcPct val="100000"/>
              </a:lnSpc>
              <a:spcBef>
                <a:spcPct val="0"/>
              </a:spcBef>
              <a:buClrTx/>
              <a:buFontTx/>
              <a:buNone/>
            </a:pPr>
            <a:r>
              <a:rPr lang="en-US" altLang="zh-CN" sz="1800" b="1" dirty="0">
                <a:solidFill>
                  <a:schemeClr val="tx1"/>
                </a:solidFill>
              </a:rPr>
              <a:t>	</a:t>
            </a:r>
            <a:r>
              <a:rPr lang="en-US" altLang="zh-CN" sz="1800" b="1" dirty="0">
                <a:solidFill>
                  <a:srgbClr val="4724F8"/>
                </a:solidFill>
              </a:rPr>
              <a:t>static void </a:t>
            </a:r>
            <a:r>
              <a:rPr lang="en-US" altLang="zh-CN" sz="1800" b="1" dirty="0" err="1">
                <a:solidFill>
                  <a:srgbClr val="4724F8"/>
                </a:solidFill>
              </a:rPr>
              <a:t>setRate</a:t>
            </a:r>
            <a:r>
              <a:rPr lang="en-US" altLang="zh-CN" sz="1800" b="1" dirty="0">
                <a:solidFill>
                  <a:srgbClr val="4724F8"/>
                </a:solidFill>
              </a:rPr>
              <a:t>(double </a:t>
            </a:r>
            <a:r>
              <a:rPr lang="en-US" altLang="zh-CN" sz="1800" b="1" dirty="0" err="1">
                <a:solidFill>
                  <a:srgbClr val="4724F8"/>
                </a:solidFill>
              </a:rPr>
              <a:t>newRate</a:t>
            </a:r>
            <a:r>
              <a:rPr lang="en-US" altLang="zh-CN" sz="1800" b="1" dirty="0">
                <a:solidFill>
                  <a:srgbClr val="4724F8"/>
                </a:solidFill>
              </a:rPr>
              <a:t>);</a:t>
            </a:r>
            <a:endParaRPr lang="zh-CN" altLang="en-US" sz="1800" b="1" dirty="0">
              <a:solidFill>
                <a:srgbClr val="4724F8"/>
              </a:solidFill>
            </a:endParaRPr>
          </a:p>
          <a:p>
            <a:pPr marL="0" lvl="1">
              <a:lnSpc>
                <a:spcPct val="100000"/>
              </a:lnSpc>
              <a:spcBef>
                <a:spcPct val="0"/>
              </a:spcBef>
              <a:buClrTx/>
              <a:buFontTx/>
              <a:buNone/>
            </a:pPr>
            <a:r>
              <a:rPr lang="en-US" altLang="zh-CN" sz="1800" b="1" dirty="0">
                <a:solidFill>
                  <a:schemeClr val="tx1"/>
                </a:solidFill>
              </a:rPr>
              <a:t>	...</a:t>
            </a:r>
          </a:p>
          <a:p>
            <a:pPr marL="0" lvl="1">
              <a:lnSpc>
                <a:spcPct val="100000"/>
              </a:lnSpc>
              <a:spcBef>
                <a:spcPct val="0"/>
              </a:spcBef>
              <a:buClrTx/>
              <a:buFontTx/>
              <a:buNone/>
            </a:pPr>
            <a:r>
              <a:rPr lang="en-US" altLang="zh-CN" sz="1800" b="1" dirty="0">
                <a:solidFill>
                  <a:schemeClr val="tx1"/>
                </a:solidFill>
              </a:rPr>
              <a:t>};</a:t>
            </a:r>
          </a:p>
          <a:p>
            <a:pPr marL="0" lvl="1">
              <a:lnSpc>
                <a:spcPct val="100000"/>
              </a:lnSpc>
              <a:spcBef>
                <a:spcPct val="0"/>
              </a:spcBef>
              <a:buClrTx/>
              <a:buFontTx/>
              <a:buNone/>
            </a:pPr>
            <a:r>
              <a:rPr lang="en-US" altLang="zh-CN" sz="1800" b="1" dirty="0">
                <a:solidFill>
                  <a:srgbClr val="C00000"/>
                </a:solidFill>
              </a:rPr>
              <a:t>double </a:t>
            </a:r>
            <a:r>
              <a:rPr lang="en-US" altLang="zh-CN" sz="1800" b="1" dirty="0" err="1">
                <a:solidFill>
                  <a:srgbClr val="C00000"/>
                </a:solidFill>
              </a:rPr>
              <a:t>SavingAccount</a:t>
            </a:r>
            <a:r>
              <a:rPr lang="en-US" altLang="zh-CN" sz="1800" b="1" dirty="0">
                <a:solidFill>
                  <a:srgbClr val="C00000"/>
                </a:solidFill>
              </a:rPr>
              <a:t>::rate = 0.03; //</a:t>
            </a:r>
            <a:r>
              <a:rPr lang="zh-CN" altLang="en-US" sz="1800" b="1" dirty="0">
                <a:solidFill>
                  <a:srgbClr val="C00000"/>
                </a:solidFill>
              </a:rPr>
              <a:t>静态数据成员的定义</a:t>
            </a:r>
            <a:endParaRPr lang="en-US" altLang="zh-CN" sz="1800" b="1" dirty="0">
              <a:solidFill>
                <a:srgbClr val="C00000"/>
              </a:solidFill>
            </a:endParaRPr>
          </a:p>
          <a:p>
            <a:pPr marL="0" lvl="1">
              <a:lnSpc>
                <a:spcPct val="100000"/>
              </a:lnSpc>
              <a:spcBef>
                <a:spcPct val="0"/>
              </a:spcBef>
              <a:buClrTx/>
              <a:buFontTx/>
              <a:buNone/>
            </a:pPr>
            <a:r>
              <a:rPr lang="en-US" altLang="zh-CN" sz="1800" b="1" dirty="0">
                <a:solidFill>
                  <a:srgbClr val="4724F8"/>
                </a:solidFill>
              </a:rPr>
              <a:t>void </a:t>
            </a:r>
            <a:r>
              <a:rPr lang="en-US" altLang="zh-CN" sz="1800" b="1" dirty="0" err="1">
                <a:solidFill>
                  <a:srgbClr val="4724F8"/>
                </a:solidFill>
              </a:rPr>
              <a:t>SavingAccount</a:t>
            </a:r>
            <a:r>
              <a:rPr lang="en-US" altLang="zh-CN" sz="1800" b="1" dirty="0">
                <a:solidFill>
                  <a:srgbClr val="4724F8"/>
                </a:solidFill>
              </a:rPr>
              <a:t>::</a:t>
            </a:r>
            <a:r>
              <a:rPr lang="en-US" altLang="zh-CN" sz="1800" b="1" dirty="0" err="1">
                <a:solidFill>
                  <a:srgbClr val="4724F8"/>
                </a:solidFill>
              </a:rPr>
              <a:t>setRate</a:t>
            </a:r>
            <a:r>
              <a:rPr lang="en-US" altLang="zh-CN" sz="1800" b="1" dirty="0">
                <a:solidFill>
                  <a:srgbClr val="4724F8"/>
                </a:solidFill>
              </a:rPr>
              <a:t>(double </a:t>
            </a:r>
            <a:r>
              <a:rPr lang="en-US" altLang="zh-CN" sz="1800" b="1" dirty="0" err="1">
                <a:solidFill>
                  <a:srgbClr val="4724F8"/>
                </a:solidFill>
              </a:rPr>
              <a:t>newRate</a:t>
            </a:r>
            <a:r>
              <a:rPr lang="en-US" altLang="zh-CN" sz="1800" b="1" dirty="0">
                <a:solidFill>
                  <a:srgbClr val="4724F8"/>
                </a:solidFill>
              </a:rPr>
              <a:t>) </a:t>
            </a:r>
          </a:p>
          <a:p>
            <a:pPr marL="0" lvl="1">
              <a:lnSpc>
                <a:spcPct val="100000"/>
              </a:lnSpc>
              <a:spcBef>
                <a:spcPct val="0"/>
              </a:spcBef>
              <a:buClrTx/>
              <a:buFontTx/>
              <a:buNone/>
            </a:pPr>
            <a:r>
              <a:rPr lang="en-US" altLang="zh-CN" sz="1800" b="1" dirty="0">
                <a:solidFill>
                  <a:srgbClr val="4724F8"/>
                </a:solidFill>
              </a:rPr>
              <a:t>{rate = </a:t>
            </a:r>
            <a:r>
              <a:rPr lang="en-US" altLang="zh-CN" sz="1800" b="1" dirty="0" err="1">
                <a:solidFill>
                  <a:srgbClr val="4724F8"/>
                </a:solidFill>
              </a:rPr>
              <a:t>newRate</a:t>
            </a:r>
            <a:r>
              <a:rPr lang="en-US" altLang="zh-CN" sz="1800" b="1" dirty="0">
                <a:solidFill>
                  <a:srgbClr val="4724F8"/>
                </a:solidFill>
              </a:rPr>
              <a:t>;}</a:t>
            </a:r>
          </a:p>
          <a:p>
            <a:pPr marL="0" lvl="1">
              <a:lnSpc>
                <a:spcPct val="100000"/>
              </a:lnSpc>
              <a:spcBef>
                <a:spcPct val="0"/>
              </a:spcBef>
              <a:buClrTx/>
              <a:buFontTx/>
              <a:buNone/>
            </a:pPr>
            <a:r>
              <a:rPr lang="en-US" altLang="zh-CN" sz="1800" b="1" dirty="0">
                <a:solidFill>
                  <a:schemeClr val="tx1"/>
                </a:solidFill>
              </a:rPr>
              <a:t>...</a:t>
            </a:r>
          </a:p>
          <a:p>
            <a:pPr marL="0" lvl="1">
              <a:lnSpc>
                <a:spcPct val="100000"/>
              </a:lnSpc>
              <a:spcBef>
                <a:spcPct val="0"/>
              </a:spcBef>
              <a:buClrTx/>
              <a:buFontTx/>
              <a:buNone/>
            </a:pPr>
            <a:r>
              <a:rPr lang="en-US" altLang="zh-CN" sz="1800" b="1" dirty="0" err="1">
                <a:solidFill>
                  <a:schemeClr val="tx1"/>
                </a:solidFill>
              </a:rPr>
              <a:t>SavingAccount</a:t>
            </a:r>
            <a:r>
              <a:rPr lang="en-US" altLang="zh-CN" sz="1800" b="1" dirty="0">
                <a:solidFill>
                  <a:schemeClr val="tx1"/>
                </a:solidFill>
              </a:rPr>
              <a:t> acc1;</a:t>
            </a:r>
          </a:p>
          <a:p>
            <a:pPr marL="0" lvl="1">
              <a:lnSpc>
                <a:spcPct val="100000"/>
              </a:lnSpc>
              <a:spcBef>
                <a:spcPct val="0"/>
              </a:spcBef>
              <a:buClrTx/>
              <a:buFontTx/>
              <a:buNone/>
            </a:pPr>
            <a:endParaRPr lang="en-US" altLang="zh-CN" sz="1800" b="1" dirty="0">
              <a:solidFill>
                <a:schemeClr val="tx1"/>
              </a:solidFill>
            </a:endParaRPr>
          </a:p>
          <a:p>
            <a:pPr marL="0" lvl="1">
              <a:lnSpc>
                <a:spcPct val="100000"/>
              </a:lnSpc>
              <a:spcBef>
                <a:spcPct val="0"/>
              </a:spcBef>
              <a:buClrTx/>
              <a:buFontTx/>
              <a:buNone/>
            </a:pPr>
            <a:r>
              <a:rPr lang="en-US" altLang="zh-CN" sz="1800" b="1" dirty="0">
                <a:solidFill>
                  <a:srgbClr val="4724F8"/>
                </a:solidFill>
              </a:rPr>
              <a:t>acc1.setRate(0.04);</a:t>
            </a:r>
          </a:p>
          <a:p>
            <a:pPr marL="0" lvl="1">
              <a:lnSpc>
                <a:spcPct val="100000"/>
              </a:lnSpc>
              <a:spcBef>
                <a:spcPct val="0"/>
              </a:spcBef>
              <a:buClrTx/>
              <a:buFontTx/>
              <a:buNone/>
            </a:pPr>
            <a:r>
              <a:rPr lang="en-US" altLang="zh-CN" sz="1800" b="1" dirty="0" err="1">
                <a:solidFill>
                  <a:srgbClr val="4724F8"/>
                </a:solidFill>
              </a:rPr>
              <a:t>SavingAccount</a:t>
            </a:r>
            <a:r>
              <a:rPr lang="en-US" altLang="zh-CN" sz="1800" b="1" dirty="0">
                <a:solidFill>
                  <a:srgbClr val="4724F8"/>
                </a:solidFill>
              </a:rPr>
              <a:t>::</a:t>
            </a:r>
            <a:r>
              <a:rPr lang="en-US" altLang="zh-CN" sz="1800" b="1" dirty="0" err="1">
                <a:solidFill>
                  <a:srgbClr val="4724F8"/>
                </a:solidFill>
              </a:rPr>
              <a:t>setRate</a:t>
            </a:r>
            <a:r>
              <a:rPr lang="en-US" altLang="zh-CN" sz="1800" b="1" dirty="0">
                <a:solidFill>
                  <a:srgbClr val="4724F8"/>
                </a:solidFill>
              </a:rPr>
              <a:t>(0.05);</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a:xfrm>
            <a:off x="685800" y="188913"/>
            <a:ext cx="7772400" cy="1143000"/>
          </a:xfrm>
        </p:spPr>
        <p:txBody>
          <a:bodyPr/>
          <a:lstStyle/>
          <a:p>
            <a:pPr eaLnBrk="1" hangingPunct="1"/>
            <a:r>
              <a:rPr lang="zh-CN" altLang="en-US"/>
              <a:t>静态成员函数实例</a:t>
            </a:r>
            <a:endParaRPr lang="en-US" altLang="zh-CN"/>
          </a:p>
        </p:txBody>
      </p:sp>
      <p:sp>
        <p:nvSpPr>
          <p:cNvPr id="4" name="矩形 3"/>
          <p:cNvSpPr/>
          <p:nvPr/>
        </p:nvSpPr>
        <p:spPr>
          <a:xfrm>
            <a:off x="467544" y="1268760"/>
            <a:ext cx="8424936" cy="4248472"/>
          </a:xfrm>
          <a:prstGeom prst="rect">
            <a:avLst/>
          </a:prstGeom>
          <a:solidFill>
            <a:schemeClr val="bg1">
              <a:lumMod val="85000"/>
            </a:schemeClr>
          </a:solidFill>
        </p:spPr>
        <p:txBody>
          <a:bodyPr/>
          <a:lstStyle/>
          <a:p>
            <a:pPr eaLnBrk="1" hangingPunct="1">
              <a:spcBef>
                <a:spcPts val="1200"/>
              </a:spcBef>
              <a:spcAft>
                <a:spcPts val="600"/>
              </a:spcAft>
              <a:defRPr/>
            </a:pPr>
            <a:r>
              <a:rPr lang="zh-CN" altLang="en-US" sz="2400" b="1" dirty="0">
                <a:solidFill>
                  <a:srgbClr val="133984"/>
                </a:solidFill>
                <a:latin typeface="Courier New" panose="02070309020205020404" pitchFamily="49" charset="0"/>
                <a:ea typeface="+mn-ea"/>
              </a:rPr>
              <a:t>问题：</a:t>
            </a:r>
            <a:endParaRPr lang="en-US" altLang="zh-CN" sz="2400" b="1" dirty="0">
              <a:solidFill>
                <a:srgbClr val="133984"/>
              </a:solidFill>
              <a:latin typeface="Courier New" panose="02070309020205020404" pitchFamily="49" charset="0"/>
              <a:ea typeface="+mn-ea"/>
            </a:endParaRPr>
          </a:p>
          <a:p>
            <a:pPr eaLnBrk="1" hangingPunct="1">
              <a:defRPr/>
            </a:pPr>
            <a:r>
              <a:rPr lang="zh-CN" altLang="en-US" sz="2400" dirty="0">
                <a:latin typeface="Courier New" panose="02070309020205020404" pitchFamily="49" charset="0"/>
                <a:ea typeface="+mn-ea"/>
              </a:rPr>
              <a:t>  在程序执行的某个时刻，有时需要知道某个类已创建的对象个数，现在仍存活的对象个数</a:t>
            </a:r>
          </a:p>
          <a:p>
            <a:pPr eaLnBrk="1" hangingPunct="1">
              <a:spcBef>
                <a:spcPts val="1200"/>
              </a:spcBef>
              <a:spcAft>
                <a:spcPts val="600"/>
              </a:spcAft>
              <a:defRPr/>
            </a:pPr>
            <a:r>
              <a:rPr lang="zh-CN" altLang="en-US" sz="2400" b="1" dirty="0">
                <a:solidFill>
                  <a:srgbClr val="133984"/>
                </a:solidFill>
                <a:latin typeface="Courier New" panose="02070309020205020404" pitchFamily="49" charset="0"/>
                <a:ea typeface="+mn-ea"/>
              </a:rPr>
              <a:t>类设计：</a:t>
            </a:r>
            <a:endParaRPr lang="en-US" altLang="zh-CN" sz="2400" b="1" dirty="0">
              <a:solidFill>
                <a:srgbClr val="133984"/>
              </a:solidFill>
              <a:latin typeface="Courier New" panose="02070309020205020404" pitchFamily="49" charset="0"/>
              <a:ea typeface="+mn-ea"/>
            </a:endParaRPr>
          </a:p>
          <a:p>
            <a:pPr marL="342900" indent="-342900" eaLnBrk="1" hangingPunct="1">
              <a:buFont typeface="Arial" panose="020B0604020202020204" pitchFamily="34" charset="0"/>
              <a:buChar char="•"/>
              <a:defRPr/>
            </a:pPr>
            <a:r>
              <a:rPr lang="zh-CN" altLang="en-US" sz="2400" dirty="0">
                <a:latin typeface="Courier New" panose="02070309020205020404" pitchFamily="49" charset="0"/>
                <a:ea typeface="+mn-ea"/>
              </a:rPr>
              <a:t>为了实现这个功能，我们可以在类中定义两个静态的数据成员：</a:t>
            </a:r>
            <a:r>
              <a:rPr lang="en-US" altLang="zh-CN" sz="2400" b="1" dirty="0" err="1">
                <a:latin typeface="Courier New" panose="02070309020205020404" pitchFamily="49" charset="0"/>
                <a:ea typeface="+mn-ea"/>
              </a:rPr>
              <a:t>obj_count</a:t>
            </a:r>
            <a:r>
              <a:rPr lang="zh-CN" altLang="en-US" sz="2400" dirty="0">
                <a:latin typeface="Courier New" panose="02070309020205020404" pitchFamily="49" charset="0"/>
                <a:ea typeface="+mn-ea"/>
              </a:rPr>
              <a:t>和</a:t>
            </a:r>
            <a:r>
              <a:rPr lang="en-US" altLang="zh-CN" sz="2400" b="1" dirty="0" err="1">
                <a:latin typeface="Courier New" panose="02070309020205020404" pitchFamily="49" charset="0"/>
                <a:ea typeface="+mn-ea"/>
              </a:rPr>
              <a:t>obj_living</a:t>
            </a:r>
            <a:endParaRPr lang="zh-CN" altLang="en-US" sz="2400" dirty="0">
              <a:latin typeface="Courier New" panose="02070309020205020404" pitchFamily="49" charset="0"/>
              <a:ea typeface="+mn-ea"/>
            </a:endParaRPr>
          </a:p>
          <a:p>
            <a:pPr marL="342900" indent="-342900" eaLnBrk="1" hangingPunct="1">
              <a:buFont typeface="Arial" panose="020B0604020202020204" pitchFamily="34" charset="0"/>
              <a:buChar char="•"/>
              <a:defRPr/>
            </a:pPr>
            <a:r>
              <a:rPr lang="zh-CN" altLang="en-US" sz="2400" dirty="0">
                <a:latin typeface="Courier New" panose="02070309020205020404" pitchFamily="49" charset="0"/>
                <a:ea typeface="+mn-ea"/>
              </a:rPr>
              <a:t>要实现计数功能，我们可以在创建一个对象时，对这两个数各加</a:t>
            </a:r>
            <a:r>
              <a:rPr lang="en-US" altLang="zh-CN" sz="2400" b="1" dirty="0">
                <a:latin typeface="Courier New" panose="02070309020205020404" pitchFamily="49" charset="0"/>
                <a:ea typeface="+mn-ea"/>
              </a:rPr>
              <a:t>1</a:t>
            </a:r>
            <a:r>
              <a:rPr lang="zh-CN" altLang="en-US" sz="2400" dirty="0">
                <a:latin typeface="Courier New" panose="02070309020205020404" pitchFamily="49" charset="0"/>
                <a:ea typeface="+mn-ea"/>
              </a:rPr>
              <a:t>；当撤销一个对象时，</a:t>
            </a:r>
            <a:r>
              <a:rPr lang="en-US" altLang="zh-CN" sz="2400" b="1" dirty="0" err="1">
                <a:latin typeface="Courier New" panose="02070309020205020404" pitchFamily="49" charset="0"/>
                <a:ea typeface="+mn-ea"/>
              </a:rPr>
              <a:t>obj_living</a:t>
            </a:r>
            <a:r>
              <a:rPr lang="zh-CN" altLang="en-US" sz="2400" dirty="0">
                <a:latin typeface="Courier New" panose="02070309020205020404" pitchFamily="49" charset="0"/>
                <a:ea typeface="+mn-ea"/>
              </a:rPr>
              <a:t>减</a:t>
            </a:r>
            <a:r>
              <a:rPr lang="en-US" altLang="zh-CN" sz="2400" b="1" dirty="0">
                <a:latin typeface="Courier New" panose="02070309020205020404" pitchFamily="49" charset="0"/>
                <a:ea typeface="+mn-ea"/>
              </a:rPr>
              <a:t>1</a:t>
            </a:r>
            <a:endParaRPr lang="en-US" altLang="zh-CN" sz="2400" dirty="0">
              <a:latin typeface="Courier New" panose="02070309020205020404" pitchFamily="49" charset="0"/>
              <a:ea typeface="+mn-ea"/>
            </a:endParaRPr>
          </a:p>
          <a:p>
            <a:pPr marL="342900" indent="-342900" eaLnBrk="1" hangingPunct="1">
              <a:buFont typeface="Arial" panose="020B0604020202020204" pitchFamily="34" charset="0"/>
              <a:buChar char="•"/>
              <a:defRPr/>
            </a:pPr>
            <a:r>
              <a:rPr lang="zh-CN" altLang="en-US" sz="2400" dirty="0">
                <a:latin typeface="Courier New" panose="02070309020205020404" pitchFamily="49" charset="0"/>
                <a:ea typeface="+mn-ea"/>
              </a:rPr>
              <a:t>可以定义一个静态的成员函数返回这两个值</a:t>
            </a:r>
            <a:endParaRPr lang="en-US" altLang="zh-CN" sz="2400" b="1" dirty="0">
              <a:latin typeface="Courier New" panose="02070309020205020404" pitchFamily="49" charset="0"/>
              <a:ea typeface="+mn-ea"/>
            </a:endParaRPr>
          </a:p>
          <a:p>
            <a:pPr marL="342900" indent="-342900" eaLnBrk="1" hangingPunct="1">
              <a:buFont typeface="Arial" panose="020B0604020202020204" pitchFamily="34" charset="0"/>
              <a:buChar char="•"/>
              <a:defRPr/>
            </a:pPr>
            <a:endParaRPr lang="en-US" altLang="zh-CN" sz="2400" dirty="0">
              <a:latin typeface="Courier New" panose="02070309020205020404" pitchFamily="49" charset="0"/>
              <a:ea typeface="+mn-e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rrowheads="1"/>
          </p:cNvSpPr>
          <p:nvPr>
            <p:ph type="title"/>
          </p:nvPr>
        </p:nvSpPr>
        <p:spPr>
          <a:xfrm>
            <a:off x="711200" y="204788"/>
            <a:ext cx="7772400" cy="863600"/>
          </a:xfrm>
        </p:spPr>
        <p:txBody>
          <a:bodyPr/>
          <a:lstStyle/>
          <a:p>
            <a:pPr eaLnBrk="1" hangingPunct="1"/>
            <a:r>
              <a:rPr lang="zh-CN" altLang="en-US" dirty="0"/>
              <a:t>类定义</a:t>
            </a:r>
          </a:p>
        </p:txBody>
      </p:sp>
      <p:sp>
        <p:nvSpPr>
          <p:cNvPr id="55299" name="Rectangle 3"/>
          <p:cNvSpPr>
            <a:spLocks noGrp="1" noChangeArrowheads="1"/>
          </p:cNvSpPr>
          <p:nvPr>
            <p:ph idx="1"/>
          </p:nvPr>
        </p:nvSpPr>
        <p:spPr>
          <a:xfrm>
            <a:off x="179512" y="980728"/>
            <a:ext cx="8785225" cy="5016758"/>
          </a:xfr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#include &lt;</a:t>
            </a:r>
            <a:r>
              <a:rPr lang="en-US" altLang="zh-CN" sz="2000" b="1" kern="1200" dirty="0" err="1">
                <a:solidFill>
                  <a:schemeClr val="tx1"/>
                </a:solidFill>
                <a:latin typeface="Courier New" panose="02070309020205020404" pitchFamily="49" charset="0"/>
                <a:ea typeface="黑体" panose="02010609060101010101" pitchFamily="49" charset="-122"/>
              </a:rPr>
              <a:t>iostream</a:t>
            </a:r>
            <a:r>
              <a:rPr lang="en-US" altLang="zh-CN" sz="2000" b="1" kern="1200" dirty="0">
                <a:solidFill>
                  <a:schemeClr val="tx1"/>
                </a:solidFill>
                <a:latin typeface="Courier New" panose="02070309020205020404" pitchFamily="49" charset="0"/>
                <a:ea typeface="黑体" panose="02010609060101010101" pitchFamily="49" charset="-122"/>
              </a:rPr>
              <a:t>&gt;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using namespace </a:t>
            </a:r>
            <a:r>
              <a:rPr lang="en-US" altLang="zh-CN" sz="2000" b="1" kern="1200" dirty="0" err="1">
                <a:solidFill>
                  <a:schemeClr val="tx1"/>
                </a:solidFill>
                <a:latin typeface="Courier New" panose="02070309020205020404" pitchFamily="49" charset="0"/>
                <a:ea typeface="黑体" panose="02010609060101010101" pitchFamily="49" charset="-122"/>
              </a:rPr>
              <a:t>std</a:t>
            </a: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class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private: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static </a:t>
            </a:r>
            <a:r>
              <a:rPr lang="en-US" altLang="zh-CN" sz="2000" b="1" kern="1200" dirty="0" err="1">
                <a:solidFill>
                  <a:schemeClr val="tx1"/>
                </a:solidFill>
                <a:latin typeface="Courier New" panose="02070309020205020404" pitchFamily="49" charset="0"/>
                <a:ea typeface="黑体" panose="02010609060101010101" pitchFamily="49" charset="-122"/>
              </a:rPr>
              <a:t>int</a:t>
            </a: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obj_count</a:t>
            </a: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static </a:t>
            </a:r>
            <a:r>
              <a:rPr lang="en-US" altLang="zh-CN" sz="2000" b="1" kern="1200" dirty="0" err="1">
                <a:solidFill>
                  <a:schemeClr val="tx1"/>
                </a:solidFill>
                <a:latin typeface="Courier New" panose="02070309020205020404" pitchFamily="49" charset="0"/>
                <a:ea typeface="黑体" panose="02010609060101010101" pitchFamily="49" charset="-122"/>
              </a:rPr>
              <a:t>int</a:t>
            </a: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obj_living</a:t>
            </a: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public:</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obj_count</a:t>
            </a: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obj_living</a:t>
            </a: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obj_living</a:t>
            </a: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static void display()</a:t>
            </a:r>
            <a:r>
              <a:rPr lang="zh-CN" altLang="en-US"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cout</a:t>
            </a:r>
            <a:r>
              <a:rPr lang="en-US" altLang="zh-CN" sz="2000" b="1" kern="1200" dirty="0">
                <a:solidFill>
                  <a:schemeClr val="tx1"/>
                </a:solidFill>
                <a:latin typeface="Courier New" panose="02070309020205020404" pitchFamily="49" charset="0"/>
                <a:ea typeface="黑体" panose="02010609060101010101" pitchFamily="49" charset="-122"/>
              </a:rPr>
              <a:t> &lt;&lt; "</a:t>
            </a:r>
            <a:r>
              <a:rPr lang="zh-CN" altLang="en-US" sz="2000" b="1" kern="1200" dirty="0">
                <a:solidFill>
                  <a:schemeClr val="tx1"/>
                </a:solidFill>
                <a:latin typeface="Courier New" panose="02070309020205020404" pitchFamily="49" charset="0"/>
                <a:ea typeface="黑体" panose="02010609060101010101" pitchFamily="49" charset="-122"/>
              </a:rPr>
              <a:t>总对象数：</a:t>
            </a:r>
            <a:r>
              <a:rPr lang="en-US" altLang="zh-CN" sz="2000" b="1" kern="1200" dirty="0">
                <a:solidFill>
                  <a:schemeClr val="tx1"/>
                </a:solidFill>
                <a:latin typeface="Courier New" panose="02070309020205020404" pitchFamily="49" charset="0"/>
                <a:ea typeface="黑体" panose="02010609060101010101" pitchFamily="49" charset="-122"/>
              </a:rPr>
              <a:t>" &lt;&lt; </a:t>
            </a:r>
            <a:r>
              <a:rPr lang="en-US" altLang="zh-CN" sz="2000" b="1" kern="1200" dirty="0" err="1">
                <a:solidFill>
                  <a:schemeClr val="tx1"/>
                </a:solidFill>
                <a:latin typeface="Courier New" panose="02070309020205020404" pitchFamily="49" charset="0"/>
                <a:ea typeface="黑体" panose="02010609060101010101" pitchFamily="49" charset="-122"/>
              </a:rPr>
              <a:t>obj_count</a:t>
            </a:r>
            <a:r>
              <a:rPr lang="en-US" altLang="zh-CN" sz="2000" b="1" kern="1200" dirty="0">
                <a:solidFill>
                  <a:schemeClr val="tx1"/>
                </a:solidFill>
                <a:latin typeface="Courier New" panose="02070309020205020404" pitchFamily="49" charset="0"/>
                <a:ea typeface="黑体" panose="02010609060101010101" pitchFamily="49" charset="-122"/>
              </a:rPr>
              <a:t> &lt;&lt; "\t</a:t>
            </a:r>
            <a:r>
              <a:rPr lang="zh-CN" altLang="en-US" sz="2000" b="1" kern="1200" dirty="0">
                <a:solidFill>
                  <a:schemeClr val="tx1"/>
                </a:solidFill>
                <a:latin typeface="Courier New" panose="02070309020205020404" pitchFamily="49" charset="0"/>
                <a:ea typeface="黑体" panose="02010609060101010101" pitchFamily="49" charset="-122"/>
              </a:rPr>
              <a:t>存活对象数：</a:t>
            </a:r>
            <a:r>
              <a:rPr lang="en-US" altLang="zh-CN" sz="2000" b="1" kern="1200" dirty="0">
                <a:solidFill>
                  <a:schemeClr val="tx1"/>
                </a:solidFill>
                <a:latin typeface="Courier New" panose="02070309020205020404" pitchFamily="49" charset="0"/>
                <a:ea typeface="黑体" panose="02010609060101010101" pitchFamily="49"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&lt;&lt; </a:t>
            </a:r>
            <a:r>
              <a:rPr lang="en-US" altLang="zh-CN" sz="2000" b="1" kern="1200" dirty="0" err="1">
                <a:solidFill>
                  <a:schemeClr val="tx1"/>
                </a:solidFill>
                <a:latin typeface="Courier New" panose="02070309020205020404" pitchFamily="49" charset="0"/>
                <a:ea typeface="黑体" panose="02010609060101010101" pitchFamily="49" charset="-122"/>
              </a:rPr>
              <a:t>obj_living</a:t>
            </a:r>
            <a:r>
              <a:rPr lang="en-US" altLang="zh-CN" sz="2000" b="1" kern="1200" dirty="0">
                <a:solidFill>
                  <a:schemeClr val="tx1"/>
                </a:solidFill>
                <a:latin typeface="Courier New" panose="02070309020205020404" pitchFamily="49" charset="0"/>
                <a:ea typeface="黑体" panose="02010609060101010101" pitchFamily="49" charset="-122"/>
              </a:rPr>
              <a:t> &lt;&lt; </a:t>
            </a:r>
            <a:r>
              <a:rPr lang="en-US" altLang="zh-CN" sz="2000" b="1" kern="1200" dirty="0" err="1">
                <a:solidFill>
                  <a:schemeClr val="tx1"/>
                </a:solidFill>
                <a:latin typeface="Courier New" panose="02070309020205020404" pitchFamily="49" charset="0"/>
                <a:ea typeface="黑体" panose="02010609060101010101" pitchFamily="49" charset="-122"/>
              </a:rPr>
              <a:t>endl</a:t>
            </a: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en-US" altLang="zh-CN" sz="2000" b="1" kern="1200" dirty="0" err="1">
                <a:solidFill>
                  <a:schemeClr val="tx1"/>
                </a:solidFill>
                <a:latin typeface="Courier New" panose="02070309020205020404" pitchFamily="49" charset="0"/>
                <a:ea typeface="黑体" panose="02010609060101010101" pitchFamily="49" charset="-122"/>
              </a:rPr>
              <a:t>int</a:t>
            </a: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a:t>
            </a:r>
            <a:r>
              <a:rPr lang="en-US" altLang="zh-CN" sz="2000" b="1" kern="1200" dirty="0" err="1">
                <a:solidFill>
                  <a:schemeClr val="tx1"/>
                </a:solidFill>
                <a:latin typeface="Courier New" panose="02070309020205020404" pitchFamily="49" charset="0"/>
                <a:ea typeface="黑体" panose="02010609060101010101" pitchFamily="49" charset="-122"/>
              </a:rPr>
              <a:t>obj_count</a:t>
            </a:r>
            <a:r>
              <a:rPr lang="en-US" altLang="zh-CN" sz="2000" b="1" kern="1200" dirty="0">
                <a:solidFill>
                  <a:schemeClr val="tx1"/>
                </a:solidFill>
                <a:latin typeface="Courier New" panose="02070309020205020404" pitchFamily="49" charset="0"/>
                <a:ea typeface="黑体" panose="02010609060101010101" pitchFamily="49" charset="-122"/>
              </a:rPr>
              <a:t> = 0; //</a:t>
            </a:r>
            <a:r>
              <a:rPr lang="zh-CN" altLang="en-US" sz="2000" b="1" kern="1200" dirty="0">
                <a:solidFill>
                  <a:schemeClr val="tx1"/>
                </a:solidFill>
                <a:latin typeface="Courier New" panose="02070309020205020404" pitchFamily="49" charset="0"/>
                <a:ea typeface="黑体" panose="02010609060101010101" pitchFamily="49" charset="-122"/>
              </a:rPr>
              <a:t>静态数据成员定义及初始化</a:t>
            </a:r>
          </a:p>
          <a:p>
            <a:pPr marL="0" indent="0">
              <a:lnSpc>
                <a:spcPct val="100000"/>
              </a:lnSpc>
              <a:spcBef>
                <a:spcPct val="0"/>
              </a:spcBef>
              <a:buNone/>
            </a:pPr>
            <a:r>
              <a:rPr lang="en-US" altLang="zh-CN" sz="2000" b="1" kern="1200" dirty="0" err="1">
                <a:solidFill>
                  <a:schemeClr val="tx1"/>
                </a:solidFill>
                <a:latin typeface="Courier New" panose="02070309020205020404" pitchFamily="49" charset="0"/>
                <a:ea typeface="黑体" panose="02010609060101010101" pitchFamily="49" charset="-122"/>
              </a:rPr>
              <a:t>int</a:t>
            </a: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a:t>
            </a:r>
            <a:r>
              <a:rPr lang="en-US" altLang="zh-CN" sz="2000" b="1" kern="1200" dirty="0" err="1">
                <a:solidFill>
                  <a:schemeClr val="tx1"/>
                </a:solidFill>
                <a:latin typeface="Courier New" panose="02070309020205020404" pitchFamily="49" charset="0"/>
                <a:ea typeface="黑体" panose="02010609060101010101" pitchFamily="49" charset="-122"/>
              </a:rPr>
              <a:t>obj_living</a:t>
            </a:r>
            <a:r>
              <a:rPr lang="en-US" altLang="zh-CN" sz="2000" b="1" kern="1200" dirty="0">
                <a:solidFill>
                  <a:schemeClr val="tx1"/>
                </a:solidFill>
                <a:latin typeface="Courier New" panose="02070309020205020404" pitchFamily="49" charset="0"/>
                <a:ea typeface="黑体" panose="02010609060101010101" pitchFamily="49" charset="-122"/>
              </a:rPr>
              <a:t> = 0; //</a:t>
            </a:r>
            <a:r>
              <a:rPr lang="zh-CN" altLang="en-US" sz="2000" b="1" kern="1200" dirty="0">
                <a:solidFill>
                  <a:schemeClr val="tx1"/>
                </a:solidFill>
                <a:latin typeface="Courier New" panose="02070309020205020404" pitchFamily="49" charset="0"/>
                <a:ea typeface="黑体" panose="02010609060101010101" pitchFamily="49" charset="-122"/>
              </a:rPr>
              <a:t>静态数据成员定义及初始化</a:t>
            </a: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rrowheads="1"/>
          </p:cNvSpPr>
          <p:nvPr>
            <p:ph type="title"/>
          </p:nvPr>
        </p:nvSpPr>
        <p:spPr>
          <a:xfrm>
            <a:off x="1835696" y="152400"/>
            <a:ext cx="6622504" cy="684312"/>
          </a:xfrm>
        </p:spPr>
        <p:txBody>
          <a:bodyPr/>
          <a:lstStyle/>
          <a:p>
            <a:pPr eaLnBrk="1" hangingPunct="1"/>
            <a:r>
              <a:rPr lang="en-US" altLang="zh-CN" dirty="0" err="1">
                <a:latin typeface="Courier New" panose="02070309020205020404" pitchFamily="49" charset="0"/>
              </a:rPr>
              <a:t>StaticSample</a:t>
            </a:r>
            <a:r>
              <a:rPr lang="zh-CN" altLang="en-US" dirty="0">
                <a:latin typeface="Courier New" panose="02070309020205020404" pitchFamily="49" charset="0"/>
              </a:rPr>
              <a:t>的应用</a:t>
            </a:r>
          </a:p>
        </p:txBody>
      </p:sp>
      <p:sp>
        <p:nvSpPr>
          <p:cNvPr id="56323" name="Rectangle 3"/>
          <p:cNvSpPr>
            <a:spLocks noGrp="1" noChangeArrowheads="1"/>
          </p:cNvSpPr>
          <p:nvPr>
            <p:ph idx="1"/>
          </p:nvPr>
        </p:nvSpPr>
        <p:spPr>
          <a:xfrm>
            <a:off x="179512" y="980728"/>
            <a:ext cx="5832648" cy="5324535"/>
          </a:xfr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lnSpc>
                <a:spcPct val="100000"/>
              </a:lnSpc>
              <a:spcBef>
                <a:spcPct val="0"/>
              </a:spcBef>
              <a:buNone/>
            </a:pPr>
            <a:r>
              <a:rPr lang="en-US" altLang="zh-CN" sz="2000" b="1" kern="1200" dirty="0" err="1">
                <a:solidFill>
                  <a:schemeClr val="tx1"/>
                </a:solidFill>
                <a:latin typeface="Courier New" panose="02070309020205020404" pitchFamily="49" charset="0"/>
                <a:ea typeface="黑体" panose="02010609060101010101" pitchFamily="49" charset="-122"/>
              </a:rPr>
              <a:t>int</a:t>
            </a:r>
            <a:r>
              <a:rPr lang="en-US" altLang="zh-CN" sz="2000" b="1" kern="1200" dirty="0">
                <a:solidFill>
                  <a:schemeClr val="tx1"/>
                </a:solidFill>
                <a:latin typeface="Courier New" panose="02070309020205020404" pitchFamily="49" charset="0"/>
                <a:ea typeface="黑体" panose="02010609060101010101" pitchFamily="49" charset="-122"/>
              </a:rPr>
              <a:t> main()</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zh-CN" altLang="en-US" sz="2000" b="1" kern="1200" dirty="0">
                <a:solidFill>
                  <a:schemeClr val="tx1"/>
                </a:solidFill>
                <a:latin typeface="Courier New" panose="02070309020205020404" pitchFamily="49" charset="0"/>
                <a:ea typeface="黑体" panose="02010609060101010101" pitchFamily="49" charset="-122"/>
              </a:rPr>
              <a:t>通过类名限定调用成员函数</a:t>
            </a:r>
            <a:endParaRPr lang="en-US" altLang="zh-CN" sz="2000" b="1" kern="1200" dirty="0">
              <a:solidFill>
                <a:schemeClr val="tx1"/>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::display(); </a:t>
            </a:r>
            <a:endParaRPr lang="zh-CN" altLang="en-US" sz="2000" b="1" kern="1200" dirty="0">
              <a:solidFill>
                <a:schemeClr val="tx1"/>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zh-CN" altLang="en-US"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 s1, s2;</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::display();</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 *p1 = new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 *p2 = new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zh-CN" altLang="en-US" sz="2000" b="1" kern="1200" dirty="0">
                <a:solidFill>
                  <a:schemeClr val="tx1"/>
                </a:solidFill>
                <a:latin typeface="Courier New" panose="02070309020205020404" pitchFamily="49" charset="0"/>
                <a:ea typeface="黑体" panose="02010609060101010101" pitchFamily="49" charset="-122"/>
              </a:rPr>
              <a:t>通过对象调用静态成员函数</a:t>
            </a:r>
            <a:endParaRPr lang="en-US" altLang="zh-CN" sz="2000" b="1" kern="1200" dirty="0">
              <a:solidFill>
                <a:schemeClr val="tx1"/>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s1.display(); </a:t>
            </a:r>
            <a:endParaRPr lang="zh-CN" altLang="en-US" sz="2000" b="1" kern="1200" dirty="0">
              <a:solidFill>
                <a:schemeClr val="tx1"/>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zh-CN" altLang="en-US"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a:solidFill>
                  <a:schemeClr val="tx1"/>
                </a:solidFill>
                <a:latin typeface="Courier New" panose="02070309020205020404" pitchFamily="49" charset="0"/>
                <a:ea typeface="黑体" panose="02010609060101010101" pitchFamily="49" charset="-122"/>
              </a:rPr>
              <a:t>delete p1;</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zh-CN" altLang="en-US" sz="2000" b="1" kern="1200" dirty="0">
                <a:solidFill>
                  <a:schemeClr val="tx1"/>
                </a:solidFill>
                <a:latin typeface="Courier New" panose="02070309020205020404" pitchFamily="49" charset="0"/>
                <a:ea typeface="黑体" panose="02010609060101010101" pitchFamily="49" charset="-122"/>
              </a:rPr>
              <a:t>通过指向对象的指针调用静态成员函数</a:t>
            </a:r>
            <a:endParaRPr lang="en-US" altLang="zh-CN" sz="2000" b="1" kern="1200" dirty="0">
              <a:solidFill>
                <a:schemeClr val="tx1"/>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p2-&gt;display(); </a:t>
            </a:r>
            <a:endParaRPr lang="zh-CN" altLang="en-US" sz="2000" b="1" kern="1200" dirty="0">
              <a:solidFill>
                <a:schemeClr val="tx1"/>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zh-CN" altLang="en-US"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a:solidFill>
                  <a:schemeClr val="tx1"/>
                </a:solidFill>
                <a:latin typeface="Courier New" panose="02070309020205020404" pitchFamily="49" charset="0"/>
                <a:ea typeface="黑体" panose="02010609060101010101" pitchFamily="49" charset="-122"/>
              </a:rPr>
              <a:t>delete p2;</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StaticSample</a:t>
            </a:r>
            <a:r>
              <a:rPr lang="en-US" altLang="zh-CN" sz="2000" b="1" kern="1200" dirty="0">
                <a:solidFill>
                  <a:schemeClr val="tx1"/>
                </a:solidFill>
                <a:latin typeface="Courier New" panose="02070309020205020404" pitchFamily="49" charset="0"/>
                <a:ea typeface="黑体" panose="02010609060101010101" pitchFamily="49" charset="-122"/>
              </a:rPr>
              <a:t>::display();</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return 0;</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a:t>
            </a:r>
          </a:p>
        </p:txBody>
      </p:sp>
      <p:sp>
        <p:nvSpPr>
          <p:cNvPr id="4" name="Rectangle 3"/>
          <p:cNvSpPr txBox="1">
            <a:spLocks noChangeArrowheads="1"/>
          </p:cNvSpPr>
          <p:nvPr/>
        </p:nvSpPr>
        <p:spPr bwMode="auto">
          <a:xfrm>
            <a:off x="6156176" y="980728"/>
            <a:ext cx="2520280" cy="3170099"/>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0" indent="0">
              <a:lnSpc>
                <a:spcPct val="100000"/>
              </a:lnSpc>
              <a:buSzPct val="120000"/>
              <a:buNone/>
              <a:defRPr sz="2000" b="1">
                <a:latin typeface="Courier New" panose="02070309020205020404" pitchFamily="49" charset="0"/>
                <a:ea typeface="黑体" panose="02010609060101010101" pitchFamily="49" charset="-122"/>
              </a:defRPr>
            </a:lvl1pPr>
            <a:lvl2pPr marL="914400" indent="-285750">
              <a:lnSpc>
                <a:spcPct val="110000"/>
              </a:lnSpc>
              <a:spcBef>
                <a:spcPct val="20000"/>
              </a:spcBef>
              <a:buClr>
                <a:srgbClr val="000066"/>
              </a:buClr>
              <a:buChar char="•"/>
              <a:defRPr sz="2400">
                <a:solidFill>
                  <a:srgbClr val="133984"/>
                </a:solidFill>
                <a:latin typeface="+mn-lt"/>
                <a:ea typeface="+mn-ea"/>
              </a:defRPr>
            </a:lvl2pPr>
            <a:lvl3pPr marL="1322388" indent="-228600">
              <a:spcBef>
                <a:spcPct val="20000"/>
              </a:spcBef>
              <a:buChar char="•"/>
              <a:defRPr sz="2400">
                <a:latin typeface="+mn-lt"/>
              </a:defRPr>
            </a:lvl3pPr>
            <a:lvl4pPr marL="1730375" indent="-228600">
              <a:spcBef>
                <a:spcPct val="20000"/>
              </a:spcBef>
              <a:buChar char="–"/>
              <a:defRPr sz="2000">
                <a:latin typeface="+mn-lt"/>
              </a:defRPr>
            </a:lvl4pPr>
            <a:lvl5pPr marL="2138363" indent="-228600">
              <a:spcBef>
                <a:spcPct val="20000"/>
              </a:spcBef>
              <a:buChar char="»"/>
              <a:defRPr sz="2000">
                <a:latin typeface="+mn-lt"/>
              </a:defRPr>
            </a:lvl5pPr>
            <a:lvl6pPr marL="2595563" indent="-228600" fontAlgn="base">
              <a:spcBef>
                <a:spcPct val="20000"/>
              </a:spcBef>
              <a:spcAft>
                <a:spcPct val="0"/>
              </a:spcAft>
              <a:buChar char="»"/>
              <a:defRPr sz="2000">
                <a:latin typeface="+mn-lt"/>
              </a:defRPr>
            </a:lvl6pPr>
            <a:lvl7pPr marL="3052763" indent="-228600" fontAlgn="base">
              <a:spcBef>
                <a:spcPct val="20000"/>
              </a:spcBef>
              <a:spcAft>
                <a:spcPct val="0"/>
              </a:spcAft>
              <a:buChar char="»"/>
              <a:defRPr sz="2000">
                <a:latin typeface="+mn-lt"/>
              </a:defRPr>
            </a:lvl7pPr>
            <a:lvl8pPr marL="3509963" indent="-228600" fontAlgn="base">
              <a:spcBef>
                <a:spcPct val="20000"/>
              </a:spcBef>
              <a:spcAft>
                <a:spcPct val="0"/>
              </a:spcAft>
              <a:buChar char="»"/>
              <a:defRPr sz="2000">
                <a:latin typeface="+mn-lt"/>
              </a:defRPr>
            </a:lvl8pPr>
            <a:lvl9pPr marL="3967163" indent="-228600" fontAlgn="base">
              <a:spcBef>
                <a:spcPct val="20000"/>
              </a:spcBef>
              <a:spcAft>
                <a:spcPct val="0"/>
              </a:spcAft>
              <a:buChar char="»"/>
              <a:defRPr sz="2000">
                <a:latin typeface="+mn-lt"/>
              </a:defRPr>
            </a:lvl9pPr>
          </a:lstStyle>
          <a:p>
            <a:r>
              <a:rPr lang="zh-CN" altLang="en-US" dirty="0"/>
              <a:t>总对象数：</a:t>
            </a:r>
            <a:r>
              <a:rPr lang="en-US" altLang="zh-CN" dirty="0"/>
              <a:t>0       </a:t>
            </a:r>
            <a:r>
              <a:rPr lang="zh-CN" altLang="en-US" dirty="0"/>
              <a:t>存活对象数：</a:t>
            </a:r>
            <a:r>
              <a:rPr lang="en-US" altLang="zh-CN" dirty="0"/>
              <a:t>0</a:t>
            </a:r>
          </a:p>
          <a:p>
            <a:r>
              <a:rPr lang="zh-CN" altLang="en-US" dirty="0"/>
              <a:t>总对象数：</a:t>
            </a:r>
            <a:r>
              <a:rPr lang="en-US" altLang="zh-CN" dirty="0"/>
              <a:t>2       </a:t>
            </a:r>
            <a:r>
              <a:rPr lang="zh-CN" altLang="en-US" dirty="0"/>
              <a:t>存活对象数：</a:t>
            </a:r>
            <a:r>
              <a:rPr lang="en-US" altLang="zh-CN" dirty="0"/>
              <a:t>2</a:t>
            </a:r>
          </a:p>
          <a:p>
            <a:r>
              <a:rPr lang="zh-CN" altLang="en-US" dirty="0"/>
              <a:t>总对象数：</a:t>
            </a:r>
            <a:r>
              <a:rPr lang="en-US" altLang="zh-CN" dirty="0"/>
              <a:t>4       </a:t>
            </a:r>
            <a:r>
              <a:rPr lang="zh-CN" altLang="en-US" dirty="0"/>
              <a:t>存活对象数：</a:t>
            </a:r>
            <a:r>
              <a:rPr lang="en-US" altLang="zh-CN" dirty="0"/>
              <a:t>4</a:t>
            </a:r>
          </a:p>
          <a:p>
            <a:r>
              <a:rPr lang="zh-CN" altLang="en-US" dirty="0"/>
              <a:t>总对象数：</a:t>
            </a:r>
            <a:r>
              <a:rPr lang="en-US" altLang="zh-CN" dirty="0"/>
              <a:t>4       </a:t>
            </a:r>
            <a:r>
              <a:rPr lang="zh-CN" altLang="en-US" dirty="0"/>
              <a:t>存活对象数：</a:t>
            </a:r>
            <a:r>
              <a:rPr lang="en-US" altLang="zh-CN" dirty="0"/>
              <a:t>3</a:t>
            </a:r>
          </a:p>
          <a:p>
            <a:r>
              <a:rPr lang="zh-CN" altLang="en-US" dirty="0"/>
              <a:t>总对象数：</a:t>
            </a:r>
            <a:r>
              <a:rPr lang="en-US" altLang="zh-CN" dirty="0"/>
              <a:t>4       </a:t>
            </a:r>
            <a:r>
              <a:rPr lang="zh-CN" altLang="en-US" dirty="0"/>
              <a:t>存活对象数：</a:t>
            </a:r>
            <a:r>
              <a:rPr lang="en-US" altLang="zh-CN" dirty="0"/>
              <a:t>2</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p:txBody>
          <a:bodyPr/>
          <a:lstStyle/>
          <a:p>
            <a:pPr eaLnBrk="1" hangingPunct="1"/>
            <a:r>
              <a:rPr lang="zh-CN" altLang="en-US"/>
              <a:t>静态的常量成员</a:t>
            </a:r>
          </a:p>
        </p:txBody>
      </p:sp>
      <p:sp>
        <p:nvSpPr>
          <p:cNvPr id="48130" name="Rectangle 3"/>
          <p:cNvSpPr>
            <a:spLocks noGrp="1" noChangeArrowheads="1"/>
          </p:cNvSpPr>
          <p:nvPr>
            <p:ph idx="1"/>
          </p:nvPr>
        </p:nvSpPr>
        <p:spPr>
          <a:xfrm>
            <a:off x="-73026" y="908720"/>
            <a:ext cx="9217026" cy="4114800"/>
          </a:xfrm>
        </p:spPr>
        <p:txBody>
          <a:bodyPr/>
          <a:lstStyle/>
          <a:p>
            <a:pPr eaLnBrk="1" hangingPunct="1"/>
            <a:r>
              <a:rPr lang="zh-CN" altLang="en-US" sz="2400" b="1" dirty="0"/>
              <a:t>静态的常量成员：整个类的所有对象的共享常量</a:t>
            </a:r>
          </a:p>
          <a:p>
            <a:pPr eaLnBrk="1" hangingPunct="1"/>
            <a:r>
              <a:rPr lang="zh-CN" altLang="en-US" sz="2400" b="1" dirty="0"/>
              <a:t>静态的常量成员的声明：</a:t>
            </a:r>
            <a:endParaRPr lang="en-US" altLang="zh-CN" sz="2400" b="1" dirty="0"/>
          </a:p>
          <a:p>
            <a:pPr eaLnBrk="1" hangingPunct="1"/>
            <a:endParaRPr lang="en-US" altLang="zh-CN" sz="1800" b="1" dirty="0"/>
          </a:p>
          <a:p>
            <a:pPr eaLnBrk="1" hangingPunct="1"/>
            <a:endParaRPr lang="en-US" altLang="zh-CN" sz="1800" b="1" dirty="0"/>
          </a:p>
          <a:p>
            <a:pPr eaLnBrk="1" hangingPunct="1"/>
            <a:r>
              <a:rPr lang="zh-CN" altLang="en-US" sz="2400" b="1" dirty="0"/>
              <a:t>注意常量数据成员和静态常量数据成员的区别</a:t>
            </a:r>
            <a:endParaRPr lang="en-US" altLang="zh-CN" sz="2400" b="1" dirty="0"/>
          </a:p>
          <a:p>
            <a:pPr lvl="1" eaLnBrk="1" hangingPunct="1"/>
            <a:r>
              <a:rPr lang="zh-CN" altLang="en-US" sz="2000" dirty="0">
                <a:solidFill>
                  <a:schemeClr val="tx1"/>
                </a:solidFill>
              </a:rPr>
              <a:t>常量数据成员属于每一个对象，不同对象的常量数据成员值可以不同</a:t>
            </a:r>
            <a:endParaRPr lang="en-US" altLang="zh-CN" sz="2000" dirty="0">
              <a:solidFill>
                <a:schemeClr val="tx1"/>
              </a:solidFill>
            </a:endParaRPr>
          </a:p>
          <a:p>
            <a:pPr lvl="1" eaLnBrk="1" hangingPunct="1"/>
            <a:r>
              <a:rPr lang="zh-CN" altLang="en-US" sz="2000" dirty="0">
                <a:solidFill>
                  <a:schemeClr val="tx1"/>
                </a:solidFill>
              </a:rPr>
              <a:t>静态常量数据成员是属于类，所有对象都共享同一个静态常量数据成员</a:t>
            </a:r>
          </a:p>
        </p:txBody>
      </p:sp>
      <p:sp>
        <p:nvSpPr>
          <p:cNvPr id="5" name="矩形 4"/>
          <p:cNvSpPr/>
          <p:nvPr/>
        </p:nvSpPr>
        <p:spPr>
          <a:xfrm>
            <a:off x="539552" y="1962132"/>
            <a:ext cx="7848872" cy="587574"/>
          </a:xfrm>
          <a:prstGeom prst="rect">
            <a:avLst/>
          </a:prstGeom>
          <a:solidFill>
            <a:schemeClr val="tx1">
              <a:lumMod val="85000"/>
              <a:lumOff val="15000"/>
            </a:schemeClr>
          </a:solidFill>
        </p:spPr>
        <p:txBody>
          <a:bodyPr wrap="square" anchor="ctr">
            <a:sp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2">
              <a:lnSpc>
                <a:spcPct val="150000"/>
              </a:lnSpc>
              <a:spcBef>
                <a:spcPts val="600"/>
              </a:spcBef>
              <a:spcAft>
                <a:spcPts val="600"/>
              </a:spcAft>
              <a:buFontTx/>
              <a:buNone/>
            </a:pPr>
            <a:r>
              <a:rPr lang="en-US" altLang="zh-CN" b="1" dirty="0">
                <a:solidFill>
                  <a:schemeClr val="bg1"/>
                </a:solidFill>
                <a:latin typeface="Courier New" panose="02070309020205020404" pitchFamily="49" charset="0"/>
                <a:ea typeface="黑体" panose="02010609060101010101" pitchFamily="49" charset="-122"/>
              </a:rPr>
              <a:t>static </a:t>
            </a:r>
            <a:r>
              <a:rPr lang="en-US" altLang="zh-CN" b="1" dirty="0" err="1">
                <a:solidFill>
                  <a:schemeClr val="bg1"/>
                </a:solidFill>
                <a:latin typeface="Courier New" panose="02070309020205020404" pitchFamily="49" charset="0"/>
                <a:ea typeface="黑体" panose="02010609060101010101" pitchFamily="49" charset="-122"/>
              </a:rPr>
              <a:t>const</a:t>
            </a:r>
            <a:r>
              <a:rPr lang="en-US" altLang="zh-CN" b="1" dirty="0">
                <a:solidFill>
                  <a:schemeClr val="bg1"/>
                </a:solidFill>
                <a:latin typeface="Courier New" panose="02070309020205020404" pitchFamily="49" charset="0"/>
                <a:ea typeface="黑体" panose="02010609060101010101" pitchFamily="49" charset="-122"/>
              </a:rPr>
              <a:t> </a:t>
            </a:r>
            <a:r>
              <a:rPr lang="zh-CN" altLang="en-US" b="1" dirty="0">
                <a:solidFill>
                  <a:schemeClr val="bg1"/>
                </a:solidFill>
                <a:latin typeface="Courier New" panose="02070309020205020404" pitchFamily="49" charset="0"/>
                <a:ea typeface="黑体" panose="02010609060101010101" pitchFamily="49" charset="-122"/>
              </a:rPr>
              <a:t>类型 数据成员名 </a:t>
            </a:r>
            <a:r>
              <a:rPr lang="en-US" altLang="zh-CN" b="1" dirty="0">
                <a:solidFill>
                  <a:schemeClr val="bg1"/>
                </a:solidFill>
                <a:latin typeface="Courier New" panose="02070309020205020404" pitchFamily="49" charset="0"/>
                <a:ea typeface="黑体" panose="02010609060101010101" pitchFamily="49" charset="-122"/>
              </a:rPr>
              <a:t>= </a:t>
            </a:r>
            <a:r>
              <a:rPr lang="zh-CN" altLang="en-US" b="1" dirty="0">
                <a:solidFill>
                  <a:schemeClr val="bg1"/>
                </a:solidFill>
                <a:latin typeface="Courier New" panose="02070309020205020404" pitchFamily="49" charset="0"/>
                <a:ea typeface="黑体" panose="02010609060101010101" pitchFamily="49" charset="-122"/>
              </a:rPr>
              <a:t>常量表达式</a:t>
            </a:r>
            <a:r>
              <a:rPr lang="en-US" altLang="zh-CN" b="1" dirty="0">
                <a:solidFill>
                  <a:schemeClr val="bg1"/>
                </a:solidFill>
                <a:latin typeface="Courier New" panose="02070309020205020404" pitchFamily="49" charset="0"/>
                <a:ea typeface="黑体" panose="02010609060101010101" pitchFamily="49" charset="-122"/>
              </a:rPr>
              <a:t>;</a:t>
            </a:r>
            <a:endParaRPr lang="zh-CN" altLang="en-US" b="1" dirty="0">
              <a:solidFill>
                <a:schemeClr val="bg1"/>
              </a:solidFill>
              <a:latin typeface="Courier New" panose="02070309020205020404" pitchFamily="49" charset="0"/>
              <a:ea typeface="黑体" panose="02010609060101010101" pitchFamily="49" charset="-122"/>
            </a:endParaRPr>
          </a:p>
        </p:txBody>
      </p:sp>
      <p:sp>
        <p:nvSpPr>
          <p:cNvPr id="6" name="Rectangle 3"/>
          <p:cNvSpPr txBox="1">
            <a:spLocks noChangeArrowheads="1"/>
          </p:cNvSpPr>
          <p:nvPr/>
        </p:nvSpPr>
        <p:spPr bwMode="auto">
          <a:xfrm>
            <a:off x="539552" y="4005064"/>
            <a:ext cx="7848872" cy="1939925"/>
          </a:xfrm>
          <a:prstGeom prst="rect">
            <a:avLst/>
          </a:prstGeom>
          <a:solidFill>
            <a:schemeClr val="bg1">
              <a:lumMod val="85000"/>
            </a:schemeClr>
          </a:solidFill>
          <a:ln>
            <a:noFill/>
          </a:ln>
        </p:spPr>
        <p:txBody>
          <a:bodyPr wrap="square">
            <a:spAutoFit/>
          </a:bodyPr>
          <a:lstStyle>
            <a:lvl1pPr marL="449263" indent="-449263" algn="l" rtl="0" eaLnBrk="0" fontAlgn="base" hangingPunct="0">
              <a:lnSpc>
                <a:spcPct val="120000"/>
              </a:lnSpc>
              <a:spcBef>
                <a:spcPct val="20000"/>
              </a:spcBef>
              <a:spcAft>
                <a:spcPct val="0"/>
              </a:spcAft>
              <a:buSzPct val="120000"/>
              <a:buBlip>
                <a:blip r:embed="rId2"/>
              </a:buBlip>
              <a:defRPr sz="2800">
                <a:solidFill>
                  <a:srgbClr val="133984"/>
                </a:solidFill>
                <a:latin typeface="Courier New" panose="02070309020205020404" pitchFamily="49" charset="0"/>
                <a:ea typeface="宋体" panose="02010600030101010101" pitchFamily="2" charset="-122"/>
                <a:cs typeface="+mn-cs"/>
              </a:defRPr>
            </a:lvl1pPr>
            <a:lvl2pPr marL="914400" indent="-285750" algn="l" rtl="0" eaLnBrk="0" fontAlgn="base" hangingPunct="0">
              <a:lnSpc>
                <a:spcPct val="120000"/>
              </a:lnSpc>
              <a:spcBef>
                <a:spcPct val="20000"/>
              </a:spcBef>
              <a:spcAft>
                <a:spcPct val="0"/>
              </a:spcAft>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lgn="l" rtl="0" eaLnBrk="0" fontAlgn="base" hangingPunct="0">
              <a:lnSpc>
                <a:spcPct val="120000"/>
              </a:lnSpc>
              <a:spcBef>
                <a:spcPct val="20000"/>
              </a:spcBef>
              <a:spcAft>
                <a:spcPct val="0"/>
              </a:spcAft>
              <a:buChar char="•"/>
              <a:defRPr sz="2400">
                <a:solidFill>
                  <a:schemeClr val="tx1"/>
                </a:solidFill>
                <a:latin typeface="Courier New" panose="02070309020205020404" pitchFamily="49" charset="0"/>
                <a:ea typeface="宋体" pitchFamily="2" charset="-122"/>
              </a:defRPr>
            </a:lvl3pPr>
            <a:lvl4pPr marL="1730375" indent="-228600" algn="l" rtl="0" eaLnBrk="0" fontAlgn="base" hangingPunct="0">
              <a:lnSpc>
                <a:spcPct val="120000"/>
              </a:lnSpc>
              <a:spcBef>
                <a:spcPct val="20000"/>
              </a:spcBef>
              <a:spcAft>
                <a:spcPct val="0"/>
              </a:spcAft>
              <a:buChar char="–"/>
              <a:defRPr sz="2000">
                <a:solidFill>
                  <a:schemeClr val="tx1"/>
                </a:solidFill>
                <a:latin typeface="Courier New" panose="02070309020205020404" pitchFamily="49" charset="0"/>
                <a:ea typeface="宋体" pitchFamily="2" charset="-122"/>
              </a:defRPr>
            </a:lvl4pPr>
            <a:lvl5pPr marL="2138363" indent="-228600" algn="l" rtl="0" eaLnBrk="0" fontAlgn="base" hangingPunct="0">
              <a:lnSpc>
                <a:spcPct val="120000"/>
              </a:lnSpc>
              <a:spcBef>
                <a:spcPct val="20000"/>
              </a:spcBef>
              <a:spcAft>
                <a:spcPct val="0"/>
              </a:spcAft>
              <a:buChar char="»"/>
              <a:defRPr sz="2000">
                <a:solidFill>
                  <a:schemeClr val="tx1"/>
                </a:solidFill>
                <a:latin typeface="Courier New" panose="02070309020205020404" pitchFamily="49" charset="0"/>
                <a:ea typeface="宋体" pitchFamily="2" charset="-122"/>
              </a:defRPr>
            </a:lvl5pPr>
            <a:lvl6pPr marL="2595563" indent="-228600" algn="l" rtl="0" fontAlgn="base">
              <a:spcBef>
                <a:spcPct val="20000"/>
              </a:spcBef>
              <a:spcAft>
                <a:spcPct val="0"/>
              </a:spcAft>
              <a:buChar char="»"/>
              <a:defRPr sz="2000">
                <a:solidFill>
                  <a:schemeClr val="tx1"/>
                </a:solidFill>
                <a:latin typeface="+mn-lt"/>
                <a:ea typeface="宋体" pitchFamily="2" charset="-122"/>
              </a:defRPr>
            </a:lvl6pPr>
            <a:lvl7pPr marL="3052763" indent="-228600" algn="l" rtl="0" fontAlgn="base">
              <a:spcBef>
                <a:spcPct val="20000"/>
              </a:spcBef>
              <a:spcAft>
                <a:spcPct val="0"/>
              </a:spcAft>
              <a:buChar char="»"/>
              <a:defRPr sz="2000">
                <a:solidFill>
                  <a:schemeClr val="tx1"/>
                </a:solidFill>
                <a:latin typeface="+mn-lt"/>
                <a:ea typeface="宋体" pitchFamily="2" charset="-122"/>
              </a:defRPr>
            </a:lvl7pPr>
            <a:lvl8pPr marL="3509963" indent="-228600" algn="l" rtl="0" fontAlgn="base">
              <a:spcBef>
                <a:spcPct val="20000"/>
              </a:spcBef>
              <a:spcAft>
                <a:spcPct val="0"/>
              </a:spcAft>
              <a:buChar char="»"/>
              <a:defRPr sz="2000">
                <a:solidFill>
                  <a:schemeClr val="tx1"/>
                </a:solidFill>
                <a:latin typeface="+mn-lt"/>
                <a:ea typeface="宋体" pitchFamily="2" charset="-122"/>
              </a:defRPr>
            </a:lvl8pPr>
            <a:lvl9pPr marL="3967163" indent="-228600" algn="l" rtl="0" fontAlgn="base">
              <a:spcBef>
                <a:spcPct val="20000"/>
              </a:spcBef>
              <a:spcAft>
                <a:spcPct val="0"/>
              </a:spcAft>
              <a:buChar char="»"/>
              <a:defRPr sz="2000">
                <a:solidFill>
                  <a:schemeClr val="tx1"/>
                </a:solidFill>
                <a:latin typeface="+mn-lt"/>
                <a:ea typeface="宋体" pitchFamily="2" charset="-122"/>
              </a:defRPr>
            </a:lvl9pPr>
          </a:lstStyle>
          <a:p>
            <a:pPr marL="0" indent="0">
              <a:lnSpc>
                <a:spcPct val="100000"/>
              </a:lnSpc>
              <a:spcBef>
                <a:spcPct val="0"/>
              </a:spcBef>
              <a:buFontTx/>
              <a:buNone/>
              <a:defRPr/>
            </a:pPr>
            <a:r>
              <a:rPr lang="en-US" altLang="zh-CN" sz="2400" b="1" dirty="0">
                <a:solidFill>
                  <a:schemeClr val="tx1"/>
                </a:solidFill>
              </a:rPr>
              <a:t>class sample {</a:t>
            </a:r>
          </a:p>
          <a:p>
            <a:pPr marL="0" indent="0">
              <a:lnSpc>
                <a:spcPct val="100000"/>
              </a:lnSpc>
              <a:spcBef>
                <a:spcPct val="0"/>
              </a:spcBef>
              <a:buFontTx/>
              <a:buNone/>
              <a:defRPr/>
            </a:pPr>
            <a:r>
              <a:rPr lang="en-US" altLang="zh-CN" sz="2400" b="1" dirty="0">
                <a:solidFill>
                  <a:schemeClr val="tx1"/>
                </a:solidFill>
              </a:rPr>
              <a:t>  static </a:t>
            </a:r>
            <a:r>
              <a:rPr lang="en-US" altLang="zh-CN" sz="2400" b="1" dirty="0" err="1">
                <a:solidFill>
                  <a:schemeClr val="tx1"/>
                </a:solidFill>
              </a:rPr>
              <a:t>const</a:t>
            </a:r>
            <a:r>
              <a:rPr lang="en-US" altLang="zh-CN" sz="2400" b="1" dirty="0">
                <a:solidFill>
                  <a:schemeClr val="tx1"/>
                </a:solidFill>
              </a:rPr>
              <a:t> </a:t>
            </a:r>
            <a:r>
              <a:rPr lang="en-US" altLang="zh-CN" sz="2400" b="1" dirty="0" err="1">
                <a:solidFill>
                  <a:schemeClr val="tx1"/>
                </a:solidFill>
              </a:rPr>
              <a:t>int</a:t>
            </a:r>
            <a:r>
              <a:rPr lang="en-US" altLang="zh-CN" sz="2400" b="1" dirty="0">
                <a:solidFill>
                  <a:schemeClr val="tx1"/>
                </a:solidFill>
              </a:rPr>
              <a:t> SIZE = 10;</a:t>
            </a:r>
          </a:p>
          <a:p>
            <a:pPr marL="0" indent="0">
              <a:lnSpc>
                <a:spcPct val="100000"/>
              </a:lnSpc>
              <a:spcBef>
                <a:spcPct val="0"/>
              </a:spcBef>
              <a:buFontTx/>
              <a:buNone/>
              <a:defRPr/>
            </a:pPr>
            <a:r>
              <a:rPr lang="en-US" altLang="zh-CN" sz="2400" b="1" dirty="0">
                <a:solidFill>
                  <a:schemeClr val="tx1"/>
                </a:solidFill>
              </a:rPr>
              <a:t>  </a:t>
            </a:r>
            <a:r>
              <a:rPr lang="en-US" altLang="zh-CN" sz="2400" b="1" dirty="0" err="1">
                <a:solidFill>
                  <a:schemeClr val="tx1"/>
                </a:solidFill>
              </a:rPr>
              <a:t>int</a:t>
            </a:r>
            <a:r>
              <a:rPr lang="en-US" altLang="zh-CN" sz="2400" b="1" dirty="0">
                <a:solidFill>
                  <a:schemeClr val="tx1"/>
                </a:solidFill>
              </a:rPr>
              <a:t> storage[SIZE];</a:t>
            </a:r>
          </a:p>
          <a:p>
            <a:pPr marL="0" indent="0">
              <a:lnSpc>
                <a:spcPct val="100000"/>
              </a:lnSpc>
              <a:spcBef>
                <a:spcPct val="0"/>
              </a:spcBef>
              <a:buFontTx/>
              <a:buNone/>
              <a:defRPr/>
            </a:pPr>
            <a:r>
              <a:rPr lang="en-US" altLang="zh-CN" sz="2400" b="1" dirty="0">
                <a:solidFill>
                  <a:schemeClr val="tx1"/>
                </a:solidFill>
              </a:rPr>
              <a:t>  ...</a:t>
            </a:r>
          </a:p>
          <a:p>
            <a:pPr marL="0" indent="0">
              <a:lnSpc>
                <a:spcPct val="100000"/>
              </a:lnSpc>
              <a:spcBef>
                <a:spcPct val="0"/>
              </a:spcBef>
              <a:buFontTx/>
              <a:buNone/>
              <a:defRPr/>
            </a:pPr>
            <a:r>
              <a:rPr lang="en-US" altLang="zh-CN" sz="2400" b="1" dirty="0">
                <a:solidFill>
                  <a:schemeClr val="tx1"/>
                </a:solidFill>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0">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8130">
                                            <p:txEl>
                                              <p:pRg st="4" end="4"/>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48130">
                                            <p:txEl>
                                              <p:pRg st="5" end="5"/>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48130">
                                            <p:txEl>
                                              <p:pRg st="6" end="6"/>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uiExpand="1" build="p"/>
      <p:bldP spid="5" grpId="0" animBg="1"/>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258888" y="107950"/>
            <a:ext cx="7772400" cy="746125"/>
          </a:xfrm>
        </p:spPr>
        <p:txBody>
          <a:bodyPr/>
          <a:lstStyle/>
          <a:p>
            <a:pPr marL="838200" indent="-838200" eaLnBrk="1" hangingPunct="1"/>
            <a:r>
              <a:rPr lang="zh-CN" altLang="en-US" dirty="0"/>
              <a:t>第十章 创建功能更强的类型</a:t>
            </a:r>
          </a:p>
        </p:txBody>
      </p:sp>
      <p:sp>
        <p:nvSpPr>
          <p:cNvPr id="13" name="AutoShape 5"/>
          <p:cNvSpPr>
            <a:spLocks noChangeArrowheads="1"/>
          </p:cNvSpPr>
          <p:nvPr/>
        </p:nvSpPr>
        <p:spPr bwMode="auto">
          <a:xfrm>
            <a:off x="2051720" y="354853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10.4 </a:t>
            </a:r>
            <a:r>
              <a:rPr lang="en-US" altLang="zh-CN" dirty="0" err="1">
                <a:solidFill>
                  <a:srgbClr val="000000"/>
                </a:solidFill>
                <a:latin typeface="Times New Roman" panose="02020603050405020304" pitchFamily="18" charset="0"/>
              </a:rPr>
              <a:t>const</a:t>
            </a:r>
            <a:r>
              <a:rPr lang="zh-CN" altLang="en-US" dirty="0">
                <a:solidFill>
                  <a:srgbClr val="000000"/>
                </a:solidFill>
                <a:latin typeface="Times New Roman" panose="02020603050405020304" pitchFamily="18" charset="0"/>
              </a:rPr>
              <a:t>与类</a:t>
            </a:r>
            <a:endParaRPr lang="en-US" altLang="zh-CN" dirty="0">
              <a:solidFill>
                <a:srgbClr val="000000"/>
              </a:solidFill>
              <a:latin typeface="Times New Roman" panose="02020603050405020304" pitchFamily="18" charset="0"/>
            </a:endParaRPr>
          </a:p>
        </p:txBody>
      </p:sp>
      <p:grpSp>
        <p:nvGrpSpPr>
          <p:cNvPr id="14" name="Group 8"/>
          <p:cNvGrpSpPr>
            <a:grpSpLocks/>
          </p:cNvGrpSpPr>
          <p:nvPr/>
        </p:nvGrpSpPr>
        <p:grpSpPr bwMode="auto">
          <a:xfrm>
            <a:off x="6876132" y="3836566"/>
            <a:ext cx="434975" cy="393700"/>
            <a:chOff x="2078" y="1680"/>
            <a:chExt cx="1615" cy="1615"/>
          </a:xfrm>
        </p:grpSpPr>
        <p:sp>
          <p:nvSpPr>
            <p:cNvPr id="15"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6"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7"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18"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9"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0"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22" name="AutoShape 4"/>
          <p:cNvSpPr>
            <a:spLocks noChangeArrowheads="1"/>
          </p:cNvSpPr>
          <p:nvPr/>
        </p:nvSpPr>
        <p:spPr bwMode="auto">
          <a:xfrm>
            <a:off x="2051720" y="2853209"/>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10.3 </a:t>
            </a:r>
            <a:r>
              <a:rPr lang="zh-CN" altLang="en-US" dirty="0">
                <a:solidFill>
                  <a:srgbClr val="000000"/>
                </a:solidFill>
                <a:latin typeface="Times New Roman" panose="02020603050405020304" pitchFamily="18" charset="0"/>
              </a:rPr>
              <a:t>对象的构造与析构</a:t>
            </a:r>
            <a:endParaRPr lang="en-US" altLang="zh-CN" dirty="0">
              <a:solidFill>
                <a:srgbClr val="000000"/>
              </a:solidFill>
              <a:latin typeface="Times New Roman" panose="02020603050405020304" pitchFamily="18" charset="0"/>
            </a:endParaRPr>
          </a:p>
        </p:txBody>
      </p:sp>
      <p:grpSp>
        <p:nvGrpSpPr>
          <p:cNvPr id="23" name="Group 15"/>
          <p:cNvGrpSpPr>
            <a:grpSpLocks/>
          </p:cNvGrpSpPr>
          <p:nvPr/>
        </p:nvGrpSpPr>
        <p:grpSpPr bwMode="auto">
          <a:xfrm>
            <a:off x="6876132" y="3116486"/>
            <a:ext cx="434975" cy="393700"/>
            <a:chOff x="2078" y="1680"/>
            <a:chExt cx="1615" cy="1615"/>
          </a:xfrm>
        </p:grpSpPr>
        <p:sp>
          <p:nvSpPr>
            <p:cNvPr id="24"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5"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6"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7"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8"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9"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grpSp>
        <p:nvGrpSpPr>
          <p:cNvPr id="30" name="Group 59"/>
          <p:cNvGrpSpPr>
            <a:grpSpLocks/>
          </p:cNvGrpSpPr>
          <p:nvPr/>
        </p:nvGrpSpPr>
        <p:grpSpPr bwMode="auto">
          <a:xfrm>
            <a:off x="2051720" y="2172172"/>
            <a:ext cx="5256212" cy="681037"/>
            <a:chOff x="1066" y="1253"/>
            <a:chExt cx="3311" cy="429"/>
          </a:xfrm>
        </p:grpSpPr>
        <p:sp>
          <p:nvSpPr>
            <p:cNvPr id="31"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10.2 </a:t>
              </a:r>
              <a:r>
                <a:rPr lang="zh-CN" altLang="en-US" dirty="0">
                  <a:solidFill>
                    <a:srgbClr val="000000"/>
                  </a:solidFill>
                  <a:latin typeface="Times New Roman" panose="02020603050405020304" pitchFamily="18" charset="0"/>
                </a:rPr>
                <a:t>类的定义</a:t>
              </a:r>
            </a:p>
          </p:txBody>
        </p:sp>
        <p:grpSp>
          <p:nvGrpSpPr>
            <p:cNvPr id="32" name="Group 22"/>
            <p:cNvGrpSpPr>
              <a:grpSpLocks/>
            </p:cNvGrpSpPr>
            <p:nvPr/>
          </p:nvGrpSpPr>
          <p:grpSpPr bwMode="auto">
            <a:xfrm>
              <a:off x="4103" y="1434"/>
              <a:ext cx="274" cy="248"/>
              <a:chOff x="2078" y="1680"/>
              <a:chExt cx="1615" cy="1615"/>
            </a:xfrm>
          </p:grpSpPr>
          <p:sp>
            <p:nvSpPr>
              <p:cNvPr id="33"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4"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5"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6"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7"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8"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grpSp>
      <p:sp>
        <p:nvSpPr>
          <p:cNvPr id="40" name="AutoShape 29">
            <a:hlinkClick r:id="rId3" action="ppaction://hlinksldjump"/>
          </p:cNvPr>
          <p:cNvSpPr>
            <a:spLocks noChangeArrowheads="1"/>
          </p:cNvSpPr>
          <p:nvPr/>
        </p:nvSpPr>
        <p:spPr bwMode="auto">
          <a:xfrm>
            <a:off x="2051720" y="148478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10.1 </a:t>
            </a:r>
            <a:r>
              <a:rPr lang="zh-CN" altLang="en-US" dirty="0">
                <a:solidFill>
                  <a:srgbClr val="000000"/>
                </a:solidFill>
                <a:latin typeface="Times New Roman" panose="02020603050405020304" pitchFamily="18" charset="0"/>
              </a:rPr>
              <a:t>面向对象程序设计</a:t>
            </a:r>
          </a:p>
        </p:txBody>
      </p:sp>
      <p:grpSp>
        <p:nvGrpSpPr>
          <p:cNvPr id="41" name="Group 30"/>
          <p:cNvGrpSpPr>
            <a:grpSpLocks/>
          </p:cNvGrpSpPr>
          <p:nvPr/>
        </p:nvGrpSpPr>
        <p:grpSpPr bwMode="auto">
          <a:xfrm>
            <a:off x="6873329" y="1773709"/>
            <a:ext cx="434975" cy="393700"/>
            <a:chOff x="2078" y="1680"/>
            <a:chExt cx="1615" cy="1615"/>
          </a:xfrm>
        </p:grpSpPr>
        <p:sp>
          <p:nvSpPr>
            <p:cNvPr id="42"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3"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4"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5"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6"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7"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48" name="AutoShape 5"/>
          <p:cNvSpPr>
            <a:spLocks noChangeArrowheads="1"/>
          </p:cNvSpPr>
          <p:nvPr/>
        </p:nvSpPr>
        <p:spPr bwMode="auto">
          <a:xfrm>
            <a:off x="2051720" y="4916413"/>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b="1" dirty="0">
                <a:solidFill>
                  <a:srgbClr val="FF0000"/>
                </a:solidFill>
                <a:latin typeface="Times New Roman" panose="02020603050405020304" pitchFamily="18" charset="0"/>
              </a:rPr>
              <a:t>10.6 </a:t>
            </a:r>
            <a:r>
              <a:rPr lang="zh-CN" altLang="en-US" b="1" dirty="0">
                <a:solidFill>
                  <a:srgbClr val="FF0000"/>
                </a:solidFill>
                <a:latin typeface="Times New Roman" panose="02020603050405020304" pitchFamily="18" charset="0"/>
              </a:rPr>
              <a:t>友元</a:t>
            </a:r>
            <a:endParaRPr lang="en-US" altLang="zh-CN" b="1" dirty="0">
              <a:solidFill>
                <a:srgbClr val="FF0000"/>
              </a:solidFill>
              <a:latin typeface="Times New Roman" panose="02020603050405020304" pitchFamily="18" charset="0"/>
            </a:endParaRPr>
          </a:p>
        </p:txBody>
      </p:sp>
      <p:grpSp>
        <p:nvGrpSpPr>
          <p:cNvPr id="49" name="Group 8"/>
          <p:cNvGrpSpPr>
            <a:grpSpLocks/>
          </p:cNvGrpSpPr>
          <p:nvPr/>
        </p:nvGrpSpPr>
        <p:grpSpPr bwMode="auto">
          <a:xfrm>
            <a:off x="6876132" y="5204445"/>
            <a:ext cx="434975" cy="393700"/>
            <a:chOff x="2078" y="1680"/>
            <a:chExt cx="1615" cy="1615"/>
          </a:xfrm>
        </p:grpSpPr>
        <p:sp>
          <p:nvSpPr>
            <p:cNvPr id="50"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1"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2"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3"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4"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5"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56" name="AutoShape 4"/>
          <p:cNvSpPr>
            <a:spLocks noChangeArrowheads="1"/>
          </p:cNvSpPr>
          <p:nvPr/>
        </p:nvSpPr>
        <p:spPr bwMode="auto">
          <a:xfrm>
            <a:off x="2051720" y="4221088"/>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.5 </a:t>
            </a:r>
            <a:r>
              <a:rPr lang="zh-CN" altLang="en-US" dirty="0">
                <a:solidFill>
                  <a:srgbClr val="000000"/>
                </a:solidFill>
                <a:latin typeface="Times New Roman" panose="02020603050405020304" pitchFamily="18" charset="0"/>
              </a:rPr>
              <a:t>静态成员</a:t>
            </a:r>
            <a:endParaRPr kumimoji="0" lang="en-US" altLang="zh-CN" dirty="0">
              <a:solidFill>
                <a:srgbClr val="000000"/>
              </a:solidFill>
              <a:latin typeface="Times New Roman" panose="02020603050405020304" pitchFamily="18" charset="0"/>
            </a:endParaRPr>
          </a:p>
        </p:txBody>
      </p:sp>
      <p:grpSp>
        <p:nvGrpSpPr>
          <p:cNvPr id="57" name="Group 15"/>
          <p:cNvGrpSpPr>
            <a:grpSpLocks/>
          </p:cNvGrpSpPr>
          <p:nvPr/>
        </p:nvGrpSpPr>
        <p:grpSpPr bwMode="auto">
          <a:xfrm>
            <a:off x="6876132" y="4484365"/>
            <a:ext cx="434975" cy="393700"/>
            <a:chOff x="2078" y="1680"/>
            <a:chExt cx="1615" cy="1615"/>
          </a:xfrm>
        </p:grpSpPr>
        <p:sp>
          <p:nvSpPr>
            <p:cNvPr id="58"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9"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0"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1"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2"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3"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spTree>
    <p:extLst>
      <p:ext uri="{BB962C8B-B14F-4D97-AF65-F5344CB8AC3E}">
        <p14:creationId xmlns:p14="http://schemas.microsoft.com/office/powerpoint/2010/main" val="3610843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xfrm>
            <a:off x="1619250" y="179388"/>
            <a:ext cx="6337126" cy="688975"/>
          </a:xfrm>
        </p:spPr>
        <p:txBody>
          <a:bodyPr/>
          <a:lstStyle/>
          <a:p>
            <a:pPr eaLnBrk="1" hangingPunct="1"/>
            <a:r>
              <a:rPr lang="zh-CN" altLang="en-US" dirty="0"/>
              <a:t>类与它的对象</a:t>
            </a:r>
          </a:p>
        </p:txBody>
      </p:sp>
      <p:sp>
        <p:nvSpPr>
          <p:cNvPr id="10243" name="Rectangle 3"/>
          <p:cNvSpPr>
            <a:spLocks noGrp="1" noChangeArrowheads="1"/>
          </p:cNvSpPr>
          <p:nvPr>
            <p:ph idx="1"/>
          </p:nvPr>
        </p:nvSpPr>
        <p:spPr>
          <a:xfrm>
            <a:off x="179389" y="980728"/>
            <a:ext cx="8569076" cy="5688013"/>
          </a:xfrm>
        </p:spPr>
        <p:txBody>
          <a:bodyPr/>
          <a:lstStyle/>
          <a:p>
            <a:pPr eaLnBrk="1" hangingPunct="1"/>
            <a:r>
              <a:rPr lang="zh-CN" altLang="en-US" b="1" dirty="0"/>
              <a:t>具有相同属性的物体</a:t>
            </a:r>
            <a:r>
              <a:rPr lang="en-US" altLang="zh-CN" b="1" dirty="0"/>
              <a:t>/</a:t>
            </a:r>
            <a:r>
              <a:rPr lang="zh-CN" altLang="en-US" b="1" dirty="0"/>
              <a:t>事物的抽象就是一个</a:t>
            </a:r>
            <a:r>
              <a:rPr lang="zh-CN" altLang="en-US" b="1" dirty="0">
                <a:solidFill>
                  <a:srgbClr val="FF0000"/>
                </a:solidFill>
              </a:rPr>
              <a:t>类</a:t>
            </a:r>
            <a:endParaRPr lang="en-US" altLang="zh-CN" b="1" dirty="0">
              <a:solidFill>
                <a:srgbClr val="FF0000"/>
              </a:solidFill>
            </a:endParaRPr>
          </a:p>
          <a:p>
            <a:pPr lvl="1" eaLnBrk="1" hangingPunct="1"/>
            <a:r>
              <a:rPr lang="zh-CN" altLang="en-US" dirty="0">
                <a:solidFill>
                  <a:schemeClr val="tx1"/>
                </a:solidFill>
              </a:rPr>
              <a:t>例如，人</a:t>
            </a:r>
            <a:r>
              <a:rPr lang="en-US" altLang="zh-CN" dirty="0">
                <a:solidFill>
                  <a:schemeClr val="tx1"/>
                </a:solidFill>
              </a:rPr>
              <a:t>(</a:t>
            </a:r>
            <a:r>
              <a:rPr lang="zh-CN" altLang="en-US" dirty="0">
                <a:solidFill>
                  <a:schemeClr val="tx1"/>
                </a:solidFill>
              </a:rPr>
              <a:t>类</a:t>
            </a:r>
            <a:r>
              <a:rPr lang="en-US" altLang="zh-CN" dirty="0">
                <a:solidFill>
                  <a:schemeClr val="tx1"/>
                </a:solidFill>
              </a:rPr>
              <a:t>)</a:t>
            </a:r>
            <a:r>
              <a:rPr lang="zh-CN" altLang="en-US" dirty="0">
                <a:solidFill>
                  <a:schemeClr val="tx1"/>
                </a:solidFill>
              </a:rPr>
              <a:t>、计算机</a:t>
            </a:r>
            <a:r>
              <a:rPr lang="en-US" altLang="zh-CN" dirty="0">
                <a:solidFill>
                  <a:schemeClr val="tx1"/>
                </a:solidFill>
              </a:rPr>
              <a:t>(</a:t>
            </a:r>
            <a:r>
              <a:rPr lang="zh-CN" altLang="en-US" dirty="0">
                <a:solidFill>
                  <a:schemeClr val="tx1"/>
                </a:solidFill>
              </a:rPr>
              <a:t>类</a:t>
            </a:r>
            <a:r>
              <a:rPr lang="en-US" altLang="zh-CN" dirty="0">
                <a:solidFill>
                  <a:schemeClr val="tx1"/>
                </a:solidFill>
              </a:rPr>
              <a:t>)</a:t>
            </a:r>
            <a:r>
              <a:rPr lang="zh-CN" altLang="en-US" dirty="0">
                <a:solidFill>
                  <a:schemeClr val="tx1"/>
                </a:solidFill>
              </a:rPr>
              <a:t>、树</a:t>
            </a:r>
            <a:r>
              <a:rPr lang="en-US" altLang="zh-CN" dirty="0">
                <a:solidFill>
                  <a:schemeClr val="tx1"/>
                </a:solidFill>
              </a:rPr>
              <a:t>(</a:t>
            </a:r>
            <a:r>
              <a:rPr lang="zh-CN" altLang="en-US" dirty="0">
                <a:solidFill>
                  <a:schemeClr val="tx1"/>
                </a:solidFill>
              </a:rPr>
              <a:t>类</a:t>
            </a:r>
            <a:r>
              <a:rPr lang="en-US" altLang="zh-CN" dirty="0">
                <a:solidFill>
                  <a:schemeClr val="tx1"/>
                </a:solidFill>
              </a:rPr>
              <a:t>)</a:t>
            </a:r>
            <a:r>
              <a:rPr lang="zh-CN" altLang="en-US" dirty="0">
                <a:solidFill>
                  <a:schemeClr val="tx1"/>
                </a:solidFill>
              </a:rPr>
              <a:t>、哺乳动物</a:t>
            </a:r>
            <a:r>
              <a:rPr lang="en-US" altLang="zh-CN" dirty="0">
                <a:solidFill>
                  <a:schemeClr val="tx1"/>
                </a:solidFill>
              </a:rPr>
              <a:t>(</a:t>
            </a:r>
            <a:r>
              <a:rPr lang="zh-CN" altLang="en-US" dirty="0">
                <a:solidFill>
                  <a:schemeClr val="tx1"/>
                </a:solidFill>
              </a:rPr>
              <a:t>类</a:t>
            </a:r>
            <a:r>
              <a:rPr lang="en-US" altLang="zh-CN" dirty="0">
                <a:solidFill>
                  <a:schemeClr val="tx1"/>
                </a:solidFill>
              </a:rPr>
              <a:t>)</a:t>
            </a:r>
          </a:p>
          <a:p>
            <a:pPr eaLnBrk="1" hangingPunct="1"/>
            <a:r>
              <a:rPr lang="zh-CN" altLang="en-US" b="1" dirty="0"/>
              <a:t>类除了有特定的属性</a:t>
            </a:r>
            <a:r>
              <a:rPr lang="en-US" altLang="zh-CN" b="1" dirty="0"/>
              <a:t>(</a:t>
            </a:r>
            <a:r>
              <a:rPr lang="zh-CN" altLang="en-US" b="1" dirty="0"/>
              <a:t>数据</a:t>
            </a:r>
            <a:r>
              <a:rPr lang="en-US" altLang="zh-CN" b="1" dirty="0"/>
              <a:t>)</a:t>
            </a:r>
            <a:r>
              <a:rPr lang="zh-CN" altLang="en-US" b="1" dirty="0"/>
              <a:t>，还有特定的行为</a:t>
            </a:r>
            <a:r>
              <a:rPr lang="en-US" altLang="zh-CN" b="1" dirty="0"/>
              <a:t>(</a:t>
            </a:r>
            <a:r>
              <a:rPr lang="zh-CN" altLang="en-US" b="1" dirty="0"/>
              <a:t>方法</a:t>
            </a:r>
            <a:r>
              <a:rPr lang="en-US" altLang="zh-CN" b="1" dirty="0"/>
              <a:t>)</a:t>
            </a:r>
            <a:endParaRPr lang="zh-CN" altLang="en-US" b="1" dirty="0"/>
          </a:p>
          <a:p>
            <a:pPr lvl="1" eaLnBrk="1" hangingPunct="1"/>
            <a:r>
              <a:rPr lang="zh-CN" altLang="en-US" dirty="0">
                <a:solidFill>
                  <a:schemeClr val="tx1"/>
                </a:solidFill>
              </a:rPr>
              <a:t>例如，人的身高、性别、年龄，计算机的存储大小、运算速度，树的年龄、粗细、高度</a:t>
            </a:r>
          </a:p>
          <a:p>
            <a:pPr lvl="1" eaLnBrk="1" hangingPunct="1"/>
            <a:r>
              <a:rPr lang="zh-CN" altLang="en-US" dirty="0">
                <a:solidFill>
                  <a:schemeClr val="tx1"/>
                </a:solidFill>
              </a:rPr>
              <a:t>此外，人会学习，计算机会执行程序，树会光合作用</a:t>
            </a:r>
            <a:endParaRPr lang="en-US" altLang="zh-CN" dirty="0">
              <a:solidFill>
                <a:schemeClr val="tx1"/>
              </a:solidFill>
            </a:endParaRPr>
          </a:p>
          <a:p>
            <a:pPr eaLnBrk="1" hangingPunct="1"/>
            <a:r>
              <a:rPr lang="zh-CN" altLang="en-US" b="1" dirty="0"/>
              <a:t>一个类的一个具体实例就是该类的一个</a:t>
            </a:r>
            <a:r>
              <a:rPr lang="zh-CN" altLang="en-US" b="1" dirty="0">
                <a:solidFill>
                  <a:srgbClr val="FF0000"/>
                </a:solidFill>
              </a:rPr>
              <a:t>对象</a:t>
            </a:r>
            <a:endParaRPr lang="en-US" altLang="zh-CN" b="1" dirty="0">
              <a:solidFill>
                <a:srgbClr val="FF0000"/>
              </a:solidFill>
            </a:endParaRPr>
          </a:p>
          <a:p>
            <a:pPr lvl="1" eaLnBrk="1" hangingPunct="1"/>
            <a:r>
              <a:rPr lang="zh-CN" altLang="en-US" dirty="0">
                <a:solidFill>
                  <a:schemeClr val="tx1"/>
                </a:solidFill>
              </a:rPr>
              <a:t>例如，张三是人（人类有的属性张三都有，人类会的行为张三都会），我的笔记本是计算机（计算机有的属性我的笔记本都有，计算机能做的我的笔记本都能做），</a:t>
            </a:r>
            <a:r>
              <a:rPr lang="en-US" altLang="zh-CN" dirty="0">
                <a:solidFill>
                  <a:schemeClr val="tx1"/>
                </a:solidFill>
              </a:rPr>
              <a:t>5</a:t>
            </a:r>
            <a:r>
              <a:rPr lang="zh-CN" altLang="en-US" dirty="0">
                <a:solidFill>
                  <a:schemeClr val="tx1"/>
                </a:solidFill>
              </a:rPr>
              <a:t>是整数类的一个对象</a:t>
            </a:r>
            <a:endParaRPr lang="en-US" altLang="zh-CN"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4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rrowheads="1"/>
          </p:cNvSpPr>
          <p:nvPr>
            <p:ph type="title"/>
          </p:nvPr>
        </p:nvSpPr>
        <p:spPr/>
        <p:txBody>
          <a:bodyPr/>
          <a:lstStyle/>
          <a:p>
            <a:pPr eaLnBrk="1" hangingPunct="1">
              <a:defRPr/>
            </a:pPr>
            <a:r>
              <a:rPr lang="zh-CN" altLang="en-US" b="0" dirty="0"/>
              <a:t>友元</a:t>
            </a:r>
          </a:p>
        </p:txBody>
      </p:sp>
      <p:sp>
        <p:nvSpPr>
          <p:cNvPr id="51202" name="Rectangle 3"/>
          <p:cNvSpPr>
            <a:spLocks noGrp="1" noChangeArrowheads="1"/>
          </p:cNvSpPr>
          <p:nvPr>
            <p:ph idx="1"/>
          </p:nvPr>
        </p:nvSpPr>
        <p:spPr>
          <a:xfrm>
            <a:off x="539552" y="908720"/>
            <a:ext cx="8064896" cy="5065712"/>
          </a:xfrm>
        </p:spPr>
        <p:txBody>
          <a:bodyPr/>
          <a:lstStyle/>
          <a:p>
            <a:pPr eaLnBrk="1" hangingPunct="1">
              <a:lnSpc>
                <a:spcPct val="115000"/>
              </a:lnSpc>
            </a:pPr>
            <a:r>
              <a:rPr lang="zh-CN" altLang="en-US" b="1" dirty="0">
                <a:latin typeface="Courier New" panose="02070309020205020404" pitchFamily="49" charset="0"/>
              </a:rPr>
              <a:t>类的私有成员只能通过该类的成员函数来访问</a:t>
            </a:r>
          </a:p>
          <a:p>
            <a:pPr eaLnBrk="1" hangingPunct="1">
              <a:lnSpc>
                <a:spcPct val="115000"/>
              </a:lnSpc>
            </a:pPr>
            <a:r>
              <a:rPr lang="zh-CN" altLang="en-US" b="1" dirty="0">
                <a:latin typeface="Courier New" panose="02070309020205020404" pitchFamily="49" charset="0"/>
              </a:rPr>
              <a:t>友元是访问类私有成员的后门</a:t>
            </a:r>
          </a:p>
          <a:p>
            <a:pPr eaLnBrk="1" hangingPunct="1">
              <a:lnSpc>
                <a:spcPct val="115000"/>
              </a:lnSpc>
            </a:pPr>
            <a:r>
              <a:rPr lang="zh-CN" altLang="en-US" b="1" dirty="0">
                <a:latin typeface="Courier New" panose="02070309020205020404" pitchFamily="49" charset="0"/>
              </a:rPr>
              <a:t>在类</a:t>
            </a:r>
            <a:r>
              <a:rPr lang="en-US" altLang="zh-CN" b="1" dirty="0">
                <a:latin typeface="Courier New" panose="02070309020205020404" pitchFamily="49" charset="0"/>
              </a:rPr>
              <a:t>A</a:t>
            </a:r>
            <a:r>
              <a:rPr lang="zh-CN" altLang="en-US" b="1" dirty="0">
                <a:latin typeface="Courier New" panose="02070309020205020404" pitchFamily="49" charset="0"/>
              </a:rPr>
              <a:t>的定义中用关键词</a:t>
            </a:r>
            <a:r>
              <a:rPr lang="en-US" altLang="zh-CN" b="1" dirty="0">
                <a:latin typeface="Courier New" panose="02070309020205020404" pitchFamily="49" charset="0"/>
              </a:rPr>
              <a:t>friend</a:t>
            </a:r>
            <a:r>
              <a:rPr lang="zh-CN" altLang="en-US" b="1" dirty="0">
                <a:latin typeface="Courier New" panose="02070309020205020404" pitchFamily="49" charset="0"/>
              </a:rPr>
              <a:t>说明友元</a:t>
            </a:r>
          </a:p>
          <a:p>
            <a:pPr lvl="1" eaLnBrk="1" hangingPunct="1">
              <a:lnSpc>
                <a:spcPct val="115000"/>
              </a:lnSpc>
            </a:pPr>
            <a:r>
              <a:rPr lang="zh-CN" altLang="en-US" dirty="0">
                <a:solidFill>
                  <a:schemeClr val="tx1"/>
                </a:solidFill>
                <a:latin typeface="Courier New" panose="02070309020205020404" pitchFamily="49" charset="0"/>
              </a:rPr>
              <a:t>可以是一个一般函数</a:t>
            </a:r>
            <a:r>
              <a:rPr lang="en-US" altLang="zh-CN" dirty="0">
                <a:solidFill>
                  <a:schemeClr val="tx1"/>
                </a:solidFill>
                <a:latin typeface="Courier New" panose="02070309020205020404" pitchFamily="49" charset="0"/>
              </a:rPr>
              <a:t>(</a:t>
            </a:r>
            <a:r>
              <a:rPr lang="zh-CN" altLang="en-US" dirty="0">
                <a:solidFill>
                  <a:schemeClr val="tx1"/>
                </a:solidFill>
                <a:latin typeface="Courier New" panose="02070309020205020404" pitchFamily="49" charset="0"/>
              </a:rPr>
              <a:t>友元函数</a:t>
            </a:r>
            <a:r>
              <a:rPr lang="en-US" altLang="zh-CN" dirty="0">
                <a:solidFill>
                  <a:schemeClr val="tx1"/>
                </a:solidFill>
                <a:latin typeface="Courier New" panose="02070309020205020404" pitchFamily="49" charset="0"/>
              </a:rPr>
              <a:t>)</a:t>
            </a:r>
          </a:p>
          <a:p>
            <a:pPr lvl="1" eaLnBrk="1" hangingPunct="1">
              <a:lnSpc>
                <a:spcPct val="150000"/>
              </a:lnSpc>
              <a:buFontTx/>
              <a:buNone/>
            </a:pPr>
            <a:endParaRPr lang="en-US" altLang="zh-CN" dirty="0">
              <a:solidFill>
                <a:schemeClr val="tx1"/>
              </a:solidFill>
              <a:latin typeface="Courier New" panose="02070309020205020404" pitchFamily="49" charset="0"/>
            </a:endParaRPr>
          </a:p>
          <a:p>
            <a:pPr lvl="1" eaLnBrk="1" hangingPunct="1">
              <a:lnSpc>
                <a:spcPct val="115000"/>
              </a:lnSpc>
            </a:pPr>
            <a:r>
              <a:rPr lang="zh-CN" altLang="en-US" dirty="0">
                <a:solidFill>
                  <a:schemeClr val="tx1"/>
                </a:solidFill>
                <a:latin typeface="Courier New" panose="02070309020205020404" pitchFamily="49" charset="0"/>
              </a:rPr>
              <a:t>可以是另一个类</a:t>
            </a:r>
            <a:r>
              <a:rPr lang="en-US" altLang="zh-CN" b="1" dirty="0">
                <a:solidFill>
                  <a:schemeClr val="tx1"/>
                </a:solidFill>
                <a:latin typeface="Courier New" panose="02070309020205020404" pitchFamily="49" charset="0"/>
              </a:rPr>
              <a:t>B</a:t>
            </a:r>
            <a:r>
              <a:rPr lang="zh-CN" altLang="en-US" dirty="0">
                <a:solidFill>
                  <a:schemeClr val="tx1"/>
                </a:solidFill>
                <a:latin typeface="Courier New" panose="02070309020205020404" pitchFamily="49" charset="0"/>
              </a:rPr>
              <a:t>的成员函数</a:t>
            </a:r>
            <a:r>
              <a:rPr lang="en-US" altLang="zh-CN" dirty="0">
                <a:solidFill>
                  <a:schemeClr val="tx1"/>
                </a:solidFill>
                <a:latin typeface="Courier New" panose="02070309020205020404" pitchFamily="49" charset="0"/>
              </a:rPr>
              <a:t>(</a:t>
            </a:r>
            <a:r>
              <a:rPr lang="zh-CN" altLang="en-US" dirty="0">
                <a:solidFill>
                  <a:schemeClr val="tx1"/>
                </a:solidFill>
                <a:latin typeface="Courier New" panose="02070309020205020404" pitchFamily="49" charset="0"/>
              </a:rPr>
              <a:t>友元成员函数</a:t>
            </a:r>
            <a:r>
              <a:rPr lang="en-US" altLang="zh-CN" dirty="0">
                <a:solidFill>
                  <a:schemeClr val="tx1"/>
                </a:solidFill>
                <a:latin typeface="Courier New" panose="02070309020205020404" pitchFamily="49" charset="0"/>
              </a:rPr>
              <a:t>)</a:t>
            </a:r>
          </a:p>
          <a:p>
            <a:pPr lvl="1" eaLnBrk="1" hangingPunct="1">
              <a:lnSpc>
                <a:spcPct val="150000"/>
              </a:lnSpc>
            </a:pPr>
            <a:endParaRPr lang="en-US" altLang="zh-CN" dirty="0">
              <a:solidFill>
                <a:schemeClr val="tx1"/>
              </a:solidFill>
              <a:latin typeface="Courier New" panose="02070309020205020404" pitchFamily="49" charset="0"/>
            </a:endParaRPr>
          </a:p>
          <a:p>
            <a:pPr lvl="1" eaLnBrk="1" hangingPunct="1">
              <a:lnSpc>
                <a:spcPct val="115000"/>
              </a:lnSpc>
            </a:pPr>
            <a:r>
              <a:rPr lang="zh-CN" altLang="en-US" dirty="0">
                <a:solidFill>
                  <a:schemeClr val="tx1"/>
                </a:solidFill>
                <a:latin typeface="Courier New" panose="02070309020205020404" pitchFamily="49" charset="0"/>
              </a:rPr>
              <a:t>可以是整个类</a:t>
            </a:r>
            <a:r>
              <a:rPr lang="en-US" altLang="zh-CN" b="1" dirty="0">
                <a:solidFill>
                  <a:schemeClr val="tx1"/>
                </a:solidFill>
                <a:latin typeface="Courier New" panose="02070309020205020404" pitchFamily="49" charset="0"/>
              </a:rPr>
              <a:t>B</a:t>
            </a:r>
            <a:r>
              <a:rPr lang="en-US" altLang="zh-CN" dirty="0">
                <a:solidFill>
                  <a:schemeClr val="tx1"/>
                </a:solidFill>
                <a:latin typeface="Courier New" panose="02070309020205020404" pitchFamily="49" charset="0"/>
              </a:rPr>
              <a:t>(</a:t>
            </a:r>
            <a:r>
              <a:rPr lang="zh-CN" altLang="en-US" dirty="0">
                <a:solidFill>
                  <a:schemeClr val="tx1"/>
                </a:solidFill>
                <a:latin typeface="Courier New" panose="02070309020205020404" pitchFamily="49" charset="0"/>
              </a:rPr>
              <a:t>友元类</a:t>
            </a:r>
            <a:r>
              <a:rPr lang="en-US" altLang="zh-CN" dirty="0">
                <a:solidFill>
                  <a:schemeClr val="tx1"/>
                </a:solidFill>
                <a:latin typeface="Courier New" panose="02070309020205020404" pitchFamily="49" charset="0"/>
              </a:rPr>
              <a:t>)</a:t>
            </a:r>
            <a:r>
              <a:rPr lang="zh-CN" altLang="en-US" dirty="0">
                <a:solidFill>
                  <a:schemeClr val="tx1"/>
                </a:solidFill>
                <a:latin typeface="Courier New" panose="02070309020205020404" pitchFamily="49" charset="0"/>
              </a:rPr>
              <a:t>：</a:t>
            </a:r>
            <a:r>
              <a:rPr lang="en-US" altLang="zh-CN" b="1" dirty="0">
                <a:solidFill>
                  <a:schemeClr val="tx1"/>
                </a:solidFill>
                <a:latin typeface="Courier New" panose="02070309020205020404" pitchFamily="49" charset="0"/>
              </a:rPr>
              <a:t>B</a:t>
            </a:r>
            <a:r>
              <a:rPr lang="zh-CN" altLang="en-US" dirty="0">
                <a:solidFill>
                  <a:schemeClr val="tx1"/>
                </a:solidFill>
                <a:latin typeface="Courier New" panose="02070309020205020404" pitchFamily="49" charset="0"/>
              </a:rPr>
              <a:t>的所有函数都是类</a:t>
            </a:r>
            <a:r>
              <a:rPr lang="en-US" altLang="zh-CN" b="1" dirty="0">
                <a:solidFill>
                  <a:schemeClr val="tx1"/>
                </a:solidFill>
                <a:latin typeface="Courier New" panose="02070309020205020404" pitchFamily="49" charset="0"/>
              </a:rPr>
              <a:t>A</a:t>
            </a:r>
            <a:r>
              <a:rPr lang="zh-CN" altLang="en-US" dirty="0">
                <a:solidFill>
                  <a:schemeClr val="tx1"/>
                </a:solidFill>
                <a:latin typeface="Courier New" panose="02070309020205020404" pitchFamily="49" charset="0"/>
              </a:rPr>
              <a:t>的友元函数</a:t>
            </a:r>
            <a:endParaRPr lang="en-US" altLang="zh-CN" dirty="0">
              <a:solidFill>
                <a:schemeClr val="tx1"/>
              </a:solidFill>
              <a:latin typeface="Courier New" panose="02070309020205020404" pitchFamily="49" charset="0"/>
            </a:endParaRPr>
          </a:p>
        </p:txBody>
      </p:sp>
      <p:sp>
        <p:nvSpPr>
          <p:cNvPr id="4" name="矩形 3"/>
          <p:cNvSpPr/>
          <p:nvPr/>
        </p:nvSpPr>
        <p:spPr>
          <a:xfrm>
            <a:off x="1477218" y="3140968"/>
            <a:ext cx="6839198" cy="461962"/>
          </a:xfrm>
          <a:prstGeom prst="rect">
            <a:avLst/>
          </a:prstGeom>
          <a:solidFill>
            <a:schemeClr val="tx1">
              <a:lumMod val="85000"/>
              <a:lumOff val="15000"/>
            </a:schemeClr>
          </a:solidFill>
        </p:spPr>
        <p:txBody>
          <a:bodyPr wrap="square">
            <a:spAutoFit/>
          </a:bodyPr>
          <a:lstStyle/>
          <a:p>
            <a:pPr marL="0" lvl="2">
              <a:spcBef>
                <a:spcPts val="600"/>
              </a:spcBef>
              <a:spcAft>
                <a:spcPts val="600"/>
              </a:spcAft>
              <a:defRPr/>
            </a:pPr>
            <a:r>
              <a:rPr lang="en-US" altLang="zh-CN" sz="2400" b="1" dirty="0">
                <a:solidFill>
                  <a:schemeClr val="bg1"/>
                </a:solidFill>
                <a:latin typeface="Courier New" panose="02070309020205020404" pitchFamily="49" charset="0"/>
                <a:ea typeface="+mn-ea"/>
              </a:rPr>
              <a:t>friend void f();</a:t>
            </a:r>
            <a:endParaRPr lang="zh-CN" altLang="en-US" sz="2400" b="1" dirty="0">
              <a:solidFill>
                <a:schemeClr val="bg1"/>
              </a:solidFill>
              <a:latin typeface="Courier New" panose="02070309020205020404" pitchFamily="49" charset="0"/>
              <a:ea typeface="+mn-ea"/>
            </a:endParaRPr>
          </a:p>
        </p:txBody>
      </p:sp>
      <p:sp>
        <p:nvSpPr>
          <p:cNvPr id="5" name="矩形 4"/>
          <p:cNvSpPr/>
          <p:nvPr/>
        </p:nvSpPr>
        <p:spPr>
          <a:xfrm>
            <a:off x="1477218" y="4293096"/>
            <a:ext cx="6839198" cy="460375"/>
          </a:xfrm>
          <a:prstGeom prst="rect">
            <a:avLst/>
          </a:prstGeom>
          <a:solidFill>
            <a:schemeClr val="tx1">
              <a:lumMod val="85000"/>
              <a:lumOff val="15000"/>
            </a:schemeClr>
          </a:solidFill>
        </p:spPr>
        <p:txBody>
          <a:bodyPr wrap="square">
            <a:spAutoFit/>
          </a:bodyPr>
          <a:lstStyle/>
          <a:p>
            <a:pPr marL="0" lvl="2">
              <a:spcBef>
                <a:spcPts val="600"/>
              </a:spcBef>
              <a:spcAft>
                <a:spcPts val="600"/>
              </a:spcAft>
              <a:defRPr/>
            </a:pPr>
            <a:r>
              <a:rPr lang="en-US" altLang="zh-CN" sz="2400" b="1" dirty="0">
                <a:solidFill>
                  <a:schemeClr val="bg1"/>
                </a:solidFill>
                <a:latin typeface="Courier New" panose="02070309020205020404" pitchFamily="49" charset="0"/>
                <a:ea typeface="+mn-ea"/>
              </a:rPr>
              <a:t>friend void B::f();</a:t>
            </a:r>
            <a:endParaRPr lang="zh-CN" altLang="en-US" sz="2400" b="1" dirty="0">
              <a:solidFill>
                <a:schemeClr val="bg1"/>
              </a:solidFill>
              <a:latin typeface="Courier New" panose="02070309020205020404" pitchFamily="49" charset="0"/>
              <a:ea typeface="+mn-ea"/>
            </a:endParaRPr>
          </a:p>
        </p:txBody>
      </p:sp>
      <p:sp>
        <p:nvSpPr>
          <p:cNvPr id="6" name="矩形 5"/>
          <p:cNvSpPr/>
          <p:nvPr/>
        </p:nvSpPr>
        <p:spPr>
          <a:xfrm>
            <a:off x="1477218" y="5805264"/>
            <a:ext cx="6839198" cy="460375"/>
          </a:xfrm>
          <a:prstGeom prst="rect">
            <a:avLst/>
          </a:prstGeom>
          <a:solidFill>
            <a:schemeClr val="tx1">
              <a:lumMod val="85000"/>
              <a:lumOff val="15000"/>
            </a:schemeClr>
          </a:solidFill>
        </p:spPr>
        <p:txBody>
          <a:bodyPr wrap="square">
            <a:spAutoFit/>
          </a:bodyPr>
          <a:lstStyle/>
          <a:p>
            <a:pPr marL="0" lvl="2">
              <a:spcBef>
                <a:spcPts val="600"/>
              </a:spcBef>
              <a:spcAft>
                <a:spcPts val="600"/>
              </a:spcAft>
              <a:defRPr/>
            </a:pPr>
            <a:r>
              <a:rPr lang="en-US" altLang="zh-CN" sz="2400" b="1" dirty="0">
                <a:solidFill>
                  <a:schemeClr val="bg1"/>
                </a:solidFill>
                <a:latin typeface="Courier New" panose="02070309020205020404" pitchFamily="49" charset="0"/>
                <a:ea typeface="+mn-ea"/>
              </a:rPr>
              <a:t>friend class B;</a:t>
            </a:r>
            <a:endParaRPr lang="zh-CN" altLang="en-US" sz="2400" b="1" dirty="0">
              <a:solidFill>
                <a:schemeClr val="bg1"/>
              </a:solidFill>
              <a:latin typeface="Courier New" panose="02070309020205020404" pitchFamily="49" charset="0"/>
              <a:ea typeface="+mn-e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rrowheads="1"/>
          </p:cNvSpPr>
          <p:nvPr>
            <p:ph type="title"/>
          </p:nvPr>
        </p:nvSpPr>
        <p:spPr>
          <a:xfrm>
            <a:off x="685800" y="188913"/>
            <a:ext cx="7772400" cy="1143000"/>
          </a:xfrm>
        </p:spPr>
        <p:txBody>
          <a:bodyPr/>
          <a:lstStyle/>
          <a:p>
            <a:pPr eaLnBrk="1" hangingPunct="1">
              <a:defRPr/>
            </a:pPr>
            <a:r>
              <a:rPr lang="zh-CN" altLang="en-US" dirty="0"/>
              <a:t>友元特点</a:t>
            </a:r>
          </a:p>
        </p:txBody>
      </p:sp>
      <p:sp>
        <p:nvSpPr>
          <p:cNvPr id="52226" name="Rectangle 3"/>
          <p:cNvSpPr>
            <a:spLocks noGrp="1" noChangeArrowheads="1"/>
          </p:cNvSpPr>
          <p:nvPr>
            <p:ph idx="1"/>
          </p:nvPr>
        </p:nvSpPr>
        <p:spPr>
          <a:xfrm>
            <a:off x="328613" y="981075"/>
            <a:ext cx="8485187" cy="4902200"/>
          </a:xfrm>
        </p:spPr>
        <p:txBody>
          <a:bodyPr/>
          <a:lstStyle/>
          <a:p>
            <a:pPr eaLnBrk="1" hangingPunct="1">
              <a:lnSpc>
                <a:spcPct val="140000"/>
              </a:lnSpc>
            </a:pPr>
            <a:r>
              <a:rPr lang="zh-CN" altLang="en-US" b="1" dirty="0">
                <a:latin typeface="Courier New" panose="02070309020205020404" pitchFamily="49" charset="0"/>
              </a:rPr>
              <a:t>友元关系是授予的而不是索取的</a:t>
            </a:r>
            <a:endParaRPr lang="en-US" altLang="zh-CN" b="1" dirty="0">
              <a:latin typeface="Courier New" panose="02070309020205020404" pitchFamily="49" charset="0"/>
            </a:endParaRPr>
          </a:p>
          <a:p>
            <a:pPr lvl="1" eaLnBrk="1" hangingPunct="1">
              <a:lnSpc>
                <a:spcPct val="140000"/>
              </a:lnSpc>
            </a:pPr>
            <a:r>
              <a:rPr lang="zh-CN" altLang="en-US" dirty="0">
                <a:solidFill>
                  <a:schemeClr val="tx1"/>
                </a:solidFill>
                <a:latin typeface="Courier New" panose="02070309020205020404" pitchFamily="49" charset="0"/>
              </a:rPr>
              <a:t>如果函数</a:t>
            </a:r>
            <a:r>
              <a:rPr lang="en-US" altLang="zh-CN" b="1" dirty="0">
                <a:solidFill>
                  <a:schemeClr val="tx1"/>
                </a:solidFill>
                <a:latin typeface="Courier New" panose="02070309020205020404" pitchFamily="49" charset="0"/>
              </a:rPr>
              <a:t>f</a:t>
            </a:r>
            <a:r>
              <a:rPr lang="zh-CN" altLang="en-US" dirty="0">
                <a:solidFill>
                  <a:schemeClr val="tx1"/>
                </a:solidFill>
                <a:latin typeface="Courier New" panose="02070309020205020404" pitchFamily="49" charset="0"/>
              </a:rPr>
              <a:t>要成为类</a:t>
            </a:r>
            <a:r>
              <a:rPr lang="en-US" altLang="zh-CN" b="1" dirty="0">
                <a:solidFill>
                  <a:schemeClr val="tx1"/>
                </a:solidFill>
                <a:latin typeface="Courier New" panose="02070309020205020404" pitchFamily="49" charset="0"/>
              </a:rPr>
              <a:t>A</a:t>
            </a:r>
            <a:r>
              <a:rPr lang="zh-CN" altLang="en-US" dirty="0">
                <a:solidFill>
                  <a:schemeClr val="tx1"/>
                </a:solidFill>
                <a:latin typeface="Courier New" panose="02070309020205020404" pitchFamily="49" charset="0"/>
              </a:rPr>
              <a:t>的友元，类</a:t>
            </a:r>
            <a:r>
              <a:rPr lang="en-US" altLang="zh-CN" b="1" dirty="0">
                <a:solidFill>
                  <a:schemeClr val="tx1"/>
                </a:solidFill>
                <a:latin typeface="Courier New" panose="02070309020205020404" pitchFamily="49" charset="0"/>
              </a:rPr>
              <a:t>A</a:t>
            </a:r>
            <a:r>
              <a:rPr lang="zh-CN" altLang="en-US" dirty="0">
                <a:solidFill>
                  <a:schemeClr val="tx1"/>
                </a:solidFill>
                <a:latin typeface="Courier New" panose="02070309020205020404" pitchFamily="49" charset="0"/>
              </a:rPr>
              <a:t>必须显式声明函数</a:t>
            </a:r>
            <a:r>
              <a:rPr lang="en-US" altLang="zh-CN" b="1" dirty="0">
                <a:solidFill>
                  <a:schemeClr val="tx1"/>
                </a:solidFill>
                <a:latin typeface="Courier New" panose="02070309020205020404" pitchFamily="49" charset="0"/>
              </a:rPr>
              <a:t>f</a:t>
            </a:r>
            <a:r>
              <a:rPr lang="zh-CN" altLang="en-US" dirty="0">
                <a:solidFill>
                  <a:schemeClr val="tx1"/>
                </a:solidFill>
                <a:latin typeface="Courier New" panose="02070309020205020404" pitchFamily="49" charset="0"/>
              </a:rPr>
              <a:t>是它的友元，而不是函数</a:t>
            </a:r>
            <a:r>
              <a:rPr lang="en-US" altLang="zh-CN" b="1" dirty="0">
                <a:solidFill>
                  <a:schemeClr val="tx1"/>
                </a:solidFill>
                <a:latin typeface="Courier New" panose="02070309020205020404" pitchFamily="49" charset="0"/>
              </a:rPr>
              <a:t>f</a:t>
            </a:r>
            <a:r>
              <a:rPr lang="zh-CN" altLang="en-US" dirty="0">
                <a:solidFill>
                  <a:schemeClr val="tx1"/>
                </a:solidFill>
                <a:latin typeface="Courier New" panose="02070309020205020404" pitchFamily="49" charset="0"/>
              </a:rPr>
              <a:t>自称是类</a:t>
            </a:r>
            <a:r>
              <a:rPr lang="en-US" altLang="zh-CN" b="1" dirty="0">
                <a:solidFill>
                  <a:schemeClr val="tx1"/>
                </a:solidFill>
                <a:latin typeface="Courier New" panose="02070309020205020404" pitchFamily="49" charset="0"/>
              </a:rPr>
              <a:t>A</a:t>
            </a:r>
            <a:r>
              <a:rPr lang="zh-CN" altLang="en-US" dirty="0">
                <a:solidFill>
                  <a:schemeClr val="tx1"/>
                </a:solidFill>
                <a:latin typeface="Courier New" panose="02070309020205020404" pitchFamily="49" charset="0"/>
              </a:rPr>
              <a:t>的友元</a:t>
            </a:r>
          </a:p>
          <a:p>
            <a:pPr eaLnBrk="1" hangingPunct="1">
              <a:lnSpc>
                <a:spcPct val="140000"/>
              </a:lnSpc>
            </a:pPr>
            <a:r>
              <a:rPr lang="zh-CN" altLang="en-US" b="1" dirty="0">
                <a:latin typeface="Courier New" panose="02070309020205020404" pitchFamily="49" charset="0"/>
              </a:rPr>
              <a:t>友元关系不是对称关系</a:t>
            </a:r>
            <a:endParaRPr lang="en-US" altLang="zh-CN" b="1" dirty="0">
              <a:latin typeface="Courier New" panose="02070309020205020404" pitchFamily="49" charset="0"/>
            </a:endParaRPr>
          </a:p>
          <a:p>
            <a:pPr lvl="1" eaLnBrk="1" hangingPunct="1">
              <a:lnSpc>
                <a:spcPct val="140000"/>
              </a:lnSpc>
            </a:pPr>
            <a:r>
              <a:rPr lang="zh-CN" altLang="en-US" dirty="0">
                <a:solidFill>
                  <a:schemeClr val="tx1"/>
                </a:solidFill>
                <a:latin typeface="Courier New" panose="02070309020205020404" pitchFamily="49" charset="0"/>
              </a:rPr>
              <a:t>如果类</a:t>
            </a:r>
            <a:r>
              <a:rPr lang="en-US" altLang="zh-CN" b="1" dirty="0">
                <a:solidFill>
                  <a:schemeClr val="tx1"/>
                </a:solidFill>
                <a:latin typeface="Courier New" panose="02070309020205020404" pitchFamily="49" charset="0"/>
              </a:rPr>
              <a:t>A</a:t>
            </a:r>
            <a:r>
              <a:rPr lang="zh-CN" altLang="en-US" dirty="0">
                <a:solidFill>
                  <a:schemeClr val="tx1"/>
                </a:solidFill>
                <a:latin typeface="Courier New" panose="02070309020205020404" pitchFamily="49" charset="0"/>
              </a:rPr>
              <a:t>声明了类</a:t>
            </a:r>
            <a:r>
              <a:rPr lang="en-US" altLang="zh-CN" b="1" dirty="0">
                <a:solidFill>
                  <a:schemeClr val="tx1"/>
                </a:solidFill>
                <a:latin typeface="Courier New" panose="02070309020205020404" pitchFamily="49" charset="0"/>
              </a:rPr>
              <a:t>B</a:t>
            </a:r>
            <a:r>
              <a:rPr lang="zh-CN" altLang="en-US" dirty="0">
                <a:solidFill>
                  <a:schemeClr val="tx1"/>
                </a:solidFill>
                <a:latin typeface="Courier New" panose="02070309020205020404" pitchFamily="49" charset="0"/>
              </a:rPr>
              <a:t>是它的友元，并不意味着类</a:t>
            </a:r>
            <a:r>
              <a:rPr lang="en-US" altLang="zh-CN" b="1" dirty="0">
                <a:solidFill>
                  <a:schemeClr val="tx1"/>
                </a:solidFill>
                <a:latin typeface="Courier New" panose="02070309020205020404" pitchFamily="49" charset="0"/>
              </a:rPr>
              <a:t>A</a:t>
            </a:r>
            <a:r>
              <a:rPr lang="zh-CN" altLang="en-US" dirty="0">
                <a:solidFill>
                  <a:schemeClr val="tx1"/>
                </a:solidFill>
                <a:latin typeface="Courier New" panose="02070309020205020404" pitchFamily="49" charset="0"/>
              </a:rPr>
              <a:t>也是类</a:t>
            </a:r>
            <a:r>
              <a:rPr lang="en-US" altLang="zh-CN" b="1" dirty="0">
                <a:solidFill>
                  <a:schemeClr val="tx1"/>
                </a:solidFill>
                <a:latin typeface="Courier New" panose="02070309020205020404" pitchFamily="49" charset="0"/>
              </a:rPr>
              <a:t>B</a:t>
            </a:r>
            <a:r>
              <a:rPr lang="zh-CN" altLang="en-US" dirty="0">
                <a:solidFill>
                  <a:schemeClr val="tx1"/>
                </a:solidFill>
                <a:latin typeface="Courier New" panose="02070309020205020404" pitchFamily="49" charset="0"/>
              </a:rPr>
              <a:t>的友元</a:t>
            </a:r>
          </a:p>
          <a:p>
            <a:pPr eaLnBrk="1" hangingPunct="1">
              <a:lnSpc>
                <a:spcPct val="140000"/>
              </a:lnSpc>
            </a:pPr>
            <a:r>
              <a:rPr lang="zh-CN" altLang="en-US" b="1" dirty="0">
                <a:latin typeface="Courier New" panose="02070309020205020404" pitchFamily="49" charset="0"/>
              </a:rPr>
              <a:t>友元关系不是传递关系</a:t>
            </a:r>
            <a:endParaRPr lang="en-US" altLang="zh-CN" b="1" dirty="0">
              <a:latin typeface="Courier New" panose="02070309020205020404" pitchFamily="49" charset="0"/>
            </a:endParaRPr>
          </a:p>
          <a:p>
            <a:pPr lvl="1" eaLnBrk="1" hangingPunct="1">
              <a:lnSpc>
                <a:spcPct val="140000"/>
              </a:lnSpc>
            </a:pPr>
            <a:r>
              <a:rPr lang="zh-CN" altLang="en-US" dirty="0">
                <a:solidFill>
                  <a:schemeClr val="tx1"/>
                </a:solidFill>
                <a:latin typeface="Courier New" panose="02070309020205020404" pitchFamily="49" charset="0"/>
              </a:rPr>
              <a:t>如果类</a:t>
            </a:r>
            <a:r>
              <a:rPr lang="en-US" altLang="zh-CN" b="1" dirty="0">
                <a:solidFill>
                  <a:schemeClr val="tx1"/>
                </a:solidFill>
                <a:latin typeface="Courier New" panose="02070309020205020404" pitchFamily="49" charset="0"/>
              </a:rPr>
              <a:t>A</a:t>
            </a:r>
            <a:r>
              <a:rPr lang="zh-CN" altLang="en-US" dirty="0">
                <a:solidFill>
                  <a:schemeClr val="tx1"/>
                </a:solidFill>
                <a:latin typeface="Courier New" panose="02070309020205020404" pitchFamily="49" charset="0"/>
              </a:rPr>
              <a:t>是类</a:t>
            </a:r>
            <a:r>
              <a:rPr lang="en-US" altLang="zh-CN" b="1" dirty="0">
                <a:solidFill>
                  <a:schemeClr val="tx1"/>
                </a:solidFill>
                <a:latin typeface="Courier New" panose="02070309020205020404" pitchFamily="49" charset="0"/>
              </a:rPr>
              <a:t>B</a:t>
            </a:r>
            <a:r>
              <a:rPr lang="zh-CN" altLang="en-US" dirty="0">
                <a:solidFill>
                  <a:schemeClr val="tx1"/>
                </a:solidFill>
                <a:latin typeface="Courier New" panose="02070309020205020404" pitchFamily="49" charset="0"/>
              </a:rPr>
              <a:t>的友元，类</a:t>
            </a:r>
            <a:r>
              <a:rPr lang="en-US" altLang="zh-CN" b="1" dirty="0">
                <a:solidFill>
                  <a:schemeClr val="tx1"/>
                </a:solidFill>
                <a:latin typeface="Courier New" panose="02070309020205020404" pitchFamily="49" charset="0"/>
              </a:rPr>
              <a:t>B</a:t>
            </a:r>
            <a:r>
              <a:rPr lang="zh-CN" altLang="en-US" dirty="0">
                <a:solidFill>
                  <a:schemeClr val="tx1"/>
                </a:solidFill>
                <a:latin typeface="Courier New" panose="02070309020205020404" pitchFamily="49" charset="0"/>
              </a:rPr>
              <a:t>是类</a:t>
            </a:r>
            <a:r>
              <a:rPr lang="en-US" altLang="zh-CN" b="1" dirty="0">
                <a:solidFill>
                  <a:schemeClr val="tx1"/>
                </a:solidFill>
                <a:latin typeface="Courier New" panose="02070309020205020404" pitchFamily="49" charset="0"/>
              </a:rPr>
              <a:t>C</a:t>
            </a:r>
            <a:r>
              <a:rPr lang="zh-CN" altLang="en-US" dirty="0">
                <a:solidFill>
                  <a:schemeClr val="tx1"/>
                </a:solidFill>
                <a:latin typeface="Courier New" panose="02070309020205020404" pitchFamily="49" charset="0"/>
              </a:rPr>
              <a:t>的友元，并不意味着类</a:t>
            </a:r>
            <a:r>
              <a:rPr lang="en-US" altLang="zh-CN" b="1" dirty="0">
                <a:solidFill>
                  <a:schemeClr val="tx1"/>
                </a:solidFill>
                <a:latin typeface="Courier New" panose="02070309020205020404" pitchFamily="49" charset="0"/>
              </a:rPr>
              <a:t>A</a:t>
            </a:r>
            <a:r>
              <a:rPr lang="zh-CN" altLang="en-US" dirty="0">
                <a:solidFill>
                  <a:schemeClr val="tx1"/>
                </a:solidFill>
                <a:latin typeface="Courier New" panose="02070309020205020404" pitchFamily="49" charset="0"/>
              </a:rPr>
              <a:t>是类</a:t>
            </a:r>
            <a:r>
              <a:rPr lang="en-US" altLang="zh-CN" b="1" dirty="0">
                <a:solidFill>
                  <a:schemeClr val="tx1"/>
                </a:solidFill>
                <a:latin typeface="Courier New" panose="02070309020205020404" pitchFamily="49" charset="0"/>
              </a:rPr>
              <a:t>C</a:t>
            </a:r>
            <a:r>
              <a:rPr lang="zh-CN" altLang="en-US" dirty="0">
                <a:solidFill>
                  <a:schemeClr val="tx1"/>
                </a:solidFill>
                <a:latin typeface="Courier New" panose="02070309020205020404" pitchFamily="49" charset="0"/>
              </a:rPr>
              <a:t>的友元 </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rrowheads="1"/>
          </p:cNvSpPr>
          <p:nvPr>
            <p:ph type="title"/>
          </p:nvPr>
        </p:nvSpPr>
        <p:spPr>
          <a:xfrm>
            <a:off x="685800" y="228600"/>
            <a:ext cx="7772400" cy="838200"/>
          </a:xfrm>
        </p:spPr>
        <p:txBody>
          <a:bodyPr/>
          <a:lstStyle/>
          <a:p>
            <a:pPr eaLnBrk="1" hangingPunct="1">
              <a:defRPr/>
            </a:pPr>
            <a:r>
              <a:rPr lang="zh-CN" altLang="en-US" b="0" dirty="0"/>
              <a:t>友元函数的声明例</a:t>
            </a:r>
          </a:p>
        </p:txBody>
      </p:sp>
      <p:sp>
        <p:nvSpPr>
          <p:cNvPr id="65539" name="Rectangle 3"/>
          <p:cNvSpPr>
            <a:spLocks noGrp="1" noChangeArrowheads="1"/>
          </p:cNvSpPr>
          <p:nvPr>
            <p:ph idx="1"/>
          </p:nvPr>
        </p:nvSpPr>
        <p:spPr>
          <a:xfrm>
            <a:off x="166688" y="981075"/>
            <a:ext cx="8810625" cy="4893647"/>
          </a:xfr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a:t>
            </a:r>
            <a:r>
              <a:rPr lang="zh-CN" altLang="en-US" sz="2000" b="1" kern="1200" dirty="0">
                <a:solidFill>
                  <a:schemeClr val="tx1"/>
                </a:solidFill>
                <a:latin typeface="Courier New" panose="02070309020205020404" pitchFamily="49" charset="0"/>
                <a:ea typeface="黑体" panose="02010609060101010101" pitchFamily="49" charset="-122"/>
              </a:rPr>
              <a:t>定义在类内</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class girl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char name[10];</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int</a:t>
            </a:r>
            <a:r>
              <a:rPr lang="en-US" altLang="zh-CN" sz="2000" b="1" kern="1200" dirty="0">
                <a:solidFill>
                  <a:schemeClr val="tx1"/>
                </a:solidFill>
                <a:latin typeface="Courier New" panose="02070309020205020404" pitchFamily="49" charset="0"/>
                <a:ea typeface="黑体" panose="02010609060101010101" pitchFamily="49" charset="-122"/>
              </a:rPr>
              <a:t> age;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public:</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girl(char *n, </a:t>
            </a:r>
            <a:r>
              <a:rPr lang="en-US" altLang="zh-CN" sz="2000" b="1" kern="1200" dirty="0" err="1">
                <a:solidFill>
                  <a:schemeClr val="tx1"/>
                </a:solidFill>
                <a:latin typeface="Courier New" panose="02070309020205020404" pitchFamily="49" charset="0"/>
                <a:ea typeface="黑体" panose="02010609060101010101" pitchFamily="49" charset="-122"/>
              </a:rPr>
              <a:t>int</a:t>
            </a:r>
            <a:r>
              <a:rPr lang="en-US" altLang="zh-CN" sz="2000" b="1" kern="1200" dirty="0">
                <a:solidFill>
                  <a:schemeClr val="tx1"/>
                </a:solidFill>
                <a:latin typeface="Courier New" panose="02070309020205020404" pitchFamily="49" charset="0"/>
                <a:ea typeface="黑体" panose="02010609060101010101" pitchFamily="49" charset="-122"/>
              </a:rPr>
              <a:t> d){</a:t>
            </a:r>
            <a:r>
              <a:rPr lang="en-US" altLang="zh-CN" sz="2000" b="1" kern="1200" dirty="0" err="1">
                <a:solidFill>
                  <a:schemeClr val="tx1"/>
                </a:solidFill>
                <a:latin typeface="Courier New" panose="02070309020205020404" pitchFamily="49" charset="0"/>
                <a:ea typeface="黑体" panose="02010609060101010101" pitchFamily="49" charset="-122"/>
              </a:rPr>
              <a:t>strcpy</a:t>
            </a:r>
            <a:r>
              <a:rPr lang="en-US" altLang="zh-CN" sz="2000" b="1" kern="1200" dirty="0">
                <a:solidFill>
                  <a:schemeClr val="tx1"/>
                </a:solidFill>
                <a:latin typeface="Courier New" panose="02070309020205020404" pitchFamily="49" charset="0"/>
                <a:ea typeface="黑体" panose="02010609060101010101" pitchFamily="49" charset="-122"/>
              </a:rPr>
              <a:t>(</a:t>
            </a:r>
            <a:r>
              <a:rPr lang="en-US" altLang="zh-CN" sz="2000" b="1" kern="1200" dirty="0" err="1">
                <a:solidFill>
                  <a:schemeClr val="tx1"/>
                </a:solidFill>
                <a:latin typeface="Courier New" panose="02070309020205020404" pitchFamily="49" charset="0"/>
                <a:ea typeface="黑体" panose="02010609060101010101" pitchFamily="49" charset="-122"/>
              </a:rPr>
              <a:t>name,n</a:t>
            </a:r>
            <a:r>
              <a:rPr lang="en-US" altLang="zh-CN" sz="2000" b="1" kern="1200" dirty="0">
                <a:solidFill>
                  <a:schemeClr val="tx1"/>
                </a:solidFill>
                <a:latin typeface="Courier New" panose="02070309020205020404" pitchFamily="49" charset="0"/>
                <a:ea typeface="黑体" panose="02010609060101010101" pitchFamily="49" charset="-122"/>
              </a:rPr>
              <a:t>); age=d;}</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a:solidFill>
                  <a:srgbClr val="0066FF"/>
                </a:solidFill>
                <a:latin typeface="Courier New" panose="02070309020205020404" pitchFamily="49" charset="0"/>
                <a:ea typeface="黑体" panose="02010609060101010101" pitchFamily="49" charset="-122"/>
              </a:rPr>
              <a:t>friend void </a:t>
            </a:r>
            <a:r>
              <a:rPr lang="en-US" altLang="zh-CN" sz="2000" b="1" kern="1200" dirty="0" err="1">
                <a:solidFill>
                  <a:srgbClr val="0066FF"/>
                </a:solidFill>
                <a:latin typeface="Courier New" panose="02070309020205020404" pitchFamily="49" charset="0"/>
                <a:ea typeface="黑体" panose="02010609060101010101" pitchFamily="49" charset="-122"/>
              </a:rPr>
              <a:t>disp</a:t>
            </a:r>
            <a:r>
              <a:rPr lang="en-US" altLang="zh-CN" sz="2000" b="1" kern="1200" dirty="0">
                <a:solidFill>
                  <a:srgbClr val="0066FF"/>
                </a:solidFill>
                <a:latin typeface="Courier New" panose="02070309020205020404" pitchFamily="49" charset="0"/>
                <a:ea typeface="黑体" panose="02010609060101010101" pitchFamily="49" charset="-122"/>
              </a:rPr>
              <a:t>(girl &amp;x) </a:t>
            </a:r>
          </a:p>
          <a:p>
            <a:pPr marL="0" indent="0">
              <a:lnSpc>
                <a:spcPct val="100000"/>
              </a:lnSpc>
              <a:spcBef>
                <a:spcPct val="0"/>
              </a:spcBef>
              <a:buNone/>
            </a:pPr>
            <a:r>
              <a:rPr lang="en-US" altLang="zh-CN" sz="2000" b="1" kern="1200" dirty="0">
                <a:solidFill>
                  <a:srgbClr val="0066FF"/>
                </a:solidFill>
                <a:latin typeface="Courier New" panose="02070309020205020404" pitchFamily="49" charset="0"/>
                <a:ea typeface="黑体" panose="02010609060101010101" pitchFamily="49" charset="-122"/>
              </a:rPr>
              <a:t>   {</a:t>
            </a:r>
            <a:r>
              <a:rPr lang="en-US" altLang="zh-CN" sz="2000" b="1" kern="1200" dirty="0" err="1">
                <a:solidFill>
                  <a:srgbClr val="0066FF"/>
                </a:solidFill>
                <a:latin typeface="Courier New" panose="02070309020205020404" pitchFamily="49" charset="0"/>
                <a:ea typeface="黑体" panose="02010609060101010101" pitchFamily="49" charset="-122"/>
              </a:rPr>
              <a:t>cout</a:t>
            </a:r>
            <a:r>
              <a:rPr lang="en-US" altLang="zh-CN" sz="2000" b="1" kern="1200" dirty="0">
                <a:solidFill>
                  <a:srgbClr val="0066FF"/>
                </a:solidFill>
                <a:latin typeface="Courier New" panose="02070309020205020404" pitchFamily="49" charset="0"/>
                <a:ea typeface="黑体" panose="02010609060101010101" pitchFamily="49" charset="-122"/>
              </a:rPr>
              <a:t>&lt;&lt;x.name&lt;&lt;" "&lt;&lt;</a:t>
            </a:r>
            <a:r>
              <a:rPr lang="en-US" altLang="zh-CN" sz="2000" b="1" kern="1200" dirty="0" err="1">
                <a:solidFill>
                  <a:srgbClr val="0066FF"/>
                </a:solidFill>
                <a:latin typeface="Courier New" panose="02070309020205020404" pitchFamily="49" charset="0"/>
                <a:ea typeface="黑体" panose="02010609060101010101" pitchFamily="49" charset="-122"/>
              </a:rPr>
              <a:t>x.age</a:t>
            </a:r>
            <a:r>
              <a:rPr lang="en-US" altLang="zh-CN" sz="2000" b="1" kern="1200" dirty="0">
                <a:solidFill>
                  <a:srgbClr val="0066FF"/>
                </a:solidFill>
                <a:latin typeface="Courier New" panose="02070309020205020404" pitchFamily="49" charset="0"/>
                <a:ea typeface="黑体" panose="02010609060101010101" pitchFamily="49" charset="-122"/>
              </a:rPr>
              <a:t>&lt;&lt;</a:t>
            </a:r>
            <a:r>
              <a:rPr lang="en-US" altLang="zh-CN" sz="2000" b="1" kern="1200" dirty="0" err="1">
                <a:solidFill>
                  <a:srgbClr val="0066FF"/>
                </a:solidFill>
                <a:latin typeface="Courier New" panose="02070309020205020404" pitchFamily="49" charset="0"/>
                <a:ea typeface="黑体" panose="02010609060101010101" pitchFamily="49" charset="-122"/>
              </a:rPr>
              <a:t>endl</a:t>
            </a:r>
            <a:r>
              <a:rPr lang="en-US" altLang="zh-CN" sz="2000" b="1" kern="1200" dirty="0">
                <a:solidFill>
                  <a:srgbClr val="0066FF"/>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main()</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girl e("</a:t>
            </a:r>
            <a:r>
              <a:rPr lang="en-US" altLang="zh-CN" sz="2000" b="1" kern="1200" dirty="0" err="1">
                <a:solidFill>
                  <a:schemeClr val="tx1"/>
                </a:solidFill>
                <a:latin typeface="Courier New" panose="02070309020205020404" pitchFamily="49" charset="0"/>
                <a:ea typeface="黑体" panose="02010609060101010101" pitchFamily="49" charset="-122"/>
              </a:rPr>
              <a:t>abc</a:t>
            </a:r>
            <a:r>
              <a:rPr lang="en-US" altLang="zh-CN" sz="2000" b="1" kern="1200" dirty="0">
                <a:solidFill>
                  <a:schemeClr val="tx1"/>
                </a:solidFill>
                <a:latin typeface="Courier New" panose="02070309020205020404" pitchFamily="49" charset="0"/>
                <a:ea typeface="黑体" panose="02010609060101010101" pitchFamily="49" charset="-122"/>
              </a:rPr>
              <a:t>", 15);  </a:t>
            </a:r>
          </a:p>
          <a:p>
            <a:pPr marL="0" indent="0">
              <a:lnSpc>
                <a:spcPct val="100000"/>
              </a:lnSpc>
              <a:spcBef>
                <a:spcPct val="0"/>
              </a:spcBef>
              <a:buNone/>
            </a:pPr>
            <a:r>
              <a:rPr lang="en-US" altLang="zh-CN" sz="2000" b="1" kern="1200" dirty="0">
                <a:solidFill>
                  <a:srgbClr val="0066FF"/>
                </a:solidFill>
                <a:latin typeface="Courier New" panose="02070309020205020404" pitchFamily="49" charset="0"/>
                <a:ea typeface="黑体" panose="02010609060101010101" pitchFamily="49" charset="-122"/>
              </a:rPr>
              <a:t> </a:t>
            </a:r>
            <a:r>
              <a:rPr lang="en-US" altLang="zh-CN" sz="2000" b="1" kern="1200" dirty="0" err="1">
                <a:solidFill>
                  <a:srgbClr val="0066FF"/>
                </a:solidFill>
                <a:latin typeface="Courier New" panose="02070309020205020404" pitchFamily="49" charset="0"/>
                <a:ea typeface="黑体" panose="02010609060101010101" pitchFamily="49" charset="-122"/>
              </a:rPr>
              <a:t>disp</a:t>
            </a:r>
            <a:r>
              <a:rPr lang="en-US" altLang="zh-CN" sz="2000" b="1" kern="1200" dirty="0">
                <a:solidFill>
                  <a:srgbClr val="0066FF"/>
                </a:solidFill>
                <a:latin typeface="Courier New" panose="02070309020205020404" pitchFamily="49" charset="0"/>
                <a:ea typeface="黑体" panose="02010609060101010101" pitchFamily="49" charset="-122"/>
              </a:rPr>
              <a:t>(e);  //</a:t>
            </a:r>
            <a:r>
              <a:rPr lang="zh-CN" altLang="en-US" sz="2000" b="1" kern="1200" dirty="0">
                <a:solidFill>
                  <a:srgbClr val="0066FF"/>
                </a:solidFill>
                <a:latin typeface="Courier New" panose="02070309020205020404" pitchFamily="49" charset="0"/>
                <a:ea typeface="黑体" panose="02010609060101010101" pitchFamily="49" charset="-122"/>
              </a:rPr>
              <a:t>注意</a:t>
            </a:r>
            <a:r>
              <a:rPr lang="en-US" altLang="zh-CN" sz="2000" b="1" kern="1200" dirty="0" err="1">
                <a:solidFill>
                  <a:srgbClr val="0066FF"/>
                </a:solidFill>
                <a:latin typeface="Courier New" panose="02070309020205020404" pitchFamily="49" charset="0"/>
                <a:ea typeface="黑体" panose="02010609060101010101" pitchFamily="49" charset="-122"/>
              </a:rPr>
              <a:t>disp</a:t>
            </a:r>
            <a:r>
              <a:rPr lang="zh-CN" altLang="en-US" sz="2000" b="1" kern="1200" dirty="0">
                <a:solidFill>
                  <a:srgbClr val="0066FF"/>
                </a:solidFill>
                <a:latin typeface="Courier New" panose="02070309020205020404" pitchFamily="49" charset="0"/>
                <a:ea typeface="黑体" panose="02010609060101010101" pitchFamily="49" charset="-122"/>
              </a:rPr>
              <a:t>是友元函数，不是成员函数</a:t>
            </a:r>
            <a:endParaRPr lang="en-US" altLang="zh-CN" sz="2000" b="1" kern="1200" dirty="0">
              <a:solidFill>
                <a:srgbClr val="0066FF"/>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rrowheads="1"/>
          </p:cNvSpPr>
          <p:nvPr>
            <p:ph type="title"/>
          </p:nvPr>
        </p:nvSpPr>
        <p:spPr>
          <a:xfrm>
            <a:off x="685800" y="228600"/>
            <a:ext cx="7772400" cy="838200"/>
          </a:xfrm>
        </p:spPr>
        <p:txBody>
          <a:bodyPr/>
          <a:lstStyle/>
          <a:p>
            <a:pPr eaLnBrk="1" hangingPunct="1">
              <a:defRPr/>
            </a:pPr>
            <a:r>
              <a:rPr lang="zh-CN" altLang="en-US" b="0" dirty="0"/>
              <a:t>友元函数的声明例</a:t>
            </a:r>
          </a:p>
        </p:txBody>
      </p:sp>
      <p:sp>
        <p:nvSpPr>
          <p:cNvPr id="65539" name="Rectangle 3"/>
          <p:cNvSpPr>
            <a:spLocks noGrp="1" noChangeArrowheads="1"/>
          </p:cNvSpPr>
          <p:nvPr>
            <p:ph idx="1"/>
          </p:nvPr>
        </p:nvSpPr>
        <p:spPr>
          <a:xfrm>
            <a:off x="166688" y="981075"/>
            <a:ext cx="8810625" cy="3785652"/>
          </a:xfr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a:t>
            </a:r>
            <a:r>
              <a:rPr lang="zh-CN" altLang="en-US" sz="2000" b="1" kern="1200" dirty="0">
                <a:solidFill>
                  <a:schemeClr val="tx1"/>
                </a:solidFill>
                <a:latin typeface="Courier New" panose="02070309020205020404" pitchFamily="49" charset="0"/>
                <a:ea typeface="黑体" panose="02010609060101010101" pitchFamily="49" charset="-122"/>
              </a:rPr>
              <a:t>定义在类外</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class girl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char name[10];</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a:t>
            </a:r>
            <a:r>
              <a:rPr lang="en-US" altLang="zh-CN" sz="2000" b="1" kern="1200" dirty="0" err="1">
                <a:solidFill>
                  <a:schemeClr val="tx1"/>
                </a:solidFill>
                <a:latin typeface="Courier New" panose="02070309020205020404" pitchFamily="49" charset="0"/>
                <a:ea typeface="黑体" panose="02010609060101010101" pitchFamily="49" charset="-122"/>
              </a:rPr>
              <a:t>int</a:t>
            </a:r>
            <a:r>
              <a:rPr lang="en-US" altLang="zh-CN" sz="2000" b="1" kern="1200" dirty="0">
                <a:solidFill>
                  <a:schemeClr val="tx1"/>
                </a:solidFill>
                <a:latin typeface="Courier New" panose="02070309020205020404" pitchFamily="49" charset="0"/>
                <a:ea typeface="黑体" panose="02010609060101010101" pitchFamily="49" charset="-122"/>
              </a:rPr>
              <a:t> age;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public:</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   girl(char *n, </a:t>
            </a:r>
            <a:r>
              <a:rPr lang="en-US" altLang="zh-CN" sz="2000" b="1" kern="1200" dirty="0" err="1">
                <a:solidFill>
                  <a:schemeClr val="tx1"/>
                </a:solidFill>
                <a:latin typeface="Courier New" panose="02070309020205020404" pitchFamily="49" charset="0"/>
                <a:ea typeface="黑体" panose="02010609060101010101" pitchFamily="49" charset="-122"/>
              </a:rPr>
              <a:t>int</a:t>
            </a:r>
            <a:r>
              <a:rPr lang="en-US" altLang="zh-CN" sz="2000" b="1" kern="1200" dirty="0">
                <a:solidFill>
                  <a:schemeClr val="tx1"/>
                </a:solidFill>
                <a:latin typeface="Courier New" panose="02070309020205020404" pitchFamily="49" charset="0"/>
                <a:ea typeface="黑体" panose="02010609060101010101" pitchFamily="49" charset="-122"/>
              </a:rPr>
              <a:t> d){</a:t>
            </a:r>
            <a:r>
              <a:rPr lang="en-US" altLang="zh-CN" sz="2000" b="1" kern="1200" dirty="0" err="1">
                <a:solidFill>
                  <a:schemeClr val="tx1"/>
                </a:solidFill>
                <a:latin typeface="Courier New" panose="02070309020205020404" pitchFamily="49" charset="0"/>
                <a:ea typeface="黑体" panose="02010609060101010101" pitchFamily="49" charset="-122"/>
              </a:rPr>
              <a:t>strcpy</a:t>
            </a:r>
            <a:r>
              <a:rPr lang="en-US" altLang="zh-CN" sz="2000" b="1" kern="1200" dirty="0">
                <a:solidFill>
                  <a:schemeClr val="tx1"/>
                </a:solidFill>
                <a:latin typeface="Courier New" panose="02070309020205020404" pitchFamily="49" charset="0"/>
                <a:ea typeface="黑体" panose="02010609060101010101" pitchFamily="49" charset="-122"/>
              </a:rPr>
              <a:t>(</a:t>
            </a:r>
            <a:r>
              <a:rPr lang="en-US" altLang="zh-CN" sz="2000" b="1" kern="1200" dirty="0" err="1">
                <a:solidFill>
                  <a:schemeClr val="tx1"/>
                </a:solidFill>
                <a:latin typeface="Courier New" panose="02070309020205020404" pitchFamily="49" charset="0"/>
                <a:ea typeface="黑体" panose="02010609060101010101" pitchFamily="49" charset="-122"/>
              </a:rPr>
              <a:t>name,n</a:t>
            </a:r>
            <a:r>
              <a:rPr lang="en-US" altLang="zh-CN" sz="2000" b="1" kern="1200" dirty="0">
                <a:solidFill>
                  <a:schemeClr val="tx1"/>
                </a:solidFill>
                <a:latin typeface="Courier New" panose="02070309020205020404" pitchFamily="49" charset="0"/>
                <a:ea typeface="黑体" panose="02010609060101010101" pitchFamily="49" charset="-122"/>
              </a:rPr>
              <a:t>); age=d;}</a:t>
            </a:r>
          </a:p>
          <a:p>
            <a:pPr marL="0" indent="0">
              <a:lnSpc>
                <a:spcPct val="100000"/>
              </a:lnSpc>
              <a:spcBef>
                <a:spcPct val="0"/>
              </a:spcBef>
              <a:buNone/>
            </a:pPr>
            <a:r>
              <a:rPr lang="en-US" altLang="zh-CN" sz="2000" b="1" kern="1200" dirty="0">
                <a:solidFill>
                  <a:srgbClr val="0066FF"/>
                </a:solidFill>
                <a:latin typeface="Courier New" panose="02070309020205020404" pitchFamily="49" charset="0"/>
                <a:ea typeface="黑体" panose="02010609060101010101" pitchFamily="49" charset="-122"/>
              </a:rPr>
              <a:t>   friend void </a:t>
            </a:r>
            <a:r>
              <a:rPr lang="en-US" altLang="zh-CN" sz="2000" b="1" kern="1200" dirty="0" err="1">
                <a:solidFill>
                  <a:srgbClr val="0066FF"/>
                </a:solidFill>
                <a:latin typeface="Courier New" panose="02070309020205020404" pitchFamily="49" charset="0"/>
                <a:ea typeface="黑体" panose="02010609060101010101" pitchFamily="49" charset="-122"/>
              </a:rPr>
              <a:t>disp</a:t>
            </a:r>
            <a:r>
              <a:rPr lang="en-US" altLang="zh-CN" sz="2000" b="1" kern="1200" dirty="0">
                <a:solidFill>
                  <a:srgbClr val="0066FF"/>
                </a:solidFill>
                <a:latin typeface="Courier New" panose="02070309020205020404" pitchFamily="49" charset="0"/>
                <a:ea typeface="黑体" panose="02010609060101010101" pitchFamily="49" charset="-122"/>
              </a:rPr>
              <a:t>(girl &amp;x)</a:t>
            </a:r>
            <a:r>
              <a:rPr lang="zh-CN" altLang="en-US" sz="2000" b="1" kern="1200" dirty="0">
                <a:solidFill>
                  <a:srgbClr val="0066FF"/>
                </a:solidFill>
                <a:latin typeface="Courier New" panose="02070309020205020404" pitchFamily="49" charset="0"/>
                <a:ea typeface="黑体" panose="02010609060101010101" pitchFamily="49" charset="-122"/>
              </a:rPr>
              <a:t>；</a:t>
            </a:r>
            <a:r>
              <a:rPr lang="en-US" altLang="zh-CN" sz="2000" b="1" kern="1200" dirty="0">
                <a:solidFill>
                  <a:srgbClr val="0066FF"/>
                </a:solidFill>
                <a:latin typeface="Courier New" panose="02070309020205020404" pitchFamily="49" charset="0"/>
                <a:ea typeface="黑体" panose="02010609060101010101" pitchFamily="49"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黑体" panose="02010609060101010101" pitchFamily="49" charset="-122"/>
              </a:rPr>
              <a:t>};</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黑体" panose="02010609060101010101" pitchFamily="49" charset="-122"/>
            </a:endParaRPr>
          </a:p>
          <a:p>
            <a:pPr marL="0" indent="0">
              <a:lnSpc>
                <a:spcPct val="100000"/>
              </a:lnSpc>
              <a:spcBef>
                <a:spcPct val="0"/>
              </a:spcBef>
              <a:buNone/>
            </a:pPr>
            <a:r>
              <a:rPr lang="en-US" altLang="zh-CN" sz="2000" b="1" kern="1200" dirty="0">
                <a:solidFill>
                  <a:srgbClr val="0066FF"/>
                </a:solidFill>
                <a:latin typeface="Courier New" panose="02070309020205020404" pitchFamily="49" charset="0"/>
                <a:ea typeface="黑体" panose="02010609060101010101" pitchFamily="49" charset="-122"/>
              </a:rPr>
              <a:t>void </a:t>
            </a:r>
            <a:r>
              <a:rPr lang="en-US" altLang="zh-CN" sz="2000" b="1" kern="1200" dirty="0" err="1">
                <a:solidFill>
                  <a:srgbClr val="0066FF"/>
                </a:solidFill>
                <a:latin typeface="Courier New" panose="02070309020205020404" pitchFamily="49" charset="0"/>
                <a:ea typeface="黑体" panose="02010609060101010101" pitchFamily="49" charset="-122"/>
              </a:rPr>
              <a:t>disp</a:t>
            </a:r>
            <a:r>
              <a:rPr lang="en-US" altLang="zh-CN" sz="2000" b="1" kern="1200" dirty="0">
                <a:solidFill>
                  <a:srgbClr val="0066FF"/>
                </a:solidFill>
                <a:latin typeface="Courier New" panose="02070309020205020404" pitchFamily="49" charset="0"/>
                <a:ea typeface="黑体" panose="02010609060101010101" pitchFamily="49" charset="-122"/>
              </a:rPr>
              <a:t>(girl &amp;x)</a:t>
            </a:r>
          </a:p>
          <a:p>
            <a:pPr marL="0" indent="0">
              <a:lnSpc>
                <a:spcPct val="100000"/>
              </a:lnSpc>
              <a:spcBef>
                <a:spcPct val="0"/>
              </a:spcBef>
              <a:buNone/>
            </a:pPr>
            <a:r>
              <a:rPr lang="en-US" altLang="zh-CN" sz="2000" b="1" kern="1200" dirty="0">
                <a:solidFill>
                  <a:srgbClr val="0066FF"/>
                </a:solidFill>
                <a:latin typeface="Courier New" panose="02070309020205020404" pitchFamily="49" charset="0"/>
                <a:ea typeface="黑体" panose="02010609060101010101" pitchFamily="49" charset="-122"/>
              </a:rPr>
              <a:t>{</a:t>
            </a:r>
            <a:r>
              <a:rPr lang="en-US" altLang="zh-CN" sz="2000" b="1" kern="1200" dirty="0" err="1">
                <a:solidFill>
                  <a:srgbClr val="0066FF"/>
                </a:solidFill>
                <a:latin typeface="Courier New" panose="02070309020205020404" pitchFamily="49" charset="0"/>
                <a:ea typeface="黑体" panose="02010609060101010101" pitchFamily="49" charset="-122"/>
              </a:rPr>
              <a:t>cout</a:t>
            </a:r>
            <a:r>
              <a:rPr lang="en-US" altLang="zh-CN" sz="2000" b="1" kern="1200" dirty="0">
                <a:solidFill>
                  <a:srgbClr val="0066FF"/>
                </a:solidFill>
                <a:latin typeface="Courier New" panose="02070309020205020404" pitchFamily="49" charset="0"/>
                <a:ea typeface="黑体" panose="02010609060101010101" pitchFamily="49" charset="-122"/>
              </a:rPr>
              <a:t>&lt;&lt;x.name&lt;&lt;" "&lt;&lt;</a:t>
            </a:r>
            <a:r>
              <a:rPr lang="en-US" altLang="zh-CN" sz="2000" b="1" kern="1200" dirty="0" err="1">
                <a:solidFill>
                  <a:srgbClr val="0066FF"/>
                </a:solidFill>
                <a:latin typeface="Courier New" panose="02070309020205020404" pitchFamily="49" charset="0"/>
                <a:ea typeface="黑体" panose="02010609060101010101" pitchFamily="49" charset="-122"/>
              </a:rPr>
              <a:t>x.age</a:t>
            </a:r>
            <a:r>
              <a:rPr lang="en-US" altLang="zh-CN" sz="2000" b="1" kern="1200" dirty="0">
                <a:solidFill>
                  <a:srgbClr val="0066FF"/>
                </a:solidFill>
                <a:latin typeface="Courier New" panose="02070309020205020404" pitchFamily="49" charset="0"/>
                <a:ea typeface="黑体" panose="02010609060101010101" pitchFamily="49" charset="-122"/>
              </a:rPr>
              <a:t>&lt;&lt;</a:t>
            </a:r>
            <a:r>
              <a:rPr lang="en-US" altLang="zh-CN" sz="2000" b="1" kern="1200" dirty="0" err="1">
                <a:solidFill>
                  <a:srgbClr val="0066FF"/>
                </a:solidFill>
                <a:latin typeface="Courier New" panose="02070309020205020404" pitchFamily="49" charset="0"/>
                <a:ea typeface="黑体" panose="02010609060101010101" pitchFamily="49" charset="-122"/>
              </a:rPr>
              <a:t>endl</a:t>
            </a:r>
            <a:r>
              <a:rPr lang="en-US" altLang="zh-CN" sz="2000" b="1" kern="1200" dirty="0">
                <a:solidFill>
                  <a:srgbClr val="0066FF"/>
                </a:solidFill>
                <a:latin typeface="Courier New" panose="02070309020205020404" pitchFamily="49" charset="0"/>
                <a:ea typeface="黑体" panose="02010609060101010101" pitchFamily="49" charset="-122"/>
              </a:rPr>
              <a:t>;}</a:t>
            </a:r>
          </a:p>
          <a:p>
            <a:pPr marL="0" indent="0">
              <a:lnSpc>
                <a:spcPct val="100000"/>
              </a:lnSpc>
              <a:spcBef>
                <a:spcPct val="0"/>
              </a:spcBef>
              <a:buNone/>
            </a:pPr>
            <a:endParaRPr lang="en-US" altLang="zh-CN" sz="2000" b="1" kern="1200" dirty="0">
              <a:solidFill>
                <a:srgbClr val="0066FF"/>
              </a:solidFill>
              <a:latin typeface="Courier New" panose="02070309020205020404" pitchFamily="49" charset="0"/>
              <a:ea typeface="黑体" panose="02010609060101010101" pitchFamily="49" charset="-122"/>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rrowheads="1"/>
          </p:cNvSpPr>
          <p:nvPr>
            <p:ph type="title"/>
          </p:nvPr>
        </p:nvSpPr>
        <p:spPr/>
        <p:txBody>
          <a:bodyPr/>
          <a:lstStyle/>
          <a:p>
            <a:pPr eaLnBrk="1" hangingPunct="1">
              <a:defRPr/>
            </a:pPr>
            <a:r>
              <a:rPr lang="zh-CN" altLang="en-US"/>
              <a:t>总结 </a:t>
            </a:r>
          </a:p>
        </p:txBody>
      </p:sp>
      <p:sp>
        <p:nvSpPr>
          <p:cNvPr id="55298" name="Rectangle 3"/>
          <p:cNvSpPr>
            <a:spLocks noGrp="1" noChangeArrowheads="1"/>
          </p:cNvSpPr>
          <p:nvPr>
            <p:ph idx="1"/>
          </p:nvPr>
        </p:nvSpPr>
        <p:spPr>
          <a:xfrm>
            <a:off x="323528" y="980728"/>
            <a:ext cx="8229600" cy="5065712"/>
          </a:xfrm>
        </p:spPr>
        <p:txBody>
          <a:bodyPr/>
          <a:lstStyle/>
          <a:p>
            <a:pPr eaLnBrk="1" hangingPunct="1"/>
            <a:r>
              <a:rPr lang="zh-CN" altLang="en-US" b="1" dirty="0"/>
              <a:t>本章介绍了面向对象的程序设计的基本思想</a:t>
            </a:r>
            <a:endParaRPr lang="en-US" altLang="zh-CN" b="1" dirty="0"/>
          </a:p>
          <a:p>
            <a:pPr lvl="1" eaLnBrk="1" hangingPunct="1"/>
            <a:r>
              <a:rPr lang="zh-CN" altLang="en-US" dirty="0">
                <a:solidFill>
                  <a:schemeClr val="tx1"/>
                </a:solidFill>
              </a:rPr>
              <a:t>面向对象程序设计的基本思想是如何根据应用的需求创造合适的类型，用该类型的对象来解决特定的问题</a:t>
            </a:r>
          </a:p>
          <a:p>
            <a:pPr eaLnBrk="1" hangingPunct="1"/>
            <a:r>
              <a:rPr lang="zh-CN" altLang="en-US" b="1" dirty="0"/>
              <a:t>本章主要介绍了如何定义一个类，了解封装的概念；如何定义类的对象，如何实现对象的初始化，如何操作对象</a:t>
            </a: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pPr marL="838200" indent="-838200" eaLnBrk="1" hangingPunct="1"/>
            <a:r>
              <a:rPr lang="zh-CN" altLang="en-US"/>
              <a:t>作业</a:t>
            </a:r>
            <a:r>
              <a:rPr lang="en-US" altLang="zh-CN"/>
              <a:t>&amp;</a:t>
            </a:r>
            <a:r>
              <a:rPr lang="zh-CN" altLang="en-US"/>
              <a:t>上机练习</a:t>
            </a:r>
          </a:p>
        </p:txBody>
      </p:sp>
      <p:sp>
        <p:nvSpPr>
          <p:cNvPr id="65539" name="Rectangle 3"/>
          <p:cNvSpPr>
            <a:spLocks noGrp="1" noChangeArrowheads="1"/>
          </p:cNvSpPr>
          <p:nvPr>
            <p:ph idx="1"/>
          </p:nvPr>
        </p:nvSpPr>
        <p:spPr>
          <a:xfrm>
            <a:off x="415925" y="908050"/>
            <a:ext cx="8312150" cy="5329262"/>
          </a:xfrm>
        </p:spPr>
        <p:txBody>
          <a:bodyPr/>
          <a:lstStyle/>
          <a:p>
            <a:pPr eaLnBrk="1" hangingPunct="1">
              <a:lnSpc>
                <a:spcPct val="120000"/>
              </a:lnSpc>
            </a:pPr>
            <a:r>
              <a:rPr lang="en-US" altLang="zh-CN" sz="2400" dirty="0">
                <a:solidFill>
                  <a:schemeClr val="tx1"/>
                </a:solidFill>
              </a:rPr>
              <a:t>Write a Clock class that can simulate the following operations:</a:t>
            </a:r>
          </a:p>
          <a:p>
            <a:pPr lvl="1" eaLnBrk="1" hangingPunct="1">
              <a:lnSpc>
                <a:spcPct val="120000"/>
              </a:lnSpc>
            </a:pPr>
            <a:r>
              <a:rPr lang="en-US" altLang="zh-CN" sz="1800" dirty="0">
                <a:solidFill>
                  <a:schemeClr val="tx1"/>
                </a:solidFill>
              </a:rPr>
              <a:t>set the time</a:t>
            </a:r>
          </a:p>
          <a:p>
            <a:pPr lvl="1" eaLnBrk="1" hangingPunct="1">
              <a:lnSpc>
                <a:spcPct val="120000"/>
              </a:lnSpc>
            </a:pPr>
            <a:r>
              <a:rPr lang="en-US" altLang="zh-CN" sz="1800" dirty="0">
                <a:solidFill>
                  <a:schemeClr val="tx1"/>
                </a:solidFill>
              </a:rPr>
              <a:t>set the location (e.g., Shanghai)</a:t>
            </a:r>
          </a:p>
          <a:p>
            <a:pPr lvl="1" eaLnBrk="1" hangingPunct="1">
              <a:lnSpc>
                <a:spcPct val="120000"/>
              </a:lnSpc>
            </a:pPr>
            <a:r>
              <a:rPr lang="en-US" altLang="zh-CN" sz="1800" dirty="0">
                <a:solidFill>
                  <a:schemeClr val="tx1"/>
                </a:solidFill>
              </a:rPr>
              <a:t>read the current time</a:t>
            </a:r>
          </a:p>
          <a:p>
            <a:pPr lvl="1" eaLnBrk="1" hangingPunct="1">
              <a:lnSpc>
                <a:spcPct val="120000"/>
              </a:lnSpc>
            </a:pPr>
            <a:r>
              <a:rPr lang="en-US" altLang="zh-CN" sz="1800" dirty="0">
                <a:solidFill>
                  <a:schemeClr val="tx1"/>
                </a:solidFill>
              </a:rPr>
              <a:t>read the time of a major city in the world (hint: define a data structure called hash table that maps a city name to a time zone)</a:t>
            </a:r>
          </a:p>
          <a:p>
            <a:pPr lvl="1" eaLnBrk="1" hangingPunct="1">
              <a:lnSpc>
                <a:spcPct val="120000"/>
              </a:lnSpc>
            </a:pPr>
            <a:r>
              <a:rPr lang="en-US" altLang="zh-CN" sz="1800" dirty="0">
                <a:solidFill>
                  <a:schemeClr val="tx1"/>
                </a:solidFill>
              </a:rPr>
              <a:t>stopwatch (start … print the seconds and </a:t>
            </a:r>
            <a:r>
              <a:rPr lang="en-US" altLang="zh-CN" sz="1800" dirty="0" err="1">
                <a:solidFill>
                  <a:schemeClr val="tx1"/>
                </a:solidFill>
              </a:rPr>
              <a:t>miniseconds</a:t>
            </a:r>
            <a:r>
              <a:rPr lang="en-US" altLang="zh-CN" sz="1800" dirty="0">
                <a:solidFill>
                  <a:schemeClr val="tx1"/>
                </a:solidFill>
              </a:rPr>
              <a:t>…)</a:t>
            </a:r>
          </a:p>
          <a:p>
            <a:pPr lvl="1" eaLnBrk="1" hangingPunct="1">
              <a:lnSpc>
                <a:spcPct val="120000"/>
              </a:lnSpc>
            </a:pPr>
            <a:r>
              <a:rPr lang="en-US" altLang="zh-CN" sz="1800" dirty="0">
                <a:solidFill>
                  <a:schemeClr val="tx1"/>
                </a:solidFill>
              </a:rPr>
              <a:t>set a timer (e.g. 10 mins from now, or 25 seconds from now)</a:t>
            </a:r>
          </a:p>
          <a:p>
            <a:pPr lvl="1" eaLnBrk="1" hangingPunct="1">
              <a:lnSpc>
                <a:spcPct val="120000"/>
              </a:lnSpc>
            </a:pPr>
            <a:r>
              <a:rPr lang="en-US" altLang="zh-CN" sz="1800" dirty="0">
                <a:solidFill>
                  <a:schemeClr val="tx1"/>
                </a:solidFill>
              </a:rPr>
              <a:t>beep (print out sound using ASCII code) when the timer time is up</a:t>
            </a:r>
          </a:p>
          <a:p>
            <a:pPr lvl="1" eaLnBrk="1" hangingPunct="1">
              <a:lnSpc>
                <a:spcPct val="120000"/>
              </a:lnSpc>
            </a:pPr>
            <a:r>
              <a:rPr lang="en-US" altLang="zh-CN" sz="1800" dirty="0">
                <a:solidFill>
                  <a:schemeClr val="tx1"/>
                </a:solidFill>
              </a:rPr>
              <a:t>set alarm clock</a:t>
            </a:r>
          </a:p>
          <a:p>
            <a:pPr lvl="1" eaLnBrk="1" hangingPunct="1">
              <a:lnSpc>
                <a:spcPct val="120000"/>
              </a:lnSpc>
            </a:pPr>
            <a:r>
              <a:rPr lang="en-US" altLang="zh-CN" sz="1800" dirty="0">
                <a:solidFill>
                  <a:schemeClr val="tx1"/>
                </a:solidFill>
              </a:rPr>
              <a:t>sound the alarm when the set time comes.</a:t>
            </a:r>
          </a:p>
          <a:p>
            <a:pPr eaLnBrk="1" hangingPunct="1">
              <a:lnSpc>
                <a:spcPct val="120000"/>
              </a:lnSpc>
            </a:pPr>
            <a:r>
              <a:rPr lang="en-US" altLang="zh-CN" sz="2200" dirty="0">
                <a:solidFill>
                  <a:schemeClr val="tx1"/>
                </a:solidFill>
              </a:rPr>
              <a:t>Test your new clock!</a:t>
            </a:r>
          </a:p>
          <a:p>
            <a:pPr eaLnBrk="1" hangingPunct="1">
              <a:lnSpc>
                <a:spcPct val="120000"/>
              </a:lnSpc>
            </a:pPr>
            <a:endParaRPr lang="en-US" altLang="zh-CN" sz="2000" dirty="0">
              <a:solidFill>
                <a:schemeClr val="tx1"/>
              </a:solidFill>
            </a:endParaRPr>
          </a:p>
        </p:txBody>
      </p:sp>
    </p:spTree>
    <p:extLst>
      <p:ext uri="{BB962C8B-B14F-4D97-AF65-F5344CB8AC3E}">
        <p14:creationId xmlns:p14="http://schemas.microsoft.com/office/powerpoint/2010/main" val="150087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1619250" y="115888"/>
            <a:ext cx="7524750" cy="752475"/>
          </a:xfrm>
        </p:spPr>
        <p:txBody>
          <a:bodyPr/>
          <a:lstStyle/>
          <a:p>
            <a:pPr eaLnBrk="1" hangingPunct="1"/>
            <a:r>
              <a:rPr lang="zh-CN" altLang="en-US"/>
              <a:t>面向对象的程序设计的特点</a:t>
            </a:r>
          </a:p>
        </p:txBody>
      </p:sp>
      <p:sp>
        <p:nvSpPr>
          <p:cNvPr id="11267" name="Rectangle 3"/>
          <p:cNvSpPr>
            <a:spLocks noGrp="1" noChangeArrowheads="1"/>
          </p:cNvSpPr>
          <p:nvPr>
            <p:ph idx="1"/>
          </p:nvPr>
        </p:nvSpPr>
        <p:spPr>
          <a:xfrm>
            <a:off x="465138" y="933450"/>
            <a:ext cx="8283575" cy="5303838"/>
          </a:xfrm>
        </p:spPr>
        <p:txBody>
          <a:bodyPr/>
          <a:lstStyle/>
          <a:p>
            <a:pPr eaLnBrk="1" hangingPunct="1"/>
            <a:r>
              <a:rPr lang="zh-CN" altLang="en-US" b="1" dirty="0">
                <a:solidFill>
                  <a:srgbClr val="4724F8"/>
                </a:solidFill>
              </a:rPr>
              <a:t>封装：将数据和基于数据的操作封装在一起</a:t>
            </a:r>
            <a:r>
              <a:rPr lang="zh-CN" altLang="en-US" dirty="0"/>
              <a:t>构成新的类型，数据被隐藏在该类型内部，可以通过对外接口使之与外部发生联系</a:t>
            </a:r>
            <a:endParaRPr lang="en-US" altLang="zh-CN" sz="2400" dirty="0"/>
          </a:p>
          <a:p>
            <a:pPr eaLnBrk="1" hangingPunct="1">
              <a:lnSpc>
                <a:spcPct val="110000"/>
              </a:lnSpc>
            </a:pPr>
            <a:r>
              <a:rPr lang="zh-CN" altLang="en-US" b="1" dirty="0">
                <a:solidFill>
                  <a:srgbClr val="FF0000"/>
                </a:solidFill>
              </a:rPr>
              <a:t>继承：</a:t>
            </a:r>
            <a:r>
              <a:rPr lang="zh-CN" altLang="en-US" dirty="0"/>
              <a:t>用已存在的类（父类、基类）作为基础建立新的类（子类、派生类），</a:t>
            </a:r>
            <a:r>
              <a:rPr lang="zh-CN" altLang="en-US" b="1" dirty="0">
                <a:solidFill>
                  <a:srgbClr val="FF0000"/>
                </a:solidFill>
              </a:rPr>
              <a:t>子类获得父类的所有功能的同时</a:t>
            </a:r>
            <a:r>
              <a:rPr lang="zh-CN" altLang="en-US" dirty="0"/>
              <a:t>，还可以增加新的数据或新的功能</a:t>
            </a:r>
            <a:endParaRPr lang="en-US" altLang="zh-CN" dirty="0"/>
          </a:p>
          <a:p>
            <a:pPr eaLnBrk="1" hangingPunct="1"/>
            <a:r>
              <a:rPr lang="zh-CN" altLang="en-US" b="1" dirty="0">
                <a:solidFill>
                  <a:srgbClr val="00B050"/>
                </a:solidFill>
              </a:rPr>
              <a:t>多态：父类中抽象的方法在不同的子类中可以有不同的实现</a:t>
            </a:r>
            <a:r>
              <a:rPr lang="zh-CN" altLang="en-US" dirty="0"/>
              <a:t>，且可以把一个子类对象看作父类对象，该对象调用父类中定义的抽象方法会动态调用对应子类中的实现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1258888" y="107950"/>
            <a:ext cx="7772400" cy="746125"/>
          </a:xfrm>
        </p:spPr>
        <p:txBody>
          <a:bodyPr/>
          <a:lstStyle/>
          <a:p>
            <a:pPr marL="838200" indent="-838200" eaLnBrk="1" hangingPunct="1"/>
            <a:r>
              <a:rPr lang="zh-CN" altLang="en-US" dirty="0"/>
              <a:t>第十章 创建功能更强的类型</a:t>
            </a:r>
          </a:p>
        </p:txBody>
      </p:sp>
      <p:sp>
        <p:nvSpPr>
          <p:cNvPr id="13" name="AutoShape 5"/>
          <p:cNvSpPr>
            <a:spLocks noChangeArrowheads="1"/>
          </p:cNvSpPr>
          <p:nvPr/>
        </p:nvSpPr>
        <p:spPr bwMode="auto">
          <a:xfrm>
            <a:off x="2051720" y="354853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.4 </a:t>
            </a:r>
            <a:r>
              <a:rPr lang="en-US" altLang="zh-CN" dirty="0" err="1">
                <a:solidFill>
                  <a:srgbClr val="000000"/>
                </a:solidFill>
                <a:latin typeface="Times New Roman" panose="02020603050405020304" pitchFamily="18" charset="0"/>
              </a:rPr>
              <a:t>const</a:t>
            </a:r>
            <a:r>
              <a:rPr lang="zh-CN" altLang="en-US" dirty="0">
                <a:solidFill>
                  <a:srgbClr val="000000"/>
                </a:solidFill>
                <a:latin typeface="Times New Roman" panose="02020603050405020304" pitchFamily="18" charset="0"/>
              </a:rPr>
              <a:t>与类</a:t>
            </a:r>
            <a:endParaRPr kumimoji="0" lang="en-US" altLang="zh-CN" dirty="0">
              <a:solidFill>
                <a:srgbClr val="000000"/>
              </a:solidFill>
              <a:latin typeface="Times New Roman" panose="02020603050405020304" pitchFamily="18" charset="0"/>
            </a:endParaRPr>
          </a:p>
        </p:txBody>
      </p:sp>
      <p:grpSp>
        <p:nvGrpSpPr>
          <p:cNvPr id="14" name="Group 8"/>
          <p:cNvGrpSpPr>
            <a:grpSpLocks/>
          </p:cNvGrpSpPr>
          <p:nvPr/>
        </p:nvGrpSpPr>
        <p:grpSpPr bwMode="auto">
          <a:xfrm>
            <a:off x="6876132" y="3836566"/>
            <a:ext cx="434975" cy="393700"/>
            <a:chOff x="2078" y="1680"/>
            <a:chExt cx="1615" cy="1615"/>
          </a:xfrm>
        </p:grpSpPr>
        <p:sp>
          <p:nvSpPr>
            <p:cNvPr id="15"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6"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7"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18"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19"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0"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22" name="AutoShape 4"/>
          <p:cNvSpPr>
            <a:spLocks noChangeArrowheads="1"/>
          </p:cNvSpPr>
          <p:nvPr/>
        </p:nvSpPr>
        <p:spPr bwMode="auto">
          <a:xfrm>
            <a:off x="2051720" y="2853209"/>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10.3 </a:t>
            </a:r>
            <a:r>
              <a:rPr lang="zh-CN" altLang="en-US" dirty="0">
                <a:solidFill>
                  <a:srgbClr val="000000"/>
                </a:solidFill>
                <a:latin typeface="Times New Roman" panose="02020603050405020304" pitchFamily="18" charset="0"/>
              </a:rPr>
              <a:t>对象的构造与析构</a:t>
            </a:r>
          </a:p>
        </p:txBody>
      </p:sp>
      <p:grpSp>
        <p:nvGrpSpPr>
          <p:cNvPr id="23" name="Group 15"/>
          <p:cNvGrpSpPr>
            <a:grpSpLocks/>
          </p:cNvGrpSpPr>
          <p:nvPr/>
        </p:nvGrpSpPr>
        <p:grpSpPr bwMode="auto">
          <a:xfrm>
            <a:off x="6876132" y="3116486"/>
            <a:ext cx="434975" cy="393700"/>
            <a:chOff x="2078" y="1680"/>
            <a:chExt cx="1615" cy="1615"/>
          </a:xfrm>
        </p:grpSpPr>
        <p:sp>
          <p:nvSpPr>
            <p:cNvPr id="24"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5"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6"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7"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28"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29"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grpSp>
        <p:nvGrpSpPr>
          <p:cNvPr id="30" name="Group 59"/>
          <p:cNvGrpSpPr>
            <a:grpSpLocks/>
          </p:cNvGrpSpPr>
          <p:nvPr/>
        </p:nvGrpSpPr>
        <p:grpSpPr bwMode="auto">
          <a:xfrm>
            <a:off x="2051720" y="2172172"/>
            <a:ext cx="5256212" cy="681037"/>
            <a:chOff x="1066" y="1253"/>
            <a:chExt cx="3311" cy="429"/>
          </a:xfrm>
        </p:grpSpPr>
        <p:sp>
          <p:nvSpPr>
            <p:cNvPr id="31"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b="1" dirty="0">
                  <a:solidFill>
                    <a:srgbClr val="FF0000"/>
                  </a:solidFill>
                  <a:latin typeface="Times New Roman" panose="02020603050405020304" pitchFamily="18" charset="0"/>
                </a:rPr>
                <a:t>10.2 </a:t>
              </a:r>
              <a:r>
                <a:rPr lang="zh-CN" altLang="en-US" b="1" dirty="0">
                  <a:solidFill>
                    <a:srgbClr val="FF0000"/>
                  </a:solidFill>
                  <a:latin typeface="Times New Roman" panose="02020603050405020304" pitchFamily="18" charset="0"/>
                </a:rPr>
                <a:t>类的定义</a:t>
              </a:r>
            </a:p>
          </p:txBody>
        </p:sp>
        <p:grpSp>
          <p:nvGrpSpPr>
            <p:cNvPr id="32" name="Group 22"/>
            <p:cNvGrpSpPr>
              <a:grpSpLocks/>
            </p:cNvGrpSpPr>
            <p:nvPr/>
          </p:nvGrpSpPr>
          <p:grpSpPr bwMode="auto">
            <a:xfrm>
              <a:off x="4103" y="1434"/>
              <a:ext cx="274" cy="248"/>
              <a:chOff x="2078" y="1680"/>
              <a:chExt cx="1615" cy="1615"/>
            </a:xfrm>
          </p:grpSpPr>
          <p:sp>
            <p:nvSpPr>
              <p:cNvPr id="33"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4"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5"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6"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37"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38"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grpSp>
      <p:sp>
        <p:nvSpPr>
          <p:cNvPr id="40" name="AutoShape 29">
            <a:hlinkClick r:id="rId3" action="ppaction://hlinksldjump"/>
          </p:cNvPr>
          <p:cNvSpPr>
            <a:spLocks noChangeArrowheads="1"/>
          </p:cNvSpPr>
          <p:nvPr/>
        </p:nvSpPr>
        <p:spPr bwMode="auto">
          <a:xfrm>
            <a:off x="2051720" y="1484784"/>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pPr>
            <a:r>
              <a:rPr lang="en-US" altLang="zh-CN" dirty="0">
                <a:solidFill>
                  <a:srgbClr val="000000"/>
                </a:solidFill>
                <a:latin typeface="Times New Roman" panose="02020603050405020304" pitchFamily="18" charset="0"/>
              </a:rPr>
              <a:t>10.1 </a:t>
            </a:r>
            <a:r>
              <a:rPr lang="zh-CN" altLang="en-US" dirty="0">
                <a:solidFill>
                  <a:srgbClr val="000000"/>
                </a:solidFill>
                <a:latin typeface="Times New Roman" panose="02020603050405020304" pitchFamily="18" charset="0"/>
              </a:rPr>
              <a:t>面向对象程序设计</a:t>
            </a:r>
          </a:p>
        </p:txBody>
      </p:sp>
      <p:grpSp>
        <p:nvGrpSpPr>
          <p:cNvPr id="41" name="Group 30"/>
          <p:cNvGrpSpPr>
            <a:grpSpLocks/>
          </p:cNvGrpSpPr>
          <p:nvPr/>
        </p:nvGrpSpPr>
        <p:grpSpPr bwMode="auto">
          <a:xfrm>
            <a:off x="6873329" y="1773709"/>
            <a:ext cx="434975" cy="393700"/>
            <a:chOff x="2078" y="1680"/>
            <a:chExt cx="1615" cy="1615"/>
          </a:xfrm>
        </p:grpSpPr>
        <p:sp>
          <p:nvSpPr>
            <p:cNvPr id="42"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3"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4"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5"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46"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47"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48" name="AutoShape 5"/>
          <p:cNvSpPr>
            <a:spLocks noChangeArrowheads="1"/>
          </p:cNvSpPr>
          <p:nvPr/>
        </p:nvSpPr>
        <p:spPr bwMode="auto">
          <a:xfrm>
            <a:off x="2051720" y="4916413"/>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.6 </a:t>
            </a:r>
            <a:r>
              <a:rPr lang="zh-CN" altLang="en-US" dirty="0">
                <a:solidFill>
                  <a:srgbClr val="000000"/>
                </a:solidFill>
                <a:latin typeface="Times New Roman" panose="02020603050405020304" pitchFamily="18" charset="0"/>
              </a:rPr>
              <a:t>友元</a:t>
            </a:r>
            <a:endParaRPr kumimoji="0" lang="en-US" altLang="zh-CN" dirty="0">
              <a:solidFill>
                <a:srgbClr val="000000"/>
              </a:solidFill>
              <a:latin typeface="Times New Roman" panose="02020603050405020304" pitchFamily="18" charset="0"/>
            </a:endParaRPr>
          </a:p>
        </p:txBody>
      </p:sp>
      <p:grpSp>
        <p:nvGrpSpPr>
          <p:cNvPr id="49" name="Group 8"/>
          <p:cNvGrpSpPr>
            <a:grpSpLocks/>
          </p:cNvGrpSpPr>
          <p:nvPr/>
        </p:nvGrpSpPr>
        <p:grpSpPr bwMode="auto">
          <a:xfrm>
            <a:off x="6876132" y="5204445"/>
            <a:ext cx="434975" cy="393700"/>
            <a:chOff x="2078" y="1680"/>
            <a:chExt cx="1615" cy="1615"/>
          </a:xfrm>
        </p:grpSpPr>
        <p:sp>
          <p:nvSpPr>
            <p:cNvPr id="50"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1"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2"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3"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4"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55"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grpSp>
      <p:sp>
        <p:nvSpPr>
          <p:cNvPr id="56" name="AutoShape 4"/>
          <p:cNvSpPr>
            <a:spLocks noChangeArrowheads="1"/>
          </p:cNvSpPr>
          <p:nvPr/>
        </p:nvSpPr>
        <p:spPr bwMode="auto">
          <a:xfrm>
            <a:off x="2051720" y="4221088"/>
            <a:ext cx="5156200" cy="600075"/>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dirty="0">
                <a:solidFill>
                  <a:srgbClr val="000000"/>
                </a:solidFill>
                <a:latin typeface="Times New Roman" panose="02020603050405020304" pitchFamily="18" charset="0"/>
              </a:rPr>
              <a:t>10</a:t>
            </a:r>
            <a:r>
              <a:rPr kumimoji="0" lang="en-US" altLang="zh-CN" dirty="0">
                <a:solidFill>
                  <a:srgbClr val="000000"/>
                </a:solidFill>
                <a:latin typeface="Times New Roman" panose="02020603050405020304" pitchFamily="18" charset="0"/>
              </a:rPr>
              <a:t>.5 </a:t>
            </a:r>
            <a:r>
              <a:rPr lang="zh-CN" altLang="en-US" dirty="0">
                <a:solidFill>
                  <a:srgbClr val="000000"/>
                </a:solidFill>
                <a:latin typeface="Times New Roman" panose="02020603050405020304" pitchFamily="18" charset="0"/>
              </a:rPr>
              <a:t>静态成员</a:t>
            </a:r>
            <a:endParaRPr kumimoji="0" lang="en-US" altLang="zh-CN" dirty="0">
              <a:solidFill>
                <a:srgbClr val="000000"/>
              </a:solidFill>
              <a:latin typeface="Times New Roman" panose="02020603050405020304" pitchFamily="18" charset="0"/>
            </a:endParaRPr>
          </a:p>
        </p:txBody>
      </p:sp>
      <p:grpSp>
        <p:nvGrpSpPr>
          <p:cNvPr id="57" name="Group 15"/>
          <p:cNvGrpSpPr>
            <a:grpSpLocks/>
          </p:cNvGrpSpPr>
          <p:nvPr/>
        </p:nvGrpSpPr>
        <p:grpSpPr bwMode="auto">
          <a:xfrm>
            <a:off x="6876132" y="4484365"/>
            <a:ext cx="434975" cy="393700"/>
            <a:chOff x="2078" y="1680"/>
            <a:chExt cx="1615" cy="1615"/>
          </a:xfrm>
        </p:grpSpPr>
        <p:sp>
          <p:nvSpPr>
            <p:cNvPr id="58"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59"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0"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1"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kumimoji="0" lang="zh-CN" altLang="en-US" sz="2400" b="1">
                <a:solidFill>
                  <a:srgbClr val="FFFFFF"/>
                </a:solidFill>
                <a:ea typeface="宋体" panose="02010600030101010101" pitchFamily="2" charset="-122"/>
              </a:endParaRPr>
            </a:p>
          </p:txBody>
        </p:sp>
        <p:sp>
          <p:nvSpPr>
            <p:cNvPr id="62"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sp>
          <p:nvSpPr>
            <p:cNvPr id="63"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kumimoji="0" lang="zh-CN" altLang="en-US" sz="1800">
                <a:solidFill>
                  <a:srgbClr val="000000"/>
                </a:solidFill>
                <a:latin typeface="Garamond" panose="02020404030301010803" pitchFamily="18" charset="0"/>
                <a:ea typeface="宋体" panose="02010600030101010101" pitchFamily="2" charset="-122"/>
              </a:endParaRPr>
            </a:p>
          </p:txBody>
        </p:sp>
      </p:grpSp>
    </p:spTree>
    <p:extLst>
      <p:ext uri="{BB962C8B-B14F-4D97-AF65-F5344CB8AC3E}">
        <p14:creationId xmlns:p14="http://schemas.microsoft.com/office/powerpoint/2010/main" val="1199805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r>
              <a:rPr lang="zh-CN" altLang="en-US"/>
              <a:t>类的定义</a:t>
            </a:r>
          </a:p>
        </p:txBody>
      </p:sp>
      <p:sp>
        <p:nvSpPr>
          <p:cNvPr id="11267" name="Rectangle 3"/>
          <p:cNvSpPr>
            <a:spLocks noGrp="1" noChangeArrowheads="1"/>
          </p:cNvSpPr>
          <p:nvPr>
            <p:ph idx="1"/>
          </p:nvPr>
        </p:nvSpPr>
        <p:spPr>
          <a:xfrm>
            <a:off x="384175" y="1844824"/>
            <a:ext cx="4392613" cy="647700"/>
          </a:xfrm>
        </p:spPr>
        <p:txBody>
          <a:bodyPr/>
          <a:lstStyle/>
          <a:p>
            <a:pPr eaLnBrk="1" hangingPunct="1"/>
            <a:r>
              <a:rPr lang="zh-CN" altLang="en-US" sz="2400" b="1" dirty="0"/>
              <a:t>类的定义形式</a:t>
            </a:r>
          </a:p>
        </p:txBody>
      </p:sp>
      <p:sp>
        <p:nvSpPr>
          <p:cNvPr id="2" name="矩形 1"/>
          <p:cNvSpPr/>
          <p:nvPr/>
        </p:nvSpPr>
        <p:spPr>
          <a:xfrm>
            <a:off x="971600" y="2438549"/>
            <a:ext cx="7560840" cy="199769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lvl="1"/>
            <a:r>
              <a:rPr kumimoji="1" lang="en-US" altLang="zh-CN" sz="2000" b="1" dirty="0">
                <a:solidFill>
                  <a:srgbClr val="0066FF"/>
                </a:solidFill>
                <a:latin typeface="Courier New" panose="02070309020205020404" pitchFamily="49" charset="0"/>
                <a:ea typeface="黑体" panose="02010609060101010101" pitchFamily="49" charset="-122"/>
                <a:cs typeface="Courier New" panose="02070309020205020404" pitchFamily="49" charset="0"/>
              </a:rPr>
              <a:t>class </a:t>
            </a:r>
            <a:r>
              <a:rPr kumimoji="1" lang="zh-CN" altLang="en-US" sz="2000" b="1" dirty="0">
                <a:solidFill>
                  <a:srgbClr val="0066FF"/>
                </a:solidFill>
                <a:latin typeface="Courier New" panose="02070309020205020404" pitchFamily="49" charset="0"/>
                <a:ea typeface="黑体" panose="02010609060101010101" pitchFamily="49" charset="-122"/>
                <a:cs typeface="Courier New" panose="02070309020205020404" pitchFamily="49" charset="0"/>
              </a:rPr>
              <a:t>类名</a:t>
            </a:r>
            <a:r>
              <a:rPr kumimoji="1" lang="en-US" altLang="zh-CN" sz="2000" b="1" dirty="0">
                <a:solidFill>
                  <a:srgbClr val="0066FF"/>
                </a:solidFill>
                <a:latin typeface="Courier New" panose="02070309020205020404" pitchFamily="49" charset="0"/>
                <a:ea typeface="黑体" panose="02010609060101010101" pitchFamily="49" charset="-122"/>
                <a:cs typeface="Courier New" panose="02070309020205020404" pitchFamily="49" charset="0"/>
              </a:rPr>
              <a:t>{</a:t>
            </a:r>
          </a:p>
          <a:p>
            <a:pPr marL="0" lvl="1"/>
            <a:r>
              <a:rPr kumimoji="1" lang="en-US" altLang="zh-CN" sz="2000" b="1" dirty="0">
                <a:solidFill>
                  <a:srgbClr val="FF0000"/>
                </a:solidFill>
                <a:latin typeface="Courier New" panose="02070309020205020404" pitchFamily="49" charset="0"/>
                <a:ea typeface="黑体" panose="02010609060101010101" pitchFamily="49" charset="-122"/>
                <a:cs typeface="Courier New" panose="02070309020205020404" pitchFamily="49" charset="0"/>
              </a:rPr>
              <a:t>private:</a:t>
            </a:r>
          </a:p>
          <a:p>
            <a:pPr marL="0" lvl="1"/>
            <a:r>
              <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私有数据成员和成员函数</a:t>
            </a: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p>
          <a:p>
            <a:pPr marL="0" lvl="1"/>
            <a:r>
              <a:rPr kumimoji="1" lang="en-US" altLang="zh-CN" sz="2000" b="1" dirty="0">
                <a:solidFill>
                  <a:srgbClr val="FF0000"/>
                </a:solidFill>
                <a:latin typeface="Courier New" panose="02070309020205020404" pitchFamily="49" charset="0"/>
                <a:ea typeface="黑体" panose="02010609060101010101" pitchFamily="49" charset="-122"/>
                <a:cs typeface="Courier New" panose="02070309020205020404" pitchFamily="49" charset="0"/>
              </a:rPr>
              <a:t>public:</a:t>
            </a:r>
          </a:p>
          <a:p>
            <a:pPr marL="0" lvl="1"/>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a:t>
            </a:r>
            <a:r>
              <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公有数据成员和成员函数</a:t>
            </a: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endPar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endParaRPr>
          </a:p>
          <a:p>
            <a:pPr marL="0" lvl="1"/>
            <a:r>
              <a:rPr kumimoji="1" lang="en-US" altLang="zh-CN" sz="2000" b="1" dirty="0">
                <a:solidFill>
                  <a:srgbClr val="0066FF"/>
                </a:solidFill>
                <a:latin typeface="Courier New" panose="02070309020205020404" pitchFamily="49" charset="0"/>
                <a:ea typeface="黑体" panose="02010609060101010101" pitchFamily="49" charset="-122"/>
                <a:cs typeface="Courier New" panose="02070309020205020404" pitchFamily="49" charset="0"/>
              </a:rPr>
              <a:t>};</a:t>
            </a:r>
            <a:endParaRPr kumimoji="1" lang="zh-CN" altLang="en-US" sz="2000" b="1" dirty="0">
              <a:solidFill>
                <a:srgbClr val="0066FF"/>
              </a:solidFill>
              <a:latin typeface="Courier New" panose="02070309020205020404" pitchFamily="49" charset="0"/>
              <a:ea typeface="黑体" panose="02010609060101010101" pitchFamily="49" charset="-122"/>
              <a:cs typeface="Courier New" panose="02070309020205020404" pitchFamily="49" charset="0"/>
            </a:endParaRPr>
          </a:p>
        </p:txBody>
      </p:sp>
      <p:sp>
        <p:nvSpPr>
          <p:cNvPr id="7" name="Rectangle 3"/>
          <p:cNvSpPr txBox="1">
            <a:spLocks noChangeArrowheads="1"/>
          </p:cNvSpPr>
          <p:nvPr/>
        </p:nvSpPr>
        <p:spPr bwMode="auto">
          <a:xfrm>
            <a:off x="382588" y="868363"/>
            <a:ext cx="8653908" cy="976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730375"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138363"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955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527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099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671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zh-CN" altLang="en-US" sz="2400" b="1" dirty="0">
                <a:latin typeface="+mn-lt"/>
                <a:ea typeface="+mn-ea"/>
              </a:rPr>
              <a:t>类是对一组属性（</a:t>
            </a:r>
            <a:r>
              <a:rPr lang="zh-CN" altLang="en-US" sz="2400" b="1" dirty="0">
                <a:solidFill>
                  <a:srgbClr val="FF0000"/>
                </a:solidFill>
                <a:latin typeface="+mn-lt"/>
                <a:ea typeface="+mn-ea"/>
              </a:rPr>
              <a:t>数据成员</a:t>
            </a:r>
            <a:r>
              <a:rPr lang="zh-CN" altLang="en-US" sz="2400" b="1" dirty="0">
                <a:latin typeface="+mn-lt"/>
                <a:ea typeface="+mn-ea"/>
              </a:rPr>
              <a:t>）和一组对属性进行操作的函数（</a:t>
            </a:r>
            <a:r>
              <a:rPr lang="zh-CN" altLang="en-US" sz="2400" b="1" dirty="0">
                <a:solidFill>
                  <a:srgbClr val="FF0000"/>
                </a:solidFill>
                <a:latin typeface="+mn-lt"/>
                <a:ea typeface="+mn-ea"/>
              </a:rPr>
              <a:t>成员函数</a:t>
            </a:r>
            <a:r>
              <a:rPr lang="zh-CN" altLang="en-US" sz="2400" b="1" dirty="0">
                <a:latin typeface="+mn-lt"/>
                <a:ea typeface="+mn-ea"/>
              </a:rPr>
              <a:t>）的封装</a:t>
            </a:r>
            <a:endParaRPr lang="en-US" altLang="zh-CN" sz="2400" b="1" dirty="0">
              <a:latin typeface="+mn-lt"/>
              <a:ea typeface="+mn-ea"/>
            </a:endParaRPr>
          </a:p>
        </p:txBody>
      </p:sp>
      <p:sp>
        <p:nvSpPr>
          <p:cNvPr id="10" name="Rectangle 3"/>
          <p:cNvSpPr txBox="1">
            <a:spLocks noChangeArrowheads="1"/>
          </p:cNvSpPr>
          <p:nvPr/>
        </p:nvSpPr>
        <p:spPr bwMode="auto">
          <a:xfrm>
            <a:off x="395536" y="4580260"/>
            <a:ext cx="8496944"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730375"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138363"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955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527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099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671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defRPr/>
            </a:pPr>
            <a:r>
              <a:rPr lang="zh-CN" altLang="en-US" sz="2400" b="1" dirty="0">
                <a:latin typeface="+mn-lt"/>
                <a:ea typeface="+mn-ea"/>
              </a:rPr>
              <a:t>私有成员（数据成员或成员函数）只能被自己类中的成员函数访问</a:t>
            </a:r>
            <a:endParaRPr lang="en-US" altLang="zh-CN" sz="2400" b="1" dirty="0">
              <a:latin typeface="+mn-lt"/>
              <a:ea typeface="+mn-ea"/>
            </a:endParaRPr>
          </a:p>
          <a:p>
            <a:pPr lvl="1" eaLnBrk="1" hangingPunct="1">
              <a:lnSpc>
                <a:spcPct val="110000"/>
              </a:lnSpc>
              <a:defRPr/>
            </a:pPr>
            <a:r>
              <a:rPr lang="zh-CN" altLang="en-US" sz="2000" b="1" dirty="0">
                <a:solidFill>
                  <a:srgbClr val="FF0000"/>
                </a:solidFill>
                <a:latin typeface="+mn-lt"/>
                <a:ea typeface="+mn-ea"/>
              </a:rPr>
              <a:t>成员默认是私有的</a:t>
            </a:r>
            <a:endParaRPr lang="en-US" altLang="zh-CN" sz="2000" b="1" dirty="0">
              <a:solidFill>
                <a:srgbClr val="FF0000"/>
              </a:solidFill>
              <a:latin typeface="+mn-lt"/>
              <a:ea typeface="+mn-ea"/>
            </a:endParaRPr>
          </a:p>
          <a:p>
            <a:pPr eaLnBrk="1" hangingPunct="1">
              <a:lnSpc>
                <a:spcPct val="110000"/>
              </a:lnSpc>
              <a:defRPr/>
            </a:pPr>
            <a:r>
              <a:rPr lang="zh-CN" altLang="en-US" sz="2400" b="1" dirty="0">
                <a:latin typeface="+mn-lt"/>
                <a:ea typeface="+mn-ea"/>
              </a:rPr>
              <a:t>公有成员是类的对外接口，可以被外部访问</a:t>
            </a:r>
            <a:endParaRPr lang="en-US" altLang="zh-CN" sz="2400" b="1" dirty="0">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P spid="2" grpId="0" animBg="1"/>
      <p:bldP spid="7"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1043608" y="179388"/>
            <a:ext cx="8100392" cy="688975"/>
          </a:xfrm>
        </p:spPr>
        <p:txBody>
          <a:bodyPr/>
          <a:lstStyle/>
          <a:p>
            <a:pPr eaLnBrk="1" hangingPunct="1"/>
            <a:r>
              <a:rPr lang="en-US" altLang="zh-CN" dirty="0" err="1">
                <a:latin typeface="Courier New" panose="02070309020205020404" pitchFamily="49" charset="0"/>
              </a:rPr>
              <a:t>DoubleArray</a:t>
            </a:r>
            <a:r>
              <a:rPr lang="zh-CN" altLang="en-US" dirty="0">
                <a:latin typeface="Courier New" panose="02070309020205020404" pitchFamily="49" charset="0"/>
              </a:rPr>
              <a:t>类的定义</a:t>
            </a:r>
          </a:p>
        </p:txBody>
      </p:sp>
      <p:sp>
        <p:nvSpPr>
          <p:cNvPr id="8" name="Rectangle 3"/>
          <p:cNvSpPr>
            <a:spLocks noGrp="1" noChangeArrowheads="1"/>
          </p:cNvSpPr>
          <p:nvPr>
            <p:ph idx="1"/>
          </p:nvPr>
        </p:nvSpPr>
        <p:spPr>
          <a:xfrm>
            <a:off x="142875" y="981075"/>
            <a:ext cx="8858250" cy="5632311"/>
          </a:xfrm>
          <a:solidFill>
            <a:schemeClr val="bg1">
              <a:lumMod val="85000"/>
            </a:schemeClr>
          </a:solidFill>
          <a:ln>
            <a:noFill/>
          </a:ln>
          <a:effectLst/>
        </p:spPr>
        <p:txBody>
          <a:bodyPr>
            <a:spAutoFit/>
          </a:bodyPr>
          <a:lstStyle/>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class </a:t>
            </a:r>
            <a:r>
              <a:rPr lang="en-US" altLang="zh-CN" sz="2000" b="1" kern="1200" dirty="0" err="1">
                <a:solidFill>
                  <a:schemeClr val="tx1"/>
                </a:solidFill>
                <a:latin typeface="Courier New" panose="02070309020205020404" pitchFamily="49" charset="0"/>
                <a:ea typeface="宋体" panose="02010600030101010101" pitchFamily="2" charset="-122"/>
              </a:rPr>
              <a:t>DoubleArray</a:t>
            </a:r>
            <a:r>
              <a:rPr lang="en-US" altLang="zh-CN" sz="2000" b="1" kern="1200" dirty="0">
                <a:solidFill>
                  <a:schemeClr val="tx1"/>
                </a:solidFill>
                <a:latin typeface="Courier New" panose="02070309020205020404" pitchFamily="49" charset="0"/>
                <a:ea typeface="宋体" panose="02010600030101010101" pitchFamily="2" charset="-122"/>
              </a:rPr>
              <a:t>{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private: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low;</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high;</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double *storage;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public:</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zh-CN" altLang="en-US" sz="2000" b="1" kern="1200" dirty="0">
                <a:solidFill>
                  <a:schemeClr val="tx1"/>
                </a:solidFill>
                <a:latin typeface="Courier New" panose="02070309020205020404" pitchFamily="49" charset="0"/>
                <a:ea typeface="宋体" panose="02010600030101010101" pitchFamily="2" charset="-122"/>
              </a:rPr>
              <a:t>根据</a:t>
            </a:r>
            <a:r>
              <a:rPr lang="en-US" altLang="zh-CN" sz="2000" b="1" kern="1200" dirty="0">
                <a:solidFill>
                  <a:schemeClr val="tx1"/>
                </a:solidFill>
                <a:latin typeface="Courier New" panose="02070309020205020404" pitchFamily="49" charset="0"/>
                <a:ea typeface="宋体" panose="02010600030101010101" pitchFamily="2" charset="-122"/>
              </a:rPr>
              <a:t>low</a:t>
            </a:r>
            <a:r>
              <a:rPr lang="zh-CN" altLang="en-US" sz="2000" b="1" kern="1200" dirty="0">
                <a:solidFill>
                  <a:schemeClr val="tx1"/>
                </a:solidFill>
                <a:latin typeface="Courier New" panose="02070309020205020404" pitchFamily="49" charset="0"/>
                <a:ea typeface="宋体" panose="02010600030101010101" pitchFamily="2" charset="-122"/>
              </a:rPr>
              <a:t>和</a:t>
            </a:r>
            <a:r>
              <a:rPr lang="en-US" altLang="zh-CN" sz="2000" b="1" kern="1200" dirty="0">
                <a:solidFill>
                  <a:schemeClr val="tx1"/>
                </a:solidFill>
                <a:latin typeface="Courier New" panose="02070309020205020404" pitchFamily="49" charset="0"/>
                <a:ea typeface="宋体" panose="02010600030101010101" pitchFamily="2" charset="-122"/>
              </a:rPr>
              <a:t>high</a:t>
            </a:r>
            <a:r>
              <a:rPr lang="zh-CN" altLang="en-US" sz="2000" b="1" kern="1200" dirty="0">
                <a:solidFill>
                  <a:schemeClr val="tx1"/>
                </a:solidFill>
                <a:latin typeface="Courier New" panose="02070309020205020404" pitchFamily="49" charset="0"/>
                <a:ea typeface="宋体" panose="02010600030101010101" pitchFamily="2" charset="-122"/>
              </a:rPr>
              <a:t>的值动态分配空间，成功返回</a:t>
            </a:r>
            <a:r>
              <a:rPr lang="en-US" altLang="zh-CN" sz="2000" b="1" kern="1200" dirty="0">
                <a:solidFill>
                  <a:schemeClr val="tx1"/>
                </a:solidFill>
                <a:latin typeface="Courier New" panose="02070309020205020404" pitchFamily="49" charset="0"/>
                <a:ea typeface="宋体" panose="02010600030101010101" pitchFamily="2" charset="-122"/>
              </a:rPr>
              <a:t>true</a:t>
            </a:r>
            <a:r>
              <a:rPr lang="zh-CN" altLang="en-US" sz="2000" b="1" kern="1200" dirty="0">
                <a:solidFill>
                  <a:schemeClr val="tx1"/>
                </a:solidFill>
                <a:latin typeface="Courier New" panose="02070309020205020404" pitchFamily="49" charset="0"/>
                <a:ea typeface="宋体" panose="02010600030101010101" pitchFamily="2" charset="-122"/>
              </a:rPr>
              <a:t>，否则返回</a:t>
            </a:r>
            <a:r>
              <a:rPr lang="en-US" altLang="zh-CN" sz="2000" b="1" kern="1200" dirty="0">
                <a:solidFill>
                  <a:schemeClr val="tx1"/>
                </a:solidFill>
                <a:latin typeface="Courier New" panose="02070309020205020404" pitchFamily="49" charset="0"/>
                <a:ea typeface="宋体" panose="02010600030101010101" pitchFamily="2" charset="-122"/>
              </a:rPr>
              <a:t>false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bool initialize(</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lh</a:t>
            </a: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err="1">
                <a:solidFill>
                  <a:schemeClr val="tx1"/>
                </a:solidFill>
                <a:latin typeface="Courier New" panose="02070309020205020404" pitchFamily="49" charset="0"/>
                <a:ea typeface="宋体" panose="02010600030101010101" pitchFamily="2" charset="-122"/>
              </a:rPr>
              <a:t>rh</a:t>
            </a: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zh-CN" altLang="en-US" sz="2000" b="1" kern="1200" dirty="0">
                <a:solidFill>
                  <a:schemeClr val="tx1"/>
                </a:solidFill>
                <a:latin typeface="Courier New" panose="02070309020205020404" pitchFamily="49" charset="0"/>
                <a:ea typeface="宋体" panose="02010600030101010101" pitchFamily="2" charset="-122"/>
              </a:rPr>
              <a:t>设置数组元素的值，返回</a:t>
            </a:r>
            <a:r>
              <a:rPr lang="en-US" altLang="zh-CN" sz="2000" b="1" kern="1200" dirty="0">
                <a:solidFill>
                  <a:schemeClr val="tx1"/>
                </a:solidFill>
                <a:latin typeface="Courier New" panose="02070309020205020404" pitchFamily="49" charset="0"/>
                <a:ea typeface="宋体" panose="02010600030101010101" pitchFamily="2" charset="-122"/>
              </a:rPr>
              <a:t>true</a:t>
            </a:r>
            <a:r>
              <a:rPr lang="zh-CN" altLang="en-US" sz="2000" b="1" kern="1200" dirty="0">
                <a:solidFill>
                  <a:schemeClr val="tx1"/>
                </a:solidFill>
                <a:latin typeface="Courier New" panose="02070309020205020404" pitchFamily="49" charset="0"/>
                <a:ea typeface="宋体" panose="02010600030101010101" pitchFamily="2" charset="-122"/>
              </a:rPr>
              <a:t>表示正常，</a:t>
            </a:r>
            <a:r>
              <a:rPr lang="en-US" altLang="zh-CN" sz="2000" b="1" kern="1200" dirty="0">
                <a:solidFill>
                  <a:schemeClr val="tx1"/>
                </a:solidFill>
                <a:latin typeface="Courier New" panose="02070309020205020404" pitchFamily="49" charset="0"/>
                <a:ea typeface="宋体" panose="02010600030101010101" pitchFamily="2" charset="-122"/>
              </a:rPr>
              <a:t>false</a:t>
            </a:r>
            <a:r>
              <a:rPr lang="zh-CN" altLang="en-US" sz="2000" b="1" kern="1200" dirty="0">
                <a:solidFill>
                  <a:schemeClr val="tx1"/>
                </a:solidFill>
                <a:latin typeface="Courier New" panose="02070309020205020404" pitchFamily="49" charset="0"/>
                <a:ea typeface="宋体" panose="02010600030101010101" pitchFamily="2" charset="-122"/>
              </a:rPr>
              <a:t>表示下标越界</a:t>
            </a: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bool set(</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index, double value);</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zh-CN" altLang="en-US" sz="2000" b="1" kern="1200" dirty="0">
                <a:solidFill>
                  <a:schemeClr val="tx1"/>
                </a:solidFill>
                <a:latin typeface="Courier New" panose="02070309020205020404" pitchFamily="49" charset="0"/>
                <a:ea typeface="宋体" panose="02010600030101010101" pitchFamily="2" charset="-122"/>
              </a:rPr>
              <a:t>取数据元素的值，返回</a:t>
            </a:r>
            <a:r>
              <a:rPr lang="en-US" altLang="zh-CN" sz="2000" b="1" kern="1200" dirty="0">
                <a:solidFill>
                  <a:schemeClr val="tx1"/>
                </a:solidFill>
                <a:latin typeface="Courier New" panose="02070309020205020404" pitchFamily="49" charset="0"/>
                <a:ea typeface="宋体" panose="02010600030101010101" pitchFamily="2" charset="-122"/>
              </a:rPr>
              <a:t>true</a:t>
            </a:r>
            <a:r>
              <a:rPr lang="zh-CN" altLang="en-US" sz="2000" b="1" kern="1200" dirty="0">
                <a:solidFill>
                  <a:schemeClr val="tx1"/>
                </a:solidFill>
                <a:latin typeface="Courier New" panose="02070309020205020404" pitchFamily="49" charset="0"/>
                <a:ea typeface="宋体" panose="02010600030101010101" pitchFamily="2" charset="-122"/>
              </a:rPr>
              <a:t>表示正常，</a:t>
            </a:r>
            <a:r>
              <a:rPr lang="en-US" altLang="zh-CN" sz="2000" b="1" kern="1200" dirty="0">
                <a:solidFill>
                  <a:schemeClr val="tx1"/>
                </a:solidFill>
                <a:latin typeface="Courier New" panose="02070309020205020404" pitchFamily="49" charset="0"/>
                <a:ea typeface="宋体" panose="02010600030101010101" pitchFamily="2" charset="-122"/>
              </a:rPr>
              <a:t>false</a:t>
            </a:r>
            <a:r>
              <a:rPr lang="zh-CN" altLang="en-US" sz="2000" b="1" kern="1200" dirty="0">
                <a:solidFill>
                  <a:schemeClr val="tx1"/>
                </a:solidFill>
                <a:latin typeface="Courier New" panose="02070309020205020404" pitchFamily="49" charset="0"/>
                <a:ea typeface="宋体" panose="02010600030101010101" pitchFamily="2" charset="-122"/>
              </a:rPr>
              <a:t>表示下标越界</a:t>
            </a: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bool get(</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index, double &amp;value);</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zh-CN" altLang="en-US" sz="2000" b="1" kern="1200" dirty="0">
                <a:solidFill>
                  <a:schemeClr val="tx1"/>
                </a:solidFill>
                <a:latin typeface="Courier New" panose="02070309020205020404" pitchFamily="49" charset="0"/>
                <a:ea typeface="宋体" panose="02010600030101010101" pitchFamily="2" charset="-122"/>
              </a:rPr>
              <a:t>回收数组空间</a:t>
            </a: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void destroy();</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idx="1"/>
          </p:nvPr>
        </p:nvSpPr>
        <p:spPr>
          <a:xfrm>
            <a:off x="179512" y="980728"/>
            <a:ext cx="8858250" cy="5324535"/>
          </a:xfr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lnSpc>
                <a:spcPct val="100000"/>
              </a:lnSpc>
              <a:spcBef>
                <a:spcPct val="0"/>
              </a:spcBef>
              <a:buNone/>
            </a:pPr>
            <a:r>
              <a:rPr lang="en-US" altLang="zh-CN" sz="2000" b="1" kern="1200" dirty="0">
                <a:solidFill>
                  <a:srgbClr val="0066FF"/>
                </a:solidFill>
                <a:latin typeface="Courier New" panose="02070309020205020404" pitchFamily="49" charset="0"/>
                <a:ea typeface="宋体" panose="02010600030101010101" pitchFamily="2" charset="-122"/>
              </a:rPr>
              <a:t>bool </a:t>
            </a:r>
            <a:r>
              <a:rPr lang="en-US" altLang="zh-CN" sz="2000" b="1" kern="1200" dirty="0" err="1">
                <a:solidFill>
                  <a:srgbClr val="0066FF"/>
                </a:solidFill>
                <a:latin typeface="Courier New" panose="02070309020205020404" pitchFamily="49" charset="0"/>
                <a:ea typeface="宋体" panose="02010600030101010101" pitchFamily="2" charset="-122"/>
              </a:rPr>
              <a:t>DoubleArray</a:t>
            </a:r>
            <a:r>
              <a:rPr lang="en-US" altLang="zh-CN" sz="2000" b="1" kern="1200" dirty="0">
                <a:solidFill>
                  <a:srgbClr val="0066FF"/>
                </a:solidFill>
                <a:latin typeface="Courier New" panose="02070309020205020404" pitchFamily="49" charset="0"/>
                <a:ea typeface="宋体" panose="02010600030101010101" pitchFamily="2" charset="-122"/>
              </a:rPr>
              <a:t>::initialize(</a:t>
            </a:r>
            <a:r>
              <a:rPr lang="en-US" altLang="zh-CN" sz="2000" b="1" kern="1200" dirty="0" err="1">
                <a:solidFill>
                  <a:srgbClr val="0066FF"/>
                </a:solidFill>
                <a:latin typeface="Courier New" panose="02070309020205020404" pitchFamily="49" charset="0"/>
                <a:ea typeface="宋体" panose="02010600030101010101" pitchFamily="2" charset="-122"/>
              </a:rPr>
              <a:t>int</a:t>
            </a:r>
            <a:r>
              <a:rPr lang="en-US" altLang="zh-CN" sz="2000" b="1" kern="1200" dirty="0">
                <a:solidFill>
                  <a:srgbClr val="0066FF"/>
                </a:solidFill>
                <a:latin typeface="Courier New" panose="02070309020205020404" pitchFamily="49" charset="0"/>
                <a:ea typeface="宋体" panose="02010600030101010101" pitchFamily="2" charset="-122"/>
              </a:rPr>
              <a:t> </a:t>
            </a:r>
            <a:r>
              <a:rPr lang="en-US" altLang="zh-CN" sz="2000" b="1" kern="1200" dirty="0" err="1">
                <a:solidFill>
                  <a:srgbClr val="0066FF"/>
                </a:solidFill>
                <a:latin typeface="Courier New" panose="02070309020205020404" pitchFamily="49" charset="0"/>
                <a:ea typeface="宋体" panose="02010600030101010101" pitchFamily="2" charset="-122"/>
              </a:rPr>
              <a:t>lh</a:t>
            </a:r>
            <a:r>
              <a:rPr lang="en-US" altLang="zh-CN" sz="2000" b="1" kern="1200" dirty="0">
                <a:solidFill>
                  <a:srgbClr val="0066FF"/>
                </a:solidFill>
                <a:latin typeface="Courier New" panose="02070309020205020404" pitchFamily="49" charset="0"/>
                <a:ea typeface="宋体" panose="02010600030101010101" pitchFamily="2" charset="-122"/>
              </a:rPr>
              <a:t>, </a:t>
            </a:r>
            <a:r>
              <a:rPr lang="en-US" altLang="zh-CN" sz="2000" b="1" kern="1200" dirty="0" err="1">
                <a:solidFill>
                  <a:srgbClr val="0066FF"/>
                </a:solidFill>
                <a:latin typeface="Courier New" panose="02070309020205020404" pitchFamily="49" charset="0"/>
                <a:ea typeface="宋体" panose="02010600030101010101" pitchFamily="2" charset="-122"/>
              </a:rPr>
              <a:t>int</a:t>
            </a:r>
            <a:r>
              <a:rPr lang="en-US" altLang="zh-CN" sz="2000" b="1" kern="1200" dirty="0">
                <a:solidFill>
                  <a:srgbClr val="0066FF"/>
                </a:solidFill>
                <a:latin typeface="Courier New" panose="02070309020205020404" pitchFamily="49" charset="0"/>
                <a:ea typeface="宋体" panose="02010600030101010101" pitchFamily="2" charset="-122"/>
              </a:rPr>
              <a:t> </a:t>
            </a:r>
            <a:r>
              <a:rPr lang="en-US" altLang="zh-CN" sz="2000" b="1" kern="1200" dirty="0" err="1">
                <a:solidFill>
                  <a:srgbClr val="0066FF"/>
                </a:solidFill>
                <a:latin typeface="Courier New" panose="02070309020205020404" pitchFamily="49" charset="0"/>
                <a:ea typeface="宋体" panose="02010600030101010101" pitchFamily="2" charset="-122"/>
              </a:rPr>
              <a:t>rh</a:t>
            </a:r>
            <a:r>
              <a:rPr lang="en-US" altLang="zh-CN" sz="2000" b="1" kern="1200" dirty="0">
                <a:solidFill>
                  <a:srgbClr val="0066FF"/>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a:solidFill>
                  <a:srgbClr val="C00000"/>
                </a:solidFill>
                <a:latin typeface="Courier New" panose="02070309020205020404" pitchFamily="49" charset="0"/>
                <a:ea typeface="宋体" panose="02010600030101010101" pitchFamily="2" charset="-122"/>
              </a:rPr>
              <a:t>low</a:t>
            </a:r>
            <a:r>
              <a:rPr lang="en-US" altLang="zh-CN" sz="2000" b="1" kern="1200" dirty="0">
                <a:solidFill>
                  <a:schemeClr val="tx1"/>
                </a:solidFill>
                <a:latin typeface="Courier New" panose="02070309020205020404" pitchFamily="49" charset="0"/>
                <a:ea typeface="宋体" panose="02010600030101010101" pitchFamily="2" charset="-122"/>
              </a:rPr>
              <a:t> = </a:t>
            </a:r>
            <a:r>
              <a:rPr lang="en-US" altLang="zh-CN" sz="2000" b="1" kern="1200" dirty="0" err="1">
                <a:solidFill>
                  <a:schemeClr val="tx1"/>
                </a:solidFill>
                <a:latin typeface="Courier New" panose="02070309020205020404" pitchFamily="49" charset="0"/>
                <a:ea typeface="宋体" panose="02010600030101010101" pitchFamily="2" charset="-122"/>
              </a:rPr>
              <a:t>lh</a:t>
            </a: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a:solidFill>
                  <a:srgbClr val="C00000"/>
                </a:solidFill>
                <a:latin typeface="Courier New" panose="02070309020205020404" pitchFamily="49" charset="0"/>
                <a:ea typeface="宋体" panose="02010600030101010101" pitchFamily="2" charset="-122"/>
              </a:rPr>
              <a:t>high</a:t>
            </a:r>
            <a:r>
              <a:rPr lang="en-US" altLang="zh-CN" sz="2000" b="1" kern="1200" dirty="0">
                <a:solidFill>
                  <a:schemeClr val="tx1"/>
                </a:solidFill>
                <a:latin typeface="Courier New" panose="02070309020205020404" pitchFamily="49" charset="0"/>
                <a:ea typeface="宋体" panose="02010600030101010101" pitchFamily="2" charset="-122"/>
              </a:rPr>
              <a:t> = </a:t>
            </a:r>
            <a:r>
              <a:rPr lang="en-US" altLang="zh-CN" sz="2000" b="1" kern="1200" dirty="0" err="1">
                <a:solidFill>
                  <a:schemeClr val="tx1"/>
                </a:solidFill>
                <a:latin typeface="Courier New" panose="02070309020205020404" pitchFamily="49" charset="0"/>
                <a:ea typeface="宋体" panose="02010600030101010101" pitchFamily="2" charset="-122"/>
              </a:rPr>
              <a:t>rh</a:t>
            </a: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a:t>
            </a:r>
            <a:r>
              <a:rPr lang="en-US" altLang="zh-CN" sz="2000" b="1" kern="1200" dirty="0">
                <a:solidFill>
                  <a:srgbClr val="C00000"/>
                </a:solidFill>
                <a:latin typeface="Courier New" panose="02070309020205020404" pitchFamily="49" charset="0"/>
                <a:ea typeface="宋体" panose="02010600030101010101" pitchFamily="2" charset="-122"/>
              </a:rPr>
              <a:t>storage</a:t>
            </a:r>
            <a:r>
              <a:rPr lang="en-US" altLang="zh-CN" sz="2000" b="1" kern="1200" dirty="0">
                <a:solidFill>
                  <a:schemeClr val="tx1"/>
                </a:solidFill>
                <a:latin typeface="Courier New" panose="02070309020205020404" pitchFamily="49" charset="0"/>
                <a:ea typeface="宋体" panose="02010600030101010101" pitchFamily="2" charset="-122"/>
              </a:rPr>
              <a:t> = new double [high-low+1];</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if(storage)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return true;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else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return false;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endParaRPr lang="en-US" altLang="zh-CN" sz="2000" b="1" kern="1200" dirty="0">
              <a:solidFill>
                <a:schemeClr val="tx1"/>
              </a:solidFill>
              <a:latin typeface="Courier New" panose="02070309020205020404" pitchFamily="49" charset="0"/>
              <a:ea typeface="宋体" panose="02010600030101010101" pitchFamily="2" charset="-122"/>
            </a:endParaRP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bool </a:t>
            </a:r>
            <a:r>
              <a:rPr lang="en-US" altLang="zh-CN" sz="2000" b="1" kern="1200" dirty="0" err="1">
                <a:solidFill>
                  <a:schemeClr val="tx1"/>
                </a:solidFill>
                <a:latin typeface="Courier New" panose="02070309020205020404" pitchFamily="49" charset="0"/>
                <a:ea typeface="宋体" panose="02010600030101010101" pitchFamily="2" charset="-122"/>
              </a:rPr>
              <a:t>DoubleArray</a:t>
            </a:r>
            <a:r>
              <a:rPr lang="en-US" altLang="zh-CN" sz="2000" b="1" kern="1200" dirty="0">
                <a:solidFill>
                  <a:schemeClr val="tx1"/>
                </a:solidFill>
                <a:latin typeface="Courier New" panose="02070309020205020404" pitchFamily="49" charset="0"/>
                <a:ea typeface="宋体" panose="02010600030101010101" pitchFamily="2" charset="-122"/>
              </a:rPr>
              <a:t>::set(</a:t>
            </a:r>
            <a:r>
              <a:rPr lang="en-US" altLang="zh-CN" sz="2000" b="1" kern="1200" dirty="0" err="1">
                <a:solidFill>
                  <a:schemeClr val="tx1"/>
                </a:solidFill>
                <a:latin typeface="Courier New" panose="02070309020205020404" pitchFamily="49" charset="0"/>
                <a:ea typeface="宋体" panose="02010600030101010101" pitchFamily="2" charset="-122"/>
              </a:rPr>
              <a:t>int</a:t>
            </a:r>
            <a:r>
              <a:rPr lang="en-US" altLang="zh-CN" sz="2000" b="1" kern="1200" dirty="0">
                <a:solidFill>
                  <a:schemeClr val="tx1"/>
                </a:solidFill>
                <a:latin typeface="Courier New" panose="02070309020205020404" pitchFamily="49" charset="0"/>
                <a:ea typeface="宋体" panose="02010600030101010101" pitchFamily="2" charset="-122"/>
              </a:rPr>
              <a:t> index, double value)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if (index&lt;low || index&gt;high) </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return false;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storage[index-low] = value;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   return true;</a:t>
            </a:r>
          </a:p>
          <a:p>
            <a:pPr marL="0" indent="0">
              <a:lnSpc>
                <a:spcPct val="100000"/>
              </a:lnSpc>
              <a:spcBef>
                <a:spcPct val="0"/>
              </a:spcBef>
              <a:buNone/>
            </a:pPr>
            <a:r>
              <a:rPr lang="en-US" altLang="zh-CN" sz="2000" b="1" kern="1200" dirty="0">
                <a:solidFill>
                  <a:schemeClr val="tx1"/>
                </a:solidFill>
                <a:latin typeface="Courier New" panose="02070309020205020404" pitchFamily="49" charset="0"/>
                <a:ea typeface="宋体" panose="02010600030101010101" pitchFamily="2" charset="-122"/>
              </a:rPr>
              <a:t>}</a:t>
            </a:r>
          </a:p>
        </p:txBody>
      </p:sp>
      <p:sp>
        <p:nvSpPr>
          <p:cNvPr id="5" name="Rectangle 2"/>
          <p:cNvSpPr>
            <a:spLocks noGrp="1" noRot="1" noChangeArrowheads="1"/>
          </p:cNvSpPr>
          <p:nvPr>
            <p:ph type="title"/>
          </p:nvPr>
        </p:nvSpPr>
        <p:spPr>
          <a:xfrm>
            <a:off x="1043608" y="179388"/>
            <a:ext cx="8100392" cy="688975"/>
          </a:xfrm>
        </p:spPr>
        <p:txBody>
          <a:bodyPr/>
          <a:lstStyle/>
          <a:p>
            <a:pPr eaLnBrk="1" hangingPunct="1"/>
            <a:r>
              <a:rPr lang="en-US" altLang="zh-CN" dirty="0" err="1">
                <a:latin typeface="Courier New" panose="02070309020205020404" pitchFamily="49" charset="0"/>
              </a:rPr>
              <a:t>DoubleArray</a:t>
            </a:r>
            <a:r>
              <a:rPr lang="zh-CN" altLang="en-US" dirty="0">
                <a:latin typeface="Courier New" panose="02070309020205020404" pitchFamily="49" charset="0"/>
              </a:rPr>
              <a:t>类的定义</a:t>
            </a:r>
          </a:p>
        </p:txBody>
      </p:sp>
    </p:spTree>
    <p:extLst>
      <p:ext uri="{BB962C8B-B14F-4D97-AF65-F5344CB8AC3E}">
        <p14:creationId xmlns:p14="http://schemas.microsoft.com/office/powerpoint/2010/main" val="4215111843"/>
      </p:ext>
    </p:extLst>
  </p:cSld>
  <p:clrMapOvr>
    <a:masterClrMapping/>
  </p:clrMapOvr>
</p:sld>
</file>

<file path=ppt/theme/theme1.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华文新魏"/>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黑体" pitchFamily="49" charset="-122"/>
          </a:defRPr>
        </a:defPPr>
      </a:lstStyle>
    </a:spDef>
    <a:ln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黑体" pitchFamily="49" charset="-122"/>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8545</TotalTime>
  <Words>4271</Words>
  <Application>Microsoft Macintosh PowerPoint</Application>
  <PresentationFormat>On-screen Show (4:3)</PresentationFormat>
  <Paragraphs>586</Paragraphs>
  <Slides>45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等线</vt:lpstr>
      <vt:lpstr>黑体</vt:lpstr>
      <vt:lpstr>Arial</vt:lpstr>
      <vt:lpstr>Courier New</vt:lpstr>
      <vt:lpstr>Garamond</vt:lpstr>
      <vt:lpstr>Times New Roman</vt:lpstr>
      <vt:lpstr>Wingdings</vt:lpstr>
      <vt:lpstr>1_自定义设计方案</vt:lpstr>
      <vt:lpstr>第十章   创建功能更强的类型</vt:lpstr>
      <vt:lpstr>第十章 创建功能更强的类型</vt:lpstr>
      <vt:lpstr>面向过程 vs 面向对象</vt:lpstr>
      <vt:lpstr>类与它的对象</vt:lpstr>
      <vt:lpstr>面向对象的程序设计的特点</vt:lpstr>
      <vt:lpstr>第十章 创建功能更强的类型</vt:lpstr>
      <vt:lpstr>类的定义</vt:lpstr>
      <vt:lpstr>DoubleArray类的定义</vt:lpstr>
      <vt:lpstr>DoubleArray类的定义</vt:lpstr>
      <vt:lpstr>DoubleArray类的定义</vt:lpstr>
      <vt:lpstr>对象的定义</vt:lpstr>
      <vt:lpstr>this指针 </vt:lpstr>
      <vt:lpstr>对象的操作</vt:lpstr>
      <vt:lpstr>第十章 创建功能更强的类型</vt:lpstr>
      <vt:lpstr>对象的构造与析构</vt:lpstr>
      <vt:lpstr>构造函数的特点</vt:lpstr>
      <vt:lpstr>为DoubleArray定义构造函数</vt:lpstr>
      <vt:lpstr>Exercise</vt:lpstr>
      <vt:lpstr>重载构造函数例</vt:lpstr>
      <vt:lpstr>初始化列表方法</vt:lpstr>
      <vt:lpstr>复制构造函数</vt:lpstr>
      <vt:lpstr>自动调用复制构造函数</vt:lpstr>
      <vt:lpstr>析构函数</vt:lpstr>
      <vt:lpstr>验证对象的生命周期</vt:lpstr>
      <vt:lpstr>验证对象的生命周期</vt:lpstr>
      <vt:lpstr>Exercise</vt:lpstr>
      <vt:lpstr>第十章 创建功能更强的类型</vt:lpstr>
      <vt:lpstr>常量对象</vt:lpstr>
      <vt:lpstr>常量对象与常量成员函数例</vt:lpstr>
      <vt:lpstr>常量数据成员</vt:lpstr>
      <vt:lpstr>第十章 创建功能更强的类型</vt:lpstr>
      <vt:lpstr>静态数据成员</vt:lpstr>
      <vt:lpstr>静态成员函数</vt:lpstr>
      <vt:lpstr>静态成员函数例</vt:lpstr>
      <vt:lpstr>静态成员函数实例</vt:lpstr>
      <vt:lpstr>类定义</vt:lpstr>
      <vt:lpstr>StaticSample的应用</vt:lpstr>
      <vt:lpstr>静态的常量成员</vt:lpstr>
      <vt:lpstr>第十章 创建功能更强的类型</vt:lpstr>
      <vt:lpstr>友元</vt:lpstr>
      <vt:lpstr>友元特点</vt:lpstr>
      <vt:lpstr>友元函数的声明例</vt:lpstr>
      <vt:lpstr>友元函数的声明例</vt:lpstr>
      <vt:lpstr>总结 </vt:lpstr>
      <vt:lpstr>作业&amp;上机练习</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教材参考教材</dc:title>
  <dc:creator>User</dc:creator>
  <cp:lastModifiedBy>Kenny Zhu</cp:lastModifiedBy>
  <cp:revision>168</cp:revision>
  <dcterms:created xsi:type="dcterms:W3CDTF">2013-02-22T04:44:02Z</dcterms:created>
  <dcterms:modified xsi:type="dcterms:W3CDTF">2023-07-13T01:18:18Z</dcterms:modified>
</cp:coreProperties>
</file>