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2"/>
  </p:notesMasterIdLst>
  <p:sldIdLst>
    <p:sldId id="349" r:id="rId2"/>
    <p:sldId id="350" r:id="rId3"/>
    <p:sldId id="351" r:id="rId4"/>
    <p:sldId id="352" r:id="rId5"/>
    <p:sldId id="256" r:id="rId6"/>
    <p:sldId id="257" r:id="rId7"/>
    <p:sldId id="285" r:id="rId8"/>
    <p:sldId id="354" r:id="rId9"/>
    <p:sldId id="268" r:id="rId10"/>
    <p:sldId id="353" r:id="rId11"/>
    <p:sldId id="270" r:id="rId12"/>
    <p:sldId id="271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59" r:id="rId24"/>
    <p:sldId id="286" r:id="rId25"/>
    <p:sldId id="290" r:id="rId26"/>
    <p:sldId id="289" r:id="rId27"/>
    <p:sldId id="291" r:id="rId28"/>
    <p:sldId id="288" r:id="rId29"/>
    <p:sldId id="293" r:id="rId30"/>
    <p:sldId id="294" r:id="rId31"/>
    <p:sldId id="295" r:id="rId32"/>
    <p:sldId id="296" r:id="rId33"/>
    <p:sldId id="260" r:id="rId34"/>
    <p:sldId id="298" r:id="rId35"/>
    <p:sldId id="299" r:id="rId36"/>
    <p:sldId id="300" r:id="rId37"/>
    <p:sldId id="301" r:id="rId38"/>
    <p:sldId id="297" r:id="rId39"/>
    <p:sldId id="302" r:id="rId40"/>
    <p:sldId id="303" r:id="rId41"/>
    <p:sldId id="306" r:id="rId42"/>
    <p:sldId id="326" r:id="rId43"/>
    <p:sldId id="312" r:id="rId44"/>
    <p:sldId id="311" r:id="rId45"/>
    <p:sldId id="304" r:id="rId46"/>
    <p:sldId id="313" r:id="rId47"/>
    <p:sldId id="315" r:id="rId48"/>
    <p:sldId id="317" r:id="rId49"/>
    <p:sldId id="319" r:id="rId50"/>
    <p:sldId id="320" r:id="rId51"/>
    <p:sldId id="321" r:id="rId52"/>
    <p:sldId id="324" r:id="rId53"/>
    <p:sldId id="262" r:id="rId54"/>
    <p:sldId id="355" r:id="rId55"/>
    <p:sldId id="357" r:id="rId56"/>
    <p:sldId id="358" r:id="rId57"/>
    <p:sldId id="381" r:id="rId58"/>
    <p:sldId id="359" r:id="rId59"/>
    <p:sldId id="325" r:id="rId60"/>
    <p:sldId id="360" r:id="rId61"/>
    <p:sldId id="361" r:id="rId62"/>
    <p:sldId id="362" r:id="rId63"/>
    <p:sldId id="363" r:id="rId64"/>
    <p:sldId id="364" r:id="rId65"/>
    <p:sldId id="339" r:id="rId66"/>
    <p:sldId id="263" r:id="rId67"/>
    <p:sldId id="327" r:id="rId68"/>
    <p:sldId id="340" r:id="rId69"/>
    <p:sldId id="341" r:id="rId70"/>
    <p:sldId id="342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8" r:id="rId81"/>
    <p:sldId id="343" r:id="rId82"/>
    <p:sldId id="344" r:id="rId83"/>
    <p:sldId id="266" r:id="rId84"/>
    <p:sldId id="345" r:id="rId85"/>
    <p:sldId id="346" r:id="rId86"/>
    <p:sldId id="347" r:id="rId87"/>
    <p:sldId id="348" r:id="rId88"/>
    <p:sldId id="367" r:id="rId89"/>
    <p:sldId id="368" r:id="rId90"/>
    <p:sldId id="369" r:id="rId91"/>
    <p:sldId id="370" r:id="rId92"/>
    <p:sldId id="371" r:id="rId93"/>
    <p:sldId id="373" r:id="rId94"/>
    <p:sldId id="374" r:id="rId95"/>
    <p:sldId id="375" r:id="rId96"/>
    <p:sldId id="376" r:id="rId97"/>
    <p:sldId id="377" r:id="rId98"/>
    <p:sldId id="378" r:id="rId99"/>
    <p:sldId id="379" r:id="rId100"/>
    <p:sldId id="380" r:id="rId10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56" autoAdjust="0"/>
  </p:normalViewPr>
  <p:slideViewPr>
    <p:cSldViewPr snapToGrid="0">
      <p:cViewPr varScale="1">
        <p:scale>
          <a:sx n="59" d="100"/>
          <a:sy n="59" d="100"/>
        </p:scale>
        <p:origin x="169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A476D-DA5A-4F99-90FB-8D07372FABD0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5481-1306-4433-8F48-C7971790ED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21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28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39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是为集群计算中的特定类型的工作负载而设计，即那些在并行操作之间重用工作数据集（比如机器学习算法）的工作负载。为了优化这些类型的工作负载，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引进了内存集群计算的概念，可在内存集群计算中将数据集缓存在内存中，以缩短访问延迟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72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72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8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是根据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上的文件创建的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，后面的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flatMap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reduceByKey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都创建出一个新的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，一个简短的程序就能够执行很多个转换和动作。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8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8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33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93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23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是一个开源的通用并行分布式计算框架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75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开源生态系统在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上半年大幅增长，已迅速成为大数据领域中最活跃的开源项目，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位列第二，其代码变动次数（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）和行数仅仅有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的一半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有超过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个机构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个工程师贡献过代码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月和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年六月相比，代码行数几乎扩大三倍。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32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112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44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15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20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23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14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7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468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07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917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19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813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21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30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22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34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804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3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301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7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是一个开源的通用并行分布式计算框架，由加州大学伯克利分校的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实验室开发，支持内存计算、多迭代批量处理、即席查询、流处理和图计算等多种范式。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内存计算框架适合各种迭代算法和交互式数据分析，能够提升大数据处理的实时性和准确性，现已逐渐获得很多企业的支持，如阿里巴巴、百度、网易、英特尔等公司。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526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665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974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16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419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895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634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419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61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59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32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276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330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80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33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876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Application</a:t>
            </a:r>
            <a:r>
              <a:rPr lang="en-US" altLang="zh-CN" sz="10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      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基于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Spark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的用户程序，包含了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driver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程序和集群上的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executor</a:t>
            </a:r>
            <a:endParaRPr lang="en-US" altLang="zh-CN" sz="1000" dirty="0" smtClean="0">
              <a:effectLst/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Driver Program</a:t>
            </a:r>
            <a:r>
              <a:rPr lang="en-US" altLang="zh-CN" sz="10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运⾏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main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函数并且新建</a:t>
            </a:r>
            <a:r>
              <a:rPr lang="en-US" altLang="zh-CN" sz="1000" kern="1200" dirty="0" err="1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SparkContext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的程序</a:t>
            </a:r>
            <a:endParaRPr lang="en-US" altLang="zh-CN" sz="1000" dirty="0" smtClean="0">
              <a:effectLst/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Cluster Manager</a:t>
            </a:r>
            <a:r>
              <a:rPr lang="en-US" altLang="zh-CN" sz="10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在集群上获取资源的外部服务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(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例如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:</a:t>
            </a:r>
            <a:r>
              <a:rPr lang="en-US" altLang="zh-CN" sz="1000" kern="1200" dirty="0" err="1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standalone,Mesos,Yarn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 )</a:t>
            </a:r>
          </a:p>
          <a:p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Worker Node</a:t>
            </a:r>
            <a:r>
              <a:rPr lang="en-US" altLang="zh-CN" sz="10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   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集群中任何可以运行应用代码的节点</a:t>
            </a:r>
            <a:endParaRPr lang="zh-CN" altLang="en-US" sz="1000" dirty="0" smtClean="0">
              <a:effectLst/>
              <a:latin typeface="+mn-ea"/>
              <a:ea typeface="+mn-ea"/>
            </a:endParaRPr>
          </a:p>
          <a:p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Executor</a:t>
            </a:r>
            <a:r>
              <a:rPr lang="en-US" altLang="zh-CN" sz="10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           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是在一个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worker node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上为某应用启动的一个进程，该进程负责运行任务，并且负责</a:t>
            </a:r>
            <a:endParaRPr lang="zh-CN" altLang="en-US" sz="1000" dirty="0" smtClean="0">
              <a:effectLst/>
              <a:latin typeface="+mn-ea"/>
              <a:ea typeface="+mn-ea"/>
            </a:endParaRPr>
          </a:p>
          <a:p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	</a:t>
            </a:r>
            <a:r>
              <a:rPr lang="en-US" altLang="zh-CN" sz="10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   </a:t>
            </a:r>
            <a:r>
              <a:rPr lang="zh-CN" altLang="en-US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将数据存在内存或者磁盘上。每个应用都有各自独立的</a:t>
            </a:r>
            <a:r>
              <a:rPr lang="en-US" altLang="zh-CN" sz="10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executors</a:t>
            </a:r>
            <a:endParaRPr lang="en-US" altLang="zh-CN" sz="1000" dirty="0" smtClean="0">
              <a:effectLst/>
              <a:latin typeface="+mn-ea"/>
              <a:ea typeface="+mn-ea"/>
            </a:endParaRPr>
          </a:p>
          <a:p>
            <a:endParaRPr lang="zh-CN" altLang="en-US" sz="800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5019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Task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	                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被送到某个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executor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上的工作单元</a:t>
            </a:r>
            <a:endParaRPr lang="zh-CN" altLang="en-US" sz="1200" dirty="0" smtClean="0">
              <a:effectLst/>
              <a:latin typeface="+mn-ea"/>
              <a:ea typeface="+mn-ea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Job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                  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包含很多任务的并⾏计算，可以看做和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Spark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action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对应</a:t>
            </a:r>
            <a:endParaRPr lang="zh-CN" altLang="en-US" sz="1200" dirty="0" smtClean="0">
              <a:effectLst/>
              <a:latin typeface="+mn-ea"/>
              <a:ea typeface="+mn-ea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Stage	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               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一个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Job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会被拆分很多组任务，每组任务被称为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Stage(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就像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Mapreduce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map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任务和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reduce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任务一样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)</a:t>
            </a:r>
            <a:endParaRPr lang="zh-CN" altLang="en-US" sz="1200" dirty="0" smtClean="0">
              <a:effectLst/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638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Executor</a:t>
            </a:r>
            <a:r>
              <a:rPr lang="zh-CN" altLang="en-US" dirty="0" smtClean="0"/>
              <a:t>，实际任务的运行，最终都由</a:t>
            </a:r>
            <a:r>
              <a:rPr lang="en-US" altLang="zh-CN" dirty="0" smtClean="0"/>
              <a:t>Executor</a:t>
            </a:r>
            <a:r>
              <a:rPr lang="zh-CN" altLang="en-US" dirty="0" smtClean="0"/>
              <a:t>类来执行，</a:t>
            </a:r>
            <a:r>
              <a:rPr lang="en-US" altLang="zh-CN" dirty="0" smtClean="0"/>
              <a:t>Executor</a:t>
            </a:r>
            <a:r>
              <a:rPr lang="zh-CN" altLang="en-US" dirty="0" smtClean="0"/>
              <a:t>对每一个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启动一个</a:t>
            </a:r>
            <a:r>
              <a:rPr lang="en-US" altLang="zh-CN" dirty="0" err="1" smtClean="0"/>
              <a:t>taskRunner</a:t>
            </a:r>
            <a:r>
              <a:rPr lang="zh-CN" altLang="en-US" dirty="0" smtClean="0"/>
              <a:t>类，并通过</a:t>
            </a:r>
            <a:r>
              <a:rPr lang="en-US" altLang="zh-CN" dirty="0" err="1" smtClean="0"/>
              <a:t>ExecutorBackend</a:t>
            </a:r>
            <a:r>
              <a:rPr lang="zh-CN" altLang="en-US" dirty="0" smtClean="0"/>
              <a:t>的接口</a:t>
            </a:r>
            <a:endParaRPr lang="en-US" altLang="zh-CN" dirty="0" smtClean="0"/>
          </a:p>
          <a:p>
            <a:r>
              <a:rPr lang="zh-CN" altLang="en-US" dirty="0" smtClean="0"/>
              <a:t>返回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运行结果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528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AppClient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发送了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RegisterApplication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消息来注册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收到消息之后会发送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RegisteredApplication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注册成功，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的接收类还是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AppClient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接受到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RegisterApplication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之后会触发调度过程，在资源足够的情况下会向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分别发送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LaunchExecutor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ExecutorAdded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接收到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LaunchExecutor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消息之后，会执行消息中携带的命令，执行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CoarseGrainedExecutorBackend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图中仅以它继承的接口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ExecutorBackend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代替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，执行完毕之后会发送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ExecutorStateChanged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消息给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ExecutorStateChanged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之后，立即发送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ExecutorUpdated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消息通知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AppClient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发过来的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ExecutorAdded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ExecutorUpdated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后进行相应的处理。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992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程序的代码运行到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操作，触发了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SparkContext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runJob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DAGScheduler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SparkContext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比较懒，转手就交给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DAGScheduler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划分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，然后把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转化为相应的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交给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TaskScheduler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、通过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TaskScheduler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添加到任务队列当中，转手就交给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SchedulerBackend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、调度器给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分配执行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Executor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SchedulerBackend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负责执行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在初始化</a:t>
            </a:r>
            <a:r>
              <a:rPr lang="en-US" altLang="zh-CN" dirty="0" err="1" smtClean="0"/>
              <a:t>SparkContext</a:t>
            </a:r>
            <a:r>
              <a:rPr lang="zh-CN" altLang="en-US" dirty="0" smtClean="0"/>
              <a:t>的时候会初始化一系列内容，例如会查看内存的设置情况。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SparkContext</a:t>
            </a:r>
            <a:r>
              <a:rPr lang="zh-CN" altLang="en-US" dirty="0" smtClean="0"/>
              <a:t>在初始化的时候也会创建和启动</a:t>
            </a:r>
            <a:r>
              <a:rPr lang="en-US" altLang="zh-CN" dirty="0" smtClean="0"/>
              <a:t>scheduler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集群核心组件中的</a:t>
            </a:r>
            <a:r>
              <a:rPr lang="en-US" altLang="zh-CN" dirty="0" smtClean="0"/>
              <a:t>Block</a:t>
            </a:r>
            <a:r>
              <a:rPr lang="en-US" altLang="zh-CN" baseline="0" dirty="0" smtClean="0"/>
              <a:t> tracker</a:t>
            </a:r>
            <a:r>
              <a:rPr lang="zh-CN" altLang="en-US" baseline="0" dirty="0" smtClean="0"/>
              <a:t>适用于</a:t>
            </a:r>
            <a:r>
              <a:rPr lang="en-US" altLang="zh-CN" baseline="0" dirty="0" smtClean="0"/>
              <a:t>Block</a:t>
            </a:r>
            <a:r>
              <a:rPr lang="zh-CN" altLang="en-US" baseline="0" dirty="0" smtClean="0"/>
              <a:t>和</a:t>
            </a:r>
            <a:r>
              <a:rPr lang="en-US" altLang="zh-CN" baseline="0" dirty="0" smtClean="0"/>
              <a:t>partition</a:t>
            </a:r>
            <a:r>
              <a:rPr lang="zh-CN" altLang="en-US" baseline="0" dirty="0" smtClean="0"/>
              <a:t>对应关系的管理器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Shuffle tracker</a:t>
            </a:r>
            <a:r>
              <a:rPr lang="zh-CN" altLang="en-US" baseline="0" dirty="0" smtClean="0"/>
              <a:t>是用于记录</a:t>
            </a:r>
            <a:r>
              <a:rPr lang="en-US" altLang="zh-CN" baseline="0" dirty="0" smtClean="0"/>
              <a:t>Shuffle</a:t>
            </a:r>
            <a:r>
              <a:rPr lang="zh-CN" altLang="en-US" baseline="0" dirty="0" smtClean="0"/>
              <a:t>操作过程细节的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在实际的</a:t>
            </a:r>
            <a:r>
              <a:rPr lang="en-US" altLang="zh-CN" baseline="0" dirty="0" smtClean="0"/>
              <a:t>Driver Program</a:t>
            </a:r>
            <a:r>
              <a:rPr lang="zh-CN" altLang="en-US" baseline="0" dirty="0" smtClean="0"/>
              <a:t>运行的时候每个</a:t>
            </a:r>
            <a:r>
              <a:rPr lang="en-US" altLang="zh-CN" baseline="0" dirty="0" smtClean="0"/>
              <a:t>Partition</a:t>
            </a:r>
            <a:r>
              <a:rPr lang="zh-CN" altLang="en-US" baseline="0" dirty="0" smtClean="0"/>
              <a:t>都会有一个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负责运行，</a:t>
            </a:r>
            <a:endParaRPr lang="en-US" altLang="zh-CN" baseline="0" dirty="0" smtClean="0"/>
          </a:p>
          <a:p>
            <a:r>
              <a:rPr lang="zh-CN" altLang="en-US" baseline="0" dirty="0" smtClean="0"/>
              <a:t>也就是说有多少</a:t>
            </a:r>
            <a:r>
              <a:rPr lang="en-US" altLang="zh-CN" baseline="0" dirty="0" smtClean="0"/>
              <a:t>partition</a:t>
            </a:r>
            <a:r>
              <a:rPr lang="zh-CN" altLang="en-US" baseline="0" dirty="0" smtClean="0"/>
              <a:t>就会有多少个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在运行，而这些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是并发的运行在</a:t>
            </a:r>
            <a:r>
              <a:rPr lang="en-US" altLang="zh-CN" baseline="0" dirty="0" smtClean="0"/>
              <a:t>executor</a:t>
            </a:r>
            <a:r>
              <a:rPr lang="zh-CN" altLang="en-US" baseline="0" dirty="0" smtClean="0"/>
              <a:t>中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3067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 dirty="0" smtClean="0"/>
              <a:t>从上图中可以看出由</a:t>
            </a:r>
            <a:r>
              <a:rPr lang="en-US" altLang="zh-CN" sz="1400" dirty="0" smtClean="0"/>
              <a:t>RDD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Objects</a:t>
            </a:r>
            <a:r>
              <a:rPr lang="zh-CN" altLang="en-US" sz="1400" dirty="0" smtClean="0"/>
              <a:t>产生</a:t>
            </a:r>
            <a:r>
              <a:rPr lang="en-US" altLang="zh-CN" sz="1400" dirty="0" smtClean="0"/>
              <a:t>DAG</a:t>
            </a:r>
            <a:r>
              <a:rPr lang="zh-CN" altLang="en-US" sz="1400" dirty="0" smtClean="0"/>
              <a:t>，然后进入</a:t>
            </a:r>
            <a:r>
              <a:rPr lang="en-US" altLang="zh-CN" sz="1400" dirty="0" err="1" smtClean="0"/>
              <a:t>DAGScheduler</a:t>
            </a:r>
            <a:r>
              <a:rPr lang="zh-CN" altLang="en-US" sz="1400" dirty="0" smtClean="0"/>
              <a:t>阶段</a:t>
            </a:r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74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2684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DAGScheduler</a:t>
            </a:r>
            <a:r>
              <a:rPr lang="zh-CN" altLang="en-US" dirty="0" smtClean="0"/>
              <a:t>是面向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的高层次的调度器，把</a:t>
            </a:r>
            <a:r>
              <a:rPr lang="en-US" altLang="zh-CN" dirty="0" smtClean="0"/>
              <a:t>DAG</a:t>
            </a:r>
            <a:r>
              <a:rPr lang="zh-CN" altLang="en-US" dirty="0" smtClean="0"/>
              <a:t>拆分成多个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，每组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都是一个</a:t>
            </a:r>
            <a:r>
              <a:rPr lang="en-US" altLang="zh-CN" dirty="0" smtClean="0"/>
              <a:t>Stage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记录</a:t>
            </a:r>
            <a:r>
              <a:rPr lang="en-US" altLang="zh-CN" dirty="0" smtClean="0"/>
              <a:t>RDD</a:t>
            </a:r>
            <a:r>
              <a:rPr lang="zh-CN" altLang="en-US" dirty="0" smtClean="0"/>
              <a:t>被存入</a:t>
            </a:r>
            <a:r>
              <a:rPr lang="zh-CN" altLang="en-US" baseline="0" dirty="0" smtClean="0"/>
              <a:t>磁盘的操作，同时要寻求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的最优化调度，例如数据本地性等；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err="1" smtClean="0"/>
              <a:t>DAGScheduler</a:t>
            </a:r>
            <a:r>
              <a:rPr lang="zh-CN" altLang="en-US" baseline="0" dirty="0" smtClean="0"/>
              <a:t>还要监视因为</a:t>
            </a:r>
            <a:r>
              <a:rPr lang="en-US" altLang="zh-CN" baseline="0" dirty="0" smtClean="0"/>
              <a:t>Shuffle</a:t>
            </a:r>
            <a:r>
              <a:rPr lang="zh-CN" altLang="en-US" baseline="0" dirty="0" smtClean="0"/>
              <a:t>输出导致的失败，如果发现这种失败，可能就要重新提交该</a:t>
            </a:r>
            <a:r>
              <a:rPr lang="en-US" altLang="zh-CN" baseline="0" dirty="0" smtClean="0"/>
              <a:t>Stage</a:t>
            </a:r>
            <a:r>
              <a:rPr lang="zh-CN" altLang="en-US" baseline="0" dirty="0" smtClean="0"/>
              <a:t>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471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对于有向无环图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进行调度，确定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阶段（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分区（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Partition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流水线（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Pipeline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缓存（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，进行优化，并在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集群上运行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之间的依赖分为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宽依赖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（依赖多个分区）和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窄依赖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（只依赖一个分区），在确定阶段时，需要根据宽依赖划分阶段。根据分区划分任务。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685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RDD</a:t>
            </a:r>
            <a:r>
              <a:rPr lang="zh-CN" altLang="en-US" dirty="0" smtClean="0"/>
              <a:t>的计算是在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中完成的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1900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的操作模型是基于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的，当调用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reduceByKey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groupByKey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等类似的操作的时候，就需要有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了。再拿出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reduceByKey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这个来讲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指的是在一个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all-to-all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操作中将数据再分割和聚合的操作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包含两组任务：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数据的阶段；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数据的阶段。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操作基于以下原则：所有用于同一个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操作的结果都会被写入到相邻的组别中，以便获取数据时更为简单。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69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中间结果也放在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文件系统中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但这里中间结果放在内存中，内存放不下了会写入本地磁盘，而不是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267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2445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SparkContext</a:t>
            </a:r>
            <a:r>
              <a:rPr lang="zh-CN" altLang="en-US" dirty="0" smtClean="0"/>
              <a:t>在初始化的时候也会创建和启动</a:t>
            </a:r>
            <a:r>
              <a:rPr lang="en-US" altLang="zh-CN" dirty="0" smtClean="0"/>
              <a:t>scheduler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9176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7467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162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0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240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6127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就是一个不可变的带分区的记录集合，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中的编程模型。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上的两类操作，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 and action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。转换是用来定义一个新的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，包括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flatMap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filter, union, sample, join,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groupByKey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cogroup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ReduceByKey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sortByKey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mapValues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等，动作是返回一个结果，包括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collect, reduce, count, save,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lookupKey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47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关键字来定义惰性变量，惰性变量只能是不可变变量。例如下面，只有在调用惰性变量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toString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方法的时候，才会去实例化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这个变量。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650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823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499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7050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534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250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63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99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21904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2525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9899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773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9504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6296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5196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608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706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25317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自从去年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 Submit 2013 Michael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Armbrust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分享了他的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Catalyst(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查询优化框架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，到至今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年多了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,Spark SQL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的贡献者从几人到了几十人，而且发展速度异常迅猛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原因主要有以下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点：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、整合：将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类型的查询语言整合到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的核心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概念里。这样可以应用于多种任务，流处理，批处理，包括机器学习里都可以引入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、效率：因为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的编程模型限制，无法再继续优化来适应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5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208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Hive on 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，本质上是通过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HQL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解析，把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HQL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翻译成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操作，然后通过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获取数据库里的表信息，实际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HDFS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上的数据和文件，会由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获取并放到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上运算。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5356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4118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解析成逻辑执行计划之后，利用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Catalyst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包里的一些类和接口，执行了一些简单的执行计划优化，最后变成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的计算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5726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Parquet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支持列式存储文件格式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248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5481-1306-4433-8F48-C7971790EDAD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38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67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2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7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37A072B-2005-488A-A39F-0547A7741D48}" type="datetimeFigureOut">
              <a:rPr lang="zh-CN" altLang="en-US" smtClean="0"/>
              <a:pPr/>
              <a:t>2015/5/26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4F96BF98-5F19-4AFD-9C30-349124E93F9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06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6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17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5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54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9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7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072B-2005-488A-A39F-0547A7741D48}" type="datetimeFigureOut">
              <a:rPr lang="zh-CN" altLang="en-US" smtClean="0"/>
              <a:t>2015/5/26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BF98-5F19-4AFD-9C30-349124E93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7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529" y="365126"/>
            <a:ext cx="8041821" cy="998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922" y="1543050"/>
            <a:ext cx="7086600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fld id="{F37A072B-2005-488A-A39F-0547A7741D48}" type="datetimeFigureOut">
              <a:rPr lang="zh-CN" altLang="en-US" smtClean="0"/>
              <a:pPr/>
              <a:t>2015/5/26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fld id="{4F96BF98-5F19-4AFD-9C30-349124E93F9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3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Gill Sans MT" panose="020B0502020104020203" pitchFamily="34" charset="0"/>
          <a:ea typeface="Microsoft YaHei UI" panose="020B0503020204020204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Gill Sans MT" panose="020B0502020104020203" pitchFamily="34" charset="0"/>
          <a:ea typeface="Microsoft YaHei UI" panose="020B0503020204020204" pitchFamily="34" charset="-122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ill Sans MT" panose="020B0502020104020203" pitchFamily="34" charset="0"/>
          <a:ea typeface="Microsoft YaHei UI" panose="020B0503020204020204" pitchFamily="34" charset="-122"/>
          <a:cs typeface="Times New Roman" panose="02020603050405020304" pitchFamily="18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ill Sans MT" panose="020B0502020104020203" pitchFamily="34" charset="0"/>
          <a:ea typeface="Microsoft YaHei UI" panose="020B0503020204020204" pitchFamily="34" charset="-122"/>
          <a:cs typeface="Times New Roman" panose="02020603050405020304" pitchFamily="18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l Sans MT" panose="020B0502020104020203" pitchFamily="34" charset="0"/>
          <a:ea typeface="Microsoft YaHei UI" panose="020B0503020204020204" pitchFamily="34" charset="-122"/>
          <a:cs typeface="Times New Roman" panose="02020603050405020304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l Sans MT" panose="020B0502020104020203" pitchFamily="34" charset="0"/>
          <a:ea typeface="Microsoft YaHei UI" panose="020B0503020204020204" pitchFamily="34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linkedin.com/in/reynoldxin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la-lang.org/documentation/" TargetMode="External"/><Relationship Id="rId2" Type="http://schemas.openxmlformats.org/officeDocument/2006/relationships/hyperlink" Target="http://spark.apache.org/documentation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log.csdn.net/oopsoom/article/details/3825774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://spark.apache.org/" TargetMode="External"/><Relationship Id="rId4" Type="http://schemas.openxmlformats.org/officeDocument/2006/relationships/hyperlink" Target="http://databricks.com/blog/2014/11/05/spark-officially-sets-a-new-record-in-large-scale-sorting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loh.net/orgs/apach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://spark.apache.org/" TargetMode="Externa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nami.com/2014/11/21/spark-just-passed-hadoop-popularity-web-her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1.png"/><Relationship Id="rId4" Type="http://schemas.openxmlformats.org/officeDocument/2006/relationships/hyperlink" Target="http://spark.apache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://spark.apache.org/" TargetMode="External"/><Relationship Id="rId4" Type="http://schemas.openxmlformats.org/officeDocument/2006/relationships/hyperlink" Target="http://www.oreilly.com/data/free/2014-data-science-salary-survey.cs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la-lang.org/api/2.10.4/index.html#scala.collection.Seq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ceteri/8ae5b9509a08c08a113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ceteri/8ae5b9509a08c08a1132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google.com/archive/mapreduc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docs/latest/cluster-overview.html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google.com/archive/mapreduc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Monte_Carlo_method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apach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Intro to Spark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chemeClr val="bg1"/>
                </a:solidFill>
              </a:rPr>
              <a:t>Lightning-fast cluster </a:t>
            </a:r>
            <a:r>
              <a:rPr lang="en-US" altLang="zh-CN" b="1" i="1" dirty="0" smtClean="0">
                <a:solidFill>
                  <a:schemeClr val="bg1"/>
                </a:solidFill>
              </a:rPr>
              <a:t>computing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 Brief</a:t>
            </a:r>
            <a:r>
              <a:rPr lang="zh-CN" altLang="en-US" b="1" dirty="0"/>
              <a:t> </a:t>
            </a:r>
            <a:r>
              <a:rPr lang="en-US" altLang="zh-CN" b="1" dirty="0"/>
              <a:t>History</a:t>
            </a:r>
            <a:r>
              <a:rPr lang="en-US" altLang="zh-CN" b="1" dirty="0" smtClean="0"/>
              <a:t>: </a:t>
            </a:r>
            <a:r>
              <a:rPr lang="en-US" altLang="zh-CN" i="1" dirty="0" smtClean="0"/>
              <a:t>Special Member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Lately I've been working on the </a:t>
            </a:r>
            <a:r>
              <a:rPr lang="en-US" altLang="zh-CN" sz="2400" dirty="0" err="1"/>
              <a:t>Databricks</a:t>
            </a:r>
            <a:r>
              <a:rPr lang="en-US" altLang="zh-CN" sz="2400" dirty="0"/>
              <a:t> Cloud and Spark. I've been responsible for the architecture, design, and implementation of many Spark components. Recently, I led an effort to scale Spark and built a system based on Spark that set a new world record for sorting 100TB of data (in 23 </a:t>
            </a:r>
            <a:r>
              <a:rPr lang="en-US" altLang="zh-CN" sz="2400" dirty="0" err="1"/>
              <a:t>mins</a:t>
            </a:r>
            <a:r>
              <a:rPr lang="en-US" altLang="zh-CN" sz="2400" dirty="0"/>
              <a:t>).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77" y="3762703"/>
            <a:ext cx="3314714" cy="2201917"/>
          </a:xfrm>
          <a:prstGeom prst="rect">
            <a:avLst/>
          </a:prstGeom>
        </p:spPr>
      </p:pic>
      <p:sp>
        <p:nvSpPr>
          <p:cNvPr id="5" name="文本框 4">
            <a:hlinkClick r:id="rId4"/>
          </p:cNvPr>
          <p:cNvSpPr txBox="1"/>
          <p:nvPr/>
        </p:nvSpPr>
        <p:spPr>
          <a:xfrm>
            <a:off x="5357019" y="5502955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@Reynold </a:t>
            </a:r>
            <a:r>
              <a:rPr lang="en-US" altLang="zh-CN" sz="2400" i="1" dirty="0">
                <a:solidFill>
                  <a:srgbClr val="0432FF"/>
                </a:solidFill>
                <a:latin typeface="Gill Sans MT" panose="020B0502020104020203" pitchFamily="34" charset="0"/>
              </a:rPr>
              <a:t>Xin</a:t>
            </a:r>
            <a:endParaRPr lang="zh-CN" altLang="en-US" sz="2400" i="1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921" y="714896"/>
            <a:ext cx="7571559" cy="5462068"/>
          </a:xfrm>
        </p:spPr>
        <p:txBody>
          <a:bodyPr/>
          <a:lstStyle/>
          <a:p>
            <a:r>
              <a:rPr lang="en-US" altLang="zh-CN" dirty="0" smtClean="0"/>
              <a:t>Reference:</a:t>
            </a:r>
          </a:p>
          <a:p>
            <a:r>
              <a:rPr lang="en-US" altLang="zh-CN" dirty="0" smtClean="0"/>
              <a:t>Spark Overview: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spark.apache.org/documentation.html</a:t>
            </a:r>
            <a:endParaRPr lang="en-US" altLang="zh-CN" dirty="0" smtClean="0"/>
          </a:p>
          <a:p>
            <a:r>
              <a:rPr lang="en-US" altLang="zh-CN" dirty="0" smtClean="0"/>
              <a:t>Scala</a:t>
            </a:r>
            <a:r>
              <a:rPr lang="zh-CN" altLang="en-US" dirty="0" smtClean="0"/>
              <a:t> </a:t>
            </a:r>
            <a:r>
              <a:rPr lang="en-US" altLang="zh-CN" smtClean="0"/>
              <a:t>Learning(Tutorials</a:t>
            </a:r>
            <a:r>
              <a:rPr lang="en-US" altLang="zh-CN" dirty="0" smtClean="0"/>
              <a:t>):</a:t>
            </a:r>
          </a:p>
          <a:p>
            <a:r>
              <a:rPr lang="en-US" altLang="zh-CN" dirty="0">
                <a:hlinkClick r:id="rId3"/>
              </a:rPr>
              <a:t>http://www.scala-lang.org/documentation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r>
              <a:rPr lang="en-US" altLang="zh-CN" dirty="0" smtClean="0"/>
              <a:t>Spark SQL</a:t>
            </a:r>
            <a:r>
              <a:rPr lang="zh-CN" altLang="en-US" dirty="0"/>
              <a:t>源码分析</a:t>
            </a:r>
            <a:r>
              <a:rPr lang="en-US" altLang="zh-CN" dirty="0"/>
              <a:t>: </a:t>
            </a:r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blog.csdn.net/oopsoom/article/details/38257749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64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Benefits Of 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Speed</a:t>
            </a:r>
          </a:p>
          <a:p>
            <a:pPr lvl="1"/>
            <a:r>
              <a:rPr lang="en-US" altLang="zh-CN" dirty="0" smtClean="0"/>
              <a:t>Run programs up to 100x faster than Hadoop </a:t>
            </a:r>
            <a:r>
              <a:rPr lang="en-US" altLang="zh-CN" dirty="0" err="1" smtClean="0"/>
              <a:t>MapReduce</a:t>
            </a:r>
            <a:r>
              <a:rPr lang="en-US" altLang="zh-CN" dirty="0" smtClean="0"/>
              <a:t> in memory, or 10x faster on disk.</a:t>
            </a:r>
          </a:p>
        </p:txBody>
      </p:sp>
    </p:spTree>
    <p:extLst>
      <p:ext uri="{BB962C8B-B14F-4D97-AF65-F5344CB8AC3E}">
        <p14:creationId xmlns:p14="http://schemas.microsoft.com/office/powerpoint/2010/main" val="11875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Benefits Of 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Speed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Run programs up to 100x faster than Hadoop 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in memory, or 10x faster on disk.</a:t>
            </a:r>
          </a:p>
          <a:p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40" y="1543050"/>
            <a:ext cx="3174603" cy="1638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8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Benefits Of 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Speed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Run programs up to 100x faster than Hadoop 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in memory, or 10x faster on disk.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Ease of Use </a:t>
            </a:r>
          </a:p>
          <a:p>
            <a:pPr lvl="1"/>
            <a:r>
              <a:rPr lang="en-US" altLang="zh-CN" dirty="0" smtClean="0"/>
              <a:t>Write applications quickly in Java, Scala or Python. 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898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Benefits Of 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Speed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Run programs up to 100x faster than Hadoop 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in memory, or 10x faster on disk.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Ease of Use 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Write applications quickly in Java, Scala or Python. </a:t>
            </a:r>
          </a:p>
          <a:p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3" y="1363661"/>
            <a:ext cx="3854460" cy="4303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920" y="1860891"/>
            <a:ext cx="4996522" cy="772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15586" y="2633461"/>
            <a:ext cx="401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Gill Sans MT" panose="020B0502020104020203" pitchFamily="34" charset="0"/>
              </a:rPr>
              <a:t>WordCount</a:t>
            </a:r>
            <a:r>
              <a:rPr lang="en-US" altLang="zh-CN" sz="2400" dirty="0">
                <a:latin typeface="Gill Sans MT" panose="020B0502020104020203" pitchFamily="34" charset="0"/>
              </a:rPr>
              <a:t> in 3 lines of Spark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8411" y="5715298"/>
            <a:ext cx="462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Gill Sans MT" panose="020B0502020104020203" pitchFamily="34" charset="0"/>
              </a:rPr>
              <a:t>WordCount</a:t>
            </a:r>
            <a:r>
              <a:rPr lang="en-US" altLang="zh-CN" sz="2400" dirty="0">
                <a:latin typeface="Gill Sans MT" panose="020B0502020104020203" pitchFamily="34" charset="0"/>
              </a:rPr>
              <a:t> in 50+ lines of Java MR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Benefits Of 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Speed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Run programs up to 100x faster than Hadoop 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in memory, or 10x faster on disk.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Ease of Use 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Write applications quickly in Java, Scala or Python.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Generality</a:t>
            </a:r>
          </a:p>
          <a:p>
            <a:pPr lvl="1"/>
            <a:r>
              <a:rPr lang="en-US" altLang="zh-CN" dirty="0" smtClean="0"/>
              <a:t>Combine SQL, streaming, and complex analytics. 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937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Benefits Of 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Speed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Run programs up to 100x faster than Hadoop 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in memory, or 10x faster on disk.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Ease of Use 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Write applications quickly in Java, Scala or Python.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Generality</a:t>
            </a:r>
          </a:p>
          <a:p>
            <a:pPr lvl="1"/>
            <a:r>
              <a:rPr lang="en-US" altLang="zh-CN" dirty="0" smtClean="0"/>
              <a:t>Combine SQL, streaming, and complex analytics. </a:t>
            </a:r>
          </a:p>
          <a:p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44" y="4314423"/>
            <a:ext cx="3620312" cy="1862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02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Key distinctions for Spark vs. </a:t>
            </a:r>
            <a:r>
              <a:rPr lang="en-US" altLang="zh-CN" i="1" dirty="0" err="1" smtClean="0"/>
              <a:t>MapReduce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/>
              <a:t>handles batch, interactive, and real-time within a single </a:t>
            </a:r>
            <a:r>
              <a:rPr lang="en-US" altLang="zh-CN" dirty="0" smtClean="0"/>
              <a:t>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programming </a:t>
            </a:r>
            <a:r>
              <a:rPr lang="en-US" altLang="zh-CN" dirty="0"/>
              <a:t>at a higher level of </a:t>
            </a:r>
            <a:r>
              <a:rPr lang="en-US" altLang="zh-CN" dirty="0" smtClean="0"/>
              <a:t>abstraction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more general: map/reduce is just one set of supported constructs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functional programming / ease of use</a:t>
            </a:r>
            <a:br>
              <a:rPr lang="en-US" altLang="zh-CN" dirty="0" smtClean="0"/>
            </a:br>
            <a:r>
              <a:rPr lang="en-US" altLang="zh-CN" dirty="0" smtClean="0"/>
              <a:t>⇒ reduction in cost to maintain large apps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lower overhead for starting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less expensive shuffles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TL;DR: </a:t>
            </a:r>
            <a:r>
              <a:rPr lang="en-US" altLang="zh-CN" i="1" dirty="0" smtClean="0"/>
              <a:t>Smashing The Previous Petabyte Sort Record</a:t>
            </a:r>
            <a:endParaRPr lang="zh-CN" altLang="en-US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2" y="2117124"/>
            <a:ext cx="5397343" cy="4573722"/>
          </a:xfrm>
          <a:prstGeom prst="rect">
            <a:avLst/>
          </a:prstGeom>
        </p:spPr>
      </p:pic>
      <p:sp>
        <p:nvSpPr>
          <p:cNvPr id="11" name="文本框 10">
            <a:hlinkClick r:id="rId4"/>
          </p:cNvPr>
          <p:cNvSpPr txBox="1"/>
          <p:nvPr/>
        </p:nvSpPr>
        <p:spPr>
          <a:xfrm>
            <a:off x="840922" y="1414589"/>
            <a:ext cx="688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databricks.com/blog/2014/11/05/spark-officially-sets-a-new-record-in-large-scale-sorting.html</a:t>
            </a:r>
            <a:endParaRPr lang="zh-CN" altLang="en-US" sz="2400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图片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TL;DR: </a:t>
            </a:r>
            <a:r>
              <a:rPr lang="en-US" altLang="zh-CN" i="1" dirty="0" smtClean="0"/>
              <a:t>Sustained Exponential Growth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Spark is one of the most active Apache projects</a:t>
            </a:r>
            <a:endParaRPr lang="zh-CN" altLang="en-US" dirty="0"/>
          </a:p>
        </p:txBody>
      </p:sp>
      <p:sp>
        <p:nvSpPr>
          <p:cNvPr id="4" name="文本框 3">
            <a:hlinkClick r:id="rId3"/>
          </p:cNvPr>
          <p:cNvSpPr txBox="1"/>
          <p:nvPr/>
        </p:nvSpPr>
        <p:spPr>
          <a:xfrm>
            <a:off x="856735" y="1960605"/>
            <a:ext cx="388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432FF"/>
                </a:solidFill>
                <a:latin typeface="Gill Sans MT" panose="020B0502020104020203" pitchFamily="34" charset="0"/>
              </a:rPr>
              <a:t>ohloh.net/orgs/apache</a:t>
            </a:r>
            <a:endParaRPr lang="zh-CN" altLang="en-US" sz="2800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5" y="2479123"/>
            <a:ext cx="6696102" cy="4242953"/>
          </a:xfrm>
          <a:prstGeom prst="rect">
            <a:avLst/>
          </a:prstGeom>
        </p:spPr>
      </p:pic>
      <p:pic>
        <p:nvPicPr>
          <p:cNvPr id="7" name="图片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What is Spark?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Spark Overview:</a:t>
            </a:r>
          </a:p>
          <a:p>
            <a:r>
              <a:rPr lang="en-US" altLang="zh-CN" sz="2400" dirty="0" smtClean="0"/>
              <a:t>A </a:t>
            </a:r>
            <a:r>
              <a:rPr lang="en-US" altLang="zh-CN" sz="2400" dirty="0"/>
              <a:t>fast and general-purpose cluster computing system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TL;DR: </a:t>
            </a:r>
            <a:r>
              <a:rPr lang="en-US" altLang="zh-CN" i="1" dirty="0"/>
              <a:t>Spark Just Passed Hadoop in Popularity on Web</a:t>
            </a:r>
            <a:endParaRPr lang="zh-CN" altLang="en-US" dirty="0"/>
          </a:p>
        </p:txBody>
      </p:sp>
      <p:sp>
        <p:nvSpPr>
          <p:cNvPr id="4" name="文本框 3">
            <a:hlinkClick r:id="rId3"/>
          </p:cNvPr>
          <p:cNvSpPr txBox="1"/>
          <p:nvPr/>
        </p:nvSpPr>
        <p:spPr>
          <a:xfrm>
            <a:off x="840922" y="1543050"/>
            <a:ext cx="647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0"/>
              </a:rPr>
              <a:t>datanami.com/2014/11/21/spark-just-passed-</a:t>
            </a:r>
            <a:r>
              <a:rPr lang="en-US" altLang="zh-CN" sz="2400" b="1" dirty="0" err="1">
                <a:solidFill>
                  <a:srgbClr val="0432FF"/>
                </a:solidFill>
                <a:latin typeface="Gill Sans MT" panose="020B0502020104020203" pitchFamily="34" charset="0"/>
              </a:rPr>
              <a:t>hadoop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0"/>
              </a:rPr>
              <a:t>-popularity-web-</a:t>
            </a:r>
            <a:r>
              <a:rPr lang="en-US" altLang="zh-CN" sz="2400" b="1" dirty="0" err="1">
                <a:solidFill>
                  <a:srgbClr val="0432FF"/>
                </a:solidFill>
                <a:latin typeface="Gill Sans MT" panose="020B0502020104020203" pitchFamily="34" charset="0"/>
              </a:rPr>
              <a:t>heres</a:t>
            </a:r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0"/>
              </a:rPr>
              <a:t>/</a:t>
            </a:r>
            <a:endParaRPr lang="zh-CN" altLang="en-US" sz="2400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图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42" y="2374047"/>
            <a:ext cx="6467363" cy="35819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0922" y="3095233"/>
            <a:ext cx="3376851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>
                <a:latin typeface="Gill Sans MT" panose="020B0502020104020203" pitchFamily="34" charset="0"/>
              </a:rPr>
              <a:t>In October Apache Spark (blue line)</a:t>
            </a:r>
          </a:p>
          <a:p>
            <a:r>
              <a:rPr lang="en-US" altLang="zh-CN" i="1" dirty="0">
                <a:latin typeface="Gill Sans MT" panose="020B0502020104020203" pitchFamily="34" charset="0"/>
              </a:rPr>
              <a:t>passed Apache Hadoop (red line) in</a:t>
            </a:r>
          </a:p>
          <a:p>
            <a:r>
              <a:rPr lang="en-US" altLang="zh-CN" i="1" dirty="0">
                <a:latin typeface="Gill Sans MT" panose="020B0502020104020203" pitchFamily="34" charset="0"/>
              </a:rPr>
              <a:t>popularity according to Google Trends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TL;DR: </a:t>
            </a:r>
            <a:r>
              <a:rPr lang="en-US" altLang="zh-CN" i="1" dirty="0"/>
              <a:t>Spark Expertise Tops Median Salaries within Big Data</a:t>
            </a:r>
            <a:endParaRPr lang="zh-CN" altLang="en-US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80" y="2474860"/>
            <a:ext cx="6606084" cy="3087407"/>
          </a:xfrm>
          <a:prstGeom prst="rect">
            <a:avLst/>
          </a:prstGeom>
        </p:spPr>
      </p:pic>
      <p:sp>
        <p:nvSpPr>
          <p:cNvPr id="4" name="文本框 3">
            <a:hlinkClick r:id="rId4"/>
          </p:cNvPr>
          <p:cNvSpPr txBox="1"/>
          <p:nvPr/>
        </p:nvSpPr>
        <p:spPr>
          <a:xfrm>
            <a:off x="840922" y="1543050"/>
            <a:ext cx="585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432FF"/>
                </a:solidFill>
                <a:latin typeface="Gill Sans MT" panose="020B0502020104020203" pitchFamily="34" charset="0"/>
              </a:rPr>
              <a:t>oreilly.com/data/free/2014-data-science-salary-survey.csp</a:t>
            </a:r>
            <a:endParaRPr lang="zh-CN" altLang="en-US" sz="2400" b="1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图片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</a:rPr>
              <a:t>Apache Spark</a:t>
            </a:r>
            <a:endParaRPr lang="zh-CN" altLang="en-US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</a:rPr>
              <a:t>Spark Deconstructed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Spark Deconstructed: </a:t>
            </a:r>
            <a:r>
              <a:rPr lang="en-US" altLang="zh-CN" dirty="0" smtClean="0"/>
              <a:t>Scala </a:t>
            </a:r>
            <a:r>
              <a:rPr lang="en-US" altLang="zh-CN" dirty="0"/>
              <a:t>Crash </a:t>
            </a:r>
            <a:r>
              <a:rPr lang="en-US" altLang="zh-CN" dirty="0" smtClean="0"/>
              <a:t>Course</a:t>
            </a:r>
            <a:endParaRPr lang="zh-CN" altLang="en-US" b="1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Spark was originally written in Scala, </a:t>
            </a:r>
            <a:r>
              <a:rPr lang="en-US" altLang="zh-CN" dirty="0" smtClean="0"/>
              <a:t>which allows </a:t>
            </a:r>
            <a:r>
              <a:rPr lang="en-US" altLang="zh-CN" dirty="0"/>
              <a:t>concise function syntax </a:t>
            </a:r>
            <a:r>
              <a:rPr lang="en-US" altLang="zh-CN" dirty="0" smtClean="0"/>
              <a:t>and interactive use.</a:t>
            </a:r>
          </a:p>
          <a:p>
            <a:endParaRPr lang="en-US" altLang="zh-CN" dirty="0"/>
          </a:p>
          <a:p>
            <a:r>
              <a:rPr lang="en-US" altLang="zh-CN" dirty="0" smtClean="0"/>
              <a:t>Before deconstruct Spark, introduce to Scala.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2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Scala </a:t>
            </a:r>
            <a:r>
              <a:rPr lang="en-US" altLang="zh-CN" b="1" dirty="0"/>
              <a:t>Crash </a:t>
            </a:r>
            <a:r>
              <a:rPr lang="en-US" altLang="zh-CN" b="1" dirty="0" smtClean="0"/>
              <a:t>Course: </a:t>
            </a:r>
            <a:r>
              <a:rPr lang="en-US" altLang="zh-CN" dirty="0" smtClean="0"/>
              <a:t>About Scala</a:t>
            </a:r>
            <a:endParaRPr lang="zh-CN" altLang="en-US" b="1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High-level language for the JVM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Object </a:t>
            </a:r>
            <a:r>
              <a:rPr lang="en-US" altLang="zh-CN" dirty="0"/>
              <a:t>oriented + functional programming</a:t>
            </a:r>
          </a:p>
          <a:p>
            <a:r>
              <a:rPr lang="en-US" altLang="zh-CN" dirty="0"/>
              <a:t>Statically </a:t>
            </a:r>
            <a:r>
              <a:rPr lang="en-US" altLang="zh-CN" dirty="0" smtClean="0"/>
              <a:t>typed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Comparable </a:t>
            </a:r>
            <a:r>
              <a:rPr lang="en-US" altLang="zh-CN" dirty="0"/>
              <a:t>in speed to Java*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Type </a:t>
            </a:r>
            <a:r>
              <a:rPr lang="en-US" altLang="zh-CN" dirty="0"/>
              <a:t>inference saves us from having to </a:t>
            </a:r>
            <a:r>
              <a:rPr lang="en-US" altLang="zh-CN" dirty="0" smtClean="0"/>
              <a:t>write explicit </a:t>
            </a:r>
            <a:r>
              <a:rPr lang="en-US" altLang="zh-CN" dirty="0"/>
              <a:t>types most of the time</a:t>
            </a:r>
          </a:p>
          <a:p>
            <a:r>
              <a:rPr lang="en-US" altLang="zh-CN" dirty="0"/>
              <a:t>Interoperates with Java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Can </a:t>
            </a:r>
            <a:r>
              <a:rPr lang="en-US" altLang="zh-CN" dirty="0"/>
              <a:t>use any Java class (inherit from,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Can </a:t>
            </a:r>
            <a:r>
              <a:rPr lang="en-US" altLang="zh-CN" dirty="0"/>
              <a:t>be called from Java code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1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Scala </a:t>
            </a:r>
            <a:r>
              <a:rPr lang="en-US" altLang="zh-CN" b="1" dirty="0"/>
              <a:t>Crash </a:t>
            </a:r>
            <a:r>
              <a:rPr lang="en-US" altLang="zh-CN" b="1" dirty="0" smtClean="0"/>
              <a:t>Course: </a:t>
            </a:r>
            <a:r>
              <a:rPr lang="en-US" altLang="zh-CN" dirty="0" smtClean="0"/>
              <a:t>Variables and Functions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Declaring variables:</a:t>
            </a:r>
          </a:p>
          <a:p>
            <a:r>
              <a:rPr lang="en-US" altLang="zh-CN" sz="1500" dirty="0" err="1">
                <a:latin typeface="Courier" pitchFamily="49" charset="0"/>
              </a:rPr>
              <a:t>var</a:t>
            </a:r>
            <a:r>
              <a:rPr lang="en-US" altLang="zh-CN" sz="1500" dirty="0">
                <a:latin typeface="Courier" pitchFamily="49" charset="0"/>
              </a:rPr>
              <a:t> 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7</a:t>
            </a:r>
          </a:p>
          <a:p>
            <a:r>
              <a:rPr lang="nb-NO" altLang="zh-CN" sz="1500" dirty="0">
                <a:latin typeface="Courier" pitchFamily="49" charset="0"/>
              </a:rPr>
              <a:t>var x = 7 </a:t>
            </a:r>
            <a:r>
              <a:rPr lang="nb-NO" altLang="zh-CN" sz="1500" dirty="0">
                <a:solidFill>
                  <a:srgbClr val="008040"/>
                </a:solidFill>
                <a:latin typeface="Courier" pitchFamily="49" charset="0"/>
              </a:rPr>
              <a:t>// type inferred</a:t>
            </a:r>
          </a:p>
          <a:p>
            <a:r>
              <a:rPr lang="en-US" altLang="zh-CN" sz="1500" dirty="0" err="1">
                <a:latin typeface="Courier" pitchFamily="49" charset="0"/>
              </a:rPr>
              <a:t>val</a:t>
            </a:r>
            <a:r>
              <a:rPr lang="en-US" altLang="zh-CN" sz="1500" dirty="0">
                <a:latin typeface="Courier" pitchFamily="49" charset="0"/>
              </a:rPr>
              <a:t> y = </a:t>
            </a:r>
            <a:r>
              <a:rPr lang="en-US" altLang="zh-CN" sz="1500" dirty="0">
                <a:solidFill>
                  <a:srgbClr val="0432FF"/>
                </a:solidFill>
                <a:latin typeface="Courier" pitchFamily="49" charset="0"/>
              </a:rPr>
              <a:t>“hi” </a:t>
            </a:r>
            <a:r>
              <a:rPr lang="en-US" altLang="zh-CN" sz="15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500" dirty="0" smtClean="0">
                <a:solidFill>
                  <a:srgbClr val="008040"/>
                </a:solidFill>
                <a:latin typeface="Courier" pitchFamily="49" charset="0"/>
              </a:rPr>
              <a:t>read-only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CN" sz="1500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Variables and Functions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Declaring variables:</a:t>
            </a:r>
          </a:p>
          <a:p>
            <a:r>
              <a:rPr lang="en-US" altLang="zh-CN" sz="1500" dirty="0" err="1">
                <a:latin typeface="Courier" pitchFamily="49" charset="0"/>
              </a:rPr>
              <a:t>var</a:t>
            </a:r>
            <a:r>
              <a:rPr lang="en-US" altLang="zh-CN" sz="1500" dirty="0">
                <a:latin typeface="Courier" pitchFamily="49" charset="0"/>
              </a:rPr>
              <a:t> 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7</a:t>
            </a:r>
          </a:p>
          <a:p>
            <a:r>
              <a:rPr lang="nb-NO" altLang="zh-CN" sz="1500" dirty="0">
                <a:latin typeface="Courier" pitchFamily="49" charset="0"/>
              </a:rPr>
              <a:t>var x = 7 </a:t>
            </a:r>
            <a:r>
              <a:rPr lang="nb-NO" altLang="zh-CN" sz="1500" dirty="0">
                <a:solidFill>
                  <a:srgbClr val="008040"/>
                </a:solidFill>
                <a:latin typeface="Courier" pitchFamily="49" charset="0"/>
              </a:rPr>
              <a:t>// type inferred</a:t>
            </a:r>
          </a:p>
          <a:p>
            <a:r>
              <a:rPr lang="en-US" altLang="zh-CN" sz="1500" dirty="0" err="1">
                <a:latin typeface="Courier" pitchFamily="49" charset="0"/>
              </a:rPr>
              <a:t>val</a:t>
            </a:r>
            <a:r>
              <a:rPr lang="en-US" altLang="zh-CN" sz="1500" dirty="0">
                <a:latin typeface="Courier" pitchFamily="49" charset="0"/>
              </a:rPr>
              <a:t> y = </a:t>
            </a:r>
            <a:r>
              <a:rPr lang="en-US" altLang="zh-CN" sz="1500" dirty="0">
                <a:solidFill>
                  <a:srgbClr val="0432FF"/>
                </a:solidFill>
                <a:latin typeface="Courier" pitchFamily="49" charset="0"/>
              </a:rPr>
              <a:t>“hi” </a:t>
            </a:r>
            <a:r>
              <a:rPr lang="en-US" altLang="zh-CN" sz="15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500" dirty="0" smtClean="0">
                <a:solidFill>
                  <a:srgbClr val="008040"/>
                </a:solidFill>
                <a:latin typeface="Courier" pitchFamily="49" charset="0"/>
              </a:rPr>
              <a:t>read-only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Java equivalent:</a:t>
            </a:r>
          </a:p>
          <a:p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x = 7;</a:t>
            </a:r>
          </a:p>
          <a:p>
            <a:endParaRPr lang="en-US" altLang="zh-CN" sz="1500" dirty="0" smtClean="0">
              <a:latin typeface="Courier" pitchFamily="49" charset="0"/>
            </a:endParaRPr>
          </a:p>
          <a:p>
            <a:r>
              <a:rPr lang="en-US" altLang="zh-CN" sz="1500" dirty="0" smtClean="0">
                <a:latin typeface="Courier" pitchFamily="49" charset="0"/>
              </a:rPr>
              <a:t>final String </a:t>
            </a:r>
            <a:r>
              <a:rPr lang="en-US" altLang="zh-CN" sz="1500" dirty="0">
                <a:latin typeface="Courier" pitchFamily="49" charset="0"/>
              </a:rPr>
              <a:t>y = “hi</a:t>
            </a:r>
            <a:r>
              <a:rPr lang="en-US" altLang="zh-CN" sz="1500" dirty="0" smtClean="0">
                <a:latin typeface="Courier" pitchFamily="49" charset="0"/>
              </a:rPr>
              <a:t>”;</a:t>
            </a:r>
          </a:p>
          <a:p>
            <a:endParaRPr lang="en-US" altLang="zh-CN" sz="1500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Variables and Functions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Declaring variables:</a:t>
            </a:r>
          </a:p>
          <a:p>
            <a:r>
              <a:rPr lang="en-US" altLang="zh-CN" sz="1500" dirty="0" err="1">
                <a:latin typeface="Courier" pitchFamily="49" charset="0"/>
              </a:rPr>
              <a:t>var</a:t>
            </a:r>
            <a:r>
              <a:rPr lang="en-US" altLang="zh-CN" sz="1500" dirty="0">
                <a:latin typeface="Courier" pitchFamily="49" charset="0"/>
              </a:rPr>
              <a:t> 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7</a:t>
            </a:r>
          </a:p>
          <a:p>
            <a:r>
              <a:rPr lang="nb-NO" altLang="zh-CN" sz="1500" dirty="0">
                <a:latin typeface="Courier" pitchFamily="49" charset="0"/>
              </a:rPr>
              <a:t>var x = 7 </a:t>
            </a:r>
            <a:r>
              <a:rPr lang="nb-NO" altLang="zh-CN" sz="1500" dirty="0">
                <a:solidFill>
                  <a:srgbClr val="008040"/>
                </a:solidFill>
                <a:latin typeface="Courier" pitchFamily="49" charset="0"/>
              </a:rPr>
              <a:t>// type inferred</a:t>
            </a:r>
          </a:p>
          <a:p>
            <a:r>
              <a:rPr lang="en-US" altLang="zh-CN" sz="1500" dirty="0" err="1">
                <a:latin typeface="Courier" pitchFamily="49" charset="0"/>
              </a:rPr>
              <a:t>val</a:t>
            </a:r>
            <a:r>
              <a:rPr lang="en-US" altLang="zh-CN" sz="1500" dirty="0">
                <a:latin typeface="Courier" pitchFamily="49" charset="0"/>
              </a:rPr>
              <a:t> y = </a:t>
            </a:r>
            <a:r>
              <a:rPr lang="en-US" altLang="zh-CN" sz="1500" dirty="0">
                <a:solidFill>
                  <a:srgbClr val="0432FF"/>
                </a:solidFill>
                <a:latin typeface="Courier" pitchFamily="49" charset="0"/>
              </a:rPr>
              <a:t>“hi” </a:t>
            </a:r>
            <a:r>
              <a:rPr lang="en-US" altLang="zh-CN" sz="15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500" dirty="0" smtClean="0">
                <a:solidFill>
                  <a:srgbClr val="008040"/>
                </a:solidFill>
                <a:latin typeface="Courier" pitchFamily="49" charset="0"/>
              </a:rPr>
              <a:t>read-only</a:t>
            </a:r>
          </a:p>
          <a:p>
            <a:r>
              <a:rPr lang="en-US" altLang="zh-CN" sz="1500" b="1" dirty="0"/>
              <a:t>Functions:</a:t>
            </a:r>
          </a:p>
          <a:p>
            <a:r>
              <a:rPr lang="en-US" altLang="zh-CN" sz="1500" b="1" dirty="0" err="1">
                <a:latin typeface="Courier" pitchFamily="49" charset="0"/>
              </a:rPr>
              <a:t>def</a:t>
            </a:r>
            <a:r>
              <a:rPr lang="en-US" altLang="zh-CN" sz="1500" dirty="0">
                <a:latin typeface="Courier" pitchFamily="49" charset="0"/>
              </a:rPr>
              <a:t> square(x: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):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x*x</a:t>
            </a:r>
          </a:p>
          <a:p>
            <a:r>
              <a:rPr lang="en-US" altLang="zh-CN" sz="1500" b="1" dirty="0" err="1">
                <a:latin typeface="Courier" pitchFamily="49" charset="0"/>
              </a:rPr>
              <a:t>def</a:t>
            </a:r>
            <a:r>
              <a:rPr lang="en-US" altLang="zh-CN" sz="1500" dirty="0">
                <a:latin typeface="Courier" pitchFamily="49" charset="0"/>
              </a:rPr>
              <a:t> square(x: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):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{</a:t>
            </a:r>
          </a:p>
          <a:p>
            <a:r>
              <a:rPr lang="en-US" altLang="zh-CN" sz="1500" dirty="0">
                <a:latin typeface="Courier" pitchFamily="49" charset="0"/>
              </a:rPr>
              <a:t>	x*x</a:t>
            </a:r>
          </a:p>
          <a:p>
            <a:r>
              <a:rPr lang="en-US" altLang="zh-CN" sz="1500" dirty="0">
                <a:latin typeface="Courier" pitchFamily="49" charset="0"/>
              </a:rPr>
              <a:t>}</a:t>
            </a:r>
          </a:p>
          <a:p>
            <a:r>
              <a:rPr lang="en-US" altLang="zh-CN" sz="1500" b="1" dirty="0" err="1">
                <a:latin typeface="Courier" pitchFamily="49" charset="0"/>
              </a:rPr>
              <a:t>def</a:t>
            </a:r>
            <a:r>
              <a:rPr lang="en-US" altLang="zh-CN" sz="1500" dirty="0">
                <a:latin typeface="Courier" pitchFamily="49" charset="0"/>
              </a:rPr>
              <a:t> announce(text: String) =</a:t>
            </a:r>
          </a:p>
          <a:p>
            <a:r>
              <a:rPr lang="en-US" altLang="zh-CN" sz="1500" dirty="0">
                <a:latin typeface="Courier" pitchFamily="49" charset="0"/>
              </a:rPr>
              <a:t>{</a:t>
            </a:r>
          </a:p>
          <a:p>
            <a:r>
              <a:rPr lang="en-US" altLang="zh-CN" sz="1500" dirty="0">
                <a:latin typeface="Courier" pitchFamily="49" charset="0"/>
              </a:rPr>
              <a:t>	</a:t>
            </a:r>
            <a:r>
              <a:rPr lang="en-US" altLang="zh-CN" sz="1500" dirty="0" err="1">
                <a:latin typeface="Courier" pitchFamily="49" charset="0"/>
              </a:rPr>
              <a:t>println</a:t>
            </a:r>
            <a:r>
              <a:rPr lang="en-US" altLang="zh-CN" sz="1500" dirty="0">
                <a:latin typeface="Courier" pitchFamily="49" charset="0"/>
              </a:rPr>
              <a:t>(text)</a:t>
            </a:r>
          </a:p>
          <a:p>
            <a:r>
              <a:rPr lang="en-US" altLang="zh-CN" sz="1500" dirty="0" smtClean="0">
                <a:latin typeface="Courier" pitchFamily="49" charset="0"/>
              </a:rPr>
              <a:t>}</a:t>
            </a:r>
            <a:endParaRPr lang="en-US" altLang="zh-CN" sz="1500" dirty="0" smtClean="0">
              <a:solidFill>
                <a:srgbClr val="008040"/>
              </a:solidFill>
              <a:latin typeface="Courier" pitchFamily="49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Java equivalent:</a:t>
            </a:r>
          </a:p>
          <a:p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x = 7;</a:t>
            </a:r>
          </a:p>
          <a:p>
            <a:endParaRPr lang="en-US" altLang="zh-CN" sz="1500" dirty="0" smtClean="0">
              <a:latin typeface="Courier" pitchFamily="49" charset="0"/>
            </a:endParaRPr>
          </a:p>
          <a:p>
            <a:r>
              <a:rPr lang="en-US" altLang="zh-CN" sz="1500" dirty="0" smtClean="0">
                <a:latin typeface="Courier" pitchFamily="49" charset="0"/>
              </a:rPr>
              <a:t>final String </a:t>
            </a:r>
            <a:r>
              <a:rPr lang="en-US" altLang="zh-CN" sz="1500" dirty="0">
                <a:latin typeface="Courier" pitchFamily="49" charset="0"/>
              </a:rPr>
              <a:t>y = “hi</a:t>
            </a:r>
            <a:r>
              <a:rPr lang="en-US" altLang="zh-CN" sz="1500" dirty="0" smtClean="0">
                <a:latin typeface="Courier" pitchFamily="49" charset="0"/>
              </a:rPr>
              <a:t>”;</a:t>
            </a:r>
          </a:p>
          <a:p>
            <a:endParaRPr lang="en-US" altLang="zh-CN" sz="1500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Variables and Functions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Declaring variables:</a:t>
            </a:r>
          </a:p>
          <a:p>
            <a:r>
              <a:rPr lang="en-US" altLang="zh-CN" sz="1500" dirty="0" err="1">
                <a:latin typeface="Courier" pitchFamily="49" charset="0"/>
              </a:rPr>
              <a:t>var</a:t>
            </a:r>
            <a:r>
              <a:rPr lang="en-US" altLang="zh-CN" sz="1500" dirty="0">
                <a:latin typeface="Courier" pitchFamily="49" charset="0"/>
              </a:rPr>
              <a:t> 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7</a:t>
            </a:r>
          </a:p>
          <a:p>
            <a:r>
              <a:rPr lang="nb-NO" altLang="zh-CN" sz="1500" dirty="0">
                <a:latin typeface="Courier" pitchFamily="49" charset="0"/>
              </a:rPr>
              <a:t>var x = 7 </a:t>
            </a:r>
            <a:r>
              <a:rPr lang="nb-NO" altLang="zh-CN" sz="1500" dirty="0">
                <a:solidFill>
                  <a:srgbClr val="008040"/>
                </a:solidFill>
                <a:latin typeface="Courier" pitchFamily="49" charset="0"/>
              </a:rPr>
              <a:t>// type inferred</a:t>
            </a:r>
          </a:p>
          <a:p>
            <a:r>
              <a:rPr lang="en-US" altLang="zh-CN" sz="1500" dirty="0" err="1">
                <a:latin typeface="Courier" pitchFamily="49" charset="0"/>
              </a:rPr>
              <a:t>val</a:t>
            </a:r>
            <a:r>
              <a:rPr lang="en-US" altLang="zh-CN" sz="1500" dirty="0">
                <a:latin typeface="Courier" pitchFamily="49" charset="0"/>
              </a:rPr>
              <a:t> y = </a:t>
            </a:r>
            <a:r>
              <a:rPr lang="en-US" altLang="zh-CN" sz="1500" dirty="0">
                <a:solidFill>
                  <a:srgbClr val="0432FF"/>
                </a:solidFill>
                <a:latin typeface="Courier" pitchFamily="49" charset="0"/>
              </a:rPr>
              <a:t>“hi” </a:t>
            </a:r>
            <a:r>
              <a:rPr lang="en-US" altLang="zh-CN" sz="15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500" dirty="0" smtClean="0">
                <a:solidFill>
                  <a:srgbClr val="008040"/>
                </a:solidFill>
                <a:latin typeface="Courier" pitchFamily="49" charset="0"/>
              </a:rPr>
              <a:t>read-only</a:t>
            </a:r>
          </a:p>
          <a:p>
            <a:r>
              <a:rPr lang="en-US" altLang="zh-CN" sz="1500" b="1" dirty="0"/>
              <a:t>Functions:</a:t>
            </a:r>
          </a:p>
          <a:p>
            <a:r>
              <a:rPr lang="en-US" altLang="zh-CN" sz="1500" b="1" dirty="0" err="1">
                <a:latin typeface="Courier" pitchFamily="49" charset="0"/>
              </a:rPr>
              <a:t>def</a:t>
            </a:r>
            <a:r>
              <a:rPr lang="en-US" altLang="zh-CN" sz="1500" dirty="0">
                <a:latin typeface="Courier" pitchFamily="49" charset="0"/>
              </a:rPr>
              <a:t> square(x: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):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x*x</a:t>
            </a:r>
          </a:p>
          <a:p>
            <a:r>
              <a:rPr lang="en-US" altLang="zh-CN" sz="1500" b="1" dirty="0" err="1">
                <a:latin typeface="Courier" pitchFamily="49" charset="0"/>
              </a:rPr>
              <a:t>def</a:t>
            </a:r>
            <a:r>
              <a:rPr lang="en-US" altLang="zh-CN" sz="1500" dirty="0">
                <a:latin typeface="Courier" pitchFamily="49" charset="0"/>
              </a:rPr>
              <a:t> square(x: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): </a:t>
            </a:r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= {</a:t>
            </a:r>
          </a:p>
          <a:p>
            <a:r>
              <a:rPr lang="en-US" altLang="zh-CN" sz="1500" dirty="0">
                <a:latin typeface="Courier" pitchFamily="49" charset="0"/>
              </a:rPr>
              <a:t>	x*x</a:t>
            </a:r>
          </a:p>
          <a:p>
            <a:r>
              <a:rPr lang="en-US" altLang="zh-CN" sz="1500" dirty="0">
                <a:latin typeface="Courier" pitchFamily="49" charset="0"/>
              </a:rPr>
              <a:t>}</a:t>
            </a:r>
          </a:p>
          <a:p>
            <a:r>
              <a:rPr lang="en-US" altLang="zh-CN" sz="1500" b="1" dirty="0" err="1">
                <a:latin typeface="Courier" pitchFamily="49" charset="0"/>
              </a:rPr>
              <a:t>def</a:t>
            </a:r>
            <a:r>
              <a:rPr lang="en-US" altLang="zh-CN" sz="1500" dirty="0">
                <a:latin typeface="Courier" pitchFamily="49" charset="0"/>
              </a:rPr>
              <a:t> announce(text: String) =</a:t>
            </a:r>
          </a:p>
          <a:p>
            <a:r>
              <a:rPr lang="en-US" altLang="zh-CN" sz="1500" dirty="0">
                <a:latin typeface="Courier" pitchFamily="49" charset="0"/>
              </a:rPr>
              <a:t>{</a:t>
            </a:r>
          </a:p>
          <a:p>
            <a:r>
              <a:rPr lang="en-US" altLang="zh-CN" sz="1500" dirty="0">
                <a:latin typeface="Courier" pitchFamily="49" charset="0"/>
              </a:rPr>
              <a:t>	</a:t>
            </a:r>
            <a:r>
              <a:rPr lang="en-US" altLang="zh-CN" sz="1500" dirty="0" err="1">
                <a:latin typeface="Courier" pitchFamily="49" charset="0"/>
              </a:rPr>
              <a:t>println</a:t>
            </a:r>
            <a:r>
              <a:rPr lang="en-US" altLang="zh-CN" sz="1500" dirty="0">
                <a:latin typeface="Courier" pitchFamily="49" charset="0"/>
              </a:rPr>
              <a:t>(text)</a:t>
            </a:r>
          </a:p>
          <a:p>
            <a:r>
              <a:rPr lang="en-US" altLang="zh-CN" sz="1500" dirty="0" smtClean="0">
                <a:latin typeface="Courier" pitchFamily="49" charset="0"/>
              </a:rPr>
              <a:t>}</a:t>
            </a:r>
            <a:endParaRPr lang="en-US" altLang="zh-CN" sz="1500" dirty="0" smtClean="0">
              <a:solidFill>
                <a:srgbClr val="008040"/>
              </a:solidFill>
              <a:latin typeface="Courier" pitchFamily="49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1500" b="1" dirty="0"/>
              <a:t>Java equivalent:</a:t>
            </a:r>
          </a:p>
          <a:p>
            <a:r>
              <a:rPr lang="en-US" altLang="zh-CN" sz="1500" dirty="0" err="1">
                <a:latin typeface="Courier" pitchFamily="49" charset="0"/>
              </a:rPr>
              <a:t>int</a:t>
            </a:r>
            <a:r>
              <a:rPr lang="en-US" altLang="zh-CN" sz="1500" dirty="0">
                <a:latin typeface="Courier" pitchFamily="49" charset="0"/>
              </a:rPr>
              <a:t> x = 7;</a:t>
            </a:r>
          </a:p>
          <a:p>
            <a:endParaRPr lang="en-US" altLang="zh-CN" sz="1500" dirty="0" smtClean="0">
              <a:latin typeface="Courier" pitchFamily="49" charset="0"/>
            </a:endParaRPr>
          </a:p>
          <a:p>
            <a:r>
              <a:rPr lang="en-US" altLang="zh-CN" sz="1500" dirty="0" smtClean="0">
                <a:latin typeface="Courier" pitchFamily="49" charset="0"/>
              </a:rPr>
              <a:t>final String </a:t>
            </a:r>
            <a:r>
              <a:rPr lang="en-US" altLang="zh-CN" sz="1500" dirty="0">
                <a:latin typeface="Courier" pitchFamily="49" charset="0"/>
              </a:rPr>
              <a:t>y = </a:t>
            </a:r>
            <a:r>
              <a:rPr lang="en-US" altLang="zh-CN" sz="1500" dirty="0">
                <a:solidFill>
                  <a:srgbClr val="0432FF"/>
                </a:solidFill>
                <a:latin typeface="Courier" pitchFamily="49" charset="0"/>
              </a:rPr>
              <a:t>“hi</a:t>
            </a:r>
            <a:r>
              <a:rPr lang="en-US" altLang="zh-CN" sz="1500" dirty="0" smtClean="0">
                <a:solidFill>
                  <a:srgbClr val="0432FF"/>
                </a:solidFill>
                <a:latin typeface="Courier" pitchFamily="49" charset="0"/>
              </a:rPr>
              <a:t>”</a:t>
            </a:r>
            <a:r>
              <a:rPr lang="en-US" altLang="zh-CN" sz="1500" dirty="0" smtClean="0">
                <a:latin typeface="Courier" pitchFamily="49" charset="0"/>
              </a:rPr>
              <a:t>;</a:t>
            </a:r>
          </a:p>
          <a:p>
            <a:r>
              <a:rPr lang="en-US" altLang="zh-CN" sz="1500" b="1" dirty="0" smtClean="0"/>
              <a:t>Java equivalent:</a:t>
            </a:r>
          </a:p>
          <a:p>
            <a:r>
              <a:rPr lang="en-US" altLang="zh-CN" sz="1500" b="1" dirty="0" err="1" smtClean="0">
                <a:latin typeface="Courier" pitchFamily="49" charset="0"/>
              </a:rPr>
              <a:t>int</a:t>
            </a:r>
            <a:r>
              <a:rPr lang="en-US" altLang="zh-CN" sz="1500" dirty="0" smtClean="0">
                <a:latin typeface="Courier" pitchFamily="49" charset="0"/>
              </a:rPr>
              <a:t> square(</a:t>
            </a:r>
            <a:r>
              <a:rPr lang="en-US" altLang="zh-CN" sz="1500" b="1" dirty="0" err="1" smtClean="0">
                <a:latin typeface="Courier" pitchFamily="49" charset="0"/>
              </a:rPr>
              <a:t>int</a:t>
            </a:r>
            <a:r>
              <a:rPr lang="en-US" altLang="zh-CN" sz="1500" dirty="0" smtClean="0">
                <a:latin typeface="Courier" pitchFamily="49" charset="0"/>
              </a:rPr>
              <a:t> x) {</a:t>
            </a:r>
          </a:p>
          <a:p>
            <a:r>
              <a:rPr lang="en-US" altLang="zh-CN" sz="1500" dirty="0" smtClean="0">
                <a:latin typeface="Courier" pitchFamily="49" charset="0"/>
              </a:rPr>
              <a:t>	return x*x;</a:t>
            </a:r>
          </a:p>
          <a:p>
            <a:r>
              <a:rPr lang="en-US" altLang="zh-CN" sz="1500" dirty="0" smtClean="0">
                <a:latin typeface="Courier" pitchFamily="49" charset="0"/>
              </a:rPr>
              <a:t>}</a:t>
            </a:r>
          </a:p>
          <a:p>
            <a:r>
              <a:rPr lang="en-US" altLang="zh-CN" sz="1500" b="1" dirty="0" smtClean="0">
                <a:latin typeface="Courier" pitchFamily="49" charset="0"/>
              </a:rPr>
              <a:t>void</a:t>
            </a:r>
            <a:r>
              <a:rPr lang="en-US" altLang="zh-CN" sz="1500" dirty="0" smtClean="0">
                <a:latin typeface="Courier" pitchFamily="49" charset="0"/>
              </a:rPr>
              <a:t> announce(</a:t>
            </a:r>
            <a:r>
              <a:rPr lang="en-US" altLang="zh-CN" sz="1500" b="1" dirty="0" smtClean="0">
                <a:latin typeface="Courier" pitchFamily="49" charset="0"/>
              </a:rPr>
              <a:t>String</a:t>
            </a:r>
            <a:r>
              <a:rPr lang="en-US" altLang="zh-CN" sz="1500" dirty="0" smtClean="0">
                <a:latin typeface="Courier" pitchFamily="49" charset="0"/>
              </a:rPr>
              <a:t> text) {</a:t>
            </a:r>
          </a:p>
          <a:p>
            <a:r>
              <a:rPr lang="en-US" altLang="zh-CN" sz="1500" dirty="0" smtClean="0">
                <a:latin typeface="Courier" pitchFamily="49" charset="0"/>
              </a:rPr>
              <a:t>	</a:t>
            </a:r>
            <a:r>
              <a:rPr lang="en-US" altLang="zh-CN" sz="1500" dirty="0" err="1" smtClean="0">
                <a:latin typeface="Courier" pitchFamily="49" charset="0"/>
              </a:rPr>
              <a:t>System.out.println</a:t>
            </a:r>
            <a:r>
              <a:rPr lang="en-US" altLang="zh-CN" sz="1500" dirty="0" smtClean="0">
                <a:latin typeface="Courier" pitchFamily="49" charset="0"/>
              </a:rPr>
              <a:t>(text);</a:t>
            </a:r>
          </a:p>
          <a:p>
            <a:r>
              <a:rPr lang="en-US" altLang="zh-CN" sz="1500" dirty="0" smtClean="0">
                <a:latin typeface="Courier" pitchFamily="49" charset="0"/>
              </a:rPr>
              <a:t>}</a:t>
            </a:r>
            <a:endParaRPr lang="zh-CN" altLang="en-US" sz="1500" dirty="0" smtClean="0">
              <a:latin typeface="Courier" pitchFamily="49" charset="0"/>
            </a:endParaRPr>
          </a:p>
          <a:p>
            <a:endParaRPr lang="en-US" altLang="zh-CN" sz="1500" dirty="0" smtClean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Scala functions (closures)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altLang="zh-CN" sz="1400" dirty="0">
                <a:latin typeface="Courier" pitchFamily="49" charset="0"/>
              </a:rPr>
              <a:t>(x: Int) =&gt; x + 2 </a:t>
            </a:r>
            <a:r>
              <a:rPr lang="sv-SE" altLang="zh-CN" sz="1400" dirty="0">
                <a:solidFill>
                  <a:srgbClr val="008040"/>
                </a:solidFill>
                <a:latin typeface="Courier" pitchFamily="49" charset="0"/>
              </a:rPr>
              <a:t>// full </a:t>
            </a:r>
            <a:r>
              <a:rPr lang="sv-SE" altLang="zh-CN" sz="1400" dirty="0" smtClean="0">
                <a:solidFill>
                  <a:srgbClr val="008040"/>
                </a:solidFill>
                <a:latin typeface="Courier" pitchFamily="49" charset="0"/>
              </a:rPr>
              <a:t>version</a:t>
            </a:r>
          </a:p>
          <a:p>
            <a:endParaRPr lang="sv-SE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What is Spark?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Spark Overview:</a:t>
            </a:r>
          </a:p>
          <a:p>
            <a:r>
              <a:rPr lang="en-US" altLang="zh-CN" sz="2400" dirty="0" smtClean="0"/>
              <a:t>A </a:t>
            </a:r>
            <a:r>
              <a:rPr lang="en-US" altLang="zh-CN" sz="2400" dirty="0"/>
              <a:t>fast and general-purpose cluster computing system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It provides </a:t>
            </a:r>
            <a:r>
              <a:rPr lang="en-US" altLang="zh-CN" sz="2400" dirty="0"/>
              <a:t>high-level APIs in Java, Scala and Python, and an optimized engine that supports general execution graphs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Scala functions (closures)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altLang="zh-CN" sz="1400" dirty="0">
                <a:latin typeface="Courier" pitchFamily="49" charset="0"/>
              </a:rPr>
              <a:t>(x: Int) =&gt; x + 2 </a:t>
            </a:r>
            <a:r>
              <a:rPr lang="sv-SE" altLang="zh-CN" sz="1400" dirty="0">
                <a:solidFill>
                  <a:srgbClr val="008040"/>
                </a:solidFill>
                <a:latin typeface="Courier" pitchFamily="49" charset="0"/>
              </a:rPr>
              <a:t>// full </a:t>
            </a:r>
            <a:r>
              <a:rPr lang="sv-SE" altLang="zh-CN" sz="1400" dirty="0" smtClean="0">
                <a:solidFill>
                  <a:srgbClr val="008040"/>
                </a:solidFill>
                <a:latin typeface="Courier" pitchFamily="49" charset="0"/>
              </a:rPr>
              <a:t>version</a:t>
            </a:r>
          </a:p>
          <a:p>
            <a:endParaRPr lang="sv-SE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x =&gt; x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type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inferred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Scala functions (closures)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altLang="zh-CN" sz="1400" dirty="0">
                <a:latin typeface="Courier" pitchFamily="49" charset="0"/>
              </a:rPr>
              <a:t>(x: Int) =&gt; x + 2 </a:t>
            </a:r>
            <a:r>
              <a:rPr lang="sv-SE" altLang="zh-CN" sz="1400" dirty="0">
                <a:solidFill>
                  <a:srgbClr val="008040"/>
                </a:solidFill>
                <a:latin typeface="Courier" pitchFamily="49" charset="0"/>
              </a:rPr>
              <a:t>// full </a:t>
            </a:r>
            <a:r>
              <a:rPr lang="sv-SE" altLang="zh-CN" sz="1400" dirty="0" smtClean="0">
                <a:solidFill>
                  <a:srgbClr val="008040"/>
                </a:solidFill>
                <a:latin typeface="Courier" pitchFamily="49" charset="0"/>
              </a:rPr>
              <a:t>version</a:t>
            </a:r>
          </a:p>
          <a:p>
            <a:endParaRPr lang="sv-SE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x =&gt; x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type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inferred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_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placeholder syntax (each argument must be used</a:t>
            </a:r>
          </a:p>
          <a:p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exactly once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Scala functions (closures)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altLang="zh-CN" sz="1400" dirty="0">
                <a:latin typeface="Courier" pitchFamily="49" charset="0"/>
              </a:rPr>
              <a:t>(x: Int) =&gt; x + 2 </a:t>
            </a:r>
            <a:r>
              <a:rPr lang="sv-SE" altLang="zh-CN" sz="1400" dirty="0">
                <a:solidFill>
                  <a:srgbClr val="008040"/>
                </a:solidFill>
                <a:latin typeface="Courier" pitchFamily="49" charset="0"/>
              </a:rPr>
              <a:t>// full </a:t>
            </a:r>
            <a:r>
              <a:rPr lang="sv-SE" altLang="zh-CN" sz="1400" dirty="0" smtClean="0">
                <a:solidFill>
                  <a:srgbClr val="008040"/>
                </a:solidFill>
                <a:latin typeface="Courier" pitchFamily="49" charset="0"/>
              </a:rPr>
              <a:t>version</a:t>
            </a:r>
          </a:p>
          <a:p>
            <a:endParaRPr lang="sv-SE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x =&gt; x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type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inferred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_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placeholder syntax (each argument must be used</a:t>
            </a:r>
          </a:p>
          <a:p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exactly once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x =&gt; {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body is a block of code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err="1">
                <a:latin typeface="Courier" pitchFamily="49" charset="0"/>
              </a:rPr>
              <a:t>numberToAdd</a:t>
            </a:r>
            <a:r>
              <a:rPr lang="en-US" altLang="zh-CN" sz="1400" dirty="0">
                <a:latin typeface="Courier" pitchFamily="49" charset="0"/>
              </a:rPr>
              <a:t> = 2</a:t>
            </a:r>
          </a:p>
          <a:p>
            <a:r>
              <a:rPr lang="en-US" altLang="zh-CN" sz="1400" dirty="0">
                <a:latin typeface="Courier" pitchFamily="49" charset="0"/>
              </a:rPr>
              <a:t>x + </a:t>
            </a:r>
            <a:r>
              <a:rPr lang="en-US" altLang="zh-CN" sz="1400" dirty="0" err="1">
                <a:latin typeface="Courier" pitchFamily="49" charset="0"/>
              </a:rPr>
              <a:t>numberToAdd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smtClean="0">
                <a:latin typeface="Courier" pitchFamily="49" charset="0"/>
              </a:rPr>
              <a:t>}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Scala functions (closures)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v-SE" altLang="zh-CN" sz="1400" dirty="0">
                <a:latin typeface="Courier" pitchFamily="49" charset="0"/>
              </a:rPr>
              <a:t>(x: Int) =&gt; x + 2 </a:t>
            </a:r>
            <a:r>
              <a:rPr lang="sv-SE" altLang="zh-CN" sz="1400" dirty="0">
                <a:solidFill>
                  <a:srgbClr val="008040"/>
                </a:solidFill>
                <a:latin typeface="Courier" pitchFamily="49" charset="0"/>
              </a:rPr>
              <a:t>// full </a:t>
            </a:r>
            <a:r>
              <a:rPr lang="sv-SE" altLang="zh-CN" sz="1400" dirty="0" smtClean="0">
                <a:solidFill>
                  <a:srgbClr val="008040"/>
                </a:solidFill>
                <a:latin typeface="Courier" pitchFamily="49" charset="0"/>
              </a:rPr>
              <a:t>version</a:t>
            </a:r>
          </a:p>
          <a:p>
            <a:endParaRPr lang="sv-SE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x =&gt; x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type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inferred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_ + 2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placeholder syntax (each argument must be used</a:t>
            </a:r>
          </a:p>
          <a:p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exactly once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x =&gt; {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body is a block of code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err="1">
                <a:latin typeface="Courier" pitchFamily="49" charset="0"/>
              </a:rPr>
              <a:t>numberToAdd</a:t>
            </a:r>
            <a:r>
              <a:rPr lang="en-US" altLang="zh-CN" sz="1400" dirty="0">
                <a:latin typeface="Courier" pitchFamily="49" charset="0"/>
              </a:rPr>
              <a:t> = 2</a:t>
            </a:r>
          </a:p>
          <a:p>
            <a:r>
              <a:rPr lang="en-US" altLang="zh-CN" sz="1400" dirty="0">
                <a:latin typeface="Courier" pitchFamily="49" charset="0"/>
              </a:rPr>
              <a:t>x + </a:t>
            </a:r>
            <a:r>
              <a:rPr lang="en-US" altLang="zh-CN" sz="1400" dirty="0" err="1">
                <a:latin typeface="Courier" pitchFamily="49" charset="0"/>
              </a:rPr>
              <a:t>numberToAdd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smtClean="0">
                <a:latin typeface="Courier" pitchFamily="49" charset="0"/>
              </a:rPr>
              <a:t>}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Regular functions</a:t>
            </a:r>
          </a:p>
          <a:p>
            <a:r>
              <a:rPr lang="en-US" altLang="zh-CN" sz="1400" b="1" dirty="0" err="1">
                <a:latin typeface="Courier" pitchFamily="49" charset="0"/>
              </a:rPr>
              <a:t>def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err="1">
                <a:latin typeface="Courier" pitchFamily="49" charset="0"/>
              </a:rPr>
              <a:t>addTwo</a:t>
            </a:r>
            <a:r>
              <a:rPr lang="en-US" altLang="zh-CN" sz="1400" dirty="0">
                <a:latin typeface="Courier" pitchFamily="49" charset="0"/>
              </a:rPr>
              <a:t>(x: </a:t>
            </a:r>
            <a:r>
              <a:rPr lang="en-US" altLang="zh-CN" sz="1400" dirty="0" err="1">
                <a:latin typeface="Courier" pitchFamily="49" charset="0"/>
              </a:rPr>
              <a:t>Int</a:t>
            </a:r>
            <a:r>
              <a:rPr lang="en-US" altLang="zh-CN" sz="1400" dirty="0">
                <a:latin typeface="Courier" pitchFamily="49" charset="0"/>
              </a:rPr>
              <a:t>): </a:t>
            </a:r>
            <a:r>
              <a:rPr lang="en-US" altLang="zh-CN" sz="1400" dirty="0" err="1">
                <a:latin typeface="Courier" pitchFamily="49" charset="0"/>
              </a:rPr>
              <a:t>Int</a:t>
            </a:r>
            <a:r>
              <a:rPr lang="en-US" altLang="zh-CN" sz="1400" dirty="0">
                <a:latin typeface="Courier" pitchFamily="49" charset="0"/>
              </a:rPr>
              <a:t> = x + 2</a:t>
            </a:r>
            <a:endParaRPr lang="zh-CN" altLang="en-US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 smtClean="0"/>
              <a:t>Collections processing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800" b="1" dirty="0"/>
              <a:t>Processing collections with functional programming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smtClean="0">
                <a:latin typeface="Courier" pitchFamily="49" charset="0"/>
              </a:rPr>
              <a:t>list </a:t>
            </a:r>
            <a:r>
              <a:rPr lang="en-US" altLang="zh-CN" sz="1400" dirty="0">
                <a:latin typeface="Courier" pitchFamily="49" charset="0"/>
              </a:rPr>
              <a:t>= List(1, 2, 3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Collections processing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800" b="1" dirty="0"/>
              <a:t>Processing collections with functional programming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smtClean="0">
                <a:latin typeface="Courier" pitchFamily="49" charset="0"/>
              </a:rPr>
              <a:t>list </a:t>
            </a:r>
            <a:r>
              <a:rPr lang="en-US" altLang="zh-CN" sz="1400" dirty="0">
                <a:latin typeface="Courier" pitchFamily="49" charset="0"/>
              </a:rPr>
              <a:t>= List(1, 2, 3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(x)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prints 1, 2, 3</a:t>
            </a: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Collections processing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800" b="1" dirty="0"/>
              <a:t>Processing collections with functional programming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smtClean="0">
                <a:latin typeface="Courier" pitchFamily="49" charset="0"/>
              </a:rPr>
              <a:t>list </a:t>
            </a:r>
            <a:r>
              <a:rPr lang="en-US" altLang="zh-CN" sz="1400" dirty="0">
                <a:latin typeface="Courier" pitchFamily="49" charset="0"/>
              </a:rPr>
              <a:t>= List(1, 2, 3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(x)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prints 1, 2, 3</a:t>
            </a: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list.map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x + 2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returns a new List(3, 4, 5)</a:t>
            </a:r>
          </a:p>
          <a:p>
            <a:r>
              <a:rPr lang="en-US" altLang="zh-CN" sz="1400" dirty="0" err="1">
                <a:latin typeface="Courier" pitchFamily="49" charset="0"/>
              </a:rPr>
              <a:t>list.map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_ + 2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Collections processing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800" b="1" dirty="0"/>
              <a:t>Processing collections with functional programming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smtClean="0">
                <a:latin typeface="Courier" pitchFamily="49" charset="0"/>
              </a:rPr>
              <a:t>list </a:t>
            </a:r>
            <a:r>
              <a:rPr lang="en-US" altLang="zh-CN" sz="1400" dirty="0">
                <a:latin typeface="Courier" pitchFamily="49" charset="0"/>
              </a:rPr>
              <a:t>= List(1, 2, 3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(x)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prints 1, 2, 3</a:t>
            </a: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list.map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x + 2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returns a new List(3, 4, 5)</a:t>
            </a:r>
          </a:p>
          <a:p>
            <a:r>
              <a:rPr lang="en-US" altLang="zh-CN" sz="1400" dirty="0" err="1">
                <a:latin typeface="Courier" pitchFamily="49" charset="0"/>
              </a:rPr>
              <a:t>list.map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_ + 2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list.filter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x % 2 == 1</a:t>
            </a:r>
            <a:r>
              <a:rPr lang="en-US" altLang="zh-CN" sz="1400" dirty="0" smtClean="0">
                <a:latin typeface="Courier" pitchFamily="49" charset="0"/>
              </a:rPr>
              <a:t>)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returns a new List(1, 3)</a:t>
            </a:r>
          </a:p>
          <a:p>
            <a:r>
              <a:rPr lang="en-US" altLang="zh-CN" sz="1400" dirty="0" err="1">
                <a:latin typeface="Courier" pitchFamily="49" charset="0"/>
              </a:rPr>
              <a:t>list.filter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_ % 2 == 1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Collections processing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800" b="1" dirty="0"/>
              <a:t>Processing collections with functional programming</a:t>
            </a:r>
          </a:p>
          <a:p>
            <a:r>
              <a:rPr lang="en-US" altLang="zh-CN" sz="1400" dirty="0" err="1">
                <a:latin typeface="Courier" pitchFamily="49" charset="0"/>
              </a:rPr>
              <a:t>val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dirty="0" smtClean="0">
                <a:latin typeface="Courier" pitchFamily="49" charset="0"/>
              </a:rPr>
              <a:t>list </a:t>
            </a:r>
            <a:r>
              <a:rPr lang="en-US" altLang="zh-CN" sz="1400" dirty="0">
                <a:latin typeface="Courier" pitchFamily="49" charset="0"/>
              </a:rPr>
              <a:t>= List(1, 2, 3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(x)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prints 1, 2, 3</a:t>
            </a:r>
          </a:p>
          <a:p>
            <a:r>
              <a:rPr lang="en-US" altLang="zh-CN" sz="1400" dirty="0" err="1">
                <a:latin typeface="Courier" pitchFamily="49" charset="0"/>
              </a:rPr>
              <a:t>list.foreach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 err="1">
                <a:solidFill>
                  <a:srgbClr val="FF0000"/>
                </a:solidFill>
                <a:latin typeface="Courier" pitchFamily="49" charset="0"/>
              </a:rPr>
              <a:t>println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list.map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x + 2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returns a new List(3, 4, 5)</a:t>
            </a:r>
          </a:p>
          <a:p>
            <a:r>
              <a:rPr lang="en-US" altLang="zh-CN" sz="1400" dirty="0" err="1">
                <a:latin typeface="Courier" pitchFamily="49" charset="0"/>
              </a:rPr>
              <a:t>list.map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_ + 2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list.filter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x =&gt; x % 2 == 1</a:t>
            </a:r>
            <a:r>
              <a:rPr lang="en-US" altLang="zh-CN" sz="1400" dirty="0" smtClean="0">
                <a:latin typeface="Courier" pitchFamily="49" charset="0"/>
              </a:rPr>
              <a:t>)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returns a new List(1, 3)</a:t>
            </a:r>
          </a:p>
          <a:p>
            <a:r>
              <a:rPr lang="en-US" altLang="zh-CN" sz="1400" dirty="0" err="1">
                <a:latin typeface="Courier" pitchFamily="49" charset="0"/>
              </a:rPr>
              <a:t>list.filter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_ % 2 == 1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400" dirty="0" smtClean="0">
                <a:solidFill>
                  <a:srgbClr val="008040"/>
                </a:solidFill>
                <a:latin typeface="Courier" pitchFamily="49" charset="0"/>
              </a:rPr>
              <a:t>same</a:t>
            </a: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s-ES" altLang="zh-CN" sz="1400" dirty="0">
                <a:latin typeface="Courier" pitchFamily="49" charset="0"/>
              </a:rPr>
              <a:t>list.reduce(</a:t>
            </a:r>
            <a:r>
              <a:rPr lang="es-ES" altLang="zh-CN" sz="1400" dirty="0">
                <a:solidFill>
                  <a:srgbClr val="FF0000"/>
                </a:solidFill>
                <a:latin typeface="Courier" pitchFamily="49" charset="0"/>
              </a:rPr>
              <a:t>(x, y) =&gt; x + y</a:t>
            </a:r>
            <a:r>
              <a:rPr lang="es-ES" altLang="zh-CN" sz="1400" dirty="0">
                <a:latin typeface="Courier" pitchFamily="49" charset="0"/>
              </a:rPr>
              <a:t>) </a:t>
            </a:r>
            <a:r>
              <a:rPr lang="es-ES" altLang="zh-CN" sz="1400" dirty="0">
                <a:solidFill>
                  <a:srgbClr val="008040"/>
                </a:solidFill>
                <a:latin typeface="Courier" pitchFamily="49" charset="0"/>
              </a:rPr>
              <a:t>// =&gt; 6</a:t>
            </a:r>
          </a:p>
          <a:p>
            <a:r>
              <a:rPr lang="en-US" altLang="zh-CN" sz="1400" dirty="0" err="1">
                <a:latin typeface="Courier" pitchFamily="49" charset="0"/>
              </a:rPr>
              <a:t>list.reduce</a:t>
            </a:r>
            <a:r>
              <a:rPr lang="en-US" altLang="zh-CN" sz="1400" dirty="0">
                <a:latin typeface="Courier" pitchFamily="49" charset="0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Courier" pitchFamily="49" charset="0"/>
              </a:rPr>
              <a:t>_ + _</a:t>
            </a:r>
            <a:r>
              <a:rPr lang="en-US" altLang="zh-CN" sz="1400" dirty="0">
                <a:latin typeface="Courier" pitchFamily="49" charset="0"/>
              </a:rPr>
              <a:t>) </a:t>
            </a:r>
            <a:r>
              <a:rPr lang="en-US" altLang="zh-CN" sz="1400" dirty="0">
                <a:solidFill>
                  <a:srgbClr val="008040"/>
                </a:solidFill>
                <a:latin typeface="Courier" pitchFamily="49" charset="0"/>
              </a:rPr>
              <a:t>// same</a:t>
            </a:r>
            <a:endParaRPr lang="zh-CN" altLang="en-US" sz="1400" dirty="0">
              <a:solidFill>
                <a:srgbClr val="008040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Scala Crash Course: </a:t>
            </a:r>
            <a:r>
              <a:rPr lang="en-US" altLang="zh-CN" dirty="0"/>
              <a:t>Collections processing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Functional methods on collections</a:t>
            </a:r>
            <a:endParaRPr lang="zh-CN" altLang="en-US" sz="2400" dirty="0">
              <a:solidFill>
                <a:srgbClr val="0432FF"/>
              </a:solidFill>
              <a:latin typeface="Courier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98500"/>
              </p:ext>
            </p:extLst>
          </p:nvPr>
        </p:nvGraphicFramePr>
        <p:xfrm>
          <a:off x="963822" y="2373701"/>
          <a:ext cx="6672654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348"/>
                <a:gridCol w="3227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Method on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[T]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Explanation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map(f: T =&gt; U):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Each element is result of f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flatMap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(f: T =&gt;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[U]):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One to many map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filter(f: T =&gt; Boolean):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[T]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Keep elements passing f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exists(f: T =&gt; Boolean): Boolean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True if one element passes f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forall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(f: T =&gt; Boolean): Boolean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True if all elements pass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reduce(f: (T, T) =&gt; T): 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Merge elements using f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fr-FR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groupBy(f: T =&gt; K): Map[K, List[T]]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Group elements by f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sortBy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(f: T =&gt; K):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[T]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Sort elements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…..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>
            <a:hlinkClick r:id="rId3"/>
          </p:cNvPr>
          <p:cNvSpPr txBox="1"/>
          <p:nvPr/>
        </p:nvSpPr>
        <p:spPr>
          <a:xfrm>
            <a:off x="840922" y="1905515"/>
            <a:ext cx="691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432FF"/>
                </a:solidFill>
              </a:rPr>
              <a:t>http://www.scala-lang.org/api/2.10.4/index.html#scala.collection.Seq</a:t>
            </a:r>
            <a:endParaRPr lang="zh-CN" altLang="en-US" b="1" dirty="0">
              <a:solidFill>
                <a:srgbClr val="0432FF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What is Spark?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Spark Overview:</a:t>
            </a:r>
          </a:p>
          <a:p>
            <a:r>
              <a:rPr lang="en-US" altLang="zh-CN" sz="2400" dirty="0" smtClean="0"/>
              <a:t>A </a:t>
            </a:r>
            <a:r>
              <a:rPr lang="en-US" altLang="zh-CN" sz="2400" dirty="0"/>
              <a:t>fast and general-purpose cluster computing system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It provides </a:t>
            </a:r>
            <a:r>
              <a:rPr lang="en-US" altLang="zh-CN" sz="2400" dirty="0"/>
              <a:t>high-level APIs in Java, Scala and Python, and an optimized engine that supports general execution graphs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It supports </a:t>
            </a:r>
            <a:r>
              <a:rPr lang="en-US" altLang="zh-CN" sz="2400" dirty="0"/>
              <a:t>a rich set of higher-level tools </a:t>
            </a:r>
            <a:r>
              <a:rPr lang="en-US" altLang="zh-CN" sz="2400" dirty="0" smtClean="0"/>
              <a:t>including:</a:t>
            </a:r>
            <a:br>
              <a:rPr lang="en-US" altLang="zh-CN" sz="2400" dirty="0" smtClean="0"/>
            </a:br>
            <a:r>
              <a:rPr lang="en-US" altLang="zh-CN" sz="2400" dirty="0" smtClean="0">
                <a:solidFill>
                  <a:srgbClr val="0432FF"/>
                </a:solidFill>
              </a:rPr>
              <a:t>Spark </a:t>
            </a:r>
            <a:r>
              <a:rPr lang="en-US" altLang="zh-CN" sz="2400" dirty="0">
                <a:solidFill>
                  <a:srgbClr val="0432FF"/>
                </a:solidFill>
              </a:rPr>
              <a:t>SQL </a:t>
            </a:r>
            <a:r>
              <a:rPr lang="en-US" altLang="zh-CN" sz="2400" dirty="0"/>
              <a:t>for SQL and structured data </a:t>
            </a:r>
            <a:r>
              <a:rPr lang="en-US" altLang="zh-CN" sz="2400" dirty="0" smtClean="0"/>
              <a:t>processing</a:t>
            </a:r>
            <a:br>
              <a:rPr lang="en-US" altLang="zh-CN" sz="2400" dirty="0" smtClean="0"/>
            </a:br>
            <a:r>
              <a:rPr lang="en-US" altLang="zh-CN" sz="2400" dirty="0" err="1" smtClean="0">
                <a:solidFill>
                  <a:srgbClr val="0432FF"/>
                </a:solidFill>
              </a:rPr>
              <a:t>MLlib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for machine </a:t>
            </a:r>
            <a:r>
              <a:rPr lang="en-US" altLang="zh-CN" sz="2400" dirty="0" smtClean="0"/>
              <a:t>learning</a:t>
            </a:r>
            <a:br>
              <a:rPr lang="en-US" altLang="zh-CN" sz="2400" dirty="0" smtClean="0"/>
            </a:br>
            <a:r>
              <a:rPr lang="en-US" altLang="zh-CN" sz="2400" dirty="0" err="1" smtClean="0">
                <a:solidFill>
                  <a:srgbClr val="0432FF"/>
                </a:solidFill>
              </a:rPr>
              <a:t>GraphX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for graph </a:t>
            </a:r>
            <a:r>
              <a:rPr lang="en-US" altLang="zh-CN" sz="2400" dirty="0" smtClean="0"/>
              <a:t>processing</a:t>
            </a:r>
            <a:br>
              <a:rPr lang="en-US" altLang="zh-CN" sz="2400" dirty="0" smtClean="0"/>
            </a:br>
            <a:r>
              <a:rPr lang="en-US" altLang="zh-CN" sz="2400" dirty="0" smtClean="0">
                <a:solidFill>
                  <a:srgbClr val="0432FF"/>
                </a:solidFill>
              </a:rPr>
              <a:t>Spark Streaming </a:t>
            </a:r>
            <a:r>
              <a:rPr lang="en-US" altLang="zh-CN" sz="2400" dirty="0" smtClean="0"/>
              <a:t>for streaming processing</a:t>
            </a:r>
            <a:endParaRPr lang="zh-CN" altLang="en-US" sz="2400" dirty="0">
              <a:solidFill>
                <a:srgbClr val="0432FF"/>
              </a:solidFill>
            </a:endParaRPr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9" y="5663080"/>
            <a:ext cx="1935501" cy="10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load error messages from a log into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memory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then interactively search for various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patterns</a:t>
            </a:r>
            <a:endParaRPr lang="en-US" altLang="zh-CN" i="1" dirty="0">
              <a:solidFill>
                <a:srgbClr val="008040"/>
              </a:solidFill>
              <a:latin typeface="Courier" pitchFamily="49" charset="0"/>
            </a:endParaRPr>
          </a:p>
          <a:p>
            <a:endParaRPr lang="en-US" altLang="zh-CN" dirty="0" smtClean="0">
              <a:solidFill>
                <a:srgbClr val="008040"/>
              </a:solidFill>
              <a:latin typeface="Courier" pitchFamily="49" charset="0"/>
            </a:endParaRPr>
          </a:p>
          <a:p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base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b="1" dirty="0" err="1">
                <a:latin typeface="Courier" pitchFamily="49" charset="0"/>
              </a:rPr>
              <a:t>val</a:t>
            </a:r>
            <a:r>
              <a:rPr lang="en-US" altLang="zh-CN" dirty="0">
                <a:latin typeface="Courier" pitchFamily="49" charset="0"/>
              </a:rPr>
              <a:t> </a:t>
            </a:r>
            <a:r>
              <a:rPr lang="en-US" altLang="zh-CN" dirty="0" smtClean="0">
                <a:latin typeface="Courier" pitchFamily="49" charset="0"/>
              </a:rPr>
              <a:t>file = </a:t>
            </a:r>
            <a:r>
              <a:rPr lang="en-US" altLang="zh-CN" dirty="0" err="1">
                <a:latin typeface="Courier" pitchFamily="49" charset="0"/>
              </a:rPr>
              <a:t>sc.textFile</a:t>
            </a:r>
            <a:r>
              <a:rPr lang="en-US" altLang="zh-CN" dirty="0">
                <a:latin typeface="Courier" pitchFamily="49" charset="0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dirty="0" smtClean="0">
                <a:latin typeface="Courier" pitchFamily="49" charset="0"/>
              </a:rPr>
              <a:t>)</a:t>
            </a:r>
            <a:endParaRPr lang="en-US" altLang="zh-CN" dirty="0">
              <a:latin typeface="Courier" pitchFamily="49" charset="0"/>
            </a:endParaRP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b="1" dirty="0" err="1">
                <a:latin typeface="Courier" pitchFamily="49" charset="0"/>
              </a:rPr>
              <a:t>val</a:t>
            </a:r>
            <a:r>
              <a:rPr lang="en-US" altLang="zh-CN" dirty="0">
                <a:latin typeface="Courier" pitchFamily="49" charset="0"/>
              </a:rPr>
              <a:t> errors = </a:t>
            </a:r>
            <a:r>
              <a:rPr lang="en-US" altLang="zh-CN" dirty="0" err="1" smtClean="0">
                <a:latin typeface="Courier" pitchFamily="49" charset="0"/>
              </a:rPr>
              <a:t>file.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dirty="0" smtClean="0">
                <a:latin typeface="Courier" pitchFamily="49" charset="0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dirty="0" smtClean="0">
                <a:latin typeface="Courier" pitchFamily="49" charset="0"/>
              </a:rPr>
              <a:t>)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dirty="0" smtClean="0">
                <a:latin typeface="Courier" pitchFamily="49" charset="0"/>
              </a:rPr>
              <a:t>()</a:t>
            </a: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dirty="0" smtClean="0">
                <a:latin typeface="Courier" pitchFamily="49" charset="0"/>
              </a:rPr>
              <a:t>()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dirty="0">
                <a:latin typeface="Courier" pitchFamily="49" charset="0"/>
              </a:rPr>
              <a:t>(_.contains(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>
                <a:latin typeface="Courier" pitchFamily="49" charset="0"/>
              </a:rPr>
              <a:t>)).</a:t>
            </a:r>
            <a:r>
              <a:rPr lang="en-US" altLang="zh-CN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dirty="0" smtClean="0">
                <a:latin typeface="Courier" pitchFamily="49" charset="0"/>
              </a:rPr>
              <a:t>()</a:t>
            </a:r>
            <a:endParaRPr lang="en-US" altLang="zh-CN" dirty="0">
              <a:latin typeface="Courier" pitchFamily="49" charset="0"/>
            </a:endParaRP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dirty="0">
                <a:latin typeface="Courier" pitchFamily="49" charset="0"/>
              </a:rPr>
              <a:t>(_.contains(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>
                <a:latin typeface="Courier" pitchFamily="49" charset="0"/>
              </a:rPr>
              <a:t>)).</a:t>
            </a:r>
            <a:r>
              <a:rPr lang="en-US" altLang="zh-CN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dirty="0">
                <a:latin typeface="Courier" pitchFamily="49" charset="0"/>
              </a:rPr>
              <a:t>()</a:t>
            </a:r>
            <a:endParaRPr lang="zh-CN" altLang="en-US" dirty="0">
              <a:latin typeface="Courier" pitchFamily="49" charset="0"/>
            </a:endParaRPr>
          </a:p>
        </p:txBody>
      </p:sp>
      <p:sp>
        <p:nvSpPr>
          <p:cNvPr id="8" name="文本框 7">
            <a:hlinkClick r:id="rId3"/>
          </p:cNvPr>
          <p:cNvSpPr txBox="1"/>
          <p:nvPr/>
        </p:nvSpPr>
        <p:spPr>
          <a:xfrm>
            <a:off x="840922" y="2034745"/>
            <a:ext cx="55515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i="1" dirty="0">
                <a:solidFill>
                  <a:srgbClr val="008040"/>
                </a:solidFill>
                <a:latin typeface="Courier" pitchFamily="49" charset="0"/>
              </a:rPr>
              <a:t>// https://</a:t>
            </a:r>
            <a:r>
              <a:rPr lang="en-US" altLang="zh-CN" sz="1300" i="1" dirty="0" smtClean="0">
                <a:solidFill>
                  <a:srgbClr val="008040"/>
                </a:solidFill>
                <a:latin typeface="Courier" pitchFamily="49" charset="0"/>
              </a:rPr>
              <a:t>gist.github.com/ceteri/8ae5b9509a08c08a1132</a:t>
            </a:r>
            <a:endParaRPr lang="en-US" altLang="zh-CN" sz="1300" i="1" dirty="0">
              <a:solidFill>
                <a:srgbClr val="008040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7263" y="3707027"/>
            <a:ext cx="4308391" cy="1508105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3200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discussing the other part</a:t>
            </a:r>
          </a:p>
          <a:p>
            <a:endParaRPr lang="zh-CN" altLang="en-US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/>
              <a:t>Log Mining Example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At this point, take a look at the transformed</a:t>
            </a:r>
          </a:p>
          <a:p>
            <a:r>
              <a:rPr lang="en-US" altLang="zh-CN" dirty="0"/>
              <a:t>RDD </a:t>
            </a:r>
            <a:r>
              <a:rPr lang="en-US" altLang="zh-CN" i="1" dirty="0"/>
              <a:t>operator graph</a:t>
            </a:r>
            <a:r>
              <a:rPr lang="en-US" altLang="zh-CN" dirty="0" smtClean="0"/>
              <a:t>:</a:t>
            </a:r>
            <a:endParaRPr lang="en-US" altLang="zh-CN" dirty="0"/>
          </a:p>
          <a:p>
            <a:endParaRPr lang="en-US" altLang="zh-CN" sz="1600" dirty="0" smtClean="0">
              <a:latin typeface="Courier"/>
            </a:endParaRPr>
          </a:p>
          <a:p>
            <a:r>
              <a:rPr lang="en-US" altLang="zh-CN" sz="1600" dirty="0" err="1" smtClean="0">
                <a:latin typeface="Courier"/>
              </a:rPr>
              <a:t>scala</a:t>
            </a:r>
            <a:r>
              <a:rPr lang="en-US" altLang="zh-CN" sz="1600" dirty="0">
                <a:latin typeface="Courier"/>
              </a:rPr>
              <a:t>&gt; </a:t>
            </a:r>
            <a:r>
              <a:rPr lang="en-US" altLang="zh-CN" sz="1600" dirty="0" err="1" smtClean="0">
                <a:latin typeface="Courier"/>
              </a:rPr>
              <a:t>errors.toDebugString</a:t>
            </a:r>
            <a:endParaRPr lang="en-US" altLang="zh-CN" sz="1600" dirty="0" smtClean="0">
              <a:latin typeface="Courier"/>
            </a:endParaRPr>
          </a:p>
          <a:p>
            <a:r>
              <a:rPr lang="en-US" altLang="zh-CN" sz="1600" dirty="0">
                <a:latin typeface="Courier"/>
              </a:rPr>
              <a:t>res1: 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Courier"/>
              </a:rPr>
              <a:t>String</a:t>
            </a:r>
            <a:r>
              <a:rPr lang="en-US" altLang="zh-CN" sz="1600" dirty="0">
                <a:latin typeface="Courier"/>
              </a:rPr>
              <a:t> = </a:t>
            </a:r>
          </a:p>
          <a:p>
            <a:r>
              <a:rPr lang="en-US" altLang="zh-CN" sz="1600" dirty="0">
                <a:latin typeface="Courier"/>
              </a:rPr>
              <a:t>(2) </a:t>
            </a:r>
            <a:r>
              <a:rPr lang="en-US" altLang="zh-CN" sz="1600" b="1" dirty="0" err="1" smtClean="0">
                <a:solidFill>
                  <a:schemeClr val="accent5">
                    <a:lumMod val="75000"/>
                  </a:schemeClr>
                </a:solidFill>
                <a:latin typeface="Courier"/>
              </a:rPr>
              <a:t>FilteredRDD</a:t>
            </a:r>
            <a:r>
              <a:rPr lang="en-US" altLang="zh-CN" sz="1600" dirty="0" smtClean="0">
                <a:latin typeface="Courier"/>
              </a:rPr>
              <a:t>[2</a:t>
            </a:r>
            <a:r>
              <a:rPr lang="en-US" altLang="zh-CN" sz="1600" dirty="0">
                <a:latin typeface="Courier"/>
              </a:rPr>
              <a:t>] at filter at &lt;console&gt;:14</a:t>
            </a:r>
          </a:p>
          <a:p>
            <a:r>
              <a:rPr lang="en-US" altLang="zh-CN" sz="1600" dirty="0">
                <a:latin typeface="Courier"/>
              </a:rPr>
              <a:t> |  </a:t>
            </a:r>
            <a:r>
              <a:rPr lang="en-US" altLang="zh-CN" sz="1600" dirty="0" smtClean="0">
                <a:latin typeface="Courier"/>
              </a:rPr>
              <a:t>log.txt </a:t>
            </a:r>
            <a:r>
              <a:rPr lang="en-US" altLang="zh-CN" sz="1600" b="1" dirty="0" err="1">
                <a:solidFill>
                  <a:schemeClr val="accent5">
                    <a:lumMod val="75000"/>
                  </a:schemeClr>
                </a:solidFill>
                <a:latin typeface="Courier"/>
              </a:rPr>
              <a:t>MappedRDD</a:t>
            </a:r>
            <a:r>
              <a:rPr lang="en-US" altLang="zh-CN" sz="1600" dirty="0">
                <a:latin typeface="Courier"/>
              </a:rPr>
              <a:t>[1] at </a:t>
            </a:r>
            <a:r>
              <a:rPr lang="en-US" altLang="zh-CN" sz="1600" dirty="0" err="1">
                <a:latin typeface="Courier"/>
              </a:rPr>
              <a:t>textFile</a:t>
            </a:r>
            <a:r>
              <a:rPr lang="en-US" altLang="zh-CN" sz="1600" dirty="0">
                <a:latin typeface="Courier"/>
              </a:rPr>
              <a:t> at &lt;console&gt;:12</a:t>
            </a:r>
          </a:p>
          <a:p>
            <a:r>
              <a:rPr lang="en-US" altLang="zh-CN" sz="1600" dirty="0">
                <a:latin typeface="Courier"/>
              </a:rPr>
              <a:t> |  log.txt </a:t>
            </a:r>
            <a:r>
              <a:rPr lang="en-US" altLang="zh-CN" sz="1600" b="1" dirty="0" err="1">
                <a:solidFill>
                  <a:schemeClr val="accent5">
                    <a:lumMod val="75000"/>
                  </a:schemeClr>
                </a:solidFill>
                <a:latin typeface="Courier"/>
              </a:rPr>
              <a:t>HadoopRDD</a:t>
            </a:r>
            <a:r>
              <a:rPr lang="en-US" altLang="zh-CN" sz="1600" dirty="0">
                <a:latin typeface="Courier"/>
              </a:rPr>
              <a:t>[0] at </a:t>
            </a:r>
            <a:r>
              <a:rPr lang="en-US" altLang="zh-CN" sz="1600" dirty="0" err="1">
                <a:latin typeface="Courier"/>
              </a:rPr>
              <a:t>textFile</a:t>
            </a:r>
            <a:r>
              <a:rPr lang="en-US" altLang="zh-CN" sz="1600" dirty="0">
                <a:latin typeface="Courier"/>
              </a:rPr>
              <a:t> at &lt;console&gt;:12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421" y="4460940"/>
            <a:ext cx="4308391" cy="86177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discussing the other part</a:t>
            </a:r>
          </a:p>
          <a:p>
            <a:endParaRPr lang="zh-CN" alt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675870" y="3714927"/>
            <a:ext cx="753230" cy="60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3"/>
            <a:endCxn id="19" idx="1"/>
          </p:cNvCxnSpPr>
          <p:nvPr/>
        </p:nvCxnSpPr>
        <p:spPr>
          <a:xfrm>
            <a:off x="5898292" y="4508754"/>
            <a:ext cx="922638" cy="12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741773" y="4693420"/>
            <a:ext cx="687327" cy="83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62421" y="4460940"/>
            <a:ext cx="4308391" cy="86177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discussing the other part</a:t>
            </a:r>
          </a:p>
          <a:p>
            <a:endParaRPr lang="zh-CN" alt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84689" y="3064947"/>
            <a:ext cx="4988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smtClean="0">
                <a:latin typeface="Gill Sans MT" panose="020B0502020104020203" pitchFamily="34" charset="0"/>
              </a:rPr>
              <a:t>read</a:t>
            </a:r>
          </a:p>
          <a:p>
            <a:r>
              <a:rPr lang="en-US" altLang="zh-CN" sz="1100" i="1" dirty="0" smtClean="0">
                <a:latin typeface="Gill Sans MT" panose="020B0502020104020203" pitchFamily="34" charset="0"/>
              </a:rPr>
              <a:t>HDFS</a:t>
            </a:r>
          </a:p>
          <a:p>
            <a:r>
              <a:rPr lang="en-US" altLang="zh-CN" sz="1100" i="1" dirty="0" smtClean="0">
                <a:latin typeface="Gill Sans MT" panose="020B0502020104020203" pitchFamily="34" charset="0"/>
              </a:rPr>
              <a:t>block</a:t>
            </a:r>
            <a:endParaRPr lang="zh-CN" altLang="en-US" sz="1100" i="1" dirty="0">
              <a:latin typeface="Gill Sans MT" panose="020B0502020104020203" pitchFamily="34" charset="0"/>
            </a:endParaRPr>
          </a:p>
        </p:txBody>
      </p:sp>
      <p:cxnSp>
        <p:nvCxnSpPr>
          <p:cNvPr id="13" name="直接箭头连接符 12"/>
          <p:cNvCxnSpPr>
            <a:endCxn id="10" idx="3"/>
          </p:cNvCxnSpPr>
          <p:nvPr/>
        </p:nvCxnSpPr>
        <p:spPr>
          <a:xfrm flipH="1">
            <a:off x="7113903" y="3435169"/>
            <a:ext cx="310281" cy="6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16345" y="3163320"/>
            <a:ext cx="207838" cy="74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44863" y="4336240"/>
            <a:ext cx="4988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smtClean="0">
                <a:latin typeface="Gill Sans MT" panose="020B0502020104020203" pitchFamily="34" charset="0"/>
              </a:rPr>
              <a:t>read</a:t>
            </a:r>
          </a:p>
          <a:p>
            <a:r>
              <a:rPr lang="en-US" altLang="zh-CN" sz="1100" i="1" dirty="0" smtClean="0">
                <a:latin typeface="Gill Sans MT" panose="020B0502020104020203" pitchFamily="34" charset="0"/>
              </a:rPr>
              <a:t>HDFS</a:t>
            </a:r>
          </a:p>
          <a:p>
            <a:r>
              <a:rPr lang="en-US" altLang="zh-CN" sz="1100" i="1" dirty="0" smtClean="0">
                <a:latin typeface="Gill Sans MT" panose="020B0502020104020203" pitchFamily="34" charset="0"/>
              </a:rPr>
              <a:t>block</a:t>
            </a:r>
            <a:endParaRPr lang="zh-CN" altLang="en-US" sz="1100" i="1" dirty="0">
              <a:latin typeface="Gill Sans MT" panose="020B0502020104020203" pitchFamily="34" charset="0"/>
            </a:endParaRPr>
          </a:p>
        </p:txBody>
      </p:sp>
      <p:cxnSp>
        <p:nvCxnSpPr>
          <p:cNvPr id="22" name="直接箭头连接符 21"/>
          <p:cNvCxnSpPr>
            <a:endCxn id="20" idx="3"/>
          </p:cNvCxnSpPr>
          <p:nvPr/>
        </p:nvCxnSpPr>
        <p:spPr>
          <a:xfrm flipH="1">
            <a:off x="7630796" y="4706462"/>
            <a:ext cx="353565" cy="6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776519" y="4434613"/>
            <a:ext cx="207838" cy="74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84689" y="5591193"/>
            <a:ext cx="4988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i="1" dirty="0" smtClean="0">
                <a:latin typeface="Gill Sans MT" panose="020B0502020104020203" pitchFamily="34" charset="0"/>
              </a:rPr>
              <a:t>read</a:t>
            </a:r>
          </a:p>
          <a:p>
            <a:r>
              <a:rPr lang="en-US" altLang="zh-CN" sz="1100" i="1" dirty="0" smtClean="0">
                <a:latin typeface="Gill Sans MT" panose="020B0502020104020203" pitchFamily="34" charset="0"/>
              </a:rPr>
              <a:t>HDFS</a:t>
            </a:r>
          </a:p>
          <a:p>
            <a:r>
              <a:rPr lang="en-US" altLang="zh-CN" sz="1100" i="1" dirty="0" smtClean="0">
                <a:latin typeface="Gill Sans MT" panose="020B0502020104020203" pitchFamily="34" charset="0"/>
              </a:rPr>
              <a:t>block</a:t>
            </a:r>
            <a:endParaRPr lang="zh-CN" altLang="en-US" sz="1100" i="1" dirty="0">
              <a:latin typeface="Gill Sans MT" panose="020B0502020104020203" pitchFamily="34" charset="0"/>
            </a:endParaRPr>
          </a:p>
        </p:txBody>
      </p:sp>
      <p:cxnSp>
        <p:nvCxnSpPr>
          <p:cNvPr id="27" name="直接箭头连接符 26"/>
          <p:cNvCxnSpPr>
            <a:endCxn id="25" idx="3"/>
          </p:cNvCxnSpPr>
          <p:nvPr/>
        </p:nvCxnSpPr>
        <p:spPr>
          <a:xfrm flipH="1">
            <a:off x="7113903" y="5961415"/>
            <a:ext cx="310281" cy="6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216345" y="5689566"/>
            <a:ext cx="207838" cy="74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62421" y="4460940"/>
            <a:ext cx="4308391" cy="86177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discussing the other part</a:t>
            </a:r>
          </a:p>
          <a:p>
            <a:endParaRPr lang="zh-CN" alt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17057" y="2751496"/>
            <a:ext cx="82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 smtClean="0">
                <a:latin typeface="Gill Sans MT" panose="020B0502020104020203" pitchFamily="34" charset="0"/>
              </a:rPr>
              <a:t>  process,</a:t>
            </a:r>
          </a:p>
          <a:p>
            <a:r>
              <a:rPr lang="en-US" altLang="zh-CN" sz="1200" i="1" dirty="0" smtClean="0">
                <a:latin typeface="Gill Sans MT" panose="020B0502020104020203" pitchFamily="34" charset="0"/>
              </a:rPr>
              <a:t>cache data</a:t>
            </a:r>
            <a:endParaRPr lang="zh-CN" altLang="en-US" sz="1200" i="1" dirty="0">
              <a:latin typeface="Gill Sans MT" panose="020B0502020104020203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7216345" y="3089188"/>
            <a:ext cx="300712" cy="10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767689" y="2583546"/>
            <a:ext cx="659476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1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2" name="直接箭头连接符 31"/>
          <p:cNvCxnSpPr>
            <a:endCxn id="31" idx="3"/>
          </p:cNvCxnSpPr>
          <p:nvPr/>
        </p:nvCxnSpPr>
        <p:spPr>
          <a:xfrm flipH="1" flipV="1">
            <a:off x="7427165" y="2722046"/>
            <a:ext cx="203631" cy="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091294" y="4027638"/>
            <a:ext cx="82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 smtClean="0">
                <a:latin typeface="Gill Sans MT" panose="020B0502020104020203" pitchFamily="34" charset="0"/>
              </a:rPr>
              <a:t>  process,</a:t>
            </a:r>
          </a:p>
          <a:p>
            <a:r>
              <a:rPr lang="en-US" altLang="zh-CN" sz="1200" i="1" dirty="0" smtClean="0">
                <a:latin typeface="Gill Sans MT" panose="020B0502020104020203" pitchFamily="34" charset="0"/>
              </a:rPr>
              <a:t>cache data</a:t>
            </a:r>
            <a:endParaRPr lang="zh-CN" altLang="en-US" sz="1200" i="1" dirty="0">
              <a:latin typeface="Gill Sans MT" panose="020B0502020104020203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7790582" y="4365330"/>
            <a:ext cx="300712" cy="10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7341926" y="3859688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2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6" name="直接箭头连接符 35"/>
          <p:cNvCxnSpPr>
            <a:endCxn id="35" idx="3"/>
          </p:cNvCxnSpPr>
          <p:nvPr/>
        </p:nvCxnSpPr>
        <p:spPr>
          <a:xfrm flipH="1" flipV="1">
            <a:off x="7997875" y="3998188"/>
            <a:ext cx="207160" cy="8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7517057" y="5292047"/>
            <a:ext cx="82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 smtClean="0">
                <a:latin typeface="Gill Sans MT" panose="020B0502020104020203" pitchFamily="34" charset="0"/>
              </a:rPr>
              <a:t>  process,</a:t>
            </a:r>
          </a:p>
          <a:p>
            <a:r>
              <a:rPr lang="en-US" altLang="zh-CN" sz="1200" i="1" dirty="0" smtClean="0">
                <a:latin typeface="Gill Sans MT" panose="020B0502020104020203" pitchFamily="34" charset="0"/>
              </a:rPr>
              <a:t>cache data</a:t>
            </a:r>
            <a:endParaRPr lang="zh-CN" altLang="en-US" sz="1200" i="1" dirty="0">
              <a:latin typeface="Gill Sans MT" panose="020B0502020104020203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7216345" y="5629739"/>
            <a:ext cx="300712" cy="10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767689" y="5124097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3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0" name="直接箭头连接符 39"/>
          <p:cNvCxnSpPr>
            <a:endCxn id="39" idx="3"/>
          </p:cNvCxnSpPr>
          <p:nvPr/>
        </p:nvCxnSpPr>
        <p:spPr>
          <a:xfrm flipH="1" flipV="1">
            <a:off x="7423638" y="5262597"/>
            <a:ext cx="207160" cy="8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62421" y="4460940"/>
            <a:ext cx="4308391" cy="86177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discussing the other part</a:t>
            </a:r>
          </a:p>
          <a:p>
            <a:endParaRPr lang="zh-CN" alt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67689" y="2583546"/>
            <a:ext cx="659476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1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41926" y="3859688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2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7689" y="5124097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3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2421" y="4460940"/>
            <a:ext cx="4308391" cy="86177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discussing the other part</a:t>
            </a:r>
          </a:p>
          <a:p>
            <a:endParaRPr lang="zh-CN" altLang="en-US" sz="1000" dirty="0">
              <a:latin typeface="Gill Sans MT" panose="020B0502020104020203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5807676" y="3714927"/>
            <a:ext cx="621424" cy="60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9" idx="1"/>
            <a:endCxn id="7" idx="3"/>
          </p:cNvCxnSpPr>
          <p:nvPr/>
        </p:nvCxnSpPr>
        <p:spPr>
          <a:xfrm flipH="1" flipV="1">
            <a:off x="5898292" y="4508754"/>
            <a:ext cx="922638" cy="12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5733535" y="4693420"/>
            <a:ext cx="695565" cy="83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8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67689" y="2583546"/>
            <a:ext cx="659476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1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41926" y="3859688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2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7689" y="5124097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3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7042" y="1478840"/>
            <a:ext cx="4993357" cy="283154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    discussing the other part</a:t>
            </a: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r>
              <a:rPr lang="en-US" altLang="zh-CN" sz="1000" dirty="0" smtClean="0">
                <a:latin typeface="Gill Sans MT" panose="020B0502020104020203" pitchFamily="34" charset="0"/>
              </a:rPr>
              <a:t> </a:t>
            </a:r>
            <a:endParaRPr lang="zh-CN" alt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67689" y="2583546"/>
            <a:ext cx="659476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1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41926" y="3859688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2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7689" y="5124097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3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042" y="1478840"/>
            <a:ext cx="4993357" cy="283154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    discussing the other part</a:t>
            </a: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r>
              <a:rPr lang="en-US" altLang="zh-CN" sz="1000" dirty="0" smtClean="0">
                <a:latin typeface="Gill Sans MT" panose="020B0502020104020203" pitchFamily="34" charset="0"/>
              </a:rPr>
              <a:t> </a:t>
            </a:r>
            <a:endParaRPr lang="zh-CN" altLang="en-US" sz="1000" dirty="0">
              <a:latin typeface="Gill Sans MT" panose="020B05020201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12183" y="2668945"/>
            <a:ext cx="830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1200" i="1" dirty="0" smtClean="0">
                <a:latin typeface="Gill Sans MT" panose="020B0502020104020203" pitchFamily="34" charset="0"/>
              </a:rPr>
              <a:t>process </a:t>
            </a:r>
          </a:p>
          <a:p>
            <a:r>
              <a:rPr lang="en-US" altLang="zh-CN" sz="1200" i="1" dirty="0" smtClean="0">
                <a:latin typeface="Gill Sans MT" panose="020B0502020104020203" pitchFamily="34" charset="0"/>
              </a:rPr>
              <a:t>from cache</a:t>
            </a:r>
            <a:endParaRPr lang="zh-CN" altLang="en-US" sz="1200" i="1" dirty="0">
              <a:latin typeface="Gill Sans MT" panose="020B0502020104020203" pitchFamily="34" charset="0"/>
            </a:endParaRPr>
          </a:p>
        </p:txBody>
      </p:sp>
      <p:cxnSp>
        <p:nvCxnSpPr>
          <p:cNvPr id="5" name="直接连接符 4"/>
          <p:cNvCxnSpPr>
            <a:stCxn id="31" idx="3"/>
          </p:cNvCxnSpPr>
          <p:nvPr/>
        </p:nvCxnSpPr>
        <p:spPr>
          <a:xfrm>
            <a:off x="7427165" y="2722046"/>
            <a:ext cx="203631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7216345" y="3081544"/>
            <a:ext cx="316673" cy="11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080595" y="3923898"/>
            <a:ext cx="830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1200" i="1" dirty="0" smtClean="0">
                <a:latin typeface="Gill Sans MT" panose="020B0502020104020203" pitchFamily="34" charset="0"/>
              </a:rPr>
              <a:t>process </a:t>
            </a:r>
          </a:p>
          <a:p>
            <a:r>
              <a:rPr lang="en-US" altLang="zh-CN" sz="1200" i="1" dirty="0" smtClean="0">
                <a:latin typeface="Gill Sans MT" panose="020B0502020104020203" pitchFamily="34" charset="0"/>
              </a:rPr>
              <a:t>from cache</a:t>
            </a:r>
            <a:endParaRPr lang="zh-CN" altLang="en-US" sz="1200" i="1" dirty="0">
              <a:latin typeface="Gill Sans MT" panose="020B0502020104020203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995577" y="3976999"/>
            <a:ext cx="203631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7784757" y="4336497"/>
            <a:ext cx="316673" cy="11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512183" y="5194917"/>
            <a:ext cx="830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1200" i="1" dirty="0" smtClean="0">
                <a:latin typeface="Gill Sans MT" panose="020B0502020104020203" pitchFamily="34" charset="0"/>
              </a:rPr>
              <a:t>process </a:t>
            </a:r>
          </a:p>
          <a:p>
            <a:r>
              <a:rPr lang="en-US" altLang="zh-CN" sz="1200" i="1" dirty="0" smtClean="0">
                <a:latin typeface="Gill Sans MT" panose="020B0502020104020203" pitchFamily="34" charset="0"/>
              </a:rPr>
              <a:t>from cache</a:t>
            </a:r>
            <a:endParaRPr lang="zh-CN" altLang="en-US" sz="1200" i="1" dirty="0">
              <a:latin typeface="Gill Sans MT" panose="020B05020201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427165" y="5248018"/>
            <a:ext cx="203631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7216345" y="5607516"/>
            <a:ext cx="316673" cy="11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</a:rPr>
              <a:t>Apache Spark</a:t>
            </a:r>
            <a:endParaRPr lang="zh-CN" altLang="en-US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A </a:t>
            </a:r>
            <a:r>
              <a:rPr lang="en-US" altLang="zh-CN" sz="4800" b="1" dirty="0">
                <a:solidFill>
                  <a:schemeClr val="bg1"/>
                </a:solidFill>
              </a:rPr>
              <a:t>Brief</a:t>
            </a:r>
            <a:r>
              <a:rPr lang="zh-CN" altLang="en-US" sz="4800" b="1" dirty="0">
                <a:solidFill>
                  <a:schemeClr val="bg1"/>
                </a:solidFill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History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file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 smtClean="0">
                <a:latin typeface="Courier" pitchFamily="49" charset="0"/>
              </a:rPr>
              <a:t>file.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sz="1100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 smtClean="0">
                <a:latin typeface="Courier" pitchFamily="49" charset="0"/>
              </a:rPr>
              <a:t>()</a:t>
            </a:r>
            <a:endParaRPr lang="en-US" altLang="zh-CN" sz="1100" dirty="0">
              <a:latin typeface="Courier" pitchFamily="49" charset="0"/>
            </a:endParaRPr>
          </a:p>
          <a:p>
            <a:endParaRPr lang="en-US" altLang="zh-CN" sz="1100" dirty="0">
              <a:latin typeface="Courier" pitchFamily="49" charset="0"/>
            </a:endParaRPr>
          </a:p>
          <a:p>
            <a:r>
              <a:rPr lang="en-US" altLang="zh-CN" sz="1100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sz="1100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sz="1100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100" dirty="0" err="1" smtClean="0">
                <a:latin typeface="Courier" pitchFamily="49" charset="0"/>
              </a:rPr>
              <a:t>errors.</a:t>
            </a:r>
            <a:r>
              <a:rPr lang="en-US" altLang="zh-CN" sz="1100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(_.contains(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sz="1100" dirty="0">
                <a:latin typeface="Courier" pitchFamily="49" charset="0"/>
              </a:rPr>
              <a:t>()</a:t>
            </a:r>
            <a:endParaRPr lang="zh-CN" altLang="en-US" sz="1100" dirty="0">
              <a:latin typeface="Courier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4984" y="4324088"/>
            <a:ext cx="843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 Driver </a:t>
            </a:r>
            <a:endParaRPr lang="zh-CN" altLang="en-US" i="1" dirty="0">
              <a:latin typeface="Gill Sans MT" panose="020B05020201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0756" y="3007041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6429100" y="3360984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1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0930" y="4278334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989274" y="4632277"/>
            <a:ext cx="6415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block 2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60756" y="5533287"/>
            <a:ext cx="9555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Gill Sans MT" panose="020B0502020104020203" pitchFamily="34" charset="0"/>
              </a:rPr>
              <a:t>Worker</a:t>
            </a:r>
          </a:p>
          <a:p>
            <a:endParaRPr lang="en-US" altLang="zh-CN" sz="1100" dirty="0" smtClean="0"/>
          </a:p>
          <a:p>
            <a:endParaRPr lang="zh-CN" altLang="en-US" sz="11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429100" y="5887230"/>
            <a:ext cx="68480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Gill Sans MT" panose="020B0502020104020203" pitchFamily="34" charset="0"/>
              </a:rPr>
              <a:t> block 3</a:t>
            </a:r>
            <a:endParaRPr lang="zh-CN" altLang="en-US" sz="1200" dirty="0">
              <a:latin typeface="Gill Sans MT" panose="020B05020201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67689" y="2583546"/>
            <a:ext cx="659476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1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41926" y="3859688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2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7689" y="5124097"/>
            <a:ext cx="65594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cache 3</a:t>
            </a:r>
            <a:endParaRPr lang="zh-CN" altLang="en-US" sz="1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5807676" y="3714927"/>
            <a:ext cx="621424" cy="60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9" idx="1"/>
            <a:endCxn id="7" idx="3"/>
          </p:cNvCxnSpPr>
          <p:nvPr/>
        </p:nvCxnSpPr>
        <p:spPr>
          <a:xfrm flipH="1" flipV="1">
            <a:off x="5898292" y="4508754"/>
            <a:ext cx="922638" cy="12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5733535" y="4693420"/>
            <a:ext cx="695565" cy="83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67042" y="1478840"/>
            <a:ext cx="4993357" cy="2831544"/>
          </a:xfrm>
          <a:prstGeom prst="rect">
            <a:avLst/>
          </a:prstGeom>
          <a:solidFill>
            <a:schemeClr val="accent4">
              <a:alpha val="85000"/>
            </a:schemeClr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endParaRPr lang="en-US" altLang="zh-CN" sz="1000" b="1" dirty="0" smtClean="0">
              <a:latin typeface="Gill Sans MT" panose="020B0502020104020203" pitchFamily="34" charset="0"/>
            </a:endParaRPr>
          </a:p>
          <a:p>
            <a:r>
              <a:rPr lang="en-US" altLang="zh-CN" sz="2800" b="1" dirty="0" smtClean="0">
                <a:latin typeface="Gill Sans MT" panose="020B0502020104020203" pitchFamily="34" charset="0"/>
              </a:rPr>
              <a:t>    discussing the other part</a:t>
            </a: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endParaRPr lang="en-US" altLang="zh-CN" sz="1000" dirty="0" smtClean="0">
              <a:latin typeface="Gill Sans MT" panose="020B0502020104020203" pitchFamily="34" charset="0"/>
            </a:endParaRPr>
          </a:p>
          <a:p>
            <a:endParaRPr lang="en-US" altLang="zh-CN" sz="1000" dirty="0">
              <a:latin typeface="Gill Sans MT" panose="020B0502020104020203" pitchFamily="34" charset="0"/>
            </a:endParaRPr>
          </a:p>
          <a:p>
            <a:r>
              <a:rPr lang="en-US" altLang="zh-CN" sz="1000" dirty="0" smtClean="0">
                <a:latin typeface="Gill Sans MT" panose="020B0502020104020203" pitchFamily="34" charset="0"/>
              </a:rPr>
              <a:t> </a:t>
            </a:r>
            <a:endParaRPr lang="zh-CN" alt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Log </a:t>
            </a:r>
            <a:r>
              <a:rPr lang="en-US" altLang="zh-CN" dirty="0"/>
              <a:t>Mining Example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altLang="zh-CN" sz="7400" dirty="0"/>
              <a:t>Looking at the RDD transformations and</a:t>
            </a:r>
          </a:p>
          <a:p>
            <a:r>
              <a:rPr lang="en-US" altLang="zh-CN" sz="7400" dirty="0"/>
              <a:t>actions from another perspective…</a:t>
            </a:r>
            <a:endParaRPr lang="en-US" altLang="zh-CN" sz="7400" i="1" dirty="0" smtClean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load error messages from a log into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memory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then interactively search for various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patterns</a:t>
            </a:r>
            <a:endParaRPr lang="en-US" altLang="zh-CN" i="1" dirty="0">
              <a:solidFill>
                <a:srgbClr val="008040"/>
              </a:solidFill>
              <a:latin typeface="Courier" pitchFamily="49" charset="0"/>
            </a:endParaRPr>
          </a:p>
          <a:p>
            <a:endParaRPr lang="en-US" altLang="zh-CN" dirty="0" smtClean="0">
              <a:solidFill>
                <a:srgbClr val="008040"/>
              </a:solidFill>
              <a:latin typeface="Courier" pitchFamily="49" charset="0"/>
            </a:endParaRPr>
          </a:p>
          <a:p>
            <a:endParaRPr lang="en-US" altLang="zh-CN" i="1" dirty="0" smtClean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base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RDD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b="1" dirty="0" err="1">
                <a:latin typeface="Courier" pitchFamily="49" charset="0"/>
              </a:rPr>
              <a:t>val</a:t>
            </a:r>
            <a:r>
              <a:rPr lang="en-US" altLang="zh-CN" dirty="0">
                <a:latin typeface="Courier" pitchFamily="49" charset="0"/>
              </a:rPr>
              <a:t> </a:t>
            </a:r>
            <a:r>
              <a:rPr lang="en-US" altLang="zh-CN" dirty="0" smtClean="0">
                <a:latin typeface="Courier" pitchFamily="49" charset="0"/>
              </a:rPr>
              <a:t>file = </a:t>
            </a:r>
            <a:r>
              <a:rPr lang="en-US" altLang="zh-CN" dirty="0" err="1">
                <a:latin typeface="Courier" pitchFamily="49" charset="0"/>
              </a:rPr>
              <a:t>sc.textFile</a:t>
            </a:r>
            <a:r>
              <a:rPr lang="en-US" altLang="zh-CN" dirty="0">
                <a:latin typeface="Courier" pitchFamily="49" charset="0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 err="1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dirty="0" smtClean="0">
                <a:latin typeface="Courier" pitchFamily="49" charset="0"/>
              </a:rPr>
              <a:t>)</a:t>
            </a:r>
            <a:endParaRPr lang="en-US" altLang="zh-CN" dirty="0">
              <a:latin typeface="Courier" pitchFamily="49" charset="0"/>
            </a:endParaRP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transformed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RDDs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b="1" dirty="0" err="1">
                <a:latin typeface="Courier" pitchFamily="49" charset="0"/>
              </a:rPr>
              <a:t>val</a:t>
            </a:r>
            <a:r>
              <a:rPr lang="en-US" altLang="zh-CN" dirty="0">
                <a:latin typeface="Courier" pitchFamily="49" charset="0"/>
              </a:rPr>
              <a:t> errors = </a:t>
            </a:r>
            <a:r>
              <a:rPr lang="en-US" altLang="zh-CN" dirty="0" err="1" smtClean="0">
                <a:latin typeface="Courier" pitchFamily="49" charset="0"/>
              </a:rPr>
              <a:t>file.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dirty="0" smtClean="0">
                <a:latin typeface="Courier" pitchFamily="49" charset="0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dirty="0" err="1" smtClean="0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("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ERROR</a:t>
            </a:r>
            <a:r>
              <a:rPr lang="en-US" altLang="zh-CN" dirty="0" smtClean="0">
                <a:solidFill>
                  <a:srgbClr val="FF0000"/>
                </a:solidFill>
                <a:latin typeface="Courier" pitchFamily="49" charset="0"/>
              </a:rPr>
              <a:t>")</a:t>
            </a:r>
            <a:r>
              <a:rPr lang="en-US" altLang="zh-CN" dirty="0" smtClean="0">
                <a:latin typeface="Courier" pitchFamily="49" charset="0"/>
              </a:rPr>
              <a:t>)</a:t>
            </a:r>
            <a:endParaRPr lang="en-US" altLang="zh-CN" dirty="0">
              <a:latin typeface="Courier" pitchFamily="49" charset="0"/>
            </a:endParaRP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dirty="0" smtClean="0">
                <a:latin typeface="Courier" pitchFamily="49" charset="0"/>
              </a:rPr>
              <a:t>()</a:t>
            </a: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dirty="0" smtClean="0">
                <a:latin typeface="Courier" pitchFamily="49" charset="0"/>
              </a:rPr>
              <a:t>()</a:t>
            </a: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dirty="0">
                <a:latin typeface="Courier" pitchFamily="49" charset="0"/>
              </a:rPr>
              <a:t>(_.contains(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 err="1">
                <a:solidFill>
                  <a:srgbClr val="FF0000"/>
                </a:solidFill>
                <a:latin typeface="Courier" pitchFamily="49" charset="0"/>
              </a:rPr>
              <a:t>mysql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>
                <a:latin typeface="Courier" pitchFamily="49" charset="0"/>
              </a:rPr>
              <a:t>)).</a:t>
            </a:r>
            <a:r>
              <a:rPr lang="en-US" altLang="zh-CN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dirty="0" smtClean="0">
                <a:latin typeface="Courier" pitchFamily="49" charset="0"/>
              </a:rPr>
              <a:t>()</a:t>
            </a:r>
            <a:endParaRPr lang="en-US" altLang="zh-CN" dirty="0">
              <a:latin typeface="Courier" pitchFamily="49" charset="0"/>
            </a:endParaRPr>
          </a:p>
          <a:p>
            <a:endParaRPr lang="en-US" altLang="zh-CN" dirty="0">
              <a:latin typeface="Courier" pitchFamily="49" charset="0"/>
            </a:endParaRPr>
          </a:p>
          <a:p>
            <a:r>
              <a:rPr lang="en-US" altLang="zh-CN" i="1" dirty="0">
                <a:solidFill>
                  <a:srgbClr val="008040"/>
                </a:solidFill>
                <a:latin typeface="Courier" pitchFamily="49" charset="0"/>
              </a:rPr>
              <a:t>// </a:t>
            </a:r>
            <a:r>
              <a:rPr lang="en-US" altLang="zh-CN" i="1" dirty="0" smtClean="0">
                <a:solidFill>
                  <a:srgbClr val="008040"/>
                </a:solidFill>
                <a:latin typeface="Courier" pitchFamily="49" charset="0"/>
              </a:rPr>
              <a:t>action</a:t>
            </a:r>
            <a:endParaRPr lang="en-US" altLang="zh-CN" i="1" dirty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dirty="0" err="1" smtClean="0">
                <a:latin typeface="Courier" pitchFamily="49" charset="0"/>
              </a:rPr>
              <a:t>errors.</a:t>
            </a:r>
            <a:r>
              <a:rPr lang="en-US" altLang="zh-CN" dirty="0" err="1" smtClean="0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dirty="0">
                <a:latin typeface="Courier" pitchFamily="49" charset="0"/>
              </a:rPr>
              <a:t>(_.contains(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 err="1">
                <a:solidFill>
                  <a:srgbClr val="FF0000"/>
                </a:solidFill>
                <a:latin typeface="Courier" pitchFamily="49" charset="0"/>
              </a:rPr>
              <a:t>php</a:t>
            </a:r>
            <a:r>
              <a:rPr lang="en-US" altLang="zh-CN" dirty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dirty="0">
                <a:latin typeface="Courier" pitchFamily="49" charset="0"/>
              </a:rPr>
              <a:t>)).</a:t>
            </a:r>
            <a:r>
              <a:rPr lang="en-US" altLang="zh-CN" dirty="0">
                <a:solidFill>
                  <a:srgbClr val="0432FF"/>
                </a:solidFill>
                <a:latin typeface="Courier" pitchFamily="49" charset="0"/>
              </a:rPr>
              <a:t>count</a:t>
            </a:r>
            <a:r>
              <a:rPr lang="en-US" altLang="zh-CN" dirty="0">
                <a:latin typeface="Courier" pitchFamily="49" charset="0"/>
              </a:rPr>
              <a:t>()</a:t>
            </a:r>
            <a:endParaRPr lang="zh-CN" altLang="en-US" dirty="0">
              <a:latin typeface="Courier" pitchFamily="49" charset="0"/>
            </a:endParaRPr>
          </a:p>
        </p:txBody>
      </p:sp>
      <p:sp>
        <p:nvSpPr>
          <p:cNvPr id="8" name="文本框 7">
            <a:hlinkClick r:id="rId3"/>
          </p:cNvPr>
          <p:cNvSpPr txBox="1"/>
          <p:nvPr/>
        </p:nvSpPr>
        <p:spPr>
          <a:xfrm>
            <a:off x="840922" y="2710248"/>
            <a:ext cx="39068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i="1" dirty="0">
                <a:solidFill>
                  <a:srgbClr val="008040"/>
                </a:solidFill>
                <a:latin typeface="Courier" pitchFamily="49" charset="0"/>
              </a:rPr>
              <a:t>// https://</a:t>
            </a:r>
            <a:r>
              <a:rPr lang="en-US" altLang="zh-CN" sz="900" i="1" dirty="0" smtClean="0">
                <a:solidFill>
                  <a:srgbClr val="008040"/>
                </a:solidFill>
                <a:latin typeface="Courier" pitchFamily="49" charset="0"/>
              </a:rPr>
              <a:t>gist.github.com/ceteri/8ae5b9509a08c08a1132</a:t>
            </a:r>
            <a:endParaRPr lang="en-US" altLang="zh-CN" sz="900" i="1" dirty="0">
              <a:solidFill>
                <a:srgbClr val="008040"/>
              </a:solidFill>
              <a:latin typeface="Courier" pitchFamily="49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04734" y="3187399"/>
            <a:ext cx="1301579" cy="683740"/>
            <a:chOff x="3904734" y="3187399"/>
            <a:chExt cx="1301579" cy="683740"/>
          </a:xfrm>
        </p:grpSpPr>
        <p:sp>
          <p:nvSpPr>
            <p:cNvPr id="7" name="流程图: 决策 6"/>
            <p:cNvSpPr/>
            <p:nvPr/>
          </p:nvSpPr>
          <p:spPr>
            <a:xfrm>
              <a:off x="3904734" y="3187399"/>
              <a:ext cx="1301579" cy="68374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Gill Sans MT" panose="020B0502020104020203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31982" y="3402311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latin typeface="Gill Sans MT" panose="020B0502020104020203" pitchFamily="34" charset="0"/>
                </a:rPr>
                <a:t>transformations</a:t>
              </a:r>
              <a:endParaRPr lang="en-US" altLang="zh-CN" sz="105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68389" y="3276198"/>
            <a:ext cx="711055" cy="387177"/>
            <a:chOff x="6917182" y="3335680"/>
            <a:chExt cx="711055" cy="387177"/>
          </a:xfrm>
        </p:grpSpPr>
        <p:sp>
          <p:nvSpPr>
            <p:cNvPr id="28" name="流程图: 决策 27"/>
            <p:cNvSpPr/>
            <p:nvPr/>
          </p:nvSpPr>
          <p:spPr>
            <a:xfrm>
              <a:off x="6917182" y="3335680"/>
              <a:ext cx="711055" cy="387177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Gill Sans MT" panose="020B0502020104020203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020968" y="3390769"/>
              <a:ext cx="5164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latin typeface="Gill Sans MT" panose="020B0502020104020203" pitchFamily="34" charset="0"/>
                </a:rPr>
                <a:t>action</a:t>
              </a:r>
              <a:endParaRPr lang="en-US" altLang="zh-CN" sz="105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70916" y="3242038"/>
            <a:ext cx="912845" cy="574462"/>
            <a:chOff x="5570916" y="3242038"/>
            <a:chExt cx="912845" cy="574462"/>
          </a:xfrm>
        </p:grpSpPr>
        <p:sp>
          <p:nvSpPr>
            <p:cNvPr id="11" name="流程图: 终止 10"/>
            <p:cNvSpPr/>
            <p:nvPr/>
          </p:nvSpPr>
          <p:spPr>
            <a:xfrm>
              <a:off x="5570916" y="3242038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流程图: 终止 12"/>
            <p:cNvSpPr/>
            <p:nvPr/>
          </p:nvSpPr>
          <p:spPr>
            <a:xfrm>
              <a:off x="5639735" y="3335681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终止 14"/>
            <p:cNvSpPr/>
            <p:nvPr/>
          </p:nvSpPr>
          <p:spPr>
            <a:xfrm>
              <a:off x="5722964" y="3402311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终止 15"/>
            <p:cNvSpPr/>
            <p:nvPr/>
          </p:nvSpPr>
          <p:spPr>
            <a:xfrm>
              <a:off x="5791783" y="3495954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83535" y="3517727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Gill Sans MT" panose="020B0502020104020203" pitchFamily="34" charset="0"/>
                </a:rPr>
                <a:t>RDD</a:t>
              </a:r>
              <a:endParaRPr lang="zh-CN" altLang="en-US" sz="1200" b="1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24" name="上弧形箭头 23"/>
          <p:cNvSpPr/>
          <p:nvPr/>
        </p:nvSpPr>
        <p:spPr>
          <a:xfrm>
            <a:off x="4629665" y="2801037"/>
            <a:ext cx="1280721" cy="403482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上弧形箭头 24"/>
          <p:cNvSpPr/>
          <p:nvPr/>
        </p:nvSpPr>
        <p:spPr>
          <a:xfrm rot="10800000">
            <a:off x="4636184" y="3816499"/>
            <a:ext cx="1280721" cy="403482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438491" y="3446928"/>
            <a:ext cx="418404" cy="490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997027" y="3297972"/>
            <a:ext cx="691978" cy="320546"/>
            <a:chOff x="7997027" y="3297972"/>
            <a:chExt cx="691978" cy="320546"/>
          </a:xfrm>
        </p:grpSpPr>
        <p:sp>
          <p:nvSpPr>
            <p:cNvPr id="32" name="流程图: 终止 31"/>
            <p:cNvSpPr/>
            <p:nvPr/>
          </p:nvSpPr>
          <p:spPr>
            <a:xfrm>
              <a:off x="7997027" y="3297972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058678" y="3303269"/>
              <a:ext cx="561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latin typeface="Gill Sans MT" panose="020B0502020104020203" pitchFamily="34" charset="0"/>
                </a:rPr>
                <a:t>value</a:t>
              </a:r>
              <a:endParaRPr lang="zh-CN" altLang="en-US" sz="1200" b="1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35" name="右箭头 34"/>
          <p:cNvSpPr/>
          <p:nvPr/>
        </p:nvSpPr>
        <p:spPr>
          <a:xfrm>
            <a:off x="7566790" y="3453519"/>
            <a:ext cx="418404" cy="490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/>
              <a:t>Log Mining Example</a:t>
            </a:r>
            <a:endParaRPr lang="zh-CN" altLang="en-US" dirty="0" smtClean="0"/>
          </a:p>
        </p:txBody>
      </p:sp>
      <p:sp>
        <p:nvSpPr>
          <p:cNvPr id="71" name="流程图: 终止 70"/>
          <p:cNvSpPr/>
          <p:nvPr/>
        </p:nvSpPr>
        <p:spPr>
          <a:xfrm>
            <a:off x="3545824" y="2821837"/>
            <a:ext cx="976652" cy="559688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3706977" y="2942515"/>
            <a:ext cx="654347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Gill Sans MT" panose="020B0502020104020203" pitchFamily="34" charset="0"/>
              </a:rPr>
              <a:t>RDD</a:t>
            </a:r>
            <a:endParaRPr lang="zh-CN" altLang="en-US" sz="1600" b="1" dirty="0">
              <a:latin typeface="Gill Sans MT" panose="020B05020201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6466" y="4398702"/>
            <a:ext cx="4015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8040"/>
                </a:solidFill>
                <a:latin typeface="Courier" pitchFamily="49" charset="0"/>
              </a:rPr>
              <a:t>// base RDD</a:t>
            </a:r>
            <a:endParaRPr lang="en-US" altLang="zh-CN" sz="1400" dirty="0" smtClean="0">
              <a:solidFill>
                <a:srgbClr val="008040"/>
              </a:solidFill>
              <a:latin typeface="Courier" pitchFamily="49" charset="0"/>
            </a:endParaRPr>
          </a:p>
          <a:p>
            <a:r>
              <a:rPr lang="en-US" altLang="zh-CN" sz="1400" b="1" dirty="0" err="1" smtClean="0">
                <a:latin typeface="Courier" pitchFamily="49" charset="0"/>
              </a:rPr>
              <a:t>val</a:t>
            </a:r>
            <a:r>
              <a:rPr lang="en-US" altLang="zh-CN" sz="1400" dirty="0" smtClean="0">
                <a:latin typeface="Courier" pitchFamily="49" charset="0"/>
              </a:rPr>
              <a:t> file = </a:t>
            </a:r>
            <a:r>
              <a:rPr lang="en-US" altLang="zh-CN" sz="1400" dirty="0" err="1" smtClean="0">
                <a:latin typeface="Courier" pitchFamily="49" charset="0"/>
              </a:rPr>
              <a:t>sc.textFile</a:t>
            </a:r>
            <a:r>
              <a:rPr lang="en-US" altLang="zh-CN" sz="1400" dirty="0" smtClean="0">
                <a:latin typeface="Courier" pitchFamily="49" charset="0"/>
              </a:rPr>
              <a:t>(</a:t>
            </a:r>
            <a:r>
              <a:rPr lang="en-US" altLang="zh-CN" sz="1400" dirty="0" smtClean="0">
                <a:solidFill>
                  <a:srgbClr val="FF0000"/>
                </a:solidFill>
                <a:latin typeface="Courier" pitchFamily="49" charset="0"/>
              </a:rPr>
              <a:t>"</a:t>
            </a:r>
            <a:r>
              <a:rPr lang="en-US" altLang="zh-CN" sz="1400" dirty="0" err="1" smtClean="0">
                <a:solidFill>
                  <a:srgbClr val="FF0000"/>
                </a:solidFill>
                <a:latin typeface="Courier" pitchFamily="49" charset="0"/>
              </a:rPr>
              <a:t>hdfs</a:t>
            </a:r>
            <a:r>
              <a:rPr lang="en-US" altLang="zh-CN" sz="1400" dirty="0" smtClean="0">
                <a:solidFill>
                  <a:srgbClr val="FF0000"/>
                </a:solidFill>
                <a:latin typeface="Courier" pitchFamily="49" charset="0"/>
              </a:rPr>
              <a:t>://..."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  <a:endParaRPr lang="en-US" altLang="zh-CN" sz="1400" dirty="0">
              <a:latin typeface="Courier" pitchFamily="49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385751" y="3430801"/>
            <a:ext cx="387179" cy="967901"/>
          </a:xfrm>
          <a:prstGeom prst="line">
            <a:avLst/>
          </a:prstGeom>
          <a:ln w="19050">
            <a:solidFill>
              <a:schemeClr val="dk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/>
              <a:t>Log Mining Example</a:t>
            </a:r>
            <a:endParaRPr lang="zh-CN" altLang="en-US" dirty="0" smtClean="0"/>
          </a:p>
        </p:txBody>
      </p:sp>
      <p:grpSp>
        <p:nvGrpSpPr>
          <p:cNvPr id="61" name="组合 60"/>
          <p:cNvGrpSpPr/>
          <p:nvPr/>
        </p:nvGrpSpPr>
        <p:grpSpPr>
          <a:xfrm>
            <a:off x="840922" y="2318440"/>
            <a:ext cx="1837038" cy="1193841"/>
            <a:chOff x="3904734" y="3187399"/>
            <a:chExt cx="1301579" cy="683740"/>
          </a:xfrm>
        </p:grpSpPr>
        <p:sp>
          <p:nvSpPr>
            <p:cNvPr id="62" name="流程图: 决策 61"/>
            <p:cNvSpPr/>
            <p:nvPr/>
          </p:nvSpPr>
          <p:spPr>
            <a:xfrm>
              <a:off x="3904734" y="3187399"/>
              <a:ext cx="1301579" cy="68374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Gill Sans MT" panose="020B0502020104020203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023638" y="3423948"/>
              <a:ext cx="1066434" cy="193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Gill Sans MT" panose="020B0502020104020203" pitchFamily="34" charset="0"/>
                </a:rPr>
                <a:t>transformations</a:t>
              </a:r>
              <a:endParaRPr lang="en-US" altLang="zh-CN" sz="16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234094" y="2378488"/>
            <a:ext cx="1288382" cy="1003037"/>
            <a:chOff x="5570916" y="3242038"/>
            <a:chExt cx="912845" cy="574462"/>
          </a:xfrm>
        </p:grpSpPr>
        <p:sp>
          <p:nvSpPr>
            <p:cNvPr id="68" name="流程图: 终止 67"/>
            <p:cNvSpPr/>
            <p:nvPr/>
          </p:nvSpPr>
          <p:spPr>
            <a:xfrm>
              <a:off x="5570916" y="3242038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流程图: 终止 68"/>
            <p:cNvSpPr/>
            <p:nvPr/>
          </p:nvSpPr>
          <p:spPr>
            <a:xfrm>
              <a:off x="5639735" y="3335681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流程图: 终止 69"/>
            <p:cNvSpPr/>
            <p:nvPr/>
          </p:nvSpPr>
          <p:spPr>
            <a:xfrm>
              <a:off x="5722964" y="3402311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流程图: 终止 70"/>
            <p:cNvSpPr/>
            <p:nvPr/>
          </p:nvSpPr>
          <p:spPr>
            <a:xfrm>
              <a:off x="5791783" y="3495954"/>
              <a:ext cx="691978" cy="320546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905963" y="3565069"/>
              <a:ext cx="463618" cy="193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Gill Sans MT" panose="020B0502020104020203" pitchFamily="34" charset="0"/>
                </a:rPr>
                <a:t>RDD</a:t>
              </a:r>
              <a:endParaRPr lang="zh-CN" altLang="en-US" sz="1600" b="1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73" name="上弧形箭头 72"/>
          <p:cNvSpPr/>
          <p:nvPr/>
        </p:nvSpPr>
        <p:spPr>
          <a:xfrm>
            <a:off x="1864222" y="1666618"/>
            <a:ext cx="1889131" cy="70449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上弧形箭头 73"/>
          <p:cNvSpPr/>
          <p:nvPr/>
        </p:nvSpPr>
        <p:spPr>
          <a:xfrm rot="10800000">
            <a:off x="1806556" y="3388897"/>
            <a:ext cx="1915863" cy="70449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070454" y="4710020"/>
            <a:ext cx="4847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errors = </a:t>
            </a:r>
            <a:r>
              <a:rPr lang="en-US" altLang="zh-CN" sz="1100" dirty="0" err="1">
                <a:latin typeface="Courier" pitchFamily="49" charset="0"/>
              </a:rPr>
              <a:t>file.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filter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>
                <a:solidFill>
                  <a:srgbClr val="FF0000"/>
                </a:solidFill>
                <a:latin typeface="Courier" pitchFamily="49" charset="0"/>
              </a:rPr>
              <a:t>line.contains</a:t>
            </a:r>
            <a:r>
              <a:rPr lang="en-US" altLang="zh-CN" sz="1100" dirty="0">
                <a:solidFill>
                  <a:srgbClr val="FF0000"/>
                </a:solidFill>
                <a:latin typeface="Courier" pitchFamily="49" charset="0"/>
              </a:rPr>
              <a:t>("ERROR")</a:t>
            </a:r>
            <a:r>
              <a:rPr lang="en-US" altLang="zh-CN" sz="1100" dirty="0">
                <a:latin typeface="Courier" pitchFamily="49" charset="0"/>
              </a:rPr>
              <a:t>)</a:t>
            </a:r>
          </a:p>
          <a:p>
            <a:r>
              <a:rPr lang="en-US" altLang="zh-CN" sz="1100" dirty="0" err="1">
                <a:latin typeface="Courier" pitchFamily="49" charset="0"/>
              </a:rPr>
              <a:t>errors.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cache</a:t>
            </a:r>
            <a:r>
              <a:rPr lang="en-US" altLang="zh-CN" sz="1100" dirty="0">
                <a:latin typeface="Courier" pitchFamily="49" charset="0"/>
              </a:rPr>
              <a:t>()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1759441" y="3540936"/>
            <a:ext cx="613056" cy="1169084"/>
          </a:xfrm>
          <a:prstGeom prst="line">
            <a:avLst/>
          </a:prstGeom>
          <a:ln w="19050">
            <a:solidFill>
              <a:schemeClr val="dk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06386"/>
              </p:ext>
            </p:extLst>
          </p:nvPr>
        </p:nvGraphicFramePr>
        <p:xfrm>
          <a:off x="842363" y="1197493"/>
          <a:ext cx="7620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Term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Meaning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program built on Spark. Consists of a </a:t>
                      </a:r>
                      <a:r>
                        <a:rPr lang="en-US" altLang="zh-C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 program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altLang="zh-C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executors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on the cluster.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Driver Program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process running the main() function of the application and creating the </a:t>
                      </a:r>
                      <a:r>
                        <a:rPr lang="en-US" altLang="zh-CN" sz="18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SparkContext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Manager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external service for acquiring resources on the cluster (e.g. standalone manager,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Mesos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YARN)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 Node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node that can run application code in the cluster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process launched for an application on a worker node, that runs tasks and keeps data in memory or disk storage across them. Each application has its own executors.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9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37190"/>
              </p:ext>
            </p:extLst>
          </p:nvPr>
        </p:nvGraphicFramePr>
        <p:xfrm>
          <a:off x="809110" y="1463506"/>
          <a:ext cx="7620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Term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Meaning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unit of work that will be sent to one executor</a:t>
                      </a:r>
                      <a:endParaRPr lang="zh-CN" alt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parallel computation consisting of multiple tasks that gets spawned in response to a Spark action (e.g. </a:t>
                      </a:r>
                      <a:r>
                        <a:rPr lang="en-US" altLang="zh-CN" dirty="0" smtClean="0"/>
                        <a:t>save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altLang="zh-CN" dirty="0" smtClean="0"/>
                        <a:t>collect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you'll see this term used in the driver's logs.</a:t>
                      </a:r>
                      <a:endParaRPr lang="zh-CN" alt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job gets divided into smaller sets of tasks called </a:t>
                      </a:r>
                      <a:r>
                        <a:rPr lang="en-US" altLang="zh-C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stages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that depend on each other (similar to the map and reduce stages in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you'll see this term used in the driver's logs.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7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36" y="1700905"/>
            <a:ext cx="7118360" cy="37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852487"/>
            <a:ext cx="6797957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89" y="1209588"/>
            <a:ext cx="66675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51" y="1487545"/>
            <a:ext cx="6723778" cy="45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err="1" smtClean="0"/>
              <a:t>MapReduce</a:t>
            </a:r>
            <a:endParaRPr lang="zh-CN" altLang="en-US" i="1" dirty="0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circa </a:t>
            </a:r>
            <a:r>
              <a:rPr lang="en-US" altLang="zh-CN" sz="2000" dirty="0"/>
              <a:t>2004 – </a:t>
            </a:r>
            <a:r>
              <a:rPr lang="en-US" altLang="zh-CN" sz="2000" b="1" dirty="0"/>
              <a:t>Google</a:t>
            </a:r>
          </a:p>
          <a:p>
            <a:r>
              <a:rPr lang="en-US" altLang="zh-CN" sz="2000" i="1" dirty="0" err="1"/>
              <a:t>MapReduce</a:t>
            </a:r>
            <a:r>
              <a:rPr lang="en-US" altLang="zh-CN" sz="2000" i="1" dirty="0"/>
              <a:t>: Simplified Data Processing on Large </a:t>
            </a:r>
            <a:r>
              <a:rPr lang="en-US" altLang="zh-CN" sz="2000" i="1" dirty="0" smtClean="0"/>
              <a:t>Clusters</a:t>
            </a:r>
          </a:p>
          <a:p>
            <a:r>
              <a:rPr lang="en-US" altLang="zh-CN" sz="2000" dirty="0" smtClean="0"/>
              <a:t>Jeffrey Dean and Sanjay </a:t>
            </a:r>
            <a:r>
              <a:rPr lang="en-US" altLang="zh-CN" sz="2000" dirty="0" err="1" smtClean="0"/>
              <a:t>Ghemawat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err="1"/>
              <a:t>MapReduce</a:t>
            </a:r>
            <a:r>
              <a:rPr lang="en-US" altLang="zh-CN" sz="2000" dirty="0"/>
              <a:t> is a programming model and an associated implementation for processing and generating large data sets.</a:t>
            </a:r>
          </a:p>
          <a:p>
            <a:endParaRPr lang="zh-CN" altLang="en-US" sz="2000" dirty="0"/>
          </a:p>
        </p:txBody>
      </p:sp>
      <p:sp>
        <p:nvSpPr>
          <p:cNvPr id="13" name="文本框 12">
            <a:hlinkClick r:id="rId3"/>
          </p:cNvPr>
          <p:cNvSpPr txBox="1"/>
          <p:nvPr/>
        </p:nvSpPr>
        <p:spPr>
          <a:xfrm>
            <a:off x="840922" y="2705462"/>
            <a:ext cx="493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Gill Sans MT" panose="020B0502020104020203" pitchFamily="34" charset="0"/>
              </a:rPr>
              <a:t>research.google.com/archive/mapreduce.html </a:t>
            </a:r>
            <a:endParaRPr lang="zh-CN" altLang="en-US" sz="2000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1363661"/>
            <a:ext cx="67722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64" y="1363661"/>
            <a:ext cx="7115900" cy="48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64" y="1363661"/>
            <a:ext cx="6534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69" y="1363661"/>
            <a:ext cx="66294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 Deconstructed: </a:t>
            </a:r>
            <a:r>
              <a:rPr lang="en-US" altLang="zh-CN" dirty="0" smtClean="0"/>
              <a:t>Live of a Spark Application</a:t>
            </a:r>
            <a:endParaRPr lang="zh-CN" altLang="en-US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901" y="1199458"/>
            <a:ext cx="63150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</a:rPr>
              <a:t>Apache Spark</a:t>
            </a:r>
            <a:endParaRPr lang="zh-CN" altLang="en-US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</a:rPr>
              <a:t>Spark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Essential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 smtClean="0"/>
              <a:t>Essential: </a:t>
            </a:r>
            <a:r>
              <a:rPr lang="en-US" altLang="zh-CN" i="1" dirty="0" err="1"/>
              <a:t>SparkContext</a:t>
            </a:r>
            <a:endParaRPr lang="zh-CN" altLang="en-US" b="1" i="1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thing that a Spark program does is </a:t>
            </a:r>
            <a:r>
              <a:rPr lang="en-US" altLang="zh-CN" dirty="0" smtClean="0"/>
              <a:t>create a </a:t>
            </a:r>
            <a:r>
              <a:rPr lang="en-US" altLang="zh-CN" sz="2400" dirty="0" err="1">
                <a:latin typeface="Courier" pitchFamily="49" charset="0"/>
              </a:rPr>
              <a:t>SparkContext</a:t>
            </a:r>
            <a:r>
              <a:rPr lang="en-US" altLang="zh-CN" dirty="0"/>
              <a:t> object, which tells Spark </a:t>
            </a:r>
            <a:r>
              <a:rPr lang="en-US" altLang="zh-CN" dirty="0" smtClean="0"/>
              <a:t>how to </a:t>
            </a:r>
            <a:r>
              <a:rPr lang="en-US" altLang="zh-CN" dirty="0"/>
              <a:t>access a cluster</a:t>
            </a:r>
          </a:p>
          <a:p>
            <a:r>
              <a:rPr lang="en-US" altLang="zh-CN" dirty="0"/>
              <a:t>In the shell for either Scala or Python, this </a:t>
            </a:r>
            <a:r>
              <a:rPr lang="en-US" altLang="zh-CN" dirty="0" smtClean="0"/>
              <a:t>is the </a:t>
            </a:r>
            <a:r>
              <a:rPr lang="en-US" altLang="zh-CN" sz="2400" dirty="0" err="1">
                <a:latin typeface="Courier" pitchFamily="49" charset="0"/>
              </a:rPr>
              <a:t>sc</a:t>
            </a:r>
            <a:r>
              <a:rPr lang="en-US" altLang="zh-CN" dirty="0"/>
              <a:t> variable, which is created automatically</a:t>
            </a:r>
          </a:p>
          <a:p>
            <a:r>
              <a:rPr lang="en-US" altLang="zh-CN" dirty="0"/>
              <a:t>Other programs must use a constructor </a:t>
            </a:r>
            <a:r>
              <a:rPr lang="en-US" altLang="zh-CN" dirty="0" smtClean="0"/>
              <a:t>to instantiate </a:t>
            </a:r>
            <a:r>
              <a:rPr lang="en-US" altLang="zh-CN" dirty="0"/>
              <a:t>a new </a:t>
            </a:r>
            <a:r>
              <a:rPr lang="en-US" altLang="zh-CN" sz="2400" dirty="0" err="1">
                <a:latin typeface="Courier" pitchFamily="49" charset="0"/>
              </a:rPr>
              <a:t>SparkContext</a:t>
            </a:r>
            <a:endParaRPr lang="en-US" altLang="zh-CN" sz="2400" dirty="0">
              <a:latin typeface="Courier" pitchFamily="49" charset="0"/>
            </a:endParaRPr>
          </a:p>
          <a:p>
            <a:r>
              <a:rPr lang="en-US" altLang="zh-CN" dirty="0"/>
              <a:t>Then in turn </a:t>
            </a:r>
            <a:r>
              <a:rPr lang="en-US" altLang="zh-CN" sz="2400" dirty="0" err="1">
                <a:latin typeface="Courier" pitchFamily="49" charset="0"/>
              </a:rPr>
              <a:t>SparkContext</a:t>
            </a:r>
            <a:r>
              <a:rPr lang="en-US" altLang="zh-CN" dirty="0"/>
              <a:t> gets used to </a:t>
            </a:r>
            <a:r>
              <a:rPr lang="en-US" altLang="zh-CN" dirty="0" smtClean="0"/>
              <a:t>create other </a:t>
            </a:r>
            <a:r>
              <a:rPr lang="en-US" altLang="zh-CN" dirty="0"/>
              <a:t>variables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38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err="1"/>
              <a:t>SparkContext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Scala</a:t>
            </a:r>
            <a:r>
              <a:rPr lang="en-US" altLang="zh-CN" dirty="0" smtClean="0"/>
              <a:t>:</a:t>
            </a:r>
          </a:p>
          <a:p>
            <a:r>
              <a:rPr lang="en-US" altLang="zh-CN" sz="1600" dirty="0" err="1" smtClean="0">
                <a:latin typeface="Courier" pitchFamily="49" charset="0"/>
              </a:rPr>
              <a:t>scala</a:t>
            </a:r>
            <a:r>
              <a:rPr lang="en-US" altLang="zh-CN" sz="1600" dirty="0">
                <a:latin typeface="Courier" pitchFamily="49" charset="0"/>
              </a:rPr>
              <a:t>&gt; </a:t>
            </a:r>
            <a:r>
              <a:rPr lang="en-US" altLang="zh-CN" sz="1600" dirty="0" err="1" smtClean="0">
                <a:latin typeface="Courier" pitchFamily="49" charset="0"/>
              </a:rPr>
              <a:t>sc</a:t>
            </a:r>
            <a:endParaRPr lang="en-US" altLang="zh-CN" sz="1600" dirty="0" smtClean="0">
              <a:latin typeface="Courier" pitchFamily="49" charset="0"/>
            </a:endParaRPr>
          </a:p>
          <a:p>
            <a:r>
              <a:rPr lang="en-US" altLang="zh-CN" sz="1600" dirty="0" smtClean="0">
                <a:latin typeface="Courier" pitchFamily="49" charset="0"/>
              </a:rPr>
              <a:t>res</a:t>
            </a:r>
            <a:r>
              <a:rPr lang="en-US" altLang="zh-CN" sz="1600" dirty="0">
                <a:latin typeface="Courier" pitchFamily="49" charset="0"/>
              </a:rPr>
              <a:t>: </a:t>
            </a:r>
            <a:r>
              <a:rPr lang="en-US" altLang="zh-CN" sz="1600" dirty="0" err="1" smtClean="0">
                <a:solidFill>
                  <a:srgbClr val="0432FF"/>
                </a:solidFill>
                <a:latin typeface="Courier" pitchFamily="49" charset="0"/>
              </a:rPr>
              <a:t>spark.SparkContext</a:t>
            </a:r>
            <a:r>
              <a:rPr lang="en-US" altLang="zh-CN" sz="1600" dirty="0" smtClean="0">
                <a:latin typeface="Courier" pitchFamily="49" charset="0"/>
              </a:rPr>
              <a:t> = spark.</a:t>
            </a:r>
            <a:r>
              <a:rPr lang="en-US" altLang="zh-CN" sz="1600" dirty="0" smtClean="0">
                <a:solidFill>
                  <a:srgbClr val="0432FF"/>
                </a:solidFill>
                <a:latin typeface="Courier" pitchFamily="49" charset="0"/>
              </a:rPr>
              <a:t>SparkContext</a:t>
            </a:r>
            <a:r>
              <a:rPr lang="en-US" altLang="zh-CN" sz="1600" dirty="0" smtClean="0">
                <a:latin typeface="Courier" pitchFamily="49" charset="0"/>
              </a:rPr>
              <a:t>@</a:t>
            </a:r>
            <a:r>
              <a:rPr lang="en-US" altLang="zh-CN" sz="1600" dirty="0" smtClean="0">
                <a:solidFill>
                  <a:srgbClr val="008040"/>
                </a:solidFill>
                <a:latin typeface="Courier" pitchFamily="49" charset="0"/>
              </a:rPr>
              <a:t>470d1f30</a:t>
            </a:r>
          </a:p>
          <a:p>
            <a:endParaRPr lang="en-US" altLang="zh-CN" sz="1600" dirty="0">
              <a:solidFill>
                <a:srgbClr val="008040"/>
              </a:solidFill>
              <a:latin typeface="Courier" pitchFamily="49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Python</a:t>
            </a:r>
            <a:r>
              <a:rPr lang="en-US" altLang="zh-CN" dirty="0"/>
              <a:t>:</a:t>
            </a:r>
          </a:p>
          <a:p>
            <a:r>
              <a:rPr lang="en-US" altLang="zh-CN" sz="1600" dirty="0" smtClean="0">
                <a:latin typeface="Courier" pitchFamily="49" charset="0"/>
              </a:rPr>
              <a:t>&gt;&gt;&gt; </a:t>
            </a:r>
            <a:r>
              <a:rPr lang="en-US" altLang="zh-CN" sz="1600" dirty="0" err="1" smtClean="0">
                <a:latin typeface="Courier" pitchFamily="49" charset="0"/>
              </a:rPr>
              <a:t>sc</a:t>
            </a:r>
            <a:endParaRPr lang="en-US" altLang="zh-CN" sz="1600" dirty="0">
              <a:latin typeface="Courier" pitchFamily="49" charset="0"/>
            </a:endParaRPr>
          </a:p>
          <a:p>
            <a:r>
              <a:rPr lang="en-US" altLang="zh-CN" sz="1600" dirty="0" smtClean="0">
                <a:latin typeface="Courier" pitchFamily="49" charset="0"/>
              </a:rPr>
              <a:t>&lt;</a:t>
            </a:r>
            <a:r>
              <a:rPr lang="en-US" altLang="zh-CN" sz="1600" dirty="0" err="1" smtClean="0">
                <a:latin typeface="Courier" pitchFamily="49" charset="0"/>
              </a:rPr>
              <a:t>pyspark.context.SparkContext</a:t>
            </a:r>
            <a:r>
              <a:rPr lang="en-US" altLang="zh-CN" sz="1600" dirty="0" smtClean="0">
                <a:latin typeface="Courier" pitchFamily="49" charset="0"/>
              </a:rPr>
              <a:t> </a:t>
            </a:r>
            <a:r>
              <a:rPr lang="en-US" altLang="zh-CN" sz="1600" dirty="0">
                <a:solidFill>
                  <a:srgbClr val="0432FF"/>
                </a:solidFill>
                <a:latin typeface="Courier" pitchFamily="49" charset="0"/>
              </a:rPr>
              <a:t>object</a:t>
            </a:r>
            <a:r>
              <a:rPr lang="en-US" altLang="zh-CN" sz="1600" dirty="0">
                <a:latin typeface="Courier" pitchFamily="49" charset="0"/>
              </a:rPr>
              <a:t> at </a:t>
            </a:r>
            <a:r>
              <a:rPr lang="en-US" altLang="zh-CN" sz="1600" dirty="0">
                <a:solidFill>
                  <a:srgbClr val="008040"/>
                </a:solidFill>
                <a:latin typeface="Courier" pitchFamily="49" charset="0"/>
              </a:rPr>
              <a:t>0x7f7570783350</a:t>
            </a:r>
            <a:r>
              <a:rPr lang="en-US" altLang="zh-CN" sz="1600" dirty="0">
                <a:latin typeface="Courier" pitchFamily="49" charset="0"/>
              </a:rPr>
              <a:t>&gt;</a:t>
            </a:r>
            <a:endParaRPr lang="zh-CN" altLang="en-US" sz="16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Master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sz="2400" dirty="0">
                <a:latin typeface="Courier" pitchFamily="49" charset="0"/>
              </a:rPr>
              <a:t>master</a:t>
            </a:r>
            <a:r>
              <a:rPr lang="en-US" altLang="zh-CN" dirty="0"/>
              <a:t> parameter for a </a:t>
            </a:r>
            <a:r>
              <a:rPr lang="en-US" altLang="zh-CN" sz="2400" dirty="0" err="1">
                <a:latin typeface="Courier" pitchFamily="49" charset="0"/>
              </a:rPr>
              <a:t>SparkContext</a:t>
            </a:r>
            <a:endParaRPr lang="en-US" altLang="zh-CN" sz="2400" dirty="0">
              <a:latin typeface="Courier" pitchFamily="49" charset="0"/>
            </a:endParaRPr>
          </a:p>
          <a:p>
            <a:r>
              <a:rPr lang="en-US" altLang="zh-CN" dirty="0"/>
              <a:t>determines which cluster to use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39798"/>
              </p:ext>
            </p:extLst>
          </p:nvPr>
        </p:nvGraphicFramePr>
        <p:xfrm>
          <a:off x="840922" y="2795202"/>
          <a:ext cx="7086600" cy="3023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240"/>
                <a:gridCol w="3973360"/>
              </a:tblGrid>
              <a:tr h="3836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master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description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9566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local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run Spark locally with one worker thread</a:t>
                      </a:r>
                      <a:b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</a:b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(no parallelism)</a:t>
                      </a:r>
                      <a:endParaRPr lang="zh-CN" altLang="en-US" sz="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669403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local[k]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run Spark locally with K worker threads</a:t>
                      </a:r>
                    </a:p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(ideally set to # cores)</a:t>
                      </a:r>
                      <a:endParaRPr lang="zh-CN" altLang="en-US" sz="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660667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spark://HOST:PORT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connect to a Spark standalone cluster;</a:t>
                      </a:r>
                    </a:p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PORT depends on </a:t>
                      </a:r>
                      <a:r>
                        <a:rPr lang="en-US" altLang="zh-CN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(7077 by default)</a:t>
                      </a:r>
                      <a:endParaRPr lang="zh-CN" altLang="en-US" sz="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660667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mesos://HOST:PORT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connect to a </a:t>
                      </a:r>
                      <a:r>
                        <a:rPr lang="en-US" altLang="zh-CN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Mesos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cluster;</a:t>
                      </a:r>
                    </a:p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PORT depends on </a:t>
                      </a:r>
                      <a:r>
                        <a:rPr lang="en-US" altLang="zh-CN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config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(5050 by default)</a:t>
                      </a:r>
                      <a:endParaRPr lang="zh-CN" altLang="en-US" sz="3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Master </a:t>
            </a:r>
            <a:endParaRPr lang="zh-CN" altLang="en-US" dirty="0"/>
          </a:p>
        </p:txBody>
      </p:sp>
      <p:sp>
        <p:nvSpPr>
          <p:cNvPr id="6" name="文本框 5">
            <a:hlinkClick r:id="rId3"/>
          </p:cNvPr>
          <p:cNvSpPr txBox="1"/>
          <p:nvPr/>
        </p:nvSpPr>
        <p:spPr>
          <a:xfrm>
            <a:off x="840922" y="1543050"/>
            <a:ext cx="5398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spark.apache.org/docs/latest/cluster-</a:t>
            </a:r>
          </a:p>
          <a:p>
            <a:r>
              <a:rPr lang="en-US" altLang="zh-CN" sz="2400" b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overview.html</a:t>
            </a:r>
            <a:endParaRPr lang="zh-CN" altLang="en-US" sz="2400" b="1" dirty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123832" y="3781166"/>
            <a:ext cx="6669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624545" y="3385750"/>
            <a:ext cx="1499287" cy="790833"/>
            <a:chOff x="2621324" y="3286895"/>
            <a:chExt cx="1499287" cy="7908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2621324" y="3286895"/>
              <a:ext cx="1499287" cy="7908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62655" y="3374534"/>
              <a:ext cx="1205266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Driver Program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32129" y="3726131"/>
              <a:ext cx="120097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SparkContext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85739" y="2329516"/>
            <a:ext cx="1779018" cy="1202725"/>
            <a:chOff x="5824506" y="2471351"/>
            <a:chExt cx="1779018" cy="1202725"/>
          </a:xfrm>
        </p:grpSpPr>
        <p:sp>
          <p:nvSpPr>
            <p:cNvPr id="19" name="矩形 18"/>
            <p:cNvSpPr/>
            <p:nvPr/>
          </p:nvSpPr>
          <p:spPr>
            <a:xfrm>
              <a:off x="5824506" y="2471351"/>
              <a:ext cx="1779018" cy="120272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906882" y="2543646"/>
              <a:ext cx="1098378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Worker Node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046573" y="2851423"/>
              <a:ext cx="1466335" cy="775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73979" y="2851423"/>
              <a:ext cx="764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Executor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830692" y="2918824"/>
              <a:ext cx="595035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cache</a:t>
              </a:r>
              <a:endParaRPr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38163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02338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85739" y="4058623"/>
            <a:ext cx="1779018" cy="1202725"/>
            <a:chOff x="5824506" y="2471351"/>
            <a:chExt cx="1779018" cy="12027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5824506" y="2471351"/>
              <a:ext cx="1779018" cy="1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906882" y="2543646"/>
              <a:ext cx="1098378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Worker Node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46573" y="2851423"/>
              <a:ext cx="1466335" cy="775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73979" y="2851423"/>
              <a:ext cx="764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Executor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30692" y="2918824"/>
              <a:ext cx="595035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cache</a:t>
              </a:r>
              <a:endParaRPr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38163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202338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cxnSp>
        <p:nvCxnSpPr>
          <p:cNvPr id="46" name="直接箭头连接符 45"/>
          <p:cNvCxnSpPr/>
          <p:nvPr/>
        </p:nvCxnSpPr>
        <p:spPr>
          <a:xfrm>
            <a:off x="7188097" y="3473386"/>
            <a:ext cx="0" cy="9653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9" idx="1"/>
          </p:cNvCxnSpPr>
          <p:nvPr/>
        </p:nvCxnSpPr>
        <p:spPr>
          <a:xfrm flipH="1">
            <a:off x="5287156" y="2930879"/>
            <a:ext cx="598583" cy="634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30" idx="1"/>
          </p:cNvCxnSpPr>
          <p:nvPr/>
        </p:nvCxnSpPr>
        <p:spPr>
          <a:xfrm flipH="1" flipV="1">
            <a:off x="5284543" y="3956040"/>
            <a:ext cx="601196" cy="703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3790765" y="3385751"/>
            <a:ext cx="1499287" cy="790833"/>
            <a:chOff x="3790765" y="3385751"/>
            <a:chExt cx="1499287" cy="790833"/>
          </a:xfrm>
        </p:grpSpPr>
        <p:sp>
          <p:nvSpPr>
            <p:cNvPr id="8" name="矩形 7"/>
            <p:cNvSpPr/>
            <p:nvPr/>
          </p:nvSpPr>
          <p:spPr>
            <a:xfrm>
              <a:off x="3790765" y="3385751"/>
              <a:ext cx="1499287" cy="79083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55065" y="3473386"/>
              <a:ext cx="1310487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Cluster Manager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9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err="1" smtClean="0"/>
              <a:t>MapReduce</a:t>
            </a:r>
            <a:endParaRPr lang="zh-CN" altLang="en-US" i="1" dirty="0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circa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2004 – </a:t>
            </a:r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</a:rPr>
              <a:t>Google</a:t>
            </a:r>
          </a:p>
          <a:p>
            <a:r>
              <a:rPr lang="en-US" altLang="zh-CN" sz="2000" i="1" dirty="0" err="1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sz="2000" i="1" dirty="0">
                <a:solidFill>
                  <a:schemeClr val="bg1">
                    <a:lumMod val="75000"/>
                  </a:schemeClr>
                </a:solidFill>
              </a:rPr>
              <a:t>: Simplified Data Processing on Large </a:t>
            </a:r>
            <a:r>
              <a:rPr lang="en-US" altLang="zh-CN" sz="2000" i="1" dirty="0" smtClean="0">
                <a:solidFill>
                  <a:schemeClr val="bg1">
                    <a:lumMod val="75000"/>
                  </a:schemeClr>
                </a:solidFill>
              </a:rPr>
              <a:t>Clusters</a:t>
            </a:r>
          </a:p>
          <a:p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Jeffrey Dean and Sanjay </a:t>
            </a:r>
            <a:r>
              <a:rPr lang="en-US" altLang="zh-CN" sz="2000" dirty="0" err="1" smtClean="0">
                <a:solidFill>
                  <a:schemeClr val="bg1">
                    <a:lumMod val="75000"/>
                  </a:schemeClr>
                </a:solidFill>
              </a:rPr>
              <a:t>Ghemawat</a:t>
            </a:r>
            <a:endParaRPr lang="en-US" altLang="zh-CN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 is a programming model and an associated implementation for processing and generating large data sets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文本框 12">
            <a:hlinkClick r:id="rId3"/>
          </p:cNvPr>
          <p:cNvSpPr txBox="1"/>
          <p:nvPr/>
        </p:nvSpPr>
        <p:spPr>
          <a:xfrm>
            <a:off x="840922" y="2705462"/>
            <a:ext cx="493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Gill Sans MT" panose="020B0502020104020203" pitchFamily="34" charset="0"/>
              </a:rPr>
              <a:t>research.google.com/archive/mapreduce.html 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05" y="1930228"/>
            <a:ext cx="5998433" cy="4075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09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Clusters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master </a:t>
            </a:r>
            <a:r>
              <a:rPr lang="en-US" altLang="zh-CN" dirty="0"/>
              <a:t>connects to a </a:t>
            </a:r>
            <a:r>
              <a:rPr lang="en-US" altLang="zh-CN" i="1" dirty="0"/>
              <a:t>cluster manager </a:t>
            </a:r>
            <a:r>
              <a:rPr lang="en-US" altLang="zh-CN" dirty="0" smtClean="0"/>
              <a:t>to allocate </a:t>
            </a:r>
            <a:r>
              <a:rPr lang="en-US" altLang="zh-CN" dirty="0"/>
              <a:t>resources across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acquires </a:t>
            </a:r>
            <a:r>
              <a:rPr lang="en-US" altLang="zh-CN" i="1" dirty="0"/>
              <a:t>executors </a:t>
            </a:r>
            <a:r>
              <a:rPr lang="en-US" altLang="zh-CN" dirty="0"/>
              <a:t>on cluster nodes </a:t>
            </a:r>
            <a:r>
              <a:rPr lang="en-US" altLang="zh-CN" dirty="0" smtClean="0"/>
              <a:t>– processes </a:t>
            </a:r>
            <a:r>
              <a:rPr lang="en-US" altLang="zh-CN" dirty="0"/>
              <a:t>run compute tasks, cache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sends </a:t>
            </a:r>
            <a:r>
              <a:rPr lang="en-US" altLang="zh-CN" i="1" dirty="0"/>
              <a:t>app code </a:t>
            </a:r>
            <a:r>
              <a:rPr lang="en-US" altLang="zh-CN" dirty="0"/>
              <a:t>to the executors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sends </a:t>
            </a:r>
            <a:r>
              <a:rPr lang="en-US" altLang="zh-CN" i="1" dirty="0"/>
              <a:t>tasks </a:t>
            </a:r>
            <a:r>
              <a:rPr lang="en-US" altLang="zh-CN" dirty="0"/>
              <a:t>for the executors to run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170038" y="5156885"/>
            <a:ext cx="6669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670751" y="4761469"/>
            <a:ext cx="1499287" cy="790833"/>
            <a:chOff x="2621324" y="3286895"/>
            <a:chExt cx="1499287" cy="7908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2621324" y="3286895"/>
              <a:ext cx="1499287" cy="7908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662655" y="3374534"/>
              <a:ext cx="1205266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Driver Program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832129" y="3726131"/>
              <a:ext cx="120097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SparkContext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31945" y="3705235"/>
            <a:ext cx="1779018" cy="1202725"/>
            <a:chOff x="5824506" y="2471351"/>
            <a:chExt cx="1779018" cy="1202725"/>
          </a:xfrm>
        </p:grpSpPr>
        <p:sp>
          <p:nvSpPr>
            <p:cNvPr id="35" name="矩形 34"/>
            <p:cNvSpPr/>
            <p:nvPr/>
          </p:nvSpPr>
          <p:spPr>
            <a:xfrm>
              <a:off x="5824506" y="2471351"/>
              <a:ext cx="1779018" cy="120272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06882" y="2543646"/>
              <a:ext cx="1098378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Worker Node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046573" y="2851423"/>
              <a:ext cx="1466335" cy="775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073979" y="2851423"/>
              <a:ext cx="764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Executor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30692" y="2918824"/>
              <a:ext cx="595035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cache</a:t>
              </a:r>
              <a:endParaRPr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838163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202338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31945" y="5434342"/>
            <a:ext cx="1779018" cy="1202725"/>
            <a:chOff x="5824506" y="2471351"/>
            <a:chExt cx="1779018" cy="12027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" name="矩形 42"/>
            <p:cNvSpPr/>
            <p:nvPr/>
          </p:nvSpPr>
          <p:spPr>
            <a:xfrm>
              <a:off x="5824506" y="2471351"/>
              <a:ext cx="1779018" cy="120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906882" y="2543646"/>
              <a:ext cx="1098378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Worker Node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6046573" y="2851423"/>
              <a:ext cx="1466335" cy="775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073979" y="2851423"/>
              <a:ext cx="764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Executor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30692" y="2918824"/>
              <a:ext cx="595035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cache</a:t>
              </a:r>
              <a:endParaRPr lang="zh-CN" altLang="en-US" sz="14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838163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02338" y="3273049"/>
              <a:ext cx="577402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task </a:t>
              </a:r>
              <a:endParaRPr lang="zh-CN" altLang="en-US" sz="14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cxnSp>
        <p:nvCxnSpPr>
          <p:cNvPr id="50" name="直接箭头连接符 49"/>
          <p:cNvCxnSpPr/>
          <p:nvPr/>
        </p:nvCxnSpPr>
        <p:spPr>
          <a:xfrm>
            <a:off x="8234303" y="4849105"/>
            <a:ext cx="0" cy="9653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5" idx="1"/>
          </p:cNvCxnSpPr>
          <p:nvPr/>
        </p:nvCxnSpPr>
        <p:spPr>
          <a:xfrm flipH="1">
            <a:off x="6333362" y="4306598"/>
            <a:ext cx="598583" cy="634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43" idx="1"/>
          </p:cNvCxnSpPr>
          <p:nvPr/>
        </p:nvCxnSpPr>
        <p:spPr>
          <a:xfrm flipH="1" flipV="1">
            <a:off x="6330749" y="5331759"/>
            <a:ext cx="601196" cy="703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4836971" y="4761470"/>
            <a:ext cx="1499287" cy="790833"/>
            <a:chOff x="3790765" y="3385751"/>
            <a:chExt cx="1499287" cy="790833"/>
          </a:xfrm>
        </p:grpSpPr>
        <p:sp>
          <p:nvSpPr>
            <p:cNvPr id="54" name="矩形 53"/>
            <p:cNvSpPr/>
            <p:nvPr/>
          </p:nvSpPr>
          <p:spPr>
            <a:xfrm>
              <a:off x="3790765" y="3385751"/>
              <a:ext cx="1499287" cy="79083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855065" y="3473386"/>
              <a:ext cx="1310487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1400" i="1" dirty="0" smtClean="0">
                  <a:latin typeface="Gill Sans MT" panose="020B0502020104020203" pitchFamily="34" charset="0"/>
                </a:rPr>
                <a:t>Cluster Manager</a:t>
              </a:r>
              <a:endParaRPr lang="zh-CN" altLang="en-US" sz="1400" i="1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0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RDD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/>
              <a:t>R</a:t>
            </a:r>
            <a:r>
              <a:rPr lang="en-US" altLang="zh-CN" dirty="0"/>
              <a:t>esilient </a:t>
            </a:r>
            <a:r>
              <a:rPr lang="en-US" altLang="zh-CN" b="1" dirty="0"/>
              <a:t>D</a:t>
            </a:r>
            <a:r>
              <a:rPr lang="en-US" altLang="zh-CN" dirty="0"/>
              <a:t>istributed </a:t>
            </a:r>
            <a:r>
              <a:rPr lang="en-US" altLang="zh-CN" b="1" dirty="0"/>
              <a:t>D</a:t>
            </a:r>
            <a:r>
              <a:rPr lang="en-US" altLang="zh-CN" dirty="0"/>
              <a:t>atasets (RDD) are </a:t>
            </a:r>
            <a:r>
              <a:rPr lang="en-US" altLang="zh-CN" dirty="0" smtClean="0"/>
              <a:t>the primary </a:t>
            </a:r>
            <a:r>
              <a:rPr lang="en-US" altLang="zh-CN" dirty="0"/>
              <a:t>abstraction in Spark – a </a:t>
            </a:r>
            <a:r>
              <a:rPr lang="en-US" altLang="zh-CN" dirty="0" smtClean="0"/>
              <a:t>fault-tolerant collection </a:t>
            </a:r>
            <a:r>
              <a:rPr lang="en-US" altLang="zh-CN" dirty="0"/>
              <a:t>of elements that can be operated </a:t>
            </a:r>
            <a:r>
              <a:rPr lang="en-US" altLang="zh-CN" dirty="0" smtClean="0"/>
              <a:t>on in </a:t>
            </a:r>
            <a:r>
              <a:rPr lang="en-US" altLang="zh-CN" dirty="0"/>
              <a:t>parallel</a:t>
            </a:r>
          </a:p>
          <a:p>
            <a:r>
              <a:rPr lang="en-US" altLang="zh-CN" dirty="0"/>
              <a:t>There are currently two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 smtClean="0"/>
              <a:t>parallelized </a:t>
            </a:r>
            <a:r>
              <a:rPr lang="en-US" altLang="zh-CN" sz="2400" i="1" dirty="0"/>
              <a:t>collections </a:t>
            </a:r>
            <a:r>
              <a:rPr lang="en-US" altLang="zh-CN" sz="2400" dirty="0"/>
              <a:t>– take an existing </a:t>
            </a:r>
            <a:r>
              <a:rPr lang="en-US" altLang="zh-CN" sz="2400" dirty="0" smtClean="0"/>
              <a:t>Scala collection </a:t>
            </a:r>
            <a:r>
              <a:rPr lang="en-US" altLang="zh-CN" sz="2400" dirty="0"/>
              <a:t>and run functions on it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 smtClean="0"/>
              <a:t>Hadoop </a:t>
            </a:r>
            <a:r>
              <a:rPr lang="en-US" altLang="zh-CN" sz="2400" i="1" dirty="0"/>
              <a:t>datasets </a:t>
            </a:r>
            <a:r>
              <a:rPr lang="en-US" altLang="zh-CN" sz="2400" dirty="0"/>
              <a:t>– run functions on each </a:t>
            </a:r>
            <a:r>
              <a:rPr lang="en-US" altLang="zh-CN" sz="2400" dirty="0" smtClean="0"/>
              <a:t>record of </a:t>
            </a:r>
            <a:r>
              <a:rPr lang="en-US" altLang="zh-CN" sz="2400" dirty="0"/>
              <a:t>a file in Hadoop distributed file system or </a:t>
            </a:r>
            <a:r>
              <a:rPr lang="en-US" altLang="zh-CN" sz="2400" dirty="0" smtClean="0"/>
              <a:t>any other </a:t>
            </a:r>
            <a:r>
              <a:rPr lang="en-US" altLang="zh-CN" sz="2400" dirty="0"/>
              <a:t>storage system supported by Hadoop</a:t>
            </a:r>
            <a:endParaRPr lang="zh-CN" altLang="en-US" sz="2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RDD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two </a:t>
            </a:r>
            <a:r>
              <a:rPr lang="en-US" altLang="zh-CN" dirty="0"/>
              <a:t>types of operations on </a:t>
            </a:r>
            <a:r>
              <a:rPr lang="en-US" altLang="zh-CN" dirty="0" smtClean="0"/>
              <a:t>RDDs: </a:t>
            </a:r>
            <a:r>
              <a:rPr lang="en-US" altLang="zh-CN" i="1" dirty="0" smtClean="0"/>
              <a:t>transformations </a:t>
            </a:r>
            <a:r>
              <a:rPr lang="en-US" altLang="zh-CN" dirty="0"/>
              <a:t>and </a:t>
            </a:r>
            <a:r>
              <a:rPr lang="en-US" altLang="zh-CN" i="1" dirty="0"/>
              <a:t>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transformations </a:t>
            </a:r>
            <a:r>
              <a:rPr lang="en-US" altLang="zh-CN" dirty="0"/>
              <a:t>are </a:t>
            </a:r>
            <a:r>
              <a:rPr lang="en-US" altLang="zh-CN" dirty="0" smtClean="0"/>
              <a:t>lazy </a:t>
            </a:r>
            <a:br>
              <a:rPr lang="en-US" altLang="zh-CN" dirty="0" smtClean="0"/>
            </a:br>
            <a:r>
              <a:rPr lang="en-US" altLang="zh-CN" dirty="0" smtClean="0"/>
              <a:t>(not </a:t>
            </a:r>
            <a:r>
              <a:rPr lang="en-US" altLang="zh-CN" dirty="0"/>
              <a:t>computed immediately)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transformed RDD gets </a:t>
            </a:r>
            <a:r>
              <a:rPr lang="en-US" altLang="zh-CN" dirty="0" smtClean="0"/>
              <a:t>recomputed when </a:t>
            </a:r>
            <a:r>
              <a:rPr lang="en-US" altLang="zh-CN" dirty="0"/>
              <a:t>an action is run on it (default)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however</a:t>
            </a:r>
            <a:r>
              <a:rPr lang="en-US" altLang="zh-CN" dirty="0"/>
              <a:t>, an RDD can be </a:t>
            </a:r>
            <a:r>
              <a:rPr lang="en-US" altLang="zh-CN" i="1" dirty="0"/>
              <a:t>persisted </a:t>
            </a:r>
            <a:r>
              <a:rPr lang="en-US" altLang="zh-CN" dirty="0" smtClean="0"/>
              <a:t>into storage </a:t>
            </a:r>
            <a:r>
              <a:rPr lang="en-US" altLang="zh-CN" dirty="0"/>
              <a:t>in memory or disk</a:t>
            </a:r>
            <a:endParaRPr lang="zh-CN" alt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RDD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zh-CN" sz="2400" dirty="0" smtClean="0"/>
              <a:t>Scala:</a:t>
            </a:r>
          </a:p>
          <a:p>
            <a:r>
              <a:rPr lang="it-IT" altLang="zh-CN" sz="1400" dirty="0" smtClean="0">
                <a:latin typeface="Courier" pitchFamily="49" charset="0"/>
              </a:rPr>
              <a:t>scala</a:t>
            </a:r>
            <a:r>
              <a:rPr lang="it-IT" altLang="zh-CN" sz="1400" dirty="0">
                <a:latin typeface="Courier" pitchFamily="49" charset="0"/>
              </a:rPr>
              <a:t>&gt; </a:t>
            </a:r>
            <a:r>
              <a:rPr lang="it-IT" altLang="zh-CN" sz="1400" b="1" dirty="0">
                <a:latin typeface="Courier" pitchFamily="49" charset="0"/>
              </a:rPr>
              <a:t>val </a:t>
            </a:r>
            <a:r>
              <a:rPr lang="it-IT" altLang="zh-CN" sz="1400" dirty="0">
                <a:latin typeface="Courier" pitchFamily="49" charset="0"/>
              </a:rPr>
              <a:t>data </a:t>
            </a:r>
            <a:r>
              <a:rPr lang="it-IT" altLang="zh-CN" sz="1400" b="1" dirty="0">
                <a:latin typeface="Courier" pitchFamily="49" charset="0"/>
              </a:rPr>
              <a:t>= Array</a:t>
            </a:r>
            <a:r>
              <a:rPr lang="it-IT" altLang="zh-CN" sz="1400" dirty="0">
                <a:latin typeface="Courier" pitchFamily="49" charset="0"/>
              </a:rPr>
              <a:t>(1, 2, 3, 4, 5</a:t>
            </a:r>
            <a:r>
              <a:rPr lang="it-IT" altLang="zh-CN" sz="1400" dirty="0" smtClean="0">
                <a:latin typeface="Courier" pitchFamily="49" charset="0"/>
              </a:rPr>
              <a:t>)</a:t>
            </a:r>
            <a:endParaRPr lang="it-IT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data</a:t>
            </a:r>
            <a:r>
              <a:rPr lang="en-US" altLang="zh-CN" sz="1400" b="1" dirty="0">
                <a:latin typeface="Courier" pitchFamily="49" charset="0"/>
              </a:rPr>
              <a:t>: </a:t>
            </a:r>
            <a:r>
              <a:rPr lang="en-US" altLang="zh-CN" sz="1400" dirty="0">
                <a:latin typeface="Courier" pitchFamily="49" charset="0"/>
              </a:rPr>
              <a:t>Array[</a:t>
            </a:r>
            <a:r>
              <a:rPr lang="en-US" altLang="zh-CN" sz="1400" dirty="0" err="1">
                <a:latin typeface="Courier" pitchFamily="49" charset="0"/>
              </a:rPr>
              <a:t>Int</a:t>
            </a:r>
            <a:r>
              <a:rPr lang="en-US" altLang="zh-CN" sz="1400" dirty="0">
                <a:latin typeface="Courier" pitchFamily="49" charset="0"/>
              </a:rPr>
              <a:t>] </a:t>
            </a:r>
            <a:r>
              <a:rPr lang="en-US" altLang="zh-CN" sz="1400" b="1" dirty="0">
                <a:latin typeface="Courier" pitchFamily="49" charset="0"/>
              </a:rPr>
              <a:t>= Array</a:t>
            </a:r>
            <a:r>
              <a:rPr lang="en-US" altLang="zh-CN" sz="1400" dirty="0">
                <a:latin typeface="Courier" pitchFamily="49" charset="0"/>
              </a:rPr>
              <a:t>(1, 2, 3, 4, </a:t>
            </a:r>
            <a:r>
              <a:rPr lang="en-US" altLang="zh-CN" sz="1400" dirty="0" smtClean="0">
                <a:latin typeface="Courier" pitchFamily="49" charset="0"/>
              </a:rPr>
              <a:t>5)</a:t>
            </a:r>
            <a:endParaRPr lang="en-US" altLang="zh-CN" sz="1400" dirty="0">
              <a:latin typeface="Courier" pitchFamily="49" charset="0"/>
            </a:endParaRP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scala</a:t>
            </a:r>
            <a:r>
              <a:rPr lang="en-US" altLang="zh-CN" sz="1400" dirty="0">
                <a:latin typeface="Courier" pitchFamily="49" charset="0"/>
              </a:rPr>
              <a:t>&gt; </a:t>
            </a:r>
            <a:r>
              <a:rPr lang="en-US" altLang="zh-CN" sz="1400" b="1" dirty="0" err="1">
                <a:latin typeface="Courier" pitchFamily="49" charset="0"/>
              </a:rPr>
              <a:t>val</a:t>
            </a:r>
            <a:r>
              <a:rPr lang="en-US" altLang="zh-CN" sz="1400" b="1" dirty="0">
                <a:latin typeface="Courier" pitchFamily="49" charset="0"/>
              </a:rPr>
              <a:t> </a:t>
            </a:r>
            <a:r>
              <a:rPr lang="en-US" altLang="zh-CN" sz="1400" dirty="0" err="1">
                <a:latin typeface="Courier" pitchFamily="49" charset="0"/>
              </a:rPr>
              <a:t>distData</a:t>
            </a:r>
            <a:r>
              <a:rPr lang="en-US" altLang="zh-CN" sz="1400" dirty="0">
                <a:latin typeface="Courier" pitchFamily="49" charset="0"/>
              </a:rPr>
              <a:t> </a:t>
            </a:r>
            <a:r>
              <a:rPr lang="en-US" altLang="zh-CN" sz="1400" b="1" dirty="0">
                <a:latin typeface="Courier" pitchFamily="49" charset="0"/>
              </a:rPr>
              <a:t>= </a:t>
            </a:r>
            <a:r>
              <a:rPr lang="en-US" altLang="zh-CN" sz="1400" dirty="0" err="1">
                <a:latin typeface="Courier" pitchFamily="49" charset="0"/>
              </a:rPr>
              <a:t>sc.parallelize</a:t>
            </a:r>
            <a:r>
              <a:rPr lang="en-US" altLang="zh-CN" sz="1400" dirty="0">
                <a:latin typeface="Courier" pitchFamily="49" charset="0"/>
              </a:rPr>
              <a:t>(data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 smtClean="0">
                <a:latin typeface="Courier" pitchFamily="49" charset="0"/>
              </a:rPr>
              <a:t>distData</a:t>
            </a:r>
            <a:r>
              <a:rPr lang="en-US" altLang="zh-CN" sz="1400" b="1" dirty="0">
                <a:latin typeface="Courier" pitchFamily="49" charset="0"/>
              </a:rPr>
              <a:t>: </a:t>
            </a:r>
            <a:r>
              <a:rPr lang="en-US" altLang="zh-CN" sz="1400" dirty="0" err="1">
                <a:latin typeface="Courier" pitchFamily="49" charset="0"/>
              </a:rPr>
              <a:t>spark.RDD</a:t>
            </a:r>
            <a:r>
              <a:rPr lang="en-US" altLang="zh-CN" sz="1400" dirty="0">
                <a:latin typeface="Courier" pitchFamily="49" charset="0"/>
              </a:rPr>
              <a:t>[</a:t>
            </a:r>
            <a:r>
              <a:rPr lang="en-US" altLang="zh-CN" sz="1400" dirty="0" err="1">
                <a:latin typeface="Courier" pitchFamily="49" charset="0"/>
              </a:rPr>
              <a:t>Int</a:t>
            </a:r>
            <a:r>
              <a:rPr lang="en-US" altLang="zh-CN" sz="1400" dirty="0">
                <a:latin typeface="Courier" pitchFamily="49" charset="0"/>
              </a:rPr>
              <a:t>] </a:t>
            </a:r>
            <a:r>
              <a:rPr lang="en-US" altLang="zh-CN" sz="1400" b="1" dirty="0">
                <a:latin typeface="Courier" pitchFamily="49" charset="0"/>
              </a:rPr>
              <a:t>= </a:t>
            </a:r>
            <a:r>
              <a:rPr lang="en-US" altLang="zh-CN" sz="1400" dirty="0" smtClean="0">
                <a:latin typeface="Courier" pitchFamily="49" charset="0"/>
              </a:rPr>
              <a:t>spark.</a:t>
            </a:r>
            <a:r>
              <a:rPr lang="en-US" altLang="zh-CN" sz="1400" b="1" dirty="0" smtClean="0">
                <a:latin typeface="Courier" pitchFamily="49" charset="0"/>
              </a:rPr>
              <a:t>ParallelCollection@</a:t>
            </a:r>
            <a:r>
              <a:rPr lang="en-US" altLang="zh-CN" sz="1400" dirty="0" smtClean="0">
                <a:latin typeface="Courier" pitchFamily="49" charset="0"/>
              </a:rPr>
              <a:t>10d13e3e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Python:</a:t>
            </a:r>
          </a:p>
          <a:p>
            <a:r>
              <a:rPr lang="en-US" altLang="zh-CN" sz="1400" dirty="0">
                <a:latin typeface="Courier" pitchFamily="49" charset="0"/>
              </a:rPr>
              <a:t>&gt;&gt;&gt; data = [1, 2, 3, 4, 5</a:t>
            </a:r>
            <a:r>
              <a:rPr lang="en-US" altLang="zh-CN" sz="1400" dirty="0" smtClean="0">
                <a:latin typeface="Courier" pitchFamily="49" charset="0"/>
              </a:rPr>
              <a:t>]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&gt;&gt;&gt; </a:t>
            </a:r>
            <a:r>
              <a:rPr lang="en-US" altLang="zh-CN" sz="1400" dirty="0" smtClean="0">
                <a:latin typeface="Courier" pitchFamily="49" charset="0"/>
              </a:rPr>
              <a:t>data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[1, 2, 3, 4, 5</a:t>
            </a:r>
            <a:r>
              <a:rPr lang="en-US" altLang="zh-CN" sz="1400" dirty="0" smtClean="0">
                <a:latin typeface="Courier" pitchFamily="49" charset="0"/>
              </a:rPr>
              <a:t>]</a:t>
            </a:r>
            <a:endParaRPr lang="en-US" altLang="zh-CN" sz="1400" dirty="0">
              <a:latin typeface="Courier" pitchFamily="49" charset="0"/>
            </a:endParaRPr>
          </a:p>
          <a:p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&gt;&gt;&gt; </a:t>
            </a:r>
            <a:r>
              <a:rPr lang="en-US" altLang="zh-CN" sz="1400" dirty="0" err="1">
                <a:latin typeface="Courier" pitchFamily="49" charset="0"/>
              </a:rPr>
              <a:t>distData</a:t>
            </a:r>
            <a:r>
              <a:rPr lang="en-US" altLang="zh-CN" sz="1400" dirty="0">
                <a:latin typeface="Courier" pitchFamily="49" charset="0"/>
              </a:rPr>
              <a:t> = </a:t>
            </a:r>
            <a:r>
              <a:rPr lang="en-US" altLang="zh-CN" sz="1400" dirty="0" err="1">
                <a:latin typeface="Courier" pitchFamily="49" charset="0"/>
              </a:rPr>
              <a:t>sc.parallelize</a:t>
            </a:r>
            <a:r>
              <a:rPr lang="en-US" altLang="zh-CN" sz="1400" dirty="0">
                <a:latin typeface="Courier" pitchFamily="49" charset="0"/>
              </a:rPr>
              <a:t>(data</a:t>
            </a:r>
            <a:r>
              <a:rPr lang="en-US" altLang="zh-CN" sz="1400" dirty="0" smtClean="0">
                <a:latin typeface="Courier" pitchFamily="49" charset="0"/>
              </a:rPr>
              <a:t>)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>
                <a:latin typeface="Courier" pitchFamily="49" charset="0"/>
              </a:rPr>
              <a:t>&gt;&gt;&gt; </a:t>
            </a:r>
            <a:r>
              <a:rPr lang="en-US" altLang="zh-CN" sz="1400" dirty="0" err="1" smtClean="0">
                <a:latin typeface="Courier" pitchFamily="49" charset="0"/>
              </a:rPr>
              <a:t>distData</a:t>
            </a:r>
            <a:endParaRPr lang="en-US" altLang="zh-CN" sz="1400" dirty="0">
              <a:latin typeface="Courier" pitchFamily="49" charset="0"/>
            </a:endParaRPr>
          </a:p>
          <a:p>
            <a:r>
              <a:rPr lang="en-US" altLang="zh-CN" sz="1400" dirty="0" err="1">
                <a:latin typeface="Courier" pitchFamily="49" charset="0"/>
              </a:rPr>
              <a:t>ParallelCollectionRDD</a:t>
            </a:r>
            <a:r>
              <a:rPr lang="en-US" altLang="zh-CN" sz="1400" dirty="0">
                <a:latin typeface="Courier" pitchFamily="49" charset="0"/>
              </a:rPr>
              <a:t>[0] at parallelize at PythonRDD.scala:229</a:t>
            </a:r>
            <a:endParaRPr lang="zh-CN" altLang="en-US" sz="14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RDD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Spark can create RDDs from any file stored in </a:t>
            </a:r>
            <a:r>
              <a:rPr lang="en-US" altLang="zh-CN" sz="2400" dirty="0" smtClean="0"/>
              <a:t>HDFS or </a:t>
            </a:r>
            <a:r>
              <a:rPr lang="en-US" altLang="zh-CN" sz="2400" dirty="0"/>
              <a:t>other storage systems supported by Hadoop, e.g</a:t>
            </a:r>
            <a:r>
              <a:rPr lang="en-US" altLang="zh-CN" sz="2400" dirty="0" smtClean="0"/>
              <a:t>., local </a:t>
            </a:r>
            <a:r>
              <a:rPr lang="en-US" altLang="zh-CN" sz="2400" dirty="0"/>
              <a:t>file system, Amazon S3, </a:t>
            </a:r>
            <a:r>
              <a:rPr lang="en-US" altLang="zh-CN" sz="2400" dirty="0" err="1"/>
              <a:t>Hypertable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HBase</a:t>
            </a:r>
            <a:r>
              <a:rPr lang="en-US" altLang="zh-CN" sz="2400" dirty="0"/>
              <a:t>, etc.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Spark supports text files, </a:t>
            </a:r>
            <a:r>
              <a:rPr lang="en-US" altLang="zh-CN" sz="2400" dirty="0" err="1">
                <a:solidFill>
                  <a:srgbClr val="FF0000"/>
                </a:solidFill>
              </a:rPr>
              <a:t>SequenceFiles</a:t>
            </a:r>
            <a:r>
              <a:rPr lang="en-US" altLang="zh-CN" sz="2400" dirty="0">
                <a:solidFill>
                  <a:srgbClr val="FF0000"/>
                </a:solidFill>
              </a:rPr>
              <a:t>, and </a:t>
            </a:r>
            <a:r>
              <a:rPr lang="en-US" altLang="zh-CN" sz="2400" dirty="0" smtClean="0">
                <a:solidFill>
                  <a:srgbClr val="FF0000"/>
                </a:solidFill>
              </a:rPr>
              <a:t>any other </a:t>
            </a:r>
            <a:r>
              <a:rPr lang="en-US" altLang="zh-CN" sz="2400" dirty="0">
                <a:solidFill>
                  <a:srgbClr val="FF0000"/>
                </a:solidFill>
              </a:rPr>
              <a:t>Hadoop </a:t>
            </a:r>
            <a:r>
              <a:rPr lang="en-US" altLang="zh-CN" sz="2400" dirty="0" err="1">
                <a:solidFill>
                  <a:srgbClr val="FF0000"/>
                </a:solidFill>
              </a:rPr>
              <a:t>InputFormat</a:t>
            </a:r>
            <a:r>
              <a:rPr lang="en-US" altLang="zh-CN" sz="2400" dirty="0">
                <a:solidFill>
                  <a:srgbClr val="FF0000"/>
                </a:solidFill>
              </a:rPr>
              <a:t>, and can also take </a:t>
            </a:r>
            <a:r>
              <a:rPr lang="en-US" altLang="zh-CN" sz="2400" dirty="0" smtClean="0">
                <a:solidFill>
                  <a:srgbClr val="FF0000"/>
                </a:solidFill>
              </a:rPr>
              <a:t>a directory </a:t>
            </a:r>
            <a:r>
              <a:rPr lang="en-US" altLang="zh-CN" sz="2400" dirty="0">
                <a:solidFill>
                  <a:srgbClr val="FF0000"/>
                </a:solidFill>
              </a:rPr>
              <a:t>or a glob (e.g. /data/201404*)</a:t>
            </a:r>
            <a:endParaRPr lang="zh-CN" altLang="en-US" sz="1400" dirty="0">
              <a:solidFill>
                <a:srgbClr val="FF0000"/>
              </a:solidFill>
              <a:latin typeface="Courier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92086" y="4201469"/>
            <a:ext cx="4784271" cy="1418944"/>
            <a:chOff x="1853513" y="4415653"/>
            <a:chExt cx="4784271" cy="1418944"/>
          </a:xfrm>
        </p:grpSpPr>
        <p:grpSp>
          <p:nvGrpSpPr>
            <p:cNvPr id="4" name="组合 3"/>
            <p:cNvGrpSpPr/>
            <p:nvPr/>
          </p:nvGrpSpPr>
          <p:grpSpPr>
            <a:xfrm>
              <a:off x="1853513" y="4802015"/>
              <a:ext cx="1301579" cy="683740"/>
              <a:chOff x="3904734" y="3187399"/>
              <a:chExt cx="1301579" cy="683740"/>
            </a:xfrm>
          </p:grpSpPr>
          <p:sp>
            <p:nvSpPr>
              <p:cNvPr id="6" name="流程图: 决策 5"/>
              <p:cNvSpPr/>
              <p:nvPr/>
            </p:nvSpPr>
            <p:spPr>
              <a:xfrm>
                <a:off x="3904734" y="3187399"/>
                <a:ext cx="1301579" cy="683740"/>
              </a:xfrm>
              <a:prstGeom prst="flowChartDecis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031982" y="3402311"/>
                <a:ext cx="10470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>
                    <a:latin typeface="Gill Sans MT" panose="020B0502020104020203" pitchFamily="34" charset="0"/>
                  </a:rPr>
                  <a:t>transformations</a:t>
                </a:r>
                <a:endParaRPr lang="en-US" altLang="zh-CN" sz="1050" dirty="0">
                  <a:latin typeface="Gill Sans MT" panose="020B0502020104020203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817168" y="4890814"/>
              <a:ext cx="711055" cy="387177"/>
              <a:chOff x="6917182" y="3335680"/>
              <a:chExt cx="711055" cy="387177"/>
            </a:xfrm>
          </p:grpSpPr>
          <p:sp>
            <p:nvSpPr>
              <p:cNvPr id="9" name="流程图: 决策 8"/>
              <p:cNvSpPr/>
              <p:nvPr/>
            </p:nvSpPr>
            <p:spPr>
              <a:xfrm>
                <a:off x="6917182" y="3335680"/>
                <a:ext cx="711055" cy="387177"/>
              </a:xfrm>
              <a:prstGeom prst="flowChartDecis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020968" y="3390769"/>
                <a:ext cx="5164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>
                    <a:latin typeface="Gill Sans MT" panose="020B0502020104020203" pitchFamily="34" charset="0"/>
                  </a:rPr>
                  <a:t>action</a:t>
                </a:r>
                <a:endParaRPr lang="en-US" altLang="zh-CN" sz="1050" dirty="0">
                  <a:latin typeface="Gill Sans MT" panose="020B0502020104020203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519695" y="4856654"/>
              <a:ext cx="912845" cy="574462"/>
              <a:chOff x="5570916" y="3242038"/>
              <a:chExt cx="912845" cy="574462"/>
            </a:xfrm>
          </p:grpSpPr>
          <p:sp>
            <p:nvSpPr>
              <p:cNvPr id="12" name="流程图: 终止 11"/>
              <p:cNvSpPr/>
              <p:nvPr/>
            </p:nvSpPr>
            <p:spPr>
              <a:xfrm>
                <a:off x="5570916" y="3242038"/>
                <a:ext cx="691978" cy="320546"/>
              </a:xfrm>
              <a:prstGeom prst="flowChartTermina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流程图: 终止 12"/>
              <p:cNvSpPr/>
              <p:nvPr/>
            </p:nvSpPr>
            <p:spPr>
              <a:xfrm>
                <a:off x="5639735" y="3335681"/>
                <a:ext cx="691978" cy="320546"/>
              </a:xfrm>
              <a:prstGeom prst="flowChartTermina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流程图: 终止 13"/>
              <p:cNvSpPr/>
              <p:nvPr/>
            </p:nvSpPr>
            <p:spPr>
              <a:xfrm>
                <a:off x="5722964" y="3402311"/>
                <a:ext cx="691978" cy="320546"/>
              </a:xfrm>
              <a:prstGeom prst="flowChartTermina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流程图: 终止 14"/>
              <p:cNvSpPr/>
              <p:nvPr/>
            </p:nvSpPr>
            <p:spPr>
              <a:xfrm>
                <a:off x="5791783" y="3495954"/>
                <a:ext cx="691978" cy="320546"/>
              </a:xfrm>
              <a:prstGeom prst="flowChartTermina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883535" y="3517727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latin typeface="Gill Sans MT" panose="020B0502020104020203" pitchFamily="34" charset="0"/>
                  </a:rPr>
                  <a:t>RDD</a:t>
                </a:r>
                <a:endParaRPr lang="zh-CN" altLang="en-US" sz="1200" b="1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17" name="上弧形箭头 16"/>
            <p:cNvSpPr/>
            <p:nvPr/>
          </p:nvSpPr>
          <p:spPr>
            <a:xfrm>
              <a:off x="2578444" y="4415653"/>
              <a:ext cx="1280721" cy="403482"/>
            </a:xfrm>
            <a:prstGeom prst="curved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上弧形箭头 17"/>
            <p:cNvSpPr/>
            <p:nvPr/>
          </p:nvSpPr>
          <p:spPr>
            <a:xfrm rot="10800000">
              <a:off x="2584963" y="5431115"/>
              <a:ext cx="1280721" cy="403482"/>
            </a:xfrm>
            <a:prstGeom prst="curved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4387270" y="5061544"/>
              <a:ext cx="418404" cy="4902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45806" y="4912588"/>
              <a:ext cx="691978" cy="320546"/>
              <a:chOff x="7997027" y="3297972"/>
              <a:chExt cx="691978" cy="320546"/>
            </a:xfrm>
          </p:grpSpPr>
          <p:sp>
            <p:nvSpPr>
              <p:cNvPr id="21" name="流程图: 终止 20"/>
              <p:cNvSpPr/>
              <p:nvPr/>
            </p:nvSpPr>
            <p:spPr>
              <a:xfrm>
                <a:off x="7997027" y="3297972"/>
                <a:ext cx="691978" cy="320546"/>
              </a:xfrm>
              <a:prstGeom prst="flowChartTermina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058678" y="3303269"/>
                <a:ext cx="5613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latin typeface="Gill Sans MT" panose="020B0502020104020203" pitchFamily="34" charset="0"/>
                  </a:rPr>
                  <a:t>value</a:t>
                </a:r>
                <a:endParaRPr lang="zh-CN" altLang="en-US" sz="1200" b="1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23" name="右箭头 22"/>
            <p:cNvSpPr/>
            <p:nvPr/>
          </p:nvSpPr>
          <p:spPr>
            <a:xfrm>
              <a:off x="5515569" y="5068135"/>
              <a:ext cx="418404" cy="4902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3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Transformations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Transformations create a new dataset </a:t>
            </a:r>
            <a:r>
              <a:rPr lang="en-US" altLang="zh-CN" dirty="0" smtClean="0"/>
              <a:t>from an </a:t>
            </a:r>
            <a:r>
              <a:rPr lang="en-US" altLang="zh-CN" dirty="0"/>
              <a:t>existing one</a:t>
            </a:r>
          </a:p>
          <a:p>
            <a:r>
              <a:rPr lang="en-US" altLang="zh-CN" dirty="0"/>
              <a:t>All transformations in Spark are </a:t>
            </a:r>
            <a:r>
              <a:rPr lang="en-US" altLang="zh-CN" i="1" dirty="0"/>
              <a:t>lazy</a:t>
            </a:r>
            <a:r>
              <a:rPr lang="en-US" altLang="zh-CN" dirty="0"/>
              <a:t>: </a:t>
            </a:r>
            <a:r>
              <a:rPr lang="en-US" altLang="zh-CN" dirty="0" smtClean="0"/>
              <a:t>they do </a:t>
            </a:r>
            <a:r>
              <a:rPr lang="en-US" altLang="zh-CN" dirty="0"/>
              <a:t>not compute their results right away </a:t>
            </a:r>
            <a:r>
              <a:rPr lang="en-US" altLang="zh-CN" dirty="0" smtClean="0"/>
              <a:t>– instead </a:t>
            </a:r>
            <a:r>
              <a:rPr lang="en-US" altLang="zh-CN" dirty="0"/>
              <a:t>they remember the </a:t>
            </a:r>
            <a:r>
              <a:rPr lang="en-US" altLang="zh-CN" dirty="0" smtClean="0"/>
              <a:t>transformations applied </a:t>
            </a:r>
            <a:r>
              <a:rPr lang="en-US" altLang="zh-CN" dirty="0"/>
              <a:t>to some base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optimize </a:t>
            </a:r>
            <a:r>
              <a:rPr lang="en-US" altLang="zh-CN" dirty="0"/>
              <a:t>the required calculations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recover </a:t>
            </a:r>
            <a:r>
              <a:rPr lang="en-US" altLang="zh-CN" dirty="0"/>
              <a:t>from lost data partitions</a:t>
            </a:r>
            <a:endParaRPr lang="zh-CN" alt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Transformations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Courier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7788"/>
              </p:ext>
            </p:extLst>
          </p:nvPr>
        </p:nvGraphicFramePr>
        <p:xfrm>
          <a:off x="840922" y="1543049"/>
          <a:ext cx="7086600" cy="4633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240"/>
                <a:gridCol w="3973360"/>
              </a:tblGrid>
              <a:tr h="5952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transformation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description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9150">
                <a:tc>
                  <a:txBody>
                    <a:bodyPr/>
                    <a:lstStyle/>
                    <a:p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map(</a:t>
                      </a:r>
                      <a:r>
                        <a:rPr lang="en-US" altLang="zh-CN" sz="1600" b="0" i="1" u="none" strike="noStrike" kern="1200" baseline="0" dirty="0" err="1" smtClean="0">
                          <a:latin typeface="Courier" pitchFamily="49" charset="0"/>
                        </a:rPr>
                        <a:t>func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)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return a new distributed dataset formed by passing each element of the source through a function </a:t>
                      </a:r>
                      <a:r>
                        <a:rPr lang="en-US" altLang="zh-CN" sz="1400" u="none" strike="noStrike" kern="1200" baseline="0" dirty="0" err="1" smtClean="0">
                          <a:latin typeface="Gill Sans MT" panose="020B0502020104020203" pitchFamily="34" charset="0"/>
                        </a:rPr>
                        <a:t>func</a:t>
                      </a:r>
                      <a:endParaRPr lang="zh-CN" altLang="en-US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83600">
                <a:tc>
                  <a:txBody>
                    <a:bodyPr/>
                    <a:lstStyle/>
                    <a:p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filter(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)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return a new dataset formed by selecting those elements of the source on which </a:t>
                      </a:r>
                      <a:r>
                        <a:rPr lang="en-US" altLang="zh-CN" sz="1400" u="none" strike="noStrike" kern="1200" baseline="0" dirty="0" err="1" smtClean="0">
                          <a:latin typeface="Gill Sans MT" panose="020B0502020104020203" pitchFamily="34" charset="0"/>
                        </a:rPr>
                        <a:t>func</a:t>
                      </a:r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 returns true</a:t>
                      </a:r>
                      <a:endParaRPr lang="zh-CN" altLang="en-US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765869">
                <a:tc>
                  <a:txBody>
                    <a:bodyPr/>
                    <a:lstStyle/>
                    <a:p>
                      <a:r>
                        <a:rPr lang="en-US" altLang="zh-CN" sz="1600" b="1" u="none" strike="noStrike" kern="1200" baseline="0" dirty="0" err="1" smtClean="0">
                          <a:latin typeface="Courier" pitchFamily="49" charset="0"/>
                        </a:rPr>
                        <a:t>flatMap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)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similar to map, but each input item can be mapped</a:t>
                      </a:r>
                    </a:p>
                    <a:p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to 0 or more output items (so </a:t>
                      </a:r>
                      <a:r>
                        <a:rPr lang="en-US" altLang="zh-CN" sz="1400" u="none" strike="noStrike" kern="1200" baseline="0" dirty="0" err="1" smtClean="0">
                          <a:latin typeface="Gill Sans MT" panose="020B0502020104020203" pitchFamily="34" charset="0"/>
                        </a:rPr>
                        <a:t>func</a:t>
                      </a:r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 should return a</a:t>
                      </a:r>
                    </a:p>
                    <a:p>
                      <a:r>
                        <a:rPr lang="en-US" altLang="zh-CN" sz="1400" u="none" strike="noStrike" kern="1200" baseline="0" dirty="0" err="1" smtClean="0">
                          <a:latin typeface="Gill Sans MT" panose="020B0502020104020203" pitchFamily="34" charset="0"/>
                        </a:rPr>
                        <a:t>Seq</a:t>
                      </a:r>
                      <a:r>
                        <a:rPr lang="en-US" altLang="zh-CN" sz="1400" u="none" strike="noStrike" kern="1200" baseline="0" dirty="0" smtClean="0">
                          <a:latin typeface="Gill Sans MT" panose="020B0502020104020203" pitchFamily="34" charset="0"/>
                        </a:rPr>
                        <a:t> rather than a single item)</a:t>
                      </a:r>
                      <a:endParaRPr lang="zh-CN" altLang="en-US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879528">
                <a:tc>
                  <a:txBody>
                    <a:bodyPr/>
                    <a:lstStyle/>
                    <a:p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sample(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withReplacement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,</a:t>
                      </a:r>
                    </a:p>
                    <a:p>
                      <a:r>
                        <a:rPr lang="en-US" altLang="zh-CN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fraction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, </a:t>
                      </a:r>
                      <a:r>
                        <a:rPr lang="en-US" altLang="zh-CN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seed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)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sample a fraction </a:t>
                      </a:r>
                      <a:r>
                        <a:rPr lang="en-US" altLang="zh-CN" sz="1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fraction</a:t>
                      </a:r>
                      <a:r>
                        <a:rPr lang="en-US" altLang="zh-CN" sz="1400" b="0" i="1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of the data, with or without replacement, using a given random number generator </a:t>
                      </a:r>
                      <a:r>
                        <a:rPr lang="en-US" altLang="zh-CN" sz="1400" b="0" i="1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seed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95256">
                <a:tc>
                  <a:txBody>
                    <a:bodyPr/>
                    <a:lstStyle/>
                    <a:p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union(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otherDataset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)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a new dataset that contains the union of the</a:t>
                      </a:r>
                    </a:p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elements in the source dataset and the argument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95256">
                <a:tc>
                  <a:txBody>
                    <a:bodyPr/>
                    <a:lstStyle/>
                    <a:p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distinct([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numTasks</a:t>
                      </a:r>
                      <a:r>
                        <a:rPr lang="en-US" altLang="zh-CN" sz="1600" b="1" u="none" strike="noStrike" kern="1200" baseline="0" dirty="0" smtClean="0">
                          <a:latin typeface="Courier" pitchFamily="49" charset="0"/>
                        </a:rPr>
                        <a:t>]))</a:t>
                      </a:r>
                      <a:endParaRPr lang="zh-CN" altLang="en-US" sz="16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a new dataset that contains the distinct elements of the source dataset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Transformations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Courier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44595"/>
              </p:ext>
            </p:extLst>
          </p:nvPr>
        </p:nvGraphicFramePr>
        <p:xfrm>
          <a:off x="840922" y="1543049"/>
          <a:ext cx="7086600" cy="461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240"/>
                <a:gridCol w="3973360"/>
              </a:tblGrid>
              <a:tr h="56347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transformation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description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6097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groupByKey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([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numTasks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])</a:t>
                      </a:r>
                      <a:endParaRPr lang="zh-CN" altLang="en-US" sz="1400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called on a dataset of (K, V) pairs, returns a dataset of (K,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[V]) pairs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605910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reduceByKey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numTasks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])</a:t>
                      </a:r>
                      <a:endParaRPr lang="zh-CN" altLang="en-US" sz="1400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called on a dataset of (K, V) pairs, returns a dataset of (K, V) pairs where the values for each key are aggregated using the given reduce function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779027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sortByKey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([</a:t>
                      </a:r>
                      <a:r>
                        <a:rPr lang="en-US" altLang="zh-CN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ascending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],</a:t>
                      </a:r>
                    </a:p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numTasks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])</a:t>
                      </a:r>
                      <a:endParaRPr lang="zh-CN" altLang="en-US" sz="1400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called on a dataset of (K, V) pairs where K implements Ordered, returns a dataset of (K, V) pairs sorted by keys in ascending or descending order, as specified in the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scending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argument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832575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join(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otherDataset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numTasks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])</a:t>
                      </a:r>
                      <a:endParaRPr lang="zh-CN" altLang="en-US" sz="1400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called on datasets of type (K, V) and (K, W), returns a dataset of (K, (V, W)) pairs with all pairs of elements for each key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605910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cogroup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otherDataset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numTasks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])</a:t>
                      </a:r>
                      <a:endParaRPr lang="zh-CN" altLang="en-US" sz="1400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called on datasets of type (K, V) and (K, W), returns a dataset of (K,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[V],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[W]) tuples – also called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groupWith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63479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cartesian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otherDataset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called on datasets of types T and U, returns a dataset of (T, U) pairs (all pairs of elements)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9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Actions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Courier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43021"/>
              </p:ext>
            </p:extLst>
          </p:nvPr>
        </p:nvGraphicFramePr>
        <p:xfrm>
          <a:off x="840922" y="1543050"/>
          <a:ext cx="7086600" cy="4633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240"/>
                <a:gridCol w="3973360"/>
              </a:tblGrid>
              <a:tr h="5941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action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description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15853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reduce(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aggregate the elements of the dataset using </a:t>
                      </a:r>
                      <a:r>
                        <a:rPr lang="en-US" altLang="zh-CN" sz="1200" b="0" i="0" u="none" strike="noStrike" kern="1200" baseline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function </a:t>
                      </a:r>
                      <a:r>
                        <a:rPr lang="en-US" altLang="zh-CN" sz="1200" b="0" i="1" u="none" strike="noStrike" kern="1200" baseline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func 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(which takes two arguments and returns </a:t>
                      </a:r>
                      <a:r>
                        <a:rPr lang="en-US" altLang="zh-CN" sz="1200" b="0" i="0" u="none" strike="noStrike" kern="1200" baseline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one), and 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should also be commutative and </a:t>
                      </a:r>
                      <a:r>
                        <a:rPr lang="en-US" altLang="zh-CN" sz="1200" b="0" i="0" u="none" strike="noStrike" kern="1200" baseline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associative so that 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it can be computed correctly in parallel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915853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collect()</a:t>
                      </a:r>
                      <a:endParaRPr lang="zh-CN" altLang="en-US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all the elements of the dataset as an array at the driver program – usually useful after a filter or other operation that returns a sufficiently small subset of the data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85781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count()</a:t>
                      </a:r>
                      <a:endParaRPr lang="zh-CN" altLang="en-US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the number of elements in the dataset</a:t>
                      </a:r>
                      <a:endParaRPr lang="zh-CN" altLang="en-US" sz="105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97634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first()</a:t>
                      </a:r>
                      <a:endParaRPr lang="zh-CN" altLang="en-US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the first element of the dataset – similar to </a:t>
                      </a:r>
                      <a:r>
                        <a:rPr lang="en-US" altLang="zh-CN" sz="1200" b="0" i="1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take(1)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712330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take(</a:t>
                      </a:r>
                      <a:r>
                        <a:rPr lang="en-US" altLang="zh-CN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an array with the first </a:t>
                      </a:r>
                      <a:r>
                        <a:rPr lang="en-US" altLang="zh-CN" sz="1200" b="0" i="1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elements of the dataset – currently not executed in parallel, instead the driver program computes all the elements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712330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takeSample(</a:t>
                      </a:r>
                      <a:r>
                        <a:rPr lang="en-US" altLang="zh-CN" sz="1600" b="0" i="1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withReplacement</a:t>
                      </a:r>
                      <a:r>
                        <a:rPr lang="en-US" altLang="zh-CN" sz="1600" b="1" i="0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600" b="0" i="1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fraction</a:t>
                      </a:r>
                      <a:r>
                        <a:rPr lang="en-US" altLang="zh-CN" sz="1600" b="1" i="0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600" b="0" i="1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seed</a:t>
                      </a:r>
                      <a:r>
                        <a:rPr lang="en-US" altLang="zh-CN" sz="1600" b="1" i="0" u="none" strike="noStrike" kern="1200" baseline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return an array with a random sample of </a:t>
                      </a:r>
                      <a:r>
                        <a:rPr lang="en-US" altLang="zh-CN" sz="1200" b="0" i="1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num</a:t>
                      </a:r>
                      <a:r>
                        <a:rPr lang="en-US" altLang="zh-CN" sz="1200" b="0" i="1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elements of the dataset, with or without replacement, using the given random number generator seed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7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Actions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70215"/>
              </p:ext>
            </p:extLst>
          </p:nvPr>
        </p:nvGraphicFramePr>
        <p:xfrm>
          <a:off x="840922" y="1543050"/>
          <a:ext cx="7086600" cy="401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240"/>
                <a:gridCol w="3973360"/>
              </a:tblGrid>
              <a:tr h="531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action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ill Sans MT" panose="020B0502020104020203" pitchFamily="34" charset="0"/>
                        </a:rPr>
                        <a:t>description</a:t>
                      </a:r>
                      <a:endParaRPr lang="zh-CN" alt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9036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saveAsTextFile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path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write the elements of the dataset as a text file (or set of text files) in a given directory in the local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filesystem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 HDFS or any other Hadoop-supported file system. Spark will call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toString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on each element to convert it to a line of text in the file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1389420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saveAsSequenceFile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0" i="1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path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write the elements of the dataset as a Hadoop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SequenceFile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in a given path in the local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filesystem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 HDFS or any other Hadoop-supported file system. Only available on RDDs of key-value pairs that either implement Hadoop's Writable interface or are implicitly convertible to Writable (Spark includes conversions for basic types like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, Double, String,</a:t>
                      </a:r>
                    </a:p>
                    <a:p>
                      <a:pPr algn="l"/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).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445938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countByKey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()</a:t>
                      </a:r>
                      <a:endParaRPr lang="zh-CN" altLang="en-US" sz="12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only available on RDDs of type (K, V). Returns a `Map` of </a:t>
                      </a:r>
                      <a:b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</a:b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(K, </a:t>
                      </a:r>
                      <a:r>
                        <a:rPr lang="en-US" altLang="zh-CN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) pairs with the count of each key</a:t>
                      </a:r>
                      <a:endParaRPr lang="zh-CN" altLang="en-US" sz="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735575">
                <a:tc>
                  <a:txBody>
                    <a:bodyPr/>
                    <a:lstStyle/>
                    <a:p>
                      <a:r>
                        <a:rPr lang="en-US" altLang="zh-CN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foreach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600" b="1" i="0" u="none" strike="noStrike" kern="1200" baseline="0" dirty="0" smtClean="0">
                          <a:solidFill>
                            <a:schemeClr val="tx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run a function </a:t>
                      </a:r>
                      <a:r>
                        <a:rPr lang="en-US" altLang="zh-CN" sz="1200" b="0" i="1" u="none" strike="noStrike" kern="1200" baseline="0" dirty="0" err="1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func</a:t>
                      </a:r>
                      <a:r>
                        <a:rPr lang="en-US" altLang="zh-CN" sz="1200" b="0" i="1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on each element of the dataset – usually done for side effects such as updating an accumulator variable or interacting with external storage systems</a:t>
                      </a:r>
                      <a:endParaRPr lang="zh-CN" altLang="en-US" sz="5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 Brief</a:t>
            </a:r>
            <a:r>
              <a:rPr lang="zh-CN" altLang="en-US" b="1" dirty="0"/>
              <a:t> </a:t>
            </a:r>
            <a:r>
              <a:rPr lang="en-US" altLang="zh-CN" b="1" dirty="0"/>
              <a:t>History: </a:t>
            </a:r>
            <a:r>
              <a:rPr lang="en-US" altLang="zh-CN" i="1" dirty="0" err="1"/>
              <a:t>MapReduce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MapReduce</a:t>
            </a:r>
            <a:r>
              <a:rPr lang="en-US" altLang="zh-CN" dirty="0"/>
              <a:t> use cases showed two major</a:t>
            </a:r>
          </a:p>
          <a:p>
            <a:r>
              <a:rPr lang="en-US" altLang="zh-CN" dirty="0"/>
              <a:t>limitations:</a:t>
            </a:r>
          </a:p>
          <a:p>
            <a:r>
              <a:rPr lang="en-US" altLang="zh-CN" dirty="0"/>
              <a:t>1. difficultly of programming directly in MR</a:t>
            </a:r>
          </a:p>
          <a:p>
            <a:r>
              <a:rPr lang="en-US" altLang="zh-CN" dirty="0" smtClean="0"/>
              <a:t>2. performance bottlenecks, or batch not</a:t>
            </a:r>
          </a:p>
          <a:p>
            <a:r>
              <a:rPr lang="en-US" altLang="zh-CN" dirty="0" smtClean="0"/>
              <a:t>fitting the use cases</a:t>
            </a:r>
          </a:p>
          <a:p>
            <a:r>
              <a:rPr lang="en-US" altLang="zh-CN" dirty="0" smtClean="0"/>
              <a:t>In </a:t>
            </a:r>
            <a:r>
              <a:rPr lang="en-US" altLang="zh-CN" dirty="0"/>
              <a:t>short, MR doesn’t compose well for large</a:t>
            </a:r>
          </a:p>
          <a:p>
            <a:r>
              <a:rPr lang="en-US" altLang="zh-CN" dirty="0"/>
              <a:t>applications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90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Spark</a:t>
            </a:r>
            <a:r>
              <a:rPr lang="zh-CN" altLang="en-US" b="1" dirty="0"/>
              <a:t> </a:t>
            </a:r>
            <a:r>
              <a:rPr lang="en-US" altLang="zh-CN" b="1" dirty="0"/>
              <a:t>Essential: </a:t>
            </a:r>
            <a:r>
              <a:rPr lang="en-US" altLang="zh-CN" i="1" dirty="0" smtClean="0"/>
              <a:t>Persistence</a:t>
            </a:r>
            <a:endParaRPr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idx="1"/>
          </p:nvPr>
        </p:nvSpPr>
        <p:spPr>
          <a:xfrm>
            <a:off x="840922" y="1543050"/>
            <a:ext cx="6466040" cy="4633913"/>
          </a:xfrm>
        </p:spPr>
        <p:txBody>
          <a:bodyPr>
            <a:normAutofit/>
          </a:bodyPr>
          <a:lstStyle/>
          <a:p>
            <a:r>
              <a:rPr lang="en-US" altLang="zh-CN" dirty="0"/>
              <a:t>Spark can </a:t>
            </a:r>
            <a:r>
              <a:rPr lang="en-US" altLang="zh-CN" i="1" dirty="0"/>
              <a:t>persist </a:t>
            </a:r>
            <a:r>
              <a:rPr lang="en-US" altLang="zh-CN" dirty="0"/>
              <a:t>(or cache) a dataset </a:t>
            </a:r>
            <a:r>
              <a:rPr lang="en-US" altLang="zh-CN" dirty="0" smtClean="0"/>
              <a:t>in memory </a:t>
            </a:r>
            <a:r>
              <a:rPr lang="en-US" altLang="zh-CN" dirty="0"/>
              <a:t>across operations</a:t>
            </a:r>
          </a:p>
          <a:p>
            <a:r>
              <a:rPr lang="en-US" altLang="zh-CN" dirty="0"/>
              <a:t>Each node stores in memory any slices of </a:t>
            </a:r>
            <a:r>
              <a:rPr lang="en-US" altLang="zh-CN" dirty="0" smtClean="0"/>
              <a:t>it that </a:t>
            </a:r>
            <a:r>
              <a:rPr lang="en-US" altLang="zh-CN" dirty="0"/>
              <a:t>it computes and reuses them in </a:t>
            </a:r>
            <a:r>
              <a:rPr lang="en-US" altLang="zh-CN" dirty="0" smtClean="0"/>
              <a:t>other actions </a:t>
            </a:r>
            <a:r>
              <a:rPr lang="en-US" altLang="zh-CN" dirty="0"/>
              <a:t>on that dataset – often making </a:t>
            </a:r>
            <a:r>
              <a:rPr lang="en-US" altLang="zh-CN" dirty="0" smtClean="0"/>
              <a:t> future actions </a:t>
            </a:r>
            <a:r>
              <a:rPr lang="en-US" altLang="zh-CN" dirty="0"/>
              <a:t>more than 10x faster</a:t>
            </a:r>
          </a:p>
          <a:p>
            <a:r>
              <a:rPr lang="en-US" altLang="zh-CN" dirty="0"/>
              <a:t>The cache is </a:t>
            </a:r>
            <a:r>
              <a:rPr lang="en-US" altLang="zh-CN" i="1" dirty="0"/>
              <a:t>fault-tolerant</a:t>
            </a:r>
            <a:r>
              <a:rPr lang="en-US" altLang="zh-CN" dirty="0"/>
              <a:t>: if any </a:t>
            </a:r>
            <a:r>
              <a:rPr lang="en-US" altLang="zh-CN" dirty="0" smtClean="0"/>
              <a:t>partition of </a:t>
            </a:r>
            <a:r>
              <a:rPr lang="en-US" altLang="zh-CN" dirty="0"/>
              <a:t>an RDD is lost, it will automatically </a:t>
            </a:r>
            <a:r>
              <a:rPr lang="en-US" altLang="zh-CN" dirty="0" smtClean="0"/>
              <a:t>be recomputed </a:t>
            </a:r>
            <a:r>
              <a:rPr lang="en-US" altLang="zh-CN" dirty="0"/>
              <a:t>using the transformations </a:t>
            </a:r>
            <a:r>
              <a:rPr lang="en-US" altLang="zh-CN" dirty="0" smtClean="0"/>
              <a:t>that originally </a:t>
            </a:r>
            <a:r>
              <a:rPr lang="en-US" altLang="zh-CN" dirty="0"/>
              <a:t>created it</a:t>
            </a:r>
            <a:endParaRPr lang="zh-CN" alt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</a:rPr>
              <a:t>Apache Spark</a:t>
            </a:r>
            <a:endParaRPr lang="zh-CN" altLang="en-US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Simple Spark Demo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Simple Spark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Demo: </a:t>
            </a:r>
            <a:r>
              <a:rPr lang="en-US" altLang="zh-CN" i="1" dirty="0" err="1" smtClean="0"/>
              <a:t>WordCount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CN" sz="1600" i="1" dirty="0"/>
              <a:t>Definition</a:t>
            </a:r>
            <a:r>
              <a:rPr lang="en-US" altLang="zh-CN" sz="1600" dirty="0"/>
              <a:t>: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This </a:t>
            </a:r>
            <a:r>
              <a:rPr lang="en-US" altLang="zh-CN" sz="1600" dirty="0"/>
              <a:t>simple program provides a good test </a:t>
            </a:r>
            <a:r>
              <a:rPr lang="en-US" altLang="zh-CN" sz="1600" dirty="0" smtClean="0"/>
              <a:t>case </a:t>
            </a:r>
            <a:br>
              <a:rPr lang="en-US" altLang="zh-CN" sz="1600" dirty="0" smtClean="0"/>
            </a:br>
            <a:r>
              <a:rPr lang="en-US" altLang="zh-CN" sz="1600" dirty="0" smtClean="0"/>
              <a:t>for </a:t>
            </a:r>
            <a:r>
              <a:rPr lang="en-US" altLang="zh-CN" sz="1600" dirty="0"/>
              <a:t>parallel processing, since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requires a minimal amount of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demonstrates use of both symbolic and </a:t>
            </a:r>
            <a:br>
              <a:rPr lang="en-US" altLang="zh-CN" sz="1600" dirty="0" smtClean="0"/>
            </a:br>
            <a:r>
              <a:rPr lang="en-US" altLang="zh-CN" sz="1600" dirty="0" smtClean="0"/>
              <a:t>numeric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isn’t many steps away from search indexing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serves as a “Hello World” for Big Data apps</a:t>
            </a:r>
          </a:p>
          <a:p>
            <a:endParaRPr lang="en-US" altLang="zh-CN" sz="1600" dirty="0"/>
          </a:p>
          <a:p>
            <a:r>
              <a:rPr lang="en-US" altLang="zh-CN" sz="1600" dirty="0"/>
              <a:t>A distributed computing framework that can </a:t>
            </a:r>
            <a:r>
              <a:rPr lang="en-US" altLang="zh-CN" sz="1600" dirty="0" smtClean="0"/>
              <a:t>run</a:t>
            </a:r>
            <a:br>
              <a:rPr lang="en-US" altLang="zh-CN" sz="1600" dirty="0" smtClean="0"/>
            </a:br>
            <a:r>
              <a:rPr lang="en-US" altLang="zh-CN" sz="1600" dirty="0" err="1" smtClean="0"/>
              <a:t>WordCount</a:t>
            </a:r>
            <a:r>
              <a:rPr lang="en-US" altLang="zh-CN" sz="1600" dirty="0" smtClean="0"/>
              <a:t> </a:t>
            </a:r>
            <a:r>
              <a:rPr lang="en-US" altLang="zh-CN" sz="1600" b="1" dirty="0"/>
              <a:t>efficiently in parallel at </a:t>
            </a:r>
            <a:r>
              <a:rPr lang="en-US" altLang="zh-CN" sz="1600" b="1" dirty="0" smtClean="0"/>
              <a:t>scale </a:t>
            </a:r>
            <a:br>
              <a:rPr lang="en-US" altLang="zh-CN" sz="1600" b="1" dirty="0" smtClean="0"/>
            </a:br>
            <a:r>
              <a:rPr lang="en-US" altLang="zh-CN" sz="1600" dirty="0" smtClean="0"/>
              <a:t>can </a:t>
            </a:r>
            <a:r>
              <a:rPr lang="en-US" altLang="zh-CN" sz="1600" dirty="0"/>
              <a:t>likely handle much larger and more </a:t>
            </a:r>
            <a:r>
              <a:rPr lang="en-US" altLang="zh-CN" sz="1600" dirty="0" smtClean="0"/>
              <a:t>interesting</a:t>
            </a:r>
            <a:br>
              <a:rPr lang="en-US" altLang="zh-CN" sz="1600" dirty="0" smtClean="0"/>
            </a:br>
            <a:r>
              <a:rPr lang="en-US" altLang="zh-CN" sz="1600" dirty="0" smtClean="0"/>
              <a:t>compute </a:t>
            </a:r>
            <a:r>
              <a:rPr lang="en-US" altLang="zh-CN" sz="1600" dirty="0"/>
              <a:t>problems</a:t>
            </a:r>
            <a:endParaRPr lang="zh-CN" altLang="en-US" sz="1600" dirty="0">
              <a:latin typeface="Courier" pitchFamily="49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4074" y="1911178"/>
            <a:ext cx="3139001" cy="61555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altLang="zh-CN" sz="1700" i="1" dirty="0">
                <a:solidFill>
                  <a:schemeClr val="bg1"/>
                </a:solidFill>
                <a:latin typeface="Gill Sans MT" panose="020B0502020104020203" pitchFamily="34" charset="0"/>
              </a:rPr>
              <a:t>count how often each word appears</a:t>
            </a:r>
          </a:p>
          <a:p>
            <a:r>
              <a:rPr lang="en-US" altLang="zh-CN" sz="1700" i="1" dirty="0">
                <a:solidFill>
                  <a:schemeClr val="bg1"/>
                </a:solidFill>
                <a:latin typeface="Gill Sans MT" panose="020B0502020104020203" pitchFamily="34" charset="0"/>
              </a:rPr>
              <a:t>in a collection of text </a:t>
            </a:r>
            <a:r>
              <a:rPr lang="en-US" altLang="zh-CN" sz="17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documents</a:t>
            </a:r>
            <a:endParaRPr lang="en-US" altLang="zh-CN" sz="17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2744" y="1905102"/>
            <a:ext cx="3752950" cy="288540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Courier" pitchFamily="49" charset="0"/>
              </a:rPr>
              <a:t>void </a:t>
            </a:r>
            <a:r>
              <a:rPr lang="en-US" altLang="zh-CN" sz="1100" b="1" dirty="0">
                <a:latin typeface="Courier" pitchFamily="49" charset="0"/>
              </a:rPr>
              <a:t>map </a:t>
            </a:r>
            <a:r>
              <a:rPr lang="en-US" altLang="zh-CN" sz="1100" dirty="0">
                <a:latin typeface="Courier" pitchFamily="49" charset="0"/>
              </a:rPr>
              <a:t>(String </a:t>
            </a:r>
            <a:r>
              <a:rPr lang="en-US" altLang="zh-CN" sz="1100" dirty="0" err="1">
                <a:latin typeface="Courier" pitchFamily="49" charset="0"/>
              </a:rPr>
              <a:t>doc_id</a:t>
            </a:r>
            <a:r>
              <a:rPr lang="en-US" altLang="zh-CN" sz="1100" dirty="0">
                <a:latin typeface="Courier" pitchFamily="49" charset="0"/>
              </a:rPr>
              <a:t>, String text</a:t>
            </a:r>
            <a:r>
              <a:rPr lang="en-US" altLang="zh-CN" sz="1100" dirty="0" smtClean="0">
                <a:latin typeface="Courier" pitchFamily="49" charset="0"/>
              </a:rPr>
              <a:t>):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Courier" pitchFamily="49" charset="0"/>
              </a:rPr>
              <a:t>for each word w in </a:t>
            </a:r>
            <a:r>
              <a:rPr lang="en-US" altLang="zh-CN" sz="1100" b="1" dirty="0">
                <a:latin typeface="Courier" pitchFamily="49" charset="0"/>
              </a:rPr>
              <a:t>segment</a:t>
            </a:r>
            <a:r>
              <a:rPr lang="en-US" altLang="zh-CN" sz="1100" dirty="0">
                <a:latin typeface="Courier" pitchFamily="49" charset="0"/>
              </a:rPr>
              <a:t>(text</a:t>
            </a:r>
            <a:r>
              <a:rPr lang="en-US" altLang="zh-CN" sz="1100" dirty="0" smtClean="0">
                <a:latin typeface="Courier" pitchFamily="49" charset="0"/>
              </a:rPr>
              <a:t>):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latin typeface="Courier" pitchFamily="49" charset="0"/>
              </a:rPr>
              <a:t>emit</a:t>
            </a:r>
            <a:r>
              <a:rPr lang="en-US" altLang="zh-CN" sz="1100" dirty="0">
                <a:latin typeface="Courier" pitchFamily="49" charset="0"/>
              </a:rPr>
              <a:t>(w, "1</a:t>
            </a:r>
            <a:r>
              <a:rPr lang="en-US" altLang="zh-CN" sz="1100" dirty="0" smtClean="0">
                <a:latin typeface="Courier" pitchFamily="49" charset="0"/>
              </a:rPr>
              <a:t>");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Courier" pitchFamily="49" charset="0"/>
              </a:rPr>
              <a:t>void </a:t>
            </a:r>
            <a:r>
              <a:rPr lang="en-US" altLang="zh-CN" sz="1100" b="1" dirty="0">
                <a:latin typeface="Courier" pitchFamily="49" charset="0"/>
              </a:rPr>
              <a:t>reduce </a:t>
            </a:r>
            <a:r>
              <a:rPr lang="en-US" altLang="zh-CN" sz="1100" dirty="0">
                <a:latin typeface="Courier" pitchFamily="49" charset="0"/>
              </a:rPr>
              <a:t>(String word, Iterator group</a:t>
            </a:r>
            <a:r>
              <a:rPr lang="en-US" altLang="zh-CN" sz="1100" dirty="0" smtClean="0">
                <a:latin typeface="Courier" pitchFamily="49" charset="0"/>
              </a:rPr>
              <a:t>):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err="1">
                <a:latin typeface="Courier" pitchFamily="49" charset="0"/>
              </a:rPr>
              <a:t>int</a:t>
            </a:r>
            <a:r>
              <a:rPr lang="en-US" altLang="zh-CN" sz="1100" dirty="0">
                <a:latin typeface="Courier" pitchFamily="49" charset="0"/>
              </a:rPr>
              <a:t> count = 0</a:t>
            </a:r>
            <a:r>
              <a:rPr lang="en-US" altLang="zh-CN" sz="1100" dirty="0" smtClean="0">
                <a:latin typeface="Courier" pitchFamily="49" charset="0"/>
              </a:rPr>
              <a:t>;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Courier" pitchFamily="49" charset="0"/>
              </a:rPr>
              <a:t>for each pc in group</a:t>
            </a:r>
            <a:r>
              <a:rPr lang="en-US" altLang="zh-CN" sz="1100" dirty="0" smtClean="0">
                <a:latin typeface="Courier" pitchFamily="49" charset="0"/>
              </a:rPr>
              <a:t>: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Courier" pitchFamily="49" charset="0"/>
              </a:rPr>
              <a:t>count += </a:t>
            </a:r>
            <a:r>
              <a:rPr lang="en-US" altLang="zh-CN" sz="1100" dirty="0" err="1">
                <a:latin typeface="Courier" pitchFamily="49" charset="0"/>
              </a:rPr>
              <a:t>Int</a:t>
            </a:r>
            <a:r>
              <a:rPr lang="en-US" altLang="zh-CN" sz="1100" dirty="0">
                <a:latin typeface="Courier" pitchFamily="49" charset="0"/>
              </a:rPr>
              <a:t>(pc</a:t>
            </a:r>
            <a:r>
              <a:rPr lang="en-US" altLang="zh-CN" sz="1100" dirty="0" smtClean="0">
                <a:latin typeface="Courier" pitchFamily="49" charset="0"/>
              </a:rPr>
              <a:t>);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dirty="0" smtClean="0">
                <a:latin typeface="Courier" pitchFamily="49" charset="0"/>
              </a:rPr>
              <a:t>emit</a:t>
            </a:r>
            <a:r>
              <a:rPr lang="en-US" altLang="zh-CN" sz="1100" dirty="0" smtClean="0">
                <a:latin typeface="Courier" pitchFamily="49" charset="0"/>
              </a:rPr>
              <a:t>(word, </a:t>
            </a:r>
            <a:r>
              <a:rPr lang="en-US" altLang="zh-CN" sz="1100" dirty="0">
                <a:latin typeface="Courier" pitchFamily="49" charset="0"/>
              </a:rPr>
              <a:t>String(count));</a:t>
            </a:r>
            <a:endParaRPr lang="zh-CN" altLang="en-US" sz="11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Simple Spark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Demo: </a:t>
            </a:r>
            <a:r>
              <a:rPr lang="en-US" altLang="zh-CN" i="1" dirty="0" err="1" smtClean="0"/>
              <a:t>WordCount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Scala:</a:t>
            </a:r>
          </a:p>
          <a:p>
            <a:pPr>
              <a:lnSpc>
                <a:spcPct val="150000"/>
              </a:lnSpc>
            </a:pPr>
            <a:r>
              <a:rPr lang="en-US" altLang="zh-CN" sz="1100" dirty="0" err="1" smtClean="0">
                <a:latin typeface="Courier" pitchFamily="49" charset="0"/>
              </a:rPr>
              <a:t>val</a:t>
            </a:r>
            <a:r>
              <a:rPr lang="en-US" altLang="zh-CN" sz="1100" dirty="0" smtClean="0">
                <a:latin typeface="Courier" pitchFamily="49" charset="0"/>
              </a:rPr>
              <a:t> </a:t>
            </a:r>
            <a:r>
              <a:rPr lang="en-US" altLang="zh-CN" sz="1100" dirty="0">
                <a:latin typeface="Courier" pitchFamily="49" charset="0"/>
              </a:rPr>
              <a:t>file = </a:t>
            </a:r>
            <a:r>
              <a:rPr lang="en-US" altLang="zh-CN" sz="1100" dirty="0" err="1" smtClean="0">
                <a:latin typeface="Courier" pitchFamily="49" charset="0"/>
              </a:rPr>
              <a:t>sc.textFile</a:t>
            </a:r>
            <a:r>
              <a:rPr lang="en-US" altLang="zh-CN" sz="1100" dirty="0">
                <a:latin typeface="Courier" pitchFamily="49" charset="0"/>
              </a:rPr>
              <a:t>("</a:t>
            </a:r>
            <a:r>
              <a:rPr lang="en-US" altLang="zh-CN" sz="1100" dirty="0" err="1">
                <a:solidFill>
                  <a:srgbClr val="00B0F0"/>
                </a:solidFill>
                <a:latin typeface="Courier" pitchFamily="49" charset="0"/>
              </a:rPr>
              <a:t>hdfs</a:t>
            </a:r>
            <a:r>
              <a:rPr lang="en-US" altLang="zh-CN" sz="1100" dirty="0">
                <a:solidFill>
                  <a:srgbClr val="00B0F0"/>
                </a:solidFill>
                <a:latin typeface="Courier" pitchFamily="49" charset="0"/>
              </a:rPr>
              <a:t>://...</a:t>
            </a:r>
            <a:r>
              <a:rPr lang="en-US" altLang="zh-CN" sz="1100" dirty="0">
                <a:latin typeface="Courier" pitchFamily="49" charset="0"/>
              </a:rPr>
              <a:t>")</a:t>
            </a:r>
            <a:br>
              <a:rPr lang="en-US" altLang="zh-CN" sz="1100" dirty="0">
                <a:latin typeface="Courier" pitchFamily="49" charset="0"/>
              </a:rPr>
            </a:br>
            <a:r>
              <a:rPr lang="en-US" altLang="zh-CN" sz="1100" dirty="0" err="1">
                <a:latin typeface="Courier" pitchFamily="49" charset="0"/>
              </a:rPr>
              <a:t>val</a:t>
            </a:r>
            <a:r>
              <a:rPr lang="en-US" altLang="zh-CN" sz="1100" dirty="0">
                <a:latin typeface="Courier" pitchFamily="49" charset="0"/>
              </a:rPr>
              <a:t> counts = </a:t>
            </a:r>
            <a:r>
              <a:rPr lang="en-US" altLang="zh-CN" sz="1100" dirty="0" err="1">
                <a:latin typeface="Courier" pitchFamily="49" charset="0"/>
              </a:rPr>
              <a:t>file.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flatMap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C00000"/>
                </a:solidFill>
                <a:latin typeface="Courier" pitchFamily="49" charset="0"/>
              </a:rPr>
              <a:t>line =&gt; </a:t>
            </a:r>
            <a:r>
              <a:rPr lang="en-US" altLang="zh-CN" sz="1100" dirty="0" err="1">
                <a:solidFill>
                  <a:srgbClr val="C00000"/>
                </a:solidFill>
                <a:latin typeface="Courier" pitchFamily="49" charset="0"/>
              </a:rPr>
              <a:t>line.split</a:t>
            </a:r>
            <a:r>
              <a:rPr lang="en-US" altLang="zh-CN" sz="1100" dirty="0">
                <a:solidFill>
                  <a:srgbClr val="C00000"/>
                </a:solidFill>
                <a:latin typeface="Courier" pitchFamily="49" charset="0"/>
              </a:rPr>
              <a:t>(" ")</a:t>
            </a:r>
            <a:r>
              <a:rPr lang="en-US" altLang="zh-CN" sz="1100" dirty="0">
                <a:latin typeface="Courier" pitchFamily="49" charset="0"/>
              </a:rPr>
              <a:t>)</a:t>
            </a:r>
            <a:br>
              <a:rPr lang="en-US" altLang="zh-CN" sz="1100" dirty="0">
                <a:latin typeface="Courier" pitchFamily="49" charset="0"/>
              </a:rPr>
            </a:br>
            <a:r>
              <a:rPr lang="en-US" altLang="zh-CN" sz="1100" dirty="0">
                <a:latin typeface="Courier" pitchFamily="49" charset="0"/>
              </a:rPr>
              <a:t>                 .</a:t>
            </a:r>
            <a:r>
              <a:rPr lang="en-US" altLang="zh-CN" sz="1100" dirty="0">
                <a:solidFill>
                  <a:srgbClr val="0432FF"/>
                </a:solidFill>
                <a:latin typeface="Courier" pitchFamily="49" charset="0"/>
              </a:rPr>
              <a:t>map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C00000"/>
                </a:solidFill>
                <a:latin typeface="Courier" pitchFamily="49" charset="0"/>
              </a:rPr>
              <a:t>word =&gt; (word, 1)</a:t>
            </a:r>
            <a:r>
              <a:rPr lang="en-US" altLang="zh-CN" sz="1100" dirty="0">
                <a:latin typeface="Courier" pitchFamily="49" charset="0"/>
              </a:rPr>
              <a:t>)</a:t>
            </a:r>
            <a:br>
              <a:rPr lang="en-US" altLang="zh-CN" sz="1100" dirty="0">
                <a:latin typeface="Courier" pitchFamily="49" charset="0"/>
              </a:rPr>
            </a:br>
            <a:r>
              <a:rPr lang="en-US" altLang="zh-CN" sz="1100" dirty="0">
                <a:latin typeface="Courier" pitchFamily="49" charset="0"/>
              </a:rPr>
              <a:t>                 .</a:t>
            </a:r>
            <a:r>
              <a:rPr lang="en-US" altLang="zh-CN" sz="1100" dirty="0" err="1">
                <a:solidFill>
                  <a:srgbClr val="0432FF"/>
                </a:solidFill>
                <a:latin typeface="Courier" pitchFamily="49" charset="0"/>
              </a:rPr>
              <a:t>reduceByKey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C00000"/>
                </a:solidFill>
                <a:latin typeface="Courier" pitchFamily="49" charset="0"/>
              </a:rPr>
              <a:t>_ + _</a:t>
            </a:r>
            <a:r>
              <a:rPr lang="en-US" altLang="zh-CN" sz="1100" dirty="0">
                <a:latin typeface="Courier" pitchFamily="49" charset="0"/>
              </a:rPr>
              <a:t>)</a:t>
            </a:r>
            <a:br>
              <a:rPr lang="en-US" altLang="zh-CN" sz="1100" dirty="0">
                <a:latin typeface="Courier" pitchFamily="49" charset="0"/>
              </a:rPr>
            </a:br>
            <a:r>
              <a:rPr lang="en-US" altLang="zh-CN" sz="1100" dirty="0" err="1">
                <a:latin typeface="Courier" pitchFamily="49" charset="0"/>
              </a:rPr>
              <a:t>counts.saveAsTextFile</a:t>
            </a:r>
            <a:r>
              <a:rPr lang="en-US" altLang="zh-CN" sz="1100" dirty="0">
                <a:latin typeface="Courier" pitchFamily="49" charset="0"/>
              </a:rPr>
              <a:t>("</a:t>
            </a:r>
            <a:r>
              <a:rPr lang="en-US" altLang="zh-CN" sz="1100" dirty="0" err="1">
                <a:solidFill>
                  <a:srgbClr val="00B0F0"/>
                </a:solidFill>
                <a:latin typeface="Courier" pitchFamily="49" charset="0"/>
              </a:rPr>
              <a:t>hdfs</a:t>
            </a:r>
            <a:r>
              <a:rPr lang="en-US" altLang="zh-CN" sz="1100" dirty="0">
                <a:solidFill>
                  <a:srgbClr val="00B0F0"/>
                </a:solidFill>
                <a:latin typeface="Courier" pitchFamily="49" charset="0"/>
              </a:rPr>
              <a:t>://...</a:t>
            </a:r>
            <a:r>
              <a:rPr lang="en-US" altLang="zh-CN" sz="1100" dirty="0">
                <a:latin typeface="Courier" pitchFamily="49" charset="0"/>
              </a:rPr>
              <a:t>") </a:t>
            </a:r>
            <a:endParaRPr lang="en-US" altLang="zh-CN" sz="1100" dirty="0" smtClean="0">
              <a:latin typeface="Courier" pitchFamily="49" charset="0"/>
            </a:endParaRPr>
          </a:p>
          <a:p>
            <a:endParaRPr lang="en-US" altLang="zh-CN" sz="1800" dirty="0">
              <a:latin typeface="Courier" pitchFamily="49" charset="0"/>
            </a:endParaRPr>
          </a:p>
          <a:p>
            <a:r>
              <a:rPr lang="en-US" altLang="zh-CN" sz="2400" dirty="0" smtClean="0"/>
              <a:t>Python: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latin typeface="Courier" pitchFamily="49" charset="0"/>
              </a:rPr>
              <a:t>from</a:t>
            </a:r>
            <a:r>
              <a:rPr lang="en-US" altLang="zh-CN" sz="1100" dirty="0">
                <a:latin typeface="Courier" pitchFamily="49" charset="0"/>
              </a:rPr>
              <a:t> operator </a:t>
            </a:r>
            <a:r>
              <a:rPr lang="en-US" altLang="zh-CN" sz="1100" b="1" dirty="0">
                <a:latin typeface="Courier" pitchFamily="49" charset="0"/>
              </a:rPr>
              <a:t>import</a:t>
            </a:r>
            <a:r>
              <a:rPr lang="en-US" altLang="zh-CN" sz="1100" dirty="0">
                <a:latin typeface="Courier" pitchFamily="49" charset="0"/>
              </a:rPr>
              <a:t> </a:t>
            </a:r>
            <a:r>
              <a:rPr lang="en-US" altLang="zh-CN" sz="1100" dirty="0" smtClean="0">
                <a:latin typeface="Courier" pitchFamily="49" charset="0"/>
              </a:rPr>
              <a:t>add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Courier" pitchFamily="49" charset="0"/>
              </a:rPr>
              <a:t>f = </a:t>
            </a:r>
            <a:r>
              <a:rPr lang="en-US" altLang="zh-CN" sz="1100" dirty="0" err="1">
                <a:latin typeface="Courier" pitchFamily="49" charset="0"/>
              </a:rPr>
              <a:t>sc.textFile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C0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C00000"/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rgbClr val="C00000"/>
                </a:solidFill>
                <a:latin typeface="Courier" pitchFamily="49" charset="0"/>
              </a:rPr>
              <a:t>://..."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err="1">
                <a:latin typeface="Courier" pitchFamily="49" charset="0"/>
              </a:rPr>
              <a:t>wc</a:t>
            </a:r>
            <a:r>
              <a:rPr lang="en-US" altLang="zh-CN" sz="1100" dirty="0">
                <a:latin typeface="Courier" pitchFamily="49" charset="0"/>
              </a:rPr>
              <a:t> = </a:t>
            </a:r>
            <a:r>
              <a:rPr lang="en-US" altLang="zh-CN" sz="1100" dirty="0" err="1">
                <a:latin typeface="Courier" pitchFamily="49" charset="0"/>
              </a:rPr>
              <a:t>f.flatMap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b="1" dirty="0">
                <a:latin typeface="Courier" pitchFamily="49" charset="0"/>
              </a:rPr>
              <a:t>lambda</a:t>
            </a:r>
            <a:r>
              <a:rPr lang="en-US" altLang="zh-CN" sz="1100" dirty="0">
                <a:latin typeface="Courier" pitchFamily="49" charset="0"/>
              </a:rPr>
              <a:t> x: </a:t>
            </a:r>
            <a:r>
              <a:rPr lang="en-US" altLang="zh-CN" sz="1100" dirty="0" err="1">
                <a:latin typeface="Courier" pitchFamily="49" charset="0"/>
              </a:rPr>
              <a:t>x.split</a:t>
            </a:r>
            <a:r>
              <a:rPr lang="en-US" altLang="zh-CN" sz="1100" dirty="0">
                <a:latin typeface="Courier" pitchFamily="49" charset="0"/>
              </a:rPr>
              <a:t>(</a:t>
            </a:r>
            <a:r>
              <a:rPr lang="en-US" altLang="zh-CN" sz="1100" dirty="0">
                <a:solidFill>
                  <a:srgbClr val="C00000"/>
                </a:solidFill>
                <a:latin typeface="Courier" pitchFamily="49" charset="0"/>
              </a:rPr>
              <a:t>' '</a:t>
            </a:r>
            <a:r>
              <a:rPr lang="en-US" altLang="zh-CN" sz="1100" dirty="0">
                <a:latin typeface="Courier" pitchFamily="49" charset="0"/>
              </a:rPr>
              <a:t>)).map(</a:t>
            </a:r>
            <a:r>
              <a:rPr lang="en-US" altLang="zh-CN" sz="1100" b="1" dirty="0">
                <a:latin typeface="Courier" pitchFamily="49" charset="0"/>
              </a:rPr>
              <a:t>lambda</a:t>
            </a:r>
            <a:r>
              <a:rPr lang="en-US" altLang="zh-CN" sz="1100" dirty="0">
                <a:latin typeface="Courier" pitchFamily="49" charset="0"/>
              </a:rPr>
              <a:t> x: (</a:t>
            </a:r>
            <a:r>
              <a:rPr lang="en-US" altLang="zh-CN" sz="1100" dirty="0" smtClean="0">
                <a:latin typeface="Courier" pitchFamily="49" charset="0"/>
              </a:rPr>
              <a:t>x,</a:t>
            </a:r>
            <a:r>
              <a:rPr lang="en-US" altLang="zh-CN" sz="1100" dirty="0" smtClean="0">
                <a:solidFill>
                  <a:srgbClr val="00B0F0"/>
                </a:solidFill>
                <a:latin typeface="Courier" pitchFamily="49" charset="0"/>
              </a:rPr>
              <a:t>1</a:t>
            </a:r>
            <a:r>
              <a:rPr lang="en-US" altLang="zh-CN" sz="1100" dirty="0">
                <a:latin typeface="Courier" pitchFamily="49" charset="0"/>
              </a:rPr>
              <a:t>)).</a:t>
            </a:r>
            <a:r>
              <a:rPr lang="en-US" altLang="zh-CN" sz="1100" dirty="0" err="1">
                <a:latin typeface="Courier" pitchFamily="49" charset="0"/>
              </a:rPr>
              <a:t>reduceByKey</a:t>
            </a:r>
            <a:r>
              <a:rPr lang="en-US" altLang="zh-CN" sz="1100" dirty="0">
                <a:latin typeface="Courier" pitchFamily="49" charset="0"/>
              </a:rPr>
              <a:t>(add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en-US" altLang="zh-CN" sz="1100" dirty="0"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err="1">
                <a:latin typeface="Courier" pitchFamily="49" charset="0"/>
              </a:rPr>
              <a:t>wc.saveAsTextFile</a:t>
            </a:r>
            <a:r>
              <a:rPr lang="en-US" altLang="zh-CN" sz="1100" dirty="0" smtClean="0">
                <a:latin typeface="Courier" pitchFamily="49" charset="0"/>
              </a:rPr>
              <a:t>(</a:t>
            </a:r>
            <a:r>
              <a:rPr lang="en-US" altLang="zh-CN" sz="1100" dirty="0" smtClean="0">
                <a:solidFill>
                  <a:srgbClr val="C00000"/>
                </a:solidFill>
                <a:latin typeface="Courier" pitchFamily="49" charset="0"/>
              </a:rPr>
              <a:t>"</a:t>
            </a:r>
            <a:r>
              <a:rPr lang="en-US" altLang="zh-CN" sz="1100" dirty="0" err="1">
                <a:solidFill>
                  <a:srgbClr val="C00000"/>
                </a:solidFill>
                <a:latin typeface="Courier" pitchFamily="49" charset="0"/>
              </a:rPr>
              <a:t>hdfs</a:t>
            </a:r>
            <a:r>
              <a:rPr lang="en-US" altLang="zh-CN" sz="1100" dirty="0">
                <a:solidFill>
                  <a:srgbClr val="C00000"/>
                </a:solidFill>
                <a:latin typeface="Courier" pitchFamily="49" charset="0"/>
              </a:rPr>
              <a:t>://...</a:t>
            </a:r>
            <a:r>
              <a:rPr lang="en-US" altLang="zh-CN" sz="1100" dirty="0" smtClean="0">
                <a:solidFill>
                  <a:srgbClr val="C00000"/>
                </a:solidFill>
                <a:latin typeface="Courier" pitchFamily="49" charset="0"/>
              </a:rPr>
              <a:t>"</a:t>
            </a:r>
            <a:r>
              <a:rPr lang="en-US" altLang="zh-CN" sz="1100" dirty="0" smtClean="0">
                <a:latin typeface="Courier" pitchFamily="49" charset="0"/>
              </a:rPr>
              <a:t>)</a:t>
            </a:r>
            <a:endParaRPr lang="zh-CN" altLang="en-US" sz="11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Simple Spark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Demo: </a:t>
            </a:r>
            <a:r>
              <a:rPr lang="en-US" altLang="zh-CN" i="1" dirty="0" err="1" smtClean="0"/>
              <a:t>WordCount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</a:rPr>
              <a:t>Scala:</a:t>
            </a:r>
          </a:p>
          <a:p>
            <a:pPr>
              <a:lnSpc>
                <a:spcPct val="150000"/>
              </a:lnSpc>
            </a:pP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val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file = </a:t>
            </a:r>
            <a:r>
              <a:rPr lang="en-US" altLang="zh-CN" sz="1100" dirty="0" err="1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sc.textFile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("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hdfs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://...")</a:t>
            </a:r>
            <a:b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val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counts =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file.flatMap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(line =&gt;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line.split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(" "))</a:t>
            </a:r>
            <a:b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                 .map(word =&gt; (word, 1))</a:t>
            </a:r>
            <a:b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                 .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reduceByKey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(_ + _)</a:t>
            </a:r>
            <a:b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counts.saveAsTextFile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("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hdfs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://...") 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Courier" pitchFamily="49" charset="0"/>
            </a:endParaRPr>
          </a:p>
          <a:p>
            <a:endParaRPr lang="en-US" altLang="zh-CN" sz="18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Courier" pitchFamily="49" charset="0"/>
            </a:endParaRPr>
          </a:p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</a:rPr>
              <a:t>Python:</a:t>
            </a:r>
          </a:p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from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operator 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import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add</a:t>
            </a:r>
            <a:endParaRPr lang="en-US" altLang="zh-CN" sz="11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f =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sc.textFile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("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hdfs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://...")</a:t>
            </a:r>
            <a:endParaRPr lang="en-US" altLang="zh-CN" sz="11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wc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=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f.flatMap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lambda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x: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x.split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(' ')).map(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lambda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 x: (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x,1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)).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reduceByKey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(add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)</a:t>
            </a:r>
            <a:endParaRPr lang="en-US" altLang="zh-CN" sz="11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Courier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wc.saveAsTextFile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("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hdfs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://...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Courier" pitchFamily="49" charset="0"/>
              </a:rPr>
              <a:t>")</a:t>
            </a:r>
            <a:endParaRPr lang="zh-CN" altLang="en-US" sz="11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Courier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7118" y="2590860"/>
            <a:ext cx="5534207" cy="169277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endParaRPr lang="en-US" altLang="zh-CN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altLang="zh-CN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Checkpoint</a:t>
            </a:r>
            <a:r>
              <a:rPr lang="en-US" altLang="zh-CN" sz="32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</a:p>
          <a:p>
            <a:r>
              <a:rPr lang="en-US" altLang="zh-CN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how </a:t>
            </a:r>
            <a:r>
              <a:rPr lang="en-US" altLang="zh-CN" sz="3200" dirty="0">
                <a:solidFill>
                  <a:schemeClr val="bg1"/>
                </a:solidFill>
                <a:latin typeface="Gill Sans MT" panose="020B0502020104020203" pitchFamily="34" charset="0"/>
              </a:rPr>
              <a:t>many “Spark” keywords</a:t>
            </a:r>
            <a:r>
              <a:rPr lang="en-US" altLang="zh-CN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?  </a:t>
            </a:r>
          </a:p>
          <a:p>
            <a:endParaRPr lang="en-US" altLang="zh-CN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Simple Spark</a:t>
            </a:r>
            <a:r>
              <a:rPr lang="zh-CN" altLang="en-US" b="1" dirty="0"/>
              <a:t> </a:t>
            </a:r>
            <a:r>
              <a:rPr lang="en-US" altLang="zh-CN" b="1" dirty="0"/>
              <a:t>Demo: </a:t>
            </a:r>
            <a:r>
              <a:rPr lang="en-US" altLang="zh-CN" i="1" dirty="0" smtClean="0"/>
              <a:t>Estimate Pi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25592" y="1363661"/>
            <a:ext cx="7086600" cy="463391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Next, try using a </a:t>
            </a:r>
            <a:r>
              <a:rPr lang="en-US" altLang="zh-CN" sz="2400" b="1" dirty="0"/>
              <a:t>Monte Carlo method </a:t>
            </a:r>
            <a:r>
              <a:rPr lang="en-US" altLang="zh-CN" sz="2400" dirty="0"/>
              <a:t>to estimate</a:t>
            </a:r>
          </a:p>
          <a:p>
            <a:r>
              <a:rPr lang="en-US" altLang="zh-CN" sz="2400" dirty="0"/>
              <a:t>the value of Pi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" y="2693773"/>
            <a:ext cx="3303800" cy="3303800"/>
          </a:xfrm>
          <a:prstGeom prst="rect">
            <a:avLst/>
          </a:prstGeom>
        </p:spPr>
      </p:pic>
      <p:sp>
        <p:nvSpPr>
          <p:cNvPr id="10" name="矩形 9">
            <a:hlinkClick r:id="rId4"/>
          </p:cNvPr>
          <p:cNvSpPr/>
          <p:nvPr/>
        </p:nvSpPr>
        <p:spPr>
          <a:xfrm>
            <a:off x="3951280" y="5237891"/>
            <a:ext cx="456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432FF"/>
                </a:solidFill>
                <a:latin typeface="Gill Sans MT" panose="020B0502020104020203" pitchFamily="34" charset="0"/>
              </a:rPr>
              <a:t>wikipedia.org/wiki/Monte_Carlo_method</a:t>
            </a:r>
          </a:p>
        </p:txBody>
      </p:sp>
    </p:spTree>
    <p:extLst>
      <p:ext uri="{BB962C8B-B14F-4D97-AF65-F5344CB8AC3E}">
        <p14:creationId xmlns:p14="http://schemas.microsoft.com/office/powerpoint/2010/main" val="3756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Simple Spark</a:t>
            </a:r>
            <a:r>
              <a:rPr lang="zh-CN" altLang="en-US" b="1" dirty="0"/>
              <a:t> </a:t>
            </a:r>
            <a:r>
              <a:rPr lang="en-US" altLang="zh-CN" b="1" dirty="0"/>
              <a:t>Demo: </a:t>
            </a:r>
            <a:r>
              <a:rPr lang="en-US" altLang="zh-CN" i="1" dirty="0" smtClean="0"/>
              <a:t>Estimate Pi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25592" y="1363661"/>
            <a:ext cx="7086600" cy="46339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Courier" pitchFamily="49" charset="0"/>
              </a:rPr>
              <a:t>val</a:t>
            </a:r>
            <a:r>
              <a:rPr lang="en-US" altLang="zh-CN" sz="1600" dirty="0">
                <a:latin typeface="Courier" pitchFamily="49" charset="0"/>
              </a:rPr>
              <a:t> count = </a:t>
            </a:r>
            <a:r>
              <a:rPr lang="en-US" altLang="zh-CN" sz="1600" dirty="0" err="1">
                <a:latin typeface="Courier" pitchFamily="49" charset="0"/>
              </a:rPr>
              <a:t>spark.parallelize</a:t>
            </a:r>
            <a:r>
              <a:rPr lang="en-US" altLang="zh-CN" sz="1600" dirty="0">
                <a:latin typeface="Courier" pitchFamily="49" charset="0"/>
              </a:rPr>
              <a:t>(1 </a:t>
            </a:r>
            <a:r>
              <a:rPr lang="en-US" altLang="zh-CN" sz="1600" dirty="0" smtClean="0">
                <a:latin typeface="Courier" pitchFamily="49" charset="0"/>
              </a:rPr>
              <a:t>to NUM_SAMPLES</a:t>
            </a:r>
            <a:r>
              <a:rPr lang="en-US" altLang="zh-CN" sz="1600" dirty="0">
                <a:latin typeface="Courier" pitchFamily="49" charset="0"/>
              </a:rPr>
              <a:t>).</a:t>
            </a:r>
            <a:r>
              <a:rPr lang="en-US" altLang="zh-CN" sz="1600" dirty="0">
                <a:solidFill>
                  <a:srgbClr val="0432FF"/>
                </a:solidFill>
                <a:latin typeface="Courier" pitchFamily="49" charset="0"/>
              </a:rPr>
              <a:t>map</a:t>
            </a:r>
            <a:r>
              <a:rPr lang="en-US" altLang="zh-CN" sz="1600" dirty="0">
                <a:latin typeface="Courier" pitchFamily="49" charset="0"/>
              </a:rPr>
              <a:t>{</a:t>
            </a:r>
            <a:r>
              <a:rPr lang="en-US" altLang="zh-CN" sz="1600" dirty="0" err="1">
                <a:solidFill>
                  <a:srgbClr val="C00000"/>
                </a:solidFill>
                <a:latin typeface="Courier" pitchFamily="49" charset="0"/>
              </a:rPr>
              <a:t>i</a:t>
            </a: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 =&gt;</a:t>
            </a:r>
            <a:b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  </a:t>
            </a:r>
            <a:r>
              <a:rPr lang="en-US" altLang="zh-CN" sz="1600" dirty="0" err="1">
                <a:solidFill>
                  <a:srgbClr val="C00000"/>
                </a:solidFill>
                <a:latin typeface="Courier" pitchFamily="49" charset="0"/>
              </a:rPr>
              <a:t>val</a:t>
            </a: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 x = </a:t>
            </a:r>
            <a:r>
              <a:rPr lang="en-US" altLang="zh-CN" sz="1600" dirty="0" err="1">
                <a:solidFill>
                  <a:srgbClr val="C00000"/>
                </a:solidFill>
                <a:latin typeface="Courier" pitchFamily="49" charset="0"/>
              </a:rPr>
              <a:t>Math.random</a:t>
            </a: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()</a:t>
            </a:r>
            <a:b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  </a:t>
            </a:r>
            <a:r>
              <a:rPr lang="en-US" altLang="zh-CN" sz="1600" dirty="0" err="1">
                <a:solidFill>
                  <a:srgbClr val="C00000"/>
                </a:solidFill>
                <a:latin typeface="Courier" pitchFamily="49" charset="0"/>
              </a:rPr>
              <a:t>val</a:t>
            </a: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 y = </a:t>
            </a:r>
            <a:r>
              <a:rPr lang="en-US" altLang="zh-CN" sz="1600" dirty="0" err="1">
                <a:solidFill>
                  <a:srgbClr val="C00000"/>
                </a:solidFill>
                <a:latin typeface="Courier" pitchFamily="49" charset="0"/>
              </a:rPr>
              <a:t>Math.random</a:t>
            </a: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()</a:t>
            </a:r>
            <a:b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  if (x*x + y*y &lt; 1) 1 else 0</a:t>
            </a:r>
            <a:r>
              <a:rPr lang="en-US" altLang="zh-CN" sz="1600" dirty="0">
                <a:latin typeface="Courier" pitchFamily="49" charset="0"/>
              </a:rPr>
              <a:t/>
            </a:r>
            <a:br>
              <a:rPr lang="en-US" altLang="zh-CN" sz="1600" dirty="0">
                <a:latin typeface="Courier" pitchFamily="49" charset="0"/>
              </a:rPr>
            </a:br>
            <a:r>
              <a:rPr lang="en-US" altLang="zh-CN" sz="1600" dirty="0">
                <a:latin typeface="Courier" pitchFamily="49" charset="0"/>
              </a:rPr>
              <a:t>}.reduce(</a:t>
            </a:r>
            <a:r>
              <a:rPr lang="en-US" altLang="zh-CN" sz="1600" dirty="0">
                <a:solidFill>
                  <a:srgbClr val="C00000"/>
                </a:solidFill>
                <a:latin typeface="Courier" pitchFamily="49" charset="0"/>
              </a:rPr>
              <a:t>_ + _</a:t>
            </a:r>
            <a:r>
              <a:rPr lang="en-US" altLang="zh-CN" sz="1600" dirty="0">
                <a:latin typeface="Courier" pitchFamily="49" charset="0"/>
              </a:rPr>
              <a:t>)</a:t>
            </a:r>
            <a:br>
              <a:rPr lang="en-US" altLang="zh-CN" sz="1600" dirty="0">
                <a:latin typeface="Courier" pitchFamily="49" charset="0"/>
              </a:rPr>
            </a:br>
            <a:r>
              <a:rPr lang="en-US" altLang="zh-CN" sz="1600" dirty="0" err="1">
                <a:latin typeface="Courier" pitchFamily="49" charset="0"/>
              </a:rPr>
              <a:t>println</a:t>
            </a:r>
            <a:r>
              <a:rPr lang="en-US" altLang="zh-CN" sz="1600" dirty="0">
                <a:latin typeface="Courier" pitchFamily="49" charset="0"/>
              </a:rPr>
              <a:t>("</a:t>
            </a:r>
            <a:r>
              <a:rPr lang="en-US" altLang="zh-CN" sz="1600" dirty="0">
                <a:solidFill>
                  <a:srgbClr val="00B0F0"/>
                </a:solidFill>
                <a:latin typeface="Courier" pitchFamily="49" charset="0"/>
              </a:rPr>
              <a:t>Pi is roughly </a:t>
            </a:r>
            <a:r>
              <a:rPr lang="en-US" altLang="zh-CN" sz="1600" dirty="0">
                <a:latin typeface="Courier" pitchFamily="49" charset="0"/>
              </a:rPr>
              <a:t>" + 4.0 * count / NUM_SAMPLES)</a:t>
            </a:r>
            <a:endParaRPr lang="zh-CN" altLang="en-US" sz="16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Simple Spark</a:t>
            </a:r>
            <a:r>
              <a:rPr lang="zh-CN" altLang="en-US" b="1" dirty="0"/>
              <a:t> </a:t>
            </a:r>
            <a:r>
              <a:rPr lang="en-US" altLang="zh-CN" b="1" dirty="0"/>
              <a:t>Demo: </a:t>
            </a:r>
            <a:r>
              <a:rPr lang="en-US" altLang="zh-CN" i="1" dirty="0" smtClean="0"/>
              <a:t>Estimate Pi</a:t>
            </a:r>
            <a:endParaRPr lang="zh-CN" altLang="en-US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725592" y="1363661"/>
            <a:ext cx="7086600" cy="46339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val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 count = </a:t>
            </a: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spark.parallelize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(1 </a:t>
            </a:r>
            <a:r>
              <a:rPr lang="en-US" altLang="zh-CN" sz="1600" dirty="0" smtClean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to NUM_SAMPLES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).map{</a:t>
            </a: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i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 =&gt;</a:t>
            </a:r>
            <a:b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  </a:t>
            </a: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val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 x = </a:t>
            </a: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Math.random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()</a:t>
            </a:r>
            <a:b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  </a:t>
            </a: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val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 y = </a:t>
            </a: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Math.random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()</a:t>
            </a:r>
            <a:b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  if (x*x + y*y &lt; 1) 1 else 0</a:t>
            </a:r>
            <a:b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}.reduce(_ + _)</a:t>
            </a:r>
            <a:b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</a:br>
            <a:r>
              <a:rPr lang="en-US" altLang="zh-CN" sz="1600" dirty="0" err="1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println</a:t>
            </a:r>
            <a:r>
              <a:rPr lang="en-US" altLang="zh-CN" sz="1600" dirty="0">
                <a:solidFill>
                  <a:schemeClr val="tx1">
                    <a:alpha val="50000"/>
                  </a:schemeClr>
                </a:solidFill>
                <a:latin typeface="Courier" pitchFamily="49" charset="0"/>
              </a:rPr>
              <a:t>("Pi is roughly " + 4.0 * count / NUM_SAMPLES)</a:t>
            </a:r>
            <a:endParaRPr lang="zh-CN" altLang="en-US" sz="1600" dirty="0">
              <a:solidFill>
                <a:schemeClr val="tx1">
                  <a:alpha val="50000"/>
                </a:schemeClr>
              </a:solidFill>
              <a:latin typeface="Courier" pitchFamily="49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118" y="2590860"/>
            <a:ext cx="5919954" cy="169277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endParaRPr lang="en-US" altLang="zh-CN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altLang="zh-CN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Checkpoint</a:t>
            </a:r>
            <a:r>
              <a:rPr lang="en-US" altLang="zh-CN" sz="32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</a:p>
          <a:p>
            <a:r>
              <a:rPr lang="en-US" altLang="zh-CN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 how estimate do you get for Pi?  </a:t>
            </a:r>
          </a:p>
          <a:p>
            <a:endParaRPr lang="en-US" altLang="zh-CN" sz="1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zh-CN" altLang="en-US" sz="1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75000"/>
                  </a:schemeClr>
                </a:solidFill>
              </a:rPr>
              <a:t>Apache Spark</a:t>
            </a:r>
            <a:endParaRPr lang="zh-CN" altLang="en-US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Spark SQL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" y="607009"/>
            <a:ext cx="7797338" cy="54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Brief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History: </a:t>
            </a:r>
            <a:r>
              <a:rPr lang="en-US" altLang="zh-CN" i="1" dirty="0" smtClean="0"/>
              <a:t>Spark</a:t>
            </a:r>
            <a:endParaRPr lang="zh-CN" altLang="en-US" i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922" y="1543050"/>
            <a:ext cx="6861456" cy="463391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Developed in 2009 at UC Berkeley </a:t>
            </a:r>
            <a:r>
              <a:rPr lang="en-US" altLang="zh-CN" dirty="0" err="1" smtClean="0"/>
              <a:t>AMPLab</a:t>
            </a:r>
            <a:r>
              <a:rPr lang="en-US" altLang="zh-CN" dirty="0" smtClean="0"/>
              <a:t>, then open sourced in 2010, Spark has since become one of the largest OSS communities in big data, with over 200 contributors in 50+ organizations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Unlike the various specialized systems, Spark’s goal was to generalize </a:t>
            </a:r>
            <a:r>
              <a:rPr lang="en-US" altLang="zh-CN" dirty="0" err="1" smtClean="0"/>
              <a:t>MapReduce</a:t>
            </a:r>
            <a:r>
              <a:rPr lang="en-US" altLang="zh-CN" dirty="0" smtClean="0"/>
              <a:t> to support new apps within same engine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			</a:t>
            </a:r>
            <a:endParaRPr lang="zh-CN" altLang="en-US" dirty="0"/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8" y="4714007"/>
            <a:ext cx="2755056" cy="14629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3553" y="5628066"/>
            <a:ext cx="322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rgbClr val="0070C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Lightning-fast cluster computing</a:t>
            </a:r>
            <a:endParaRPr lang="zh-CN" altLang="en-US" sz="2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95" y="349130"/>
            <a:ext cx="8256685" cy="57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16" y="592282"/>
            <a:ext cx="8192252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44" y="722687"/>
            <a:ext cx="7678675" cy="53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713335"/>
            <a:ext cx="7634968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94" y="511492"/>
            <a:ext cx="7153462" cy="49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2" y="481531"/>
            <a:ext cx="6800850" cy="183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2" y="2113684"/>
            <a:ext cx="3985913" cy="34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8" y="467157"/>
            <a:ext cx="6913279" cy="40217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8" y="4488873"/>
            <a:ext cx="4727703" cy="10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10" y="796030"/>
            <a:ext cx="7445815" cy="33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7648"/>
            <a:ext cx="66960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23" y="565871"/>
            <a:ext cx="6780928" cy="47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3315</TotalTime>
  <Words>5667</Words>
  <Application>Microsoft Office PowerPoint</Application>
  <PresentationFormat>全屏显示(4:3)</PresentationFormat>
  <Paragraphs>1063</Paragraphs>
  <Slides>100</Slides>
  <Notes>94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100</vt:i4>
      </vt:variant>
    </vt:vector>
  </HeadingPairs>
  <TitlesOfParts>
    <vt:vector size="108" baseType="lpstr">
      <vt:lpstr>Courier</vt:lpstr>
      <vt:lpstr>Microsoft YaHei UI</vt:lpstr>
      <vt:lpstr>宋体</vt:lpstr>
      <vt:lpstr>Arial</vt:lpstr>
      <vt:lpstr>Calibri</vt:lpstr>
      <vt:lpstr>Gill Sans MT</vt:lpstr>
      <vt:lpstr>Times New Roman</vt:lpstr>
      <vt:lpstr>Office 主题</vt:lpstr>
      <vt:lpstr>Intro to Spark</vt:lpstr>
      <vt:lpstr>What is Spark?</vt:lpstr>
      <vt:lpstr>What is Spark?</vt:lpstr>
      <vt:lpstr>What is Spark?</vt:lpstr>
      <vt:lpstr>Apache Spark</vt:lpstr>
      <vt:lpstr>A Brief History: MapReduce</vt:lpstr>
      <vt:lpstr>A Brief History: MapReduce</vt:lpstr>
      <vt:lpstr>A Brief History: MapReduce</vt:lpstr>
      <vt:lpstr>A Brief History: Spark</vt:lpstr>
      <vt:lpstr>A Brief History: Special Member</vt:lpstr>
      <vt:lpstr>A Brief History: Benefits Of Spark</vt:lpstr>
      <vt:lpstr>A Brief History: Benefits Of Spark</vt:lpstr>
      <vt:lpstr>A Brief History: Benefits Of Spark</vt:lpstr>
      <vt:lpstr>A Brief History: Benefits Of Spark</vt:lpstr>
      <vt:lpstr>A Brief History: Benefits Of Spark</vt:lpstr>
      <vt:lpstr>A Brief History: Benefits Of Spark</vt:lpstr>
      <vt:lpstr>A Brief History: Key distinctions for Spark vs. MapReduce</vt:lpstr>
      <vt:lpstr>TL;DR: Smashing The Previous Petabyte Sort Record</vt:lpstr>
      <vt:lpstr>TL;DR: Sustained Exponential Growth</vt:lpstr>
      <vt:lpstr>TL;DR: Spark Just Passed Hadoop in Popularity on Web</vt:lpstr>
      <vt:lpstr>TL;DR: Spark Expertise Tops Median Salaries within Big Data</vt:lpstr>
      <vt:lpstr>Apache Spark</vt:lpstr>
      <vt:lpstr>Spark Deconstructed: Scala Crash Course</vt:lpstr>
      <vt:lpstr>Scala Crash Course: About Scala</vt:lpstr>
      <vt:lpstr>Scala Crash Course: Variables and Functions</vt:lpstr>
      <vt:lpstr>Scala Crash Course: Variables and Functions</vt:lpstr>
      <vt:lpstr>Scala Crash Course: Variables and Functions</vt:lpstr>
      <vt:lpstr>Scala Crash Course: Variables and Functions</vt:lpstr>
      <vt:lpstr>Scala Crash Course: Scala functions (closures)</vt:lpstr>
      <vt:lpstr>Scala Crash Course: Scala functions (closures)</vt:lpstr>
      <vt:lpstr>Scala Crash Course: Scala functions (closures)</vt:lpstr>
      <vt:lpstr>Scala Crash Course: Scala functions (closures)</vt:lpstr>
      <vt:lpstr>Scala Crash Course: Scala functions (closures)</vt:lpstr>
      <vt:lpstr>Scala Crash Course: Collections processing</vt:lpstr>
      <vt:lpstr>Scala Crash Course: Collections processing</vt:lpstr>
      <vt:lpstr>Scala Crash Course: Collections processing</vt:lpstr>
      <vt:lpstr>Scala Crash Course: Collections processing</vt:lpstr>
      <vt:lpstr>Scala Crash Course: Collections processing</vt:lpstr>
      <vt:lpstr>Scala Crash Course: Collections processing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Log Mining Example</vt:lpstr>
      <vt:lpstr>Spark Deconstructed: Live of a Spark Application</vt:lpstr>
      <vt:lpstr>Spark Deconstructed: Live of a Spark Application</vt:lpstr>
      <vt:lpstr>Spark Deconstructed: Live of a Spark Application</vt:lpstr>
      <vt:lpstr>PowerPoint 演示文稿</vt:lpstr>
      <vt:lpstr>Spark Deconstructed: Live of a Spark Application</vt:lpstr>
      <vt:lpstr>Spark Deconstructed: Live of a Spark Application</vt:lpstr>
      <vt:lpstr>Spark Deconstructed: Live of a Spark Application</vt:lpstr>
      <vt:lpstr>Spark Deconstructed: Live of a Spark Application</vt:lpstr>
      <vt:lpstr>Spark Deconstructed: Live of a Spark Application</vt:lpstr>
      <vt:lpstr>Spark Deconstructed: Live of a Spark Application</vt:lpstr>
      <vt:lpstr>Spark Deconstructed: Live of a Spark Application</vt:lpstr>
      <vt:lpstr>Apache Spark</vt:lpstr>
      <vt:lpstr>Spark Essential: SparkContext</vt:lpstr>
      <vt:lpstr>Spark Essential: SparkContext</vt:lpstr>
      <vt:lpstr>Spark Essential: Master </vt:lpstr>
      <vt:lpstr>Spark Essential: Master </vt:lpstr>
      <vt:lpstr>Spark Essential: Clusters </vt:lpstr>
      <vt:lpstr>Spark Essential: RDD</vt:lpstr>
      <vt:lpstr>Spark Essential: RDD</vt:lpstr>
      <vt:lpstr>Spark Essential: RDD</vt:lpstr>
      <vt:lpstr>Spark Essential: RDD</vt:lpstr>
      <vt:lpstr>Spark Essential: Transformations</vt:lpstr>
      <vt:lpstr>Spark Essential: Transformations</vt:lpstr>
      <vt:lpstr>Spark Essential: Transformations</vt:lpstr>
      <vt:lpstr>Spark Essential: Actions</vt:lpstr>
      <vt:lpstr>Spark Essential: Actions</vt:lpstr>
      <vt:lpstr>Spark Essential: Persistence</vt:lpstr>
      <vt:lpstr>Apache Spark</vt:lpstr>
      <vt:lpstr>Simple Spark Demo: WordCount</vt:lpstr>
      <vt:lpstr>Simple Spark Demo: WordCount</vt:lpstr>
      <vt:lpstr>Simple Spark Demo: WordCount</vt:lpstr>
      <vt:lpstr>Simple Spark Demo: Estimate Pi</vt:lpstr>
      <vt:lpstr>Simple Spark Demo: Estimate Pi</vt:lpstr>
      <vt:lpstr>Simple Spark Demo: Estimate Pi</vt:lpstr>
      <vt:lpstr>Apache Spark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</dc:title>
  <dc:creator>YuYao,Zhouliang</dc:creator>
  <cp:lastModifiedBy>admin</cp:lastModifiedBy>
  <cp:revision>177</cp:revision>
  <cp:lastPrinted>2014-12-19T04:38:47Z</cp:lastPrinted>
  <dcterms:created xsi:type="dcterms:W3CDTF">2014-12-18T15:49:55Z</dcterms:created>
  <dcterms:modified xsi:type="dcterms:W3CDTF">2015-05-26T08:03:17Z</dcterms:modified>
</cp:coreProperties>
</file>