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66" r:id="rId4"/>
    <p:sldId id="269" r:id="rId5"/>
    <p:sldId id="267" r:id="rId6"/>
    <p:sldId id="270" r:id="rId7"/>
    <p:sldId id="278" r:id="rId8"/>
    <p:sldId id="256" r:id="rId9"/>
    <p:sldId id="289" r:id="rId10"/>
    <p:sldId id="290" r:id="rId11"/>
    <p:sldId id="272" r:id="rId12"/>
    <p:sldId id="257" r:id="rId13"/>
    <p:sldId id="279" r:id="rId14"/>
    <p:sldId id="287" r:id="rId15"/>
    <p:sldId id="258" r:id="rId16"/>
    <p:sldId id="292" r:id="rId17"/>
    <p:sldId id="291" r:id="rId18"/>
    <p:sldId id="280" r:id="rId19"/>
    <p:sldId id="262" r:id="rId20"/>
    <p:sldId id="273" r:id="rId21"/>
    <p:sldId id="281" r:id="rId22"/>
    <p:sldId id="274" r:id="rId23"/>
    <p:sldId id="282" r:id="rId24"/>
    <p:sldId id="283" r:id="rId25"/>
    <p:sldId id="277" r:id="rId26"/>
    <p:sldId id="271" r:id="rId27"/>
    <p:sldId id="293" r:id="rId28"/>
    <p:sldId id="275" r:id="rId29"/>
    <p:sldId id="294" r:id="rId30"/>
    <p:sldId id="295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3" autoAdjust="0"/>
    <p:restoredTop sz="85378" autoAdjust="0"/>
  </p:normalViewPr>
  <p:slideViewPr>
    <p:cSldViewPr showGuides="1">
      <p:cViewPr varScale="1">
        <p:scale>
          <a:sx n="68" d="100"/>
          <a:sy n="68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492D-B77E-46A4-BBB6-D3B83C1020A0}" type="datetimeFigureOut">
              <a:rPr lang="zh-CN" altLang="en-US" smtClean="0"/>
              <a:t>2014.5.6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8FC2-AE1F-4622-A046-A607A413B5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7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60230-CED7-4F21-8A0F-E0531667957E}" type="datetimeFigureOut">
              <a:rPr lang="zh-CN" altLang="en-US" smtClean="0"/>
              <a:t>2014.5.6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CB01-2066-46C9-96C8-00F64AE1AE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69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91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38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5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7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2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57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collect signal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features of all possible locations in the area of interests to build a fingerprint database</a:t>
            </a:r>
          </a:p>
          <a:p>
            <a:r>
              <a:rPr lang="en-US" altLang="zh-CN" dirty="0" smtClean="0"/>
              <a:t>Localization is then the process of matching the measured fingerprints at an unknown location with those in the database and</a:t>
            </a:r>
          </a:p>
          <a:p>
            <a:r>
              <a:rPr lang="en-US" altLang="zh-CN" dirty="0" smtClean="0"/>
              <a:t>returning the location corresponding to the best-fitted fingerprint.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17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objectives of indoor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localization is tell the user which cell he is in. Since we use fingerprinting mapping method, we need to design a calibration</a:t>
            </a:r>
          </a:p>
          <a:p>
            <a:r>
              <a:rPr lang="en-US" altLang="zh-CN" dirty="0" smtClean="0"/>
              <a:t>method. We use crowdsourcing to collect signal features of all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possible locations in the area to build a fingerprint database.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67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13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Cmss10" panose="020B0500000000000000" pitchFamily="34" charset="0"/>
              </a:rPr>
              <a:t>Extrinsic Error</a:t>
            </a:r>
            <a:r>
              <a:rPr lang="en-US" altLang="zh-CN" sz="1200" baseline="0" dirty="0" smtClean="0">
                <a:latin typeface="Cmss10" panose="020B0500000000000000" pitchFamily="34" charset="0"/>
              </a:rPr>
              <a:t> :</a:t>
            </a:r>
            <a:r>
              <a:rPr lang="en-US" altLang="zh-CN" dirty="0" smtClean="0"/>
              <a:t>physical effects</a:t>
            </a:r>
          </a:p>
          <a:p>
            <a:r>
              <a:rPr lang="en-US" altLang="zh-CN" dirty="0" smtClean="0"/>
              <a:t>Our system tend to</a:t>
            </a:r>
            <a:r>
              <a:rPr lang="en-US" altLang="zh-CN" baseline="0" dirty="0" smtClean="0"/>
              <a:t> e</a:t>
            </a:r>
            <a:r>
              <a:rPr lang="en-US" altLang="zh-CN" dirty="0" smtClean="0"/>
              <a:t>liminate the influence of the intrinsic error and the obstacles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and shadowing effects in extrinsic one. But since our system</a:t>
            </a:r>
          </a:p>
          <a:p>
            <a:r>
              <a:rPr lang="en-US" altLang="zh-CN" dirty="0" smtClean="0"/>
              <a:t>need the environment to be statics, it can not deal with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signal noise and environment dynamics of the extrinsic error.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89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 physical effects</a:t>
            </a:r>
          </a:p>
          <a:p>
            <a:r>
              <a:rPr lang="en-US" altLang="zh-CN" dirty="0" smtClean="0"/>
              <a:t>Our system tend to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estimate the influence of the intrinsic error and the obstacles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and shadowing effects in extrinsic one. But since our system</a:t>
            </a:r>
          </a:p>
          <a:p>
            <a:r>
              <a:rPr lang="en-US" altLang="zh-CN" dirty="0" smtClean="0"/>
              <a:t>need the environment to be statics, it can not deal with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signal noise and environment dynamics of the extrinsic error.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CB01-2066-46C9-96C8-00F64AE1AE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0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98A5D-C724-49AC-8B6C-7E64FD2C8047}" type="slidenum">
              <a:rPr lang="zh-CN" altLang="zh-CN" smtClean="0"/>
              <a:pPr/>
              <a:t>‹#›</a:t>
            </a:fld>
            <a:r>
              <a:rPr lang="en-US" altLang="zh-CN" dirty="0" smtClean="0"/>
              <a:t> / 30</a:t>
            </a:r>
            <a:endParaRPr lang="zh-CN" altLang="zh-CN" dirty="0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529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26CA-E8B2-407F-9155-B6510B41B58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6912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BD659-BC0D-48AC-B260-CC1B827D751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0012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06B92-41AC-4403-A21A-76903C55FA1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2291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6B876-1189-42DD-B88F-32521B4A096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340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98A5D-C724-49AC-8B6C-7E64FD2C8047}" type="slidenum">
              <a:rPr lang="zh-CN" altLang="zh-CN" smtClean="0"/>
              <a:pPr/>
              <a:t>‹#›</a:t>
            </a:fld>
            <a:r>
              <a:rPr lang="en-US" altLang="zh-CN" dirty="0" smtClean="0"/>
              <a:t> / 30</a:t>
            </a:r>
            <a:endParaRPr lang="zh-CN" altLang="zh-CN" dirty="0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4074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98A5D-C724-49AC-8B6C-7E64FD2C8047}" type="slidenum">
              <a:rPr lang="zh-CN" altLang="zh-CN"/>
              <a:pPr/>
              <a:t>‹#›</a:t>
            </a:fld>
            <a:endParaRPr lang="zh-CN" altLang="zh-CN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003A1-0A7F-4311-9ED3-D6254731110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8889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68EB3-523C-4FF4-8AB4-A6BBCA4C737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150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42C09-4E1D-4690-8345-D92A2DD4704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268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7276-7BA5-4046-93B6-864551EE182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9410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26E3A-F246-4B28-A89E-FEB0A775CD0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5840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12C77-CA9F-4DA9-B776-0F009586DE6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650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DC7BA7-2A43-47C3-A2F0-5874E7C0161F}" type="slidenum">
              <a:rPr lang="zh-CN" altLang="zh-CN" smtClean="0"/>
              <a:pPr/>
              <a:t>‹#›</a:t>
            </a:fld>
            <a:r>
              <a:rPr lang="en-US" altLang="zh-CN" dirty="0" smtClean="0"/>
              <a:t> / 30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jp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image" Target="../media/image7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48326"/>
            <a:ext cx="9144000" cy="1344278"/>
          </a:xfrm>
        </p:spPr>
        <p:txBody>
          <a:bodyPr>
            <a:normAutofit fontScale="90000"/>
          </a:bodyPr>
          <a:lstStyle/>
          <a:p>
            <a:r>
              <a:rPr lang="en-US" altLang="zh-CN" sz="4400" dirty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Crowdsourcing to Indoor Localization </a:t>
            </a:r>
            <a:r>
              <a:rPr lang="en-US" altLang="zh-CN" sz="4400" dirty="0" smtClean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/>
            </a:r>
            <a:br>
              <a:rPr lang="en-US" altLang="zh-CN" sz="4400" dirty="0" smtClean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</a:br>
            <a:r>
              <a:rPr lang="en-US" altLang="zh-CN" sz="4400" dirty="0" smtClean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based on Wireless </a:t>
            </a:r>
            <a:r>
              <a:rPr lang="en-US" altLang="zh-CN" sz="4400" dirty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Fingerprint</a:t>
            </a:r>
            <a:endParaRPr lang="zh-CN" altLang="en-US" sz="4400" dirty="0">
              <a:solidFill>
                <a:srgbClr val="3333B2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52120" y="4869160"/>
            <a:ext cx="2520280" cy="57606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Cmss10" panose="020B0500000000000000" pitchFamily="34" charset="0"/>
              </a:rPr>
              <a:t>Zhicheng Gu</a:t>
            </a:r>
            <a:endParaRPr lang="en-US" altLang="zh-CN" dirty="0">
              <a:latin typeface="Cmss10" panose="020B0500000000000000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46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System Model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932040" y="257527"/>
          <a:ext cx="3754760" cy="367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CorelDRAW" r:id="rId3" imgW="5919840" imgH="5795280" progId="CorelDraw.Graphic.15">
                  <p:embed/>
                </p:oleObj>
              </mc:Choice>
              <mc:Fallback>
                <p:oleObj name="CorelDRAW" r:id="rId3" imgW="5919840" imgH="579528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257527"/>
                        <a:ext cx="3754760" cy="367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97441" y="836712"/>
            <a:ext cx="395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A. Building the database</a:t>
            </a: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笑脸 16"/>
          <p:cNvSpPr/>
          <p:nvPr/>
        </p:nvSpPr>
        <p:spPr>
          <a:xfrm>
            <a:off x="5802886" y="5116793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18" name="笑脸 17"/>
          <p:cNvSpPr/>
          <p:nvPr/>
        </p:nvSpPr>
        <p:spPr>
          <a:xfrm>
            <a:off x="6604000" y="5102128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164288" y="5229200"/>
            <a:ext cx="899208" cy="753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笑脸 19"/>
          <p:cNvSpPr/>
          <p:nvPr/>
        </p:nvSpPr>
        <p:spPr>
          <a:xfrm>
            <a:off x="8386660" y="5116793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17" idx="0"/>
          </p:cNvCxnSpPr>
          <p:nvPr/>
        </p:nvCxnSpPr>
        <p:spPr>
          <a:xfrm flipV="1">
            <a:off x="5937493" y="4581128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0"/>
          </p:cNvCxnSpPr>
          <p:nvPr/>
        </p:nvCxnSpPr>
        <p:spPr>
          <a:xfrm flipV="1">
            <a:off x="5937493" y="4603095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7" idx="0"/>
          </p:cNvCxnSpPr>
          <p:nvPr/>
        </p:nvCxnSpPr>
        <p:spPr>
          <a:xfrm flipH="1" flipV="1">
            <a:off x="5652120" y="4603095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729581" y="4564458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6729581" y="4586425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6444208" y="4586425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532440" y="4581128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532440" y="4603095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8247067" y="4603095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6608372" y="3624801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6608372" y="3646768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22999" y="3646768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 flipV="1">
            <a:off x="7230272" y="3624801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7230272" y="3646768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944899" y="3646768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弧形 46"/>
          <p:cNvSpPr/>
          <p:nvPr/>
        </p:nvSpPr>
        <p:spPr>
          <a:xfrm rot="16320000">
            <a:off x="5746726" y="4635062"/>
            <a:ext cx="365681" cy="542460"/>
          </a:xfrm>
          <a:prstGeom prst="arc">
            <a:avLst>
              <a:gd name="adj1" fmla="val 17220302"/>
              <a:gd name="adj2" fmla="val 42778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 rot="5520000">
            <a:off x="6425628" y="3559804"/>
            <a:ext cx="365681" cy="542460"/>
          </a:xfrm>
          <a:prstGeom prst="arc">
            <a:avLst>
              <a:gd name="adj1" fmla="val 17220302"/>
              <a:gd name="adj2" fmla="val 42778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5997492" y="3707740"/>
                <a:ext cx="385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492" y="3707740"/>
                <a:ext cx="38581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279697" y="4643844"/>
                <a:ext cx="446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97" y="4643844"/>
                <a:ext cx="44672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/>
          <p:cNvSpPr txBox="1"/>
          <p:nvPr/>
        </p:nvSpPr>
        <p:spPr>
          <a:xfrm>
            <a:off x="297441" y="1389536"/>
            <a:ext cx="3950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. Matching</a:t>
            </a: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Users</a:t>
            </a: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Submit </a:t>
            </a: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their receive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signal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We do the matching by following algorithm</a:t>
            </a: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819972"/>
              </p:ext>
            </p:extLst>
          </p:nvPr>
        </p:nvGraphicFramePr>
        <p:xfrm>
          <a:off x="1211101" y="2127357"/>
          <a:ext cx="2252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7" imgW="1130040" imgH="228600" progId="Equation.DSMT4">
                  <p:embed/>
                </p:oleObj>
              </mc:Choice>
              <mc:Fallback>
                <p:oleObj name="Equation" r:id="rId7" imgW="1130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1101" y="2127357"/>
                        <a:ext cx="22526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10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61697"/>
              </p:ext>
            </p:extLst>
          </p:nvPr>
        </p:nvGraphicFramePr>
        <p:xfrm>
          <a:off x="773248" y="3356992"/>
          <a:ext cx="4075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9" imgW="2044440" imgH="253800" progId="Equation.DSMT4">
                  <p:embed/>
                </p:oleObj>
              </mc:Choice>
              <mc:Fallback>
                <p:oleObj name="Equation" r:id="rId9" imgW="2044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3248" y="3356992"/>
                        <a:ext cx="40751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9512" y="44624"/>
            <a:ext cx="290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Matching Algorithm </a:t>
            </a:r>
            <a:endParaRPr lang="zh-CN" altLang="en-US" sz="24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10706" t="14563" r="48340" b="2347"/>
          <a:stretch/>
        </p:blipFill>
        <p:spPr>
          <a:xfrm>
            <a:off x="181334" y="517633"/>
            <a:ext cx="5328592" cy="60781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28647" y="836712"/>
            <a:ext cx="3615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 </a:t>
            </a:r>
            <a:r>
              <a:rPr lang="en-US" altLang="zh-C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 number of users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altLang="zh-CN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 number of cells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</a:t>
            </a:r>
            <a:r>
              <a:rPr lang="en-US" altLang="zh-CN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the number of signal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11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707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9512" y="44624"/>
            <a:ext cx="290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Matching Algorithm </a:t>
            </a:r>
            <a:endParaRPr lang="zh-CN" altLang="en-US" sz="24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12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82929"/>
              </p:ext>
            </p:extLst>
          </p:nvPr>
        </p:nvGraphicFramePr>
        <p:xfrm>
          <a:off x="311101" y="2047874"/>
          <a:ext cx="4476923" cy="296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CorelDRAW" r:id="rId3" imgW="4170047" imgH="2762230" progId="CorelDraw.Graphic.15">
                  <p:embed/>
                </p:oleObj>
              </mc:Choice>
              <mc:Fallback>
                <p:oleObj name="CorelDRAW" r:id="rId3" imgW="4170047" imgH="276223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101" y="2047874"/>
                        <a:ext cx="4476923" cy="296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40573"/>
              </p:ext>
            </p:extLst>
          </p:nvPr>
        </p:nvGraphicFramePr>
        <p:xfrm>
          <a:off x="4788024" y="1124744"/>
          <a:ext cx="4144409" cy="4056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CorelDRAW" r:id="rId5" imgW="4438908" imgH="4345391" progId="CorelDraw.Graphic.15">
                  <p:embed/>
                </p:oleObj>
              </mc:Choice>
              <mc:Fallback>
                <p:oleObj name="CorelDRAW" r:id="rId5" imgW="4438908" imgH="4345391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8024" y="1124744"/>
                        <a:ext cx="4144409" cy="4056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88036"/>
              </p:ext>
            </p:extLst>
          </p:nvPr>
        </p:nvGraphicFramePr>
        <p:xfrm>
          <a:off x="334205" y="834962"/>
          <a:ext cx="44307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7" imgW="2222280" imgH="444240" progId="Equation.DSMT4">
                  <p:embed/>
                </p:oleObj>
              </mc:Choice>
              <mc:Fallback>
                <p:oleObj name="Equation" r:id="rId7" imgW="2222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205" y="834962"/>
                        <a:ext cx="4430713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7508"/>
              </p:ext>
            </p:extLst>
          </p:nvPr>
        </p:nvGraphicFramePr>
        <p:xfrm>
          <a:off x="4333875" y="5075238"/>
          <a:ext cx="2254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33875" y="5075238"/>
                        <a:ext cx="225425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99435"/>
              </p:ext>
            </p:extLst>
          </p:nvPr>
        </p:nvGraphicFramePr>
        <p:xfrm>
          <a:off x="187325" y="1755775"/>
          <a:ext cx="2254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11" imgW="114120" imgH="139680" progId="Equation.DSMT4">
                  <p:embed/>
                </p:oleObj>
              </mc:Choice>
              <mc:Fallback>
                <p:oleObj name="Equation" r:id="rId11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325" y="1755775"/>
                        <a:ext cx="2254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138" y="983464"/>
            <a:ext cx="4480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Model and Algorithm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 and Performance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3333B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rgbClr val="3333B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13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349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692696"/>
            <a:ext cx="6629400" cy="4876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72320" y="5569496"/>
            <a:ext cx="491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Spatial Variations due to </a:t>
            </a:r>
            <a:r>
              <a:rPr lang="en-US" altLang="zh-CN" sz="2400" dirty="0" smtClean="0">
                <a:latin typeface="Cmss10" panose="020B0500000000000000" pitchFamily="34" charset="0"/>
              </a:rPr>
              <a:t>Multipath*</a:t>
            </a:r>
            <a:endParaRPr lang="en-US" altLang="zh-CN" sz="2400" dirty="0">
              <a:latin typeface="Cmss10" panose="020B0500000000000000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536" y="63870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dirty="0" smtClean="0">
                <a:latin typeface="Cmss10" panose="020B0500000000000000" pitchFamily="34" charset="0"/>
              </a:rPr>
              <a:t>*From </a:t>
            </a:r>
            <a:r>
              <a:rPr lang="en-US" altLang="zh-CN" dirty="0">
                <a:latin typeface="Cmss10" panose="020B0500000000000000" pitchFamily="34" charset="0"/>
              </a:rPr>
              <a:t>RSSI to CSI: Indoor Localization via Channel Response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14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9341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15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89118"/>
              </p:ext>
            </p:extLst>
          </p:nvPr>
        </p:nvGraphicFramePr>
        <p:xfrm>
          <a:off x="827584" y="4412675"/>
          <a:ext cx="630396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3" imgW="3162240" imgH="927000" progId="Equation.DSMT4">
                  <p:embed/>
                </p:oleObj>
              </mc:Choice>
              <mc:Fallback>
                <p:oleObj name="Equation" r:id="rId3" imgW="3162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4412675"/>
                        <a:ext cx="6303962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14580"/>
              </p:ext>
            </p:extLst>
          </p:nvPr>
        </p:nvGraphicFramePr>
        <p:xfrm>
          <a:off x="4852180" y="527768"/>
          <a:ext cx="3830637" cy="36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3" name="CorelDRAW" r:id="rId5" imgW="5108040" imgH="4820400" progId="CorelDraw.Graphic.15">
                  <p:embed/>
                </p:oleObj>
              </mc:Choice>
              <mc:Fallback>
                <p:oleObj name="CorelDRAW" r:id="rId5" imgW="5108040" imgH="482040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2180" y="527768"/>
                        <a:ext cx="3830637" cy="361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12148" y="980728"/>
            <a:ext cx="4403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Metric: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Consider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error probability between adjacent cells for one signal</a:t>
            </a: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61629"/>
              </p:ext>
            </p:extLst>
          </p:nvPr>
        </p:nvGraphicFramePr>
        <p:xfrm>
          <a:off x="683568" y="1623468"/>
          <a:ext cx="29606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name="Equation" r:id="rId7" imgW="1485720" imgH="228600" progId="Equation.DSMT4">
                  <p:embed/>
                </p:oleObj>
              </mc:Choice>
              <mc:Fallback>
                <p:oleObj name="Equation" r:id="rId7" imgW="1485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1623468"/>
                        <a:ext cx="296068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10457"/>
              </p:ext>
            </p:extLst>
          </p:nvPr>
        </p:nvGraphicFramePr>
        <p:xfrm>
          <a:off x="6121400" y="3679627"/>
          <a:ext cx="1762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5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21400" y="3679627"/>
                        <a:ext cx="176213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94468"/>
              </p:ext>
            </p:extLst>
          </p:nvPr>
        </p:nvGraphicFramePr>
        <p:xfrm>
          <a:off x="6500862" y="3661259"/>
          <a:ext cx="5540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" name="Equation" r:id="rId11" imgW="279360" imgH="177480" progId="Equation.DSMT4">
                  <p:embed/>
                </p:oleObj>
              </mc:Choice>
              <mc:Fallback>
                <p:oleObj name="Equation" r:id="rId11" imgW="279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0862" y="3661259"/>
                        <a:ext cx="554037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59911"/>
              </p:ext>
            </p:extLst>
          </p:nvPr>
        </p:nvGraphicFramePr>
        <p:xfrm>
          <a:off x="8631238" y="3252788"/>
          <a:ext cx="2778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Equation" r:id="rId13" imgW="139680" imgH="177480" progId="Equation.DSMT4">
                  <p:embed/>
                </p:oleObj>
              </mc:Choice>
              <mc:Fallback>
                <p:oleObj name="Equation" r:id="rId13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631238" y="3252788"/>
                        <a:ext cx="277812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41355"/>
              </p:ext>
            </p:extLst>
          </p:nvPr>
        </p:nvGraphicFramePr>
        <p:xfrm>
          <a:off x="4602163" y="439738"/>
          <a:ext cx="22701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" name="Equation" r:id="rId15" imgW="114120" imgH="139680" progId="Equation.DSMT4">
                  <p:embed/>
                </p:oleObj>
              </mc:Choice>
              <mc:Fallback>
                <p:oleObj name="Equation" r:id="rId15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02163" y="439738"/>
                        <a:ext cx="227012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2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16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85831"/>
              </p:ext>
            </p:extLst>
          </p:nvPr>
        </p:nvGraphicFramePr>
        <p:xfrm>
          <a:off x="922338" y="581025"/>
          <a:ext cx="630396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3" imgW="3162240" imgH="927000" progId="Equation.DSMT4">
                  <p:embed/>
                </p:oleObj>
              </mc:Choice>
              <mc:Fallback>
                <p:oleObj name="Equation" r:id="rId3" imgW="3162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2338" y="581025"/>
                        <a:ext cx="6303962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44192"/>
              </p:ext>
            </p:extLst>
          </p:nvPr>
        </p:nvGraphicFramePr>
        <p:xfrm>
          <a:off x="928343" y="4932363"/>
          <a:ext cx="6049962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Equation" r:id="rId5" imgW="3035160" imgH="660240" progId="Equation.DSMT4">
                  <p:embed/>
                </p:oleObj>
              </mc:Choice>
              <mc:Fallback>
                <p:oleObj name="Equation" r:id="rId5" imgW="3035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8343" y="4932363"/>
                        <a:ext cx="6049962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922338" y="2555218"/>
          <a:ext cx="346551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7" imgW="1739880" imgH="393480" progId="Equation.DSMT4">
                  <p:embed/>
                </p:oleObj>
              </mc:Choice>
              <mc:Fallback>
                <p:oleObj name="Equation" r:id="rId7" imgW="1739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2338" y="2555218"/>
                        <a:ext cx="3465512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99192"/>
              </p:ext>
            </p:extLst>
          </p:nvPr>
        </p:nvGraphicFramePr>
        <p:xfrm>
          <a:off x="922338" y="3449501"/>
          <a:ext cx="37703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9" imgW="1892160" imgH="393480" progId="Equation.DSMT4">
                  <p:embed/>
                </p:oleObj>
              </mc:Choice>
              <mc:Fallback>
                <p:oleObj name="Equation" r:id="rId9" imgW="189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2338" y="3449501"/>
                        <a:ext cx="3770312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9699" y="4329367"/>
            <a:ext cx="825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Workers choose the places to do the measurement randomly</a:t>
            </a:r>
          </a:p>
        </p:txBody>
      </p:sp>
    </p:spTree>
    <p:extLst>
      <p:ext uri="{BB962C8B-B14F-4D97-AF65-F5344CB8AC3E}">
        <p14:creationId xmlns:p14="http://schemas.microsoft.com/office/powerpoint/2010/main" val="2060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4"/>
          <p:cNvSpPr txBox="1"/>
          <p:nvPr/>
        </p:nvSpPr>
        <p:spPr>
          <a:xfrm>
            <a:off x="579403" y="3432659"/>
            <a:ext cx="8254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We can get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Further, consider total signal number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17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20852"/>
              </p:ext>
            </p:extLst>
          </p:nvPr>
        </p:nvGraphicFramePr>
        <p:xfrm>
          <a:off x="558652" y="1412776"/>
          <a:ext cx="78120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4" imgW="3860640" imgH="431640" progId="Equation.DSMT4">
                  <p:embed/>
                </p:oleObj>
              </mc:Choice>
              <mc:Fallback>
                <p:oleObj name="Equation" r:id="rId4" imgW="3860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652" y="1412776"/>
                        <a:ext cx="7812087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92643"/>
              </p:ext>
            </p:extLst>
          </p:nvPr>
        </p:nvGraphicFramePr>
        <p:xfrm>
          <a:off x="529257" y="2381151"/>
          <a:ext cx="81708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6" imgW="4038480" imgH="431640" progId="Equation.DSMT4">
                  <p:embed/>
                </p:oleObj>
              </mc:Choice>
              <mc:Fallback>
                <p:oleObj name="Equation" r:id="rId6" imgW="4038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57" y="2381151"/>
                        <a:ext cx="81708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59837"/>
              </p:ext>
            </p:extLst>
          </p:nvPr>
        </p:nvGraphicFramePr>
        <p:xfrm>
          <a:off x="2699792" y="3644842"/>
          <a:ext cx="3162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8" imgW="1562040" imgH="457200" progId="Equation.DSMT4">
                  <p:embed/>
                </p:oleObj>
              </mc:Choice>
              <mc:Fallback>
                <p:oleObj name="Equation" r:id="rId8" imgW="1562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3644842"/>
                        <a:ext cx="31623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29257" y="672654"/>
            <a:ext cx="825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Using </a:t>
            </a:r>
            <a:r>
              <a:rPr lang="en-US" altLang="zh-CN" sz="2400" dirty="0" err="1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Lindeberg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-Levy </a:t>
            </a: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Theorem (Central limit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theorem)</a:t>
            </a: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757287"/>
              </p:ext>
            </p:extLst>
          </p:nvPr>
        </p:nvGraphicFramePr>
        <p:xfrm>
          <a:off x="2691764" y="5116053"/>
          <a:ext cx="37274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91764" y="5116053"/>
                        <a:ext cx="372745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3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138" y="983464"/>
            <a:ext cx="4480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Model and Algorithm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 and Performance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rgbClr val="3333B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rgbClr val="3333B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18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185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Discussion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764704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Two Main Errors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Extrinsic Error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>
                <a:solidFill>
                  <a:schemeClr val="accent6"/>
                </a:solidFill>
                <a:latin typeface="Cmss10" panose="020B0500000000000000" pitchFamily="34" charset="0"/>
              </a:rPr>
              <a:t>presence of </a:t>
            </a: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obstacles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>
                <a:solidFill>
                  <a:schemeClr val="accent6"/>
                </a:solidFill>
                <a:latin typeface="Cmss10" panose="020B0500000000000000" pitchFamily="34" charset="0"/>
              </a:rPr>
              <a:t>multipath and shadowing </a:t>
            </a: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effects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environmental dynamics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Intrinsic Error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limitations of </a:t>
            </a:r>
            <a:r>
              <a:rPr lang="en-US" altLang="zh-CN" sz="2400" dirty="0">
                <a:latin typeface="Cmss10" panose="020B0500000000000000" pitchFamily="34" charset="0"/>
              </a:rPr>
              <a:t>hardware and </a:t>
            </a:r>
            <a:r>
              <a:rPr lang="en-US" altLang="zh-CN" sz="2400" dirty="0" smtClean="0">
                <a:latin typeface="Cmss10" panose="020B0500000000000000" pitchFamily="34" charset="0"/>
              </a:rPr>
              <a:t>software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unreliable of human</a:t>
            </a: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	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	</a:t>
            </a:r>
            <a:endParaRPr lang="en-US" altLang="zh-CN" sz="2400" dirty="0">
              <a:latin typeface="Cmss10" panose="020B0500000000000000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19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074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138" y="983464"/>
            <a:ext cx="4480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Model and Algorithm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 and Performance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046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Discussion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76470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Static System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	The database is static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The </a:t>
            </a:r>
            <a:r>
              <a:rPr lang="en-US" altLang="zh-CN" sz="2400" dirty="0" smtClean="0">
                <a:latin typeface="Cmss10" panose="020B0500000000000000" pitchFamily="34" charset="0"/>
              </a:rPr>
              <a:t>environment </a:t>
            </a:r>
            <a:r>
              <a:rPr lang="en-US" altLang="zh-CN" sz="2400" dirty="0">
                <a:latin typeface="Cmss10" panose="020B0500000000000000" pitchFamily="34" charset="0"/>
              </a:rPr>
              <a:t>is </a:t>
            </a:r>
            <a:r>
              <a:rPr lang="en-US" altLang="zh-CN" sz="2400" dirty="0" smtClean="0">
                <a:latin typeface="Cmss10" panose="020B0500000000000000" pitchFamily="34" charset="0"/>
              </a:rPr>
              <a:t>static	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1305436" y="3209940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305000" y="3108404"/>
            <a:ext cx="0" cy="1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961184" y="3108404"/>
            <a:ext cx="0" cy="120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09437" y="3311477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Calibrating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05200" y="3311477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Mapping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82538" y="3009885"/>
            <a:ext cx="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t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305436" y="4497730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305000" y="4396194"/>
            <a:ext cx="0" cy="1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61184" y="4396194"/>
            <a:ext cx="0" cy="120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409437" y="4599267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Calibrating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05200" y="4599267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Mapping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13712" y="4292470"/>
            <a:ext cx="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t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4870376" y="4418952"/>
            <a:ext cx="0" cy="1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6526560" y="4418952"/>
            <a:ext cx="0" cy="120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74813" y="4622025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Calibrating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26560" y="4623526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Mapping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833392" y="3958096"/>
            <a:ext cx="0" cy="131054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293332" y="5385410"/>
            <a:ext cx="15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Environment changes</a:t>
            </a: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20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389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138" y="983464"/>
            <a:ext cx="4480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Model and Algorithm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 and Performance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rgbClr val="3333B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21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1068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Simulation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22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2" y="3013368"/>
            <a:ext cx="3456384" cy="31285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9138" y="983464"/>
            <a:ext cx="6661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Use a 100*100 indoor region	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CN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10000 workers	</a:t>
            </a:r>
            <a:r>
              <a:rPr lang="en-US" altLang="zh-CN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M=10000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There are noise influence on workers answers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34526"/>
              </p:ext>
            </p:extLst>
          </p:nvPr>
        </p:nvGraphicFramePr>
        <p:xfrm>
          <a:off x="3316781" y="2180407"/>
          <a:ext cx="2510437" cy="52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1206360" imgH="253800" progId="Equation.DSMT4">
                  <p:embed/>
                </p:oleObj>
              </mc:Choice>
              <mc:Fallback>
                <p:oleObj name="Equation" r:id="rId4" imgW="1206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6781" y="2180407"/>
                        <a:ext cx="2510437" cy="52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3915301" cy="26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138" y="983464"/>
            <a:ext cx="4480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Model and Algorithm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 and Performance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23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818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Conclusion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764704"/>
            <a:ext cx="82192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Propose </a:t>
            </a:r>
            <a:r>
              <a:rPr lang="en-US" altLang="zh-CN" sz="2400" dirty="0">
                <a:latin typeface="Cmss10" panose="020B0500000000000000" pitchFamily="34" charset="0"/>
              </a:rPr>
              <a:t>a indoor localization system </a:t>
            </a:r>
            <a:r>
              <a:rPr lang="en-US" altLang="zh-CN" sz="2400" dirty="0" smtClean="0">
                <a:latin typeface="Cmss10" panose="020B0500000000000000" pitchFamily="34" charset="0"/>
              </a:rPr>
              <a:t>based on wireless fingerprint with crowdsourcing </a:t>
            </a:r>
            <a:r>
              <a:rPr lang="en-US" altLang="zh-CN" sz="2400" dirty="0">
                <a:latin typeface="Cmss10" panose="020B0500000000000000" pitchFamily="34" charset="0"/>
              </a:rPr>
              <a:t>approach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Design the calibrating allocation method and the mapping algorithm</a:t>
            </a:r>
            <a:endParaRPr lang="en-US" altLang="zh-CN" sz="2400" dirty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Show the performance through analysis and simulation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Future Work: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More </a:t>
            </a:r>
            <a:r>
              <a:rPr lang="en-US" altLang="zh-CN" sz="2400" dirty="0" smtClean="0">
                <a:latin typeface="Cmss10" panose="020B0500000000000000" pitchFamily="34" charset="0"/>
              </a:rPr>
              <a:t>theoretical</a:t>
            </a:r>
            <a:r>
              <a:rPr lang="en-US" altLang="zh-CN" sz="2400" dirty="0">
                <a:latin typeface="Cmss10" panose="020B0500000000000000" pitchFamily="34" charset="0"/>
              </a:rPr>
              <a:t> </a:t>
            </a:r>
            <a:r>
              <a:rPr lang="en-US" altLang="zh-CN" sz="2400" dirty="0" smtClean="0">
                <a:latin typeface="Cmss10" panose="020B0500000000000000" pitchFamily="34" charset="0"/>
              </a:rPr>
              <a:t>analysis on accuracy</a:t>
            </a:r>
            <a:endParaRPr lang="en-US" altLang="zh-CN" sz="2400" dirty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Incentive mechanism design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Practical </a:t>
            </a:r>
            <a:r>
              <a:rPr lang="en-US" altLang="zh-CN" sz="2400" dirty="0">
                <a:latin typeface="Cmss10" panose="020B0500000000000000" pitchFamily="34" charset="0"/>
              </a:rPr>
              <a:t>application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24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997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48326"/>
            <a:ext cx="9144000" cy="1344278"/>
          </a:xfrm>
        </p:spPr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Thank You</a:t>
            </a:r>
            <a:endParaRPr lang="zh-CN" altLang="en-US" sz="4400" dirty="0">
              <a:solidFill>
                <a:srgbClr val="3333B2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25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5325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Q&amp;A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764704"/>
            <a:ext cx="685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What accuracy could this system achieve?</a:t>
            </a:r>
            <a:endParaRPr lang="en-US" altLang="zh-CN" sz="2400" dirty="0">
              <a:solidFill>
                <a:schemeClr val="accent6"/>
              </a:solidFill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26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467544" y="134076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The accuracy depends on the reliability of applications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There is a lower bound of this system </a:t>
            </a:r>
          </a:p>
        </p:txBody>
      </p:sp>
    </p:spTree>
    <p:extLst>
      <p:ext uri="{BB962C8B-B14F-4D97-AF65-F5344CB8AC3E}">
        <p14:creationId xmlns:p14="http://schemas.microsoft.com/office/powerpoint/2010/main" val="26455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27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Q&amp;A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916832"/>
            <a:ext cx="8724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Q&amp;A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764704"/>
            <a:ext cx="685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The influence of the dynamic environment?</a:t>
            </a:r>
            <a:endParaRPr lang="en-US" altLang="zh-CN" sz="2400" dirty="0">
              <a:solidFill>
                <a:schemeClr val="accent6"/>
              </a:solidFill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134076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Static System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	The database is static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The </a:t>
            </a:r>
            <a:r>
              <a:rPr lang="en-US" altLang="zh-CN" sz="2400" dirty="0" smtClean="0">
                <a:latin typeface="Cmss10" panose="020B0500000000000000" pitchFamily="34" charset="0"/>
              </a:rPr>
              <a:t>environment </a:t>
            </a:r>
            <a:r>
              <a:rPr lang="en-US" altLang="zh-CN" sz="2400" dirty="0">
                <a:latin typeface="Cmss10" panose="020B0500000000000000" pitchFamily="34" charset="0"/>
              </a:rPr>
              <a:t>is </a:t>
            </a:r>
            <a:r>
              <a:rPr lang="en-US" altLang="zh-CN" sz="2400" dirty="0" smtClean="0">
                <a:latin typeface="Cmss10" panose="020B0500000000000000" pitchFamily="34" charset="0"/>
              </a:rPr>
              <a:t>static	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373376" y="3561773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72940" y="3460237"/>
            <a:ext cx="0" cy="1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029124" y="3460237"/>
            <a:ext cx="0" cy="120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77377" y="3663310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Calibrating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73140" y="3663310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Mapping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81652" y="3356513"/>
            <a:ext cx="354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t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938316" y="3482995"/>
            <a:ext cx="0" cy="120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594500" y="3482995"/>
            <a:ext cx="0" cy="120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042753" y="3686068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Calibrating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94500" y="3687569"/>
            <a:ext cx="157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Mapping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901332" y="3022139"/>
            <a:ext cx="0" cy="1310548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361272" y="4449453"/>
            <a:ext cx="154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000" dirty="0" smtClean="0">
                <a:latin typeface="Cmss10" panose="020B0500000000000000" pitchFamily="34" charset="0"/>
              </a:rPr>
              <a:t>Environment changes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28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998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Q&amp;A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544" y="764704"/>
            <a:ext cx="685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Why don’t use hamming distance when matching?</a:t>
            </a:r>
            <a:endParaRPr lang="en-US" altLang="zh-CN" sz="2400" dirty="0">
              <a:solidFill>
                <a:schemeClr val="accent6"/>
              </a:solidFill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156792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</a:rPr>
              <a:t>Our system allow </a:t>
            </a:r>
            <a:r>
              <a:rPr lang="en-US" altLang="zh-CN" sz="2400" dirty="0" smtClean="0">
                <a:latin typeface="Cmss10" panose="020B0500000000000000" pitchFamily="34" charset="0"/>
              </a:rPr>
              <a:t>the combination </a:t>
            </a:r>
            <a:r>
              <a:rPr lang="en-US" altLang="zh-CN" sz="2400" dirty="0">
                <a:latin typeface="Cmss10" panose="020B0500000000000000" pitchFamily="34" charset="0"/>
              </a:rPr>
              <a:t>of different measurement. The </a:t>
            </a:r>
            <a:r>
              <a:rPr lang="en-US" altLang="zh-CN" sz="2400" dirty="0" smtClean="0">
                <a:latin typeface="Cmss10" panose="020B0500000000000000" pitchFamily="34" charset="0"/>
              </a:rPr>
              <a:t>information collected </a:t>
            </a:r>
            <a:r>
              <a:rPr lang="en-US" altLang="zh-CN" sz="2400" dirty="0">
                <a:latin typeface="Cmss10" panose="020B0500000000000000" pitchFamily="34" charset="0"/>
              </a:rPr>
              <a:t>by different methods have different units </a:t>
            </a:r>
            <a:r>
              <a:rPr lang="en-US" altLang="zh-CN" sz="2400" dirty="0" smtClean="0">
                <a:latin typeface="Cmss10" panose="020B0500000000000000" pitchFamily="34" charset="0"/>
              </a:rPr>
              <a:t>and can </a:t>
            </a:r>
            <a:r>
              <a:rPr lang="en-US" altLang="zh-CN" sz="2400" dirty="0">
                <a:latin typeface="Cmss10" panose="020B0500000000000000" pitchFamily="34" charset="0"/>
              </a:rPr>
              <a:t>not be calculated </a:t>
            </a:r>
            <a:r>
              <a:rPr lang="en-US" altLang="zh-CN" sz="2400" dirty="0" smtClean="0">
                <a:latin typeface="Cmss10" panose="020B0500000000000000" pitchFamily="34" charset="0"/>
              </a:rPr>
              <a:t>together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Different information </a:t>
            </a:r>
            <a:r>
              <a:rPr lang="en-US" altLang="zh-CN" sz="2400" dirty="0">
                <a:latin typeface="Cmss10" panose="020B0500000000000000" pitchFamily="34" charset="0"/>
              </a:rPr>
              <a:t>tend to have different </a:t>
            </a:r>
            <a:r>
              <a:rPr lang="en-US" altLang="zh-CN" sz="2400" dirty="0" smtClean="0">
                <a:latin typeface="Cmss10" panose="020B0500000000000000" pitchFamily="34" charset="0"/>
              </a:rPr>
              <a:t>weight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Eliminate the shape </a:t>
            </a:r>
            <a:r>
              <a:rPr lang="en-US" altLang="zh-CN" sz="2400" dirty="0">
                <a:latin typeface="Cmss10" panose="020B0500000000000000" pitchFamily="34" charset="0"/>
              </a:rPr>
              <a:t>noisy influence</a:t>
            </a:r>
            <a:endParaRPr lang="en-US" altLang="zh-CN" sz="2400" dirty="0" smtClean="0">
              <a:latin typeface="Cmss10" panose="020B0500000000000000" pitchFamily="34" charset="0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29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340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9139" y="706737"/>
            <a:ext cx="796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Crowdsourcing systems is an effective large-scale </a:t>
            </a:r>
            <a:r>
              <a:rPr lang="en-US" altLang="zh-CN" sz="2400" dirty="0">
                <a:solidFill>
                  <a:schemeClr val="accent6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human-powered platform</a:t>
            </a: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 for performing tasks.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966145"/>
              </p:ext>
            </p:extLst>
          </p:nvPr>
        </p:nvGraphicFramePr>
        <p:xfrm>
          <a:off x="1187624" y="1832212"/>
          <a:ext cx="4471722" cy="223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Image" r:id="rId4" imgW="6603120" imgH="3301560" progId="Photoshop.Image.12">
                  <p:embed/>
                </p:oleObj>
              </mc:Choice>
              <mc:Fallback>
                <p:oleObj name="Image" r:id="rId4" imgW="6603120" imgH="33015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832212"/>
                        <a:ext cx="4471722" cy="2236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87624" y="4405495"/>
            <a:ext cx="4329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Image Classification</a:t>
            </a:r>
            <a:endParaRPr lang="en-US" altLang="zh-CN" sz="2400" dirty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  <a:sym typeface="Arial" charset="0"/>
              </a:rPr>
              <a:t>Recommendation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  <a:sym typeface="Arial" charset="0"/>
              </a:rPr>
              <a:t>Transcription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</a:rPr>
              <a:t>Proofreading</a:t>
            </a:r>
            <a:endParaRPr lang="zh-CN" altLang="en-US" sz="2400" dirty="0">
              <a:latin typeface="Cmss10" panose="020B0500000000000000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83666"/>
            <a:ext cx="1187152" cy="98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9453"/>
            <a:ext cx="987202" cy="106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rowdsourcing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3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101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48326"/>
            <a:ext cx="9144000" cy="1344278"/>
          </a:xfrm>
        </p:spPr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rgbClr val="3333B2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Thank You</a:t>
            </a:r>
            <a:endParaRPr lang="zh-CN" altLang="en-US" sz="4400" dirty="0">
              <a:solidFill>
                <a:srgbClr val="3333B2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30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030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rowdsourcing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笑脸 13"/>
          <p:cNvSpPr/>
          <p:nvPr/>
        </p:nvSpPr>
        <p:spPr>
          <a:xfrm>
            <a:off x="1351830" y="1072139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笑脸 14"/>
          <p:cNvSpPr/>
          <p:nvPr/>
        </p:nvSpPr>
        <p:spPr>
          <a:xfrm>
            <a:off x="1351830" y="1510407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483378" y="1867691"/>
            <a:ext cx="3059" cy="69138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笑脸 16"/>
          <p:cNvSpPr/>
          <p:nvPr/>
        </p:nvSpPr>
        <p:spPr>
          <a:xfrm>
            <a:off x="1351830" y="2635118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481059" y="1732265"/>
            <a:ext cx="260035" cy="238365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701256" y="1628800"/>
            <a:ext cx="165618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1701256" y="1268760"/>
            <a:ext cx="1656185" cy="510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1701256" y="1916832"/>
            <a:ext cx="1656185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笑脸 37"/>
          <p:cNvSpPr/>
          <p:nvPr/>
        </p:nvSpPr>
        <p:spPr>
          <a:xfrm>
            <a:off x="5289463" y="1077083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笑脸 38"/>
          <p:cNvSpPr/>
          <p:nvPr/>
        </p:nvSpPr>
        <p:spPr>
          <a:xfrm>
            <a:off x="5289463" y="1515351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5421011" y="1872635"/>
            <a:ext cx="3059" cy="69138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笑脸 40"/>
          <p:cNvSpPr/>
          <p:nvPr/>
        </p:nvSpPr>
        <p:spPr>
          <a:xfrm>
            <a:off x="5289463" y="2640062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418692" y="1737209"/>
            <a:ext cx="260035" cy="238365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/>
          <p:nvPr/>
        </p:nvCxnSpPr>
        <p:spPr>
          <a:xfrm flipV="1">
            <a:off x="5660591" y="1972250"/>
            <a:ext cx="1634483" cy="738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5682293" y="1270380"/>
            <a:ext cx="1612781" cy="510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5682294" y="1646633"/>
            <a:ext cx="1601792" cy="222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982779" y="3140853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Workers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119770" y="231287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Tasks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039267" y="3142473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Workers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213695" y="2351814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Tasks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94181" y="3983989"/>
            <a:ext cx="6854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Allocate the tasks 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Collect the </a:t>
            </a: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answers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Do the inference and find </a:t>
            </a: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true(estimate) answers </a:t>
            </a:r>
            <a:endParaRPr lang="en-US" altLang="zh-CN" sz="2400" dirty="0">
              <a:solidFill>
                <a:schemeClr val="accent6"/>
              </a:solidFill>
              <a:latin typeface="Cmss10" panose="020B0500000000000000" pitchFamily="34" charset="0"/>
            </a:endParaRPr>
          </a:p>
        </p:txBody>
      </p:sp>
      <p:sp>
        <p:nvSpPr>
          <p:cNvPr id="62" name="灯片编号占位符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4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454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1520" y="446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Indoor Localization</a:t>
            </a:r>
            <a:endParaRPr lang="zh-CN" altLang="en-US" sz="24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544" y="764704"/>
            <a:ext cx="6854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Manual Configuration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</a:rPr>
              <a:t>Outdoor: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Global Positioning System (GPS</a:t>
            </a:r>
            <a:r>
              <a:rPr lang="en-US" altLang="zh-CN" sz="2400" dirty="0" smtClean="0">
                <a:latin typeface="Cmss10" panose="020B0500000000000000" pitchFamily="34" charset="0"/>
              </a:rPr>
              <a:t>)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</a:rPr>
              <a:t>Indoor: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Physical </a:t>
            </a:r>
            <a:r>
              <a:rPr lang="en-US" altLang="zh-CN" sz="2400" dirty="0" smtClean="0">
                <a:latin typeface="Cmss10" panose="020B0500000000000000" pitchFamily="34" charset="0"/>
              </a:rPr>
              <a:t>Measurements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Received </a:t>
            </a:r>
            <a:r>
              <a:rPr lang="en-US" altLang="zh-CN" sz="2400" dirty="0">
                <a:latin typeface="Cmss10" panose="020B0500000000000000" pitchFamily="34" charset="0"/>
              </a:rPr>
              <a:t>Signal </a:t>
            </a:r>
            <a:r>
              <a:rPr lang="en-US" altLang="zh-CN" sz="2400" dirty="0" smtClean="0">
                <a:latin typeface="Cmss10" panose="020B0500000000000000" pitchFamily="34" charset="0"/>
              </a:rPr>
              <a:t>Strength (RSS)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	Power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Time (TOA)</a:t>
            </a: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Angle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Channel response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	……</a:t>
            </a:r>
            <a:endParaRPr lang="en-US" altLang="zh-CN" sz="2400" dirty="0">
              <a:latin typeface="Cmss10" panose="020B0500000000000000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5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677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1520" y="446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Indoor Localization</a:t>
            </a:r>
            <a:endParaRPr lang="zh-CN" altLang="en-US" sz="24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544" y="764704"/>
            <a:ext cx="6854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</a:rPr>
              <a:t>Mapping </a:t>
            </a:r>
            <a:r>
              <a:rPr lang="en-US" altLang="zh-CN" sz="2400" dirty="0" smtClean="0">
                <a:latin typeface="Cmss10" panose="020B0500000000000000" pitchFamily="34" charset="0"/>
              </a:rPr>
              <a:t>Methods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	Geometric Mapping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Multipath Effects </a:t>
            </a:r>
            <a:r>
              <a:rPr lang="en-US" altLang="zh-CN" sz="2400" dirty="0">
                <a:latin typeface="Cmss10" panose="020B0500000000000000" pitchFamily="34" charset="0"/>
              </a:rPr>
              <a:t>I</a:t>
            </a:r>
            <a:r>
              <a:rPr lang="en-US" altLang="zh-CN" sz="2400" dirty="0" smtClean="0">
                <a:latin typeface="Cmss10" panose="020B0500000000000000" pitchFamily="34" charset="0"/>
              </a:rPr>
              <a:t>ndoors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Fingerprinting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r>
              <a:rPr lang="en-US" altLang="zh-CN" sz="2400" dirty="0" smtClean="0">
                <a:latin typeface="Cmss10" panose="020B0500000000000000" pitchFamily="34" charset="0"/>
              </a:rPr>
              <a:t>Building </a:t>
            </a:r>
            <a:r>
              <a:rPr lang="en-US" altLang="zh-CN" sz="2400" dirty="0">
                <a:latin typeface="Cmss10" panose="020B0500000000000000" pitchFamily="34" charset="0"/>
              </a:rPr>
              <a:t>a fingerprint database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	</a:t>
            </a: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</a:rPr>
              <a:t>			</a:t>
            </a:r>
            <a:r>
              <a:rPr lang="en-US" altLang="zh-CN" sz="2400" dirty="0" smtClean="0">
                <a:solidFill>
                  <a:schemeClr val="accent6"/>
                </a:solidFill>
                <a:latin typeface="Cmss10" panose="020B0500000000000000" pitchFamily="34" charset="0"/>
              </a:rPr>
              <a:t>Crowdsourcing</a:t>
            </a:r>
            <a:endParaRPr lang="en-US" altLang="zh-CN" sz="2400" dirty="0">
              <a:solidFill>
                <a:schemeClr val="accent6"/>
              </a:solidFill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</a:t>
            </a:r>
            <a:r>
              <a:rPr lang="en-US" altLang="zh-CN" sz="2400" dirty="0" smtClean="0">
                <a:latin typeface="Cmss10" panose="020B0500000000000000" pitchFamily="34" charset="0"/>
              </a:rPr>
              <a:t>	Pattern </a:t>
            </a:r>
            <a:r>
              <a:rPr lang="en-US" altLang="zh-CN" sz="2400" dirty="0">
                <a:latin typeface="Cmss10" panose="020B0500000000000000" pitchFamily="34" charset="0"/>
              </a:rPr>
              <a:t>Matching </a:t>
            </a:r>
            <a:r>
              <a:rPr lang="en-US" altLang="zh-CN" sz="2400" dirty="0" smtClean="0">
                <a:latin typeface="Cmss10" panose="020B0500000000000000" pitchFamily="34" charset="0"/>
              </a:rPr>
              <a:t>Approach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</a:rPr>
              <a:t>Objective</a:t>
            </a:r>
            <a:r>
              <a:rPr lang="en-US" altLang="zh-CN" sz="2400" dirty="0" smtClean="0">
                <a:latin typeface="Cmss10" panose="020B0500000000000000" pitchFamily="34" charset="0"/>
              </a:rPr>
              <a:t>:</a:t>
            </a:r>
            <a:endParaRPr lang="en-US" altLang="zh-CN" sz="2400" dirty="0">
              <a:latin typeface="Cmss10" panose="020B0500000000000000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</a:rPr>
              <a:t>	Get high </a:t>
            </a:r>
            <a:r>
              <a:rPr lang="en-US" altLang="zh-CN" sz="2400" dirty="0">
                <a:solidFill>
                  <a:schemeClr val="accent6"/>
                </a:solidFill>
                <a:latin typeface="Cmss10" panose="020B0500000000000000" pitchFamily="34" charset="0"/>
              </a:rPr>
              <a:t>accuracy</a:t>
            </a:r>
            <a:r>
              <a:rPr lang="en-US" altLang="zh-CN" sz="2400" dirty="0">
                <a:latin typeface="Cmss10" panose="020B0500000000000000" pitchFamily="34" charset="0"/>
              </a:rPr>
              <a:t> of the localization results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</a:endParaRPr>
          </a:p>
        </p:txBody>
      </p:sp>
      <p:sp>
        <p:nvSpPr>
          <p:cNvPr id="4" name="上箭头 3"/>
          <p:cNvSpPr/>
          <p:nvPr/>
        </p:nvSpPr>
        <p:spPr>
          <a:xfrm>
            <a:off x="4139952" y="3447655"/>
            <a:ext cx="144016" cy="360040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6</a:t>
            </a:fld>
            <a:r>
              <a:rPr lang="en-US" altLang="zh-CN" dirty="0" smtClean="0"/>
              <a:t> / 30</a:t>
            </a:r>
            <a:endParaRPr lang="zh-CN" altLang="zh-CN" dirty="0" smtClean="0"/>
          </a:p>
          <a:p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032892"/>
            <a:ext cx="3321452" cy="15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148" y="0"/>
            <a:ext cx="25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Outline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138" y="983464"/>
            <a:ext cx="44807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 Model and Algorithm</a:t>
            </a:r>
            <a:endParaRPr lang="en-US" altLang="zh-CN" sz="2400" dirty="0" smtClean="0">
              <a:solidFill>
                <a:srgbClr val="3333B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Main Results and Performance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Discussion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Simulation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2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2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7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126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System Model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18413"/>
              </p:ext>
            </p:extLst>
          </p:nvPr>
        </p:nvGraphicFramePr>
        <p:xfrm>
          <a:off x="4248150" y="523220"/>
          <a:ext cx="4438650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CorelDRAW" r:id="rId4" imgW="5919840" imgH="5795280" progId="CorelDraw.Graphic.15">
                  <p:embed/>
                </p:oleObj>
              </mc:Choice>
              <mc:Fallback>
                <p:oleObj name="CorelDRAW" r:id="rId4" imgW="5919840" imgH="579528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8150" y="523220"/>
                        <a:ext cx="4438650" cy="434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97064" y="4868208"/>
                <a:ext cx="422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064" y="4868208"/>
                <a:ext cx="42293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664679" y="2357178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79" y="2357178"/>
                <a:ext cx="42825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297441" y="836712"/>
            <a:ext cx="4418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l</a:t>
            </a:r>
            <a:r>
              <a:rPr lang="en-US" altLang="zh-CN" sz="24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Indoor region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zh-C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cell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zh-CN" sz="24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en-US" altLang="zh-CN" sz="24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)× (l</a:t>
            </a:r>
            <a:r>
              <a:rPr lang="en-US" altLang="zh-CN" sz="2400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cells</a:t>
            </a: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 transmitters </a:t>
            </a:r>
            <a:endParaRPr lang="en-US" altLang="zh-CN" sz="2400" dirty="0" smtClean="0">
              <a:solidFill>
                <a:schemeClr val="bg1"/>
              </a:solidFill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altLang="zh-CN" sz="2400" dirty="0" smtClean="0">
                <a:solidFill>
                  <a:schemeClr val="bg1"/>
                </a:solidFill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400" i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j 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1,2··· ,N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Objectives: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A. Building the database</a:t>
            </a: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	B.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106029" y="4581128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029" y="4581128"/>
                <a:ext cx="44037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08104" y="4197478"/>
                <a:ext cx="4359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197478"/>
                <a:ext cx="43595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249623"/>
              </p:ext>
            </p:extLst>
          </p:nvPr>
        </p:nvGraphicFramePr>
        <p:xfrm>
          <a:off x="1392986" y="3429000"/>
          <a:ext cx="2227484" cy="48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" name="Equation" r:id="rId10" imgW="1117440" imgH="241200" progId="Equation.DSMT4">
                  <p:embed/>
                </p:oleObj>
              </mc:Choice>
              <mc:Fallback>
                <p:oleObj name="Equation" r:id="rId10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92986" y="3429000"/>
                        <a:ext cx="2227484" cy="48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004440"/>
              </p:ext>
            </p:extLst>
          </p:nvPr>
        </p:nvGraphicFramePr>
        <p:xfrm>
          <a:off x="755576" y="836712"/>
          <a:ext cx="809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" name="Equation" r:id="rId12" imgW="406080" imgH="228600" progId="Equation.DSMT4">
                  <p:embed/>
                </p:oleObj>
              </mc:Choice>
              <mc:Fallback>
                <p:oleObj name="Equation" r:id="rId12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5576" y="836712"/>
                        <a:ext cx="80962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099800"/>
              </p:ext>
            </p:extLst>
          </p:nvPr>
        </p:nvGraphicFramePr>
        <p:xfrm>
          <a:off x="755576" y="1605816"/>
          <a:ext cx="8350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5576" y="1605816"/>
                        <a:ext cx="8350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43659"/>
              </p:ext>
            </p:extLst>
          </p:nvPr>
        </p:nvGraphicFramePr>
        <p:xfrm>
          <a:off x="683568" y="2322025"/>
          <a:ext cx="24050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Equation" r:id="rId16" imgW="1206360" imgH="228600" progId="Equation.DSMT4">
                  <p:embed/>
                </p:oleObj>
              </mc:Choice>
              <mc:Fallback>
                <p:oleObj name="Equation" r:id="rId16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3568" y="2322025"/>
                        <a:ext cx="2405062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8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7441" y="0"/>
            <a:ext cx="23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Cmss10" panose="020B0500000000000000" pitchFamily="34" charset="0"/>
                <a:cs typeface="Arial" panose="020B0604020202020204" pitchFamily="34" charset="0"/>
              </a:rPr>
              <a:t>System Model</a:t>
            </a:r>
            <a:endParaRPr lang="zh-CN" altLang="en-US" sz="2800" dirty="0">
              <a:solidFill>
                <a:schemeClr val="bg1"/>
              </a:solidFill>
              <a:latin typeface="Cmss10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77577"/>
              </p:ext>
            </p:extLst>
          </p:nvPr>
        </p:nvGraphicFramePr>
        <p:xfrm>
          <a:off x="4932040" y="257527"/>
          <a:ext cx="3754760" cy="367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" name="CorelDRAW" r:id="rId3" imgW="5919840" imgH="5795280" progId="CorelDraw.Graphic.15">
                  <p:embed/>
                </p:oleObj>
              </mc:Choice>
              <mc:Fallback>
                <p:oleObj name="CorelDRAW" r:id="rId3" imgW="5919840" imgH="5795280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257527"/>
                        <a:ext cx="3754760" cy="367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97441" y="836712"/>
            <a:ext cx="47786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33B2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A. Building the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database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Workers submit their </a:t>
            </a:r>
            <a:r>
              <a:rPr lang="en-US" altLang="zh-CN" sz="2400" dirty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receive </a:t>
            </a: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signal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We get the fingerprint of each cells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by</a:t>
            </a: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endParaRPr lang="en-US" altLang="zh-CN" sz="2400" dirty="0" smtClean="0">
              <a:latin typeface="Cmss10" panose="020B0500000000000000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rgbClr val="3333B2"/>
              </a:buClr>
              <a:buSzPct val="80000"/>
            </a:pPr>
            <a:r>
              <a:rPr lang="en-US" altLang="zh-CN" sz="2400" dirty="0" smtClean="0">
                <a:latin typeface="Cmss10" panose="020B0500000000000000" pitchFamily="34" charset="0"/>
                <a:ea typeface="Tahoma" panose="020B0604030504040204" pitchFamily="34" charset="0"/>
                <a:cs typeface="Arial" panose="020B0604020202020204" pitchFamily="34" charset="0"/>
              </a:rPr>
              <a:t>Then the database is</a:t>
            </a:r>
          </a:p>
        </p:txBody>
      </p:sp>
      <p:sp>
        <p:nvSpPr>
          <p:cNvPr id="17" name="笑脸 16"/>
          <p:cNvSpPr/>
          <p:nvPr/>
        </p:nvSpPr>
        <p:spPr>
          <a:xfrm>
            <a:off x="5802886" y="5116793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sp>
        <p:nvSpPr>
          <p:cNvPr id="18" name="笑脸 17"/>
          <p:cNvSpPr/>
          <p:nvPr/>
        </p:nvSpPr>
        <p:spPr>
          <a:xfrm>
            <a:off x="6604000" y="5102128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164288" y="5229200"/>
            <a:ext cx="899208" cy="753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笑脸 19"/>
          <p:cNvSpPr/>
          <p:nvPr/>
        </p:nvSpPr>
        <p:spPr>
          <a:xfrm>
            <a:off x="8386660" y="5116793"/>
            <a:ext cx="269213" cy="269213"/>
          </a:xfrm>
          <a:prstGeom prst="smileyFac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567019"/>
              </p:ext>
            </p:extLst>
          </p:nvPr>
        </p:nvGraphicFramePr>
        <p:xfrm>
          <a:off x="653728" y="2037041"/>
          <a:ext cx="42783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" name="Equation" r:id="rId5" imgW="2145960" imgH="253800" progId="Equation.DSMT4">
                  <p:embed/>
                </p:oleObj>
              </mc:Choice>
              <mc:Fallback>
                <p:oleObj name="Equation" r:id="rId5" imgW="2145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728" y="2037041"/>
                        <a:ext cx="42783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43640"/>
              </p:ext>
            </p:extLst>
          </p:nvPr>
        </p:nvGraphicFramePr>
        <p:xfrm>
          <a:off x="653728" y="5740400"/>
          <a:ext cx="2328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728" y="5740400"/>
                        <a:ext cx="232886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398561"/>
              </p:ext>
            </p:extLst>
          </p:nvPr>
        </p:nvGraphicFramePr>
        <p:xfrm>
          <a:off x="626845" y="3205103"/>
          <a:ext cx="42513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Equation" r:id="rId9" imgW="2133360" imgH="266400" progId="Equation.DSMT4">
                  <p:embed/>
                </p:oleObj>
              </mc:Choice>
              <mc:Fallback>
                <p:oleObj name="Equation" r:id="rId9" imgW="2133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6845" y="3205103"/>
                        <a:ext cx="425132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直接连接符 22"/>
          <p:cNvCxnSpPr>
            <a:stCxn id="17" idx="0"/>
          </p:cNvCxnSpPr>
          <p:nvPr/>
        </p:nvCxnSpPr>
        <p:spPr>
          <a:xfrm flipV="1">
            <a:off x="5937493" y="4581128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0"/>
          </p:cNvCxnSpPr>
          <p:nvPr/>
        </p:nvCxnSpPr>
        <p:spPr>
          <a:xfrm flipV="1">
            <a:off x="5937493" y="4603095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7" idx="0"/>
          </p:cNvCxnSpPr>
          <p:nvPr/>
        </p:nvCxnSpPr>
        <p:spPr>
          <a:xfrm flipH="1" flipV="1">
            <a:off x="5652120" y="4603095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729581" y="4564458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6729581" y="4586425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6444208" y="4586425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532440" y="4581128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532440" y="4603095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8247067" y="4603095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6608372" y="3624801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6608372" y="3646768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6322999" y="3646768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 flipV="1">
            <a:off x="7230272" y="3624801"/>
            <a:ext cx="0" cy="53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7230272" y="3646768"/>
            <a:ext cx="260508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944899" y="3646768"/>
            <a:ext cx="285373" cy="513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弧形 46"/>
          <p:cNvSpPr/>
          <p:nvPr/>
        </p:nvSpPr>
        <p:spPr>
          <a:xfrm rot="16320000">
            <a:off x="5746726" y="4635062"/>
            <a:ext cx="365681" cy="542460"/>
          </a:xfrm>
          <a:prstGeom prst="arc">
            <a:avLst>
              <a:gd name="adj1" fmla="val 17220302"/>
              <a:gd name="adj2" fmla="val 42778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 rot="5520000">
            <a:off x="6425628" y="3559804"/>
            <a:ext cx="365681" cy="542460"/>
          </a:xfrm>
          <a:prstGeom prst="arc">
            <a:avLst>
              <a:gd name="adj1" fmla="val 17220302"/>
              <a:gd name="adj2" fmla="val 427780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49" name="对象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99909"/>
              </p:ext>
            </p:extLst>
          </p:nvPr>
        </p:nvGraphicFramePr>
        <p:xfrm>
          <a:off x="626845" y="4189809"/>
          <a:ext cx="34686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Equation" r:id="rId11" imgW="1739880" imgH="393480" progId="Equation.DSMT4">
                  <p:embed/>
                </p:oleObj>
              </mc:Choice>
              <mc:Fallback>
                <p:oleObj name="Equation" r:id="rId11" imgW="1739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6845" y="4189809"/>
                        <a:ext cx="3468688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8A5D-C724-49AC-8B6C-7E64FD2C8047}" type="slidenum">
              <a:rPr lang="zh-CN" altLang="zh-CN" smtClean="0"/>
              <a:pPr/>
              <a:t>9</a:t>
            </a:fld>
            <a:r>
              <a:rPr lang="en-US" altLang="zh-CN" smtClean="0"/>
              <a:t> / 30</a:t>
            </a:r>
            <a:endParaRPr lang="zh-CN" altLang="zh-CN" smtClean="0"/>
          </a:p>
          <a:p>
            <a:endParaRPr lang="zh-CN" altLang="zh-CN" dirty="0"/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30221"/>
              </p:ext>
            </p:extLst>
          </p:nvPr>
        </p:nvGraphicFramePr>
        <p:xfrm>
          <a:off x="5436096" y="4656077"/>
          <a:ext cx="250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36096" y="4656077"/>
                        <a:ext cx="2508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83266"/>
              </p:ext>
            </p:extLst>
          </p:nvPr>
        </p:nvGraphicFramePr>
        <p:xfrm>
          <a:off x="6156176" y="3752850"/>
          <a:ext cx="2508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3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56176" y="3752850"/>
                        <a:ext cx="2508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4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Pages>0</Pages>
  <Words>753</Words>
  <Characters>0</Characters>
  <Application>Microsoft Office PowerPoint</Application>
  <DocSecurity>0</DocSecurity>
  <PresentationFormat>全屏显示(4:3)</PresentationFormat>
  <Lines>0</Lines>
  <Paragraphs>327</Paragraphs>
  <Slides>30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宋体</vt:lpstr>
      <vt:lpstr>Arial</vt:lpstr>
      <vt:lpstr>Calibri</vt:lpstr>
      <vt:lpstr>Cambria Math</vt:lpstr>
      <vt:lpstr>cmss10</vt:lpstr>
      <vt:lpstr>cmss10</vt:lpstr>
      <vt:lpstr>Tahoma</vt:lpstr>
      <vt:lpstr>Times New Roman</vt:lpstr>
      <vt:lpstr>Wingdings</vt:lpstr>
      <vt:lpstr>默认设计模板</vt:lpstr>
      <vt:lpstr>CorelDRAW</vt:lpstr>
      <vt:lpstr>Equation</vt:lpstr>
      <vt:lpstr>Image</vt:lpstr>
      <vt:lpstr>Crowdsourcing to Indoor Localization  based on Wireless Fingerprint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Gu</dc:creator>
  <cp:keywords/>
  <dc:description/>
  <cp:lastModifiedBy>Gu Zhicheng</cp:lastModifiedBy>
  <cp:revision>99</cp:revision>
  <dcterms:created xsi:type="dcterms:W3CDTF">2012-06-06T01:30:27Z</dcterms:created>
  <dcterms:modified xsi:type="dcterms:W3CDTF">2014-05-05T23:29:00Z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