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61" r:id="rId3"/>
    <p:sldId id="294" r:id="rId4"/>
    <p:sldId id="257" r:id="rId5"/>
    <p:sldId id="260" r:id="rId6"/>
    <p:sldId id="295" r:id="rId7"/>
    <p:sldId id="296" r:id="rId8"/>
    <p:sldId id="265" r:id="rId9"/>
    <p:sldId id="264" r:id="rId10"/>
    <p:sldId id="297" r:id="rId11"/>
    <p:sldId id="283" r:id="rId12"/>
    <p:sldId id="298" r:id="rId13"/>
    <p:sldId id="301" r:id="rId14"/>
    <p:sldId id="299" r:id="rId15"/>
    <p:sldId id="302" r:id="rId16"/>
    <p:sldId id="300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292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1" autoAdjust="0"/>
    <p:restoredTop sz="81625" autoAdjust="0"/>
  </p:normalViewPr>
  <p:slideViewPr>
    <p:cSldViewPr snapToGrid="0">
      <p:cViewPr varScale="1">
        <p:scale>
          <a:sx n="62" d="100"/>
          <a:sy n="62" d="100"/>
        </p:scale>
        <p:origin x="990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2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18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1AF13-5C3C-4736-9FF0-C5FE5B6F2390}" type="datetimeFigureOut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041F-8795-4DB5-BDA4-EC6D73AA78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97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476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 see means</a:t>
            </a:r>
            <a:r>
              <a:rPr lang="en-US" altLang="zh-CN" baseline="0" dirty="0" smtClean="0"/>
              <a:t> to be exposed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509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</a:t>
            </a:r>
            <a:r>
              <a:rPr lang="en-US" altLang="zh-CN" baseline="0" dirty="0" smtClean="0"/>
              <a:t> simplify, we assume </a:t>
            </a:r>
            <a:r>
              <a:rPr lang="en-US" altLang="zh-CN" baseline="0" dirty="0" err="1" smtClean="0"/>
              <a:t>poisson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199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0164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3800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If a user will post a message, the expose times will be within 4</a:t>
            </a:r>
          </a:p>
          <a:p>
            <a:r>
              <a:rPr lang="en-US" altLang="zh-CN" dirty="0" smtClean="0"/>
              <a:t>…..and here P means we use a </a:t>
            </a:r>
            <a:r>
              <a:rPr lang="en-US" altLang="zh-CN" dirty="0" err="1" smtClean="0"/>
              <a:t>bernuli</a:t>
            </a:r>
            <a:r>
              <a:rPr lang="en-US" altLang="zh-CN" dirty="0" smtClean="0"/>
              <a:t> distribution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705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820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But there is a difficulty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1133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The sigma Z  item is very hard to derive with respect to z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185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Iteratively …… with these two </a:t>
            </a:r>
            <a:r>
              <a:rPr lang="en-US" altLang="zh-CN" dirty="0" err="1" smtClean="0"/>
              <a:t>fuctions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9826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Let me introduce</a:t>
            </a:r>
            <a:r>
              <a:rPr lang="en-US" altLang="zh-CN" baseline="0" dirty="0" smtClean="0"/>
              <a:t> the basic ideas of EM	</a:t>
            </a:r>
            <a:endParaRPr lang="en-US" altLang="zh-CN" dirty="0" smtClean="0"/>
          </a:p>
          <a:p>
            <a:pPr>
              <a:lnSpc>
                <a:spcPct val="170000"/>
              </a:lnSpc>
            </a:pPr>
            <a:r>
              <a:rPr lang="en-US" altLang="zh-CN" dirty="0" smtClean="0"/>
              <a:t>First we arbitrarily….	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E step is to </a:t>
            </a:r>
            <a:r>
              <a:rPr lang="en-US" altLang="zh-CN" dirty="0" err="1" smtClean="0"/>
              <a:t>determin</a:t>
            </a:r>
            <a:r>
              <a:rPr lang="en-US" altLang="zh-CN" baseline="0" dirty="0" smtClean="0"/>
              <a:t> z as a latent threshold of post.	</a:t>
            </a:r>
          </a:p>
          <a:p>
            <a:pPr>
              <a:lnSpc>
                <a:spcPct val="170000"/>
              </a:lnSpc>
            </a:pPr>
            <a:r>
              <a:rPr lang="en-US" altLang="zh-CN" baseline="0" dirty="0" smtClean="0"/>
              <a:t>M-step use the z in e step to </a:t>
            </a:r>
            <a:r>
              <a:rPr lang="en-US" altLang="zh-CN" baseline="0" dirty="0" err="1" smtClean="0"/>
              <a:t>determin</a:t>
            </a:r>
            <a:r>
              <a:rPr lang="en-US" altLang="zh-CN" baseline="0" dirty="0" smtClean="0"/>
              <a:t> other parameters.	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966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Since I use the epidemic spreading model, the</a:t>
            </a:r>
            <a:r>
              <a:rPr lang="en-US" altLang="zh-CN" baseline="0" dirty="0" smtClean="0"/>
              <a:t> term infect means…expose…	</a:t>
            </a:r>
            <a:endParaRPr lang="en-US" altLang="zh-CN" dirty="0" smtClean="0"/>
          </a:p>
          <a:p>
            <a:r>
              <a:rPr lang="en-US" altLang="zh-CN" dirty="0" smtClean="0"/>
              <a:t>Our target is to predict ….</a:t>
            </a:r>
            <a:r>
              <a:rPr lang="en-US" altLang="zh-CN" baseline="0" dirty="0" smtClean="0"/>
              <a:t> Considering …..factors…	</a:t>
            </a:r>
          </a:p>
          <a:p>
            <a:r>
              <a:rPr lang="en-US" altLang="zh-CN" baseline="0" dirty="0" smtClean="0"/>
              <a:t>So I build a scheme of information diffusion…	</a:t>
            </a:r>
            <a:endParaRPr lang="en-US" altLang="zh-CN" dirty="0" smtClean="0"/>
          </a:p>
          <a:p>
            <a:r>
              <a:rPr lang="en-US" altLang="zh-CN" dirty="0" smtClean="0"/>
              <a:t>Previous</a:t>
            </a:r>
            <a:r>
              <a:rPr lang="en-US" altLang="zh-CN" baseline="0" dirty="0" smtClean="0"/>
              <a:t> work…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5059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Let</a:t>
            </a:r>
            <a:r>
              <a:rPr lang="en-US" altLang="zh-CN" baseline="0" dirty="0" smtClean="0"/>
              <a:t>s see the computational complexity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7241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The sigma Z  item is very hard to derive with respect to z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Although the expression is complicated, the items in it is pre-determined</a:t>
            </a:r>
            <a:r>
              <a:rPr lang="en-US" altLang="zh-CN" baseline="0" dirty="0" smtClean="0"/>
              <a:t> variables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15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9947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951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9145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23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1723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2.</a:t>
            </a:r>
            <a:r>
              <a:rPr lang="en-US" altLang="zh-CN" baseline="0" dirty="0" smtClean="0"/>
              <a:t> Which is unpredicted	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666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 now,</a:t>
            </a:r>
            <a:r>
              <a:rPr lang="en-US" altLang="zh-CN" baseline="0" dirty="0" smtClean="0"/>
              <a:t> we have to look at the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37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probability ….</a:t>
            </a:r>
            <a:r>
              <a:rPr lang="en-US" altLang="zh-CN" baseline="0" dirty="0" smtClean="0"/>
              <a:t> Is </a:t>
            </a:r>
            <a:r>
              <a:rPr lang="en-US" altLang="zh-CN" baseline="0" dirty="0" err="1" smtClean="0"/>
              <a:t>analysised</a:t>
            </a:r>
            <a:r>
              <a:rPr lang="en-US" altLang="zh-CN" baseline="0" dirty="0" smtClean="0"/>
              <a:t> in</a:t>
            </a:r>
            <a:r>
              <a:rPr lang="en-US" altLang="zh-CN" dirty="0" smtClean="0"/>
              <a:t> the survival</a:t>
            </a:r>
            <a:r>
              <a:rPr lang="en-US" altLang="zh-CN" baseline="0" dirty="0" smtClean="0"/>
              <a:t> model, T means the time we post the message, the expression means by t, we have got infected	</a:t>
            </a:r>
          </a:p>
          <a:p>
            <a:r>
              <a:rPr lang="en-US" altLang="zh-CN" baseline="0" dirty="0" smtClean="0"/>
              <a:t>We make a change to this classical model. Which means we may not post the message finally, at the rate a.	</a:t>
            </a:r>
          </a:p>
          <a:p>
            <a:r>
              <a:rPr lang="en-US" altLang="zh-CN" baseline="0" dirty="0" smtClean="0"/>
              <a:t>So how to define a?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003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</a:t>
            </a:r>
            <a:r>
              <a:rPr lang="en-US" altLang="zh-CN" baseline="0" dirty="0" smtClean="0"/>
              <a:t> defined a as a logistic classification problem.(</a:t>
            </a:r>
            <a:r>
              <a:rPr lang="zh-CN" altLang="en-US" baseline="0" dirty="0" smtClean="0"/>
              <a:t>黑板</a:t>
            </a:r>
            <a:r>
              <a:rPr lang="en-US" altLang="zh-CN" baseline="0" dirty="0" smtClean="0"/>
              <a:t>)</a:t>
            </a:r>
          </a:p>
          <a:p>
            <a:r>
              <a:rPr lang="en-US" altLang="zh-CN" baseline="0" dirty="0" smtClean="0"/>
              <a:t>First 2 is the frequency of send </a:t>
            </a:r>
            <a:r>
              <a:rPr lang="en-US" altLang="zh-CN" baseline="0" dirty="0" err="1" smtClean="0"/>
              <a:t>weibo</a:t>
            </a:r>
            <a:r>
              <a:rPr lang="en-US" altLang="zh-CN" baseline="0" dirty="0" smtClean="0"/>
              <a:t>.	</a:t>
            </a:r>
          </a:p>
          <a:p>
            <a:r>
              <a:rPr lang="en-US" altLang="zh-CN" baseline="0" dirty="0" smtClean="0"/>
              <a:t>Second 2 is the directional concern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720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With a defined, we can rewrite the infect</a:t>
            </a:r>
            <a:r>
              <a:rPr lang="en-US" altLang="zh-CN" baseline="0" dirty="0" smtClean="0"/>
              <a:t> probability, this expression is qualified. Because it is descending, and in a range.</a:t>
            </a:r>
          </a:p>
          <a:p>
            <a:r>
              <a:rPr lang="en-US" altLang="zh-CN" baseline="0" dirty="0" smtClean="0"/>
              <a:t>(</a:t>
            </a:r>
            <a:r>
              <a:rPr lang="zh-CN" altLang="en-US" baseline="0" dirty="0" smtClean="0"/>
              <a:t>后一句要手指着说</a:t>
            </a:r>
            <a:r>
              <a:rPr lang="en-US" altLang="zh-CN" baseline="0" dirty="0" smtClean="0"/>
              <a:t>)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0466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Internal</a:t>
            </a:r>
            <a:r>
              <a:rPr lang="en-US" altLang="zh-CN" baseline="0" dirty="0" smtClean="0"/>
              <a:t> infection is easy, </a:t>
            </a:r>
            <a:r>
              <a:rPr lang="en-US" altLang="zh-CN" dirty="0" smtClean="0"/>
              <a:t>Then we can move to a more complicated one.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087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2041F-8795-4DB5-BDA4-EC6D73AA788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135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B502-998D-4F2C-B85F-47097F93E961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98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8D2E-A254-40BC-88DE-1FDCE39E94F3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709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8529-7753-4A94-8FB8-B3924491AB6A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93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5E15-1DF6-423D-8291-FF27134162AA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45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5728-AAD7-4091-9060-D6A4FF76B808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661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E9A-E108-4405-83D9-EADC2F02BA75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324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AF18-35ED-4A99-B00A-14ED5BACA644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82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4F77-7FBB-4DEA-AD30-76CF4A82B3E5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30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0302-EBCD-4488-8B28-4F8CEEEEA8CB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80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510C-B039-4346-A998-4D5B4AD48A36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32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64D3-C13E-4E04-806D-84FAC9A45DEF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14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57DC-A849-428B-9DD5-7DA1E2C0D522}" type="datetime1">
              <a:rPr lang="zh-CN" altLang="en-US" smtClean="0"/>
              <a:t>2014/6/21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930E-FF5E-4D0E-BBBF-DB01B1FA64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60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oleObject" Target="../embeddings/oleObject37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1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vmlDrawing" Target="../drawings/vmlDrawing2.vml"/><Relationship Id="rId16" Type="http://schemas.openxmlformats.org/officeDocument/2006/relationships/oleObject" Target="../embeddings/oleObject7.bin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9.png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235200"/>
            <a:ext cx="12192000" cy="2387600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</a:rPr>
              <a:t>Predict </a:t>
            </a:r>
            <a:r>
              <a:rPr lang="en-US" altLang="zh-CN" sz="4400" dirty="0">
                <a:solidFill>
                  <a:schemeClr val="bg1"/>
                </a:solidFill>
              </a:rPr>
              <a:t>User’s </a:t>
            </a:r>
            <a:r>
              <a:rPr lang="en-US" altLang="zh-CN" sz="4400" dirty="0" smtClean="0">
                <a:solidFill>
                  <a:schemeClr val="bg1"/>
                </a:solidFill>
              </a:rPr>
              <a:t>Attitudes with </a:t>
            </a:r>
            <a:r>
              <a:rPr lang="en-US" altLang="zh-CN" sz="4400" dirty="0">
                <a:solidFill>
                  <a:schemeClr val="bg1"/>
                </a:solidFill>
              </a:rPr>
              <a:t>Internal and External Factors </a:t>
            </a:r>
            <a:r>
              <a:rPr lang="en-US" altLang="zh-CN" sz="4400" dirty="0" smtClean="0">
                <a:solidFill>
                  <a:schemeClr val="bg1"/>
                </a:solidFill>
              </a:rPr>
              <a:t>in OSN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95959" y="4438951"/>
            <a:ext cx="9144000" cy="1655763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pPr algn="r"/>
            <a:endParaRPr lang="en-US" altLang="zh-CN" dirty="0"/>
          </a:p>
          <a:p>
            <a:pPr algn="r"/>
            <a:r>
              <a:rPr lang="en-US" altLang="zh-CN" dirty="0" smtClean="0"/>
              <a:t>Presented by: </a:t>
            </a:r>
            <a:r>
              <a:rPr lang="en-US" altLang="zh-CN" dirty="0"/>
              <a:t>Wanning Jiang 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421650"/>
              </p:ext>
            </p:extLst>
          </p:nvPr>
        </p:nvGraphicFramePr>
        <p:xfrm>
          <a:off x="4794251" y="23971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94251" y="23971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8366437"/>
      </p:ext>
    </p:extLst>
  </p:cSld>
  <p:clrMapOvr>
    <a:masterClrMapping/>
  </p:clrMapOvr>
  <p:transition spd="slow" advTm="3105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External Infection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Two steps:</a:t>
            </a:r>
          </a:p>
          <a:p>
            <a:pPr lvl="1"/>
            <a:endParaRPr lang="en-US" altLang="zh-CN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Exposes (Bernoulli)</a:t>
            </a: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zh-CN" dirty="0" smtClean="0"/>
          </a:p>
          <a:p>
            <a:r>
              <a:rPr lang="en-US" altLang="zh-CN" dirty="0" smtClean="0"/>
              <a:t>Infection (Binary)</a:t>
            </a:r>
          </a:p>
        </p:txBody>
      </p:sp>
      <p:sp>
        <p:nvSpPr>
          <p:cNvPr id="49" name="灯片编号占位符 4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10</a:t>
            </a:fld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0268531"/>
      </p:ext>
    </p:extLst>
  </p:cSld>
  <p:clrMapOvr>
    <a:masterClrMapping/>
  </p:clrMapOvr>
  <p:transition spd="slow" advTm="457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External Infection——Exposes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At any time,  expose rate follows a Poisson distribution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In a time slot, the probability of an expose is</a:t>
            </a:r>
          </a:p>
          <a:p>
            <a:pPr>
              <a:lnSpc>
                <a:spcPct val="170000"/>
              </a:lnSpc>
            </a:pPr>
            <a:endParaRPr lang="en-US" altLang="zh-CN" dirty="0"/>
          </a:p>
          <a:p>
            <a:pPr>
              <a:lnSpc>
                <a:spcPct val="170000"/>
              </a:lnSpc>
            </a:pPr>
            <a:r>
              <a:rPr lang="en-US" altLang="zh-CN" dirty="0" smtClean="0"/>
              <a:t>Y represents the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external profiles</a:t>
            </a:r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11</a:t>
            </a:fld>
            <a:endParaRPr lang="zh-CN" altLang="en-US" sz="200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819389"/>
              </p:ext>
            </p:extLst>
          </p:nvPr>
        </p:nvGraphicFramePr>
        <p:xfrm>
          <a:off x="3889208" y="3401010"/>
          <a:ext cx="3425992" cy="1035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4" imgW="1282680" imgH="419040" progId="Equation.DSMT4">
                  <p:embed/>
                </p:oleObj>
              </mc:Choice>
              <mc:Fallback>
                <p:oleObj name="Equation" r:id="rId4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89208" y="3401010"/>
                        <a:ext cx="3425992" cy="1035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9795734"/>
      </p:ext>
    </p:extLst>
  </p:cSld>
  <p:clrMapOvr>
    <a:masterClrMapping/>
  </p:clrMapOvr>
  <p:transition spd="slow" advTm="20297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External Infection——Exposes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/>
              <a:t>Concern in defining the features Y:</a:t>
            </a:r>
          </a:p>
          <a:p>
            <a:pPr lvl="1">
              <a:lnSpc>
                <a:spcPct val="170000"/>
              </a:lnSpc>
            </a:pPr>
            <a:r>
              <a:rPr lang="en-US" altLang="zh-CN" dirty="0"/>
              <a:t>Interaction </a:t>
            </a:r>
            <a:r>
              <a:rPr lang="en-US" altLang="zh-CN" dirty="0" smtClean="0"/>
              <a:t>between platforms</a:t>
            </a:r>
            <a:endParaRPr lang="en-US" altLang="zh-CN" dirty="0"/>
          </a:p>
          <a:p>
            <a:pPr lvl="1">
              <a:lnSpc>
                <a:spcPct val="170000"/>
              </a:lnSpc>
            </a:pPr>
            <a:r>
              <a:rPr lang="en-US" altLang="zh-CN" dirty="0"/>
              <a:t>A</a:t>
            </a:r>
            <a:r>
              <a:rPr lang="en-US" altLang="zh-CN" dirty="0" smtClean="0"/>
              <a:t>dvertisement </a:t>
            </a:r>
            <a:r>
              <a:rPr lang="en-US" altLang="zh-CN" dirty="0"/>
              <a:t>on webpages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Vector </a:t>
            </a:r>
            <a:r>
              <a:rPr lang="en-US" altLang="zh-CN" dirty="0"/>
              <a:t>of heat </a:t>
            </a:r>
            <a:r>
              <a:rPr lang="en-US" altLang="zh-CN" dirty="0" smtClean="0"/>
              <a:t>of </a:t>
            </a:r>
            <a:r>
              <a:rPr lang="en-US" altLang="zh-CN" dirty="0"/>
              <a:t>news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User’s gender</a:t>
            </a:r>
          </a:p>
          <a:p>
            <a:pPr lvl="1"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12</a:t>
            </a:fld>
            <a:endParaRPr lang="zh-CN" altLang="en-US" sz="2000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445326"/>
              </p:ext>
            </p:extLst>
          </p:nvPr>
        </p:nvGraphicFramePr>
        <p:xfrm>
          <a:off x="6096000" y="2728998"/>
          <a:ext cx="5085347" cy="3005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4" imgW="2641320" imgH="1396800" progId="Equation.DSMT4">
                  <p:embed/>
                </p:oleObj>
              </mc:Choice>
              <mc:Fallback>
                <p:oleObj name="Equation" r:id="rId4" imgW="264132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0" y="2728998"/>
                        <a:ext cx="5085347" cy="3005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5983705" y="2582779"/>
            <a:ext cx="5518484" cy="3336758"/>
          </a:xfrm>
          <a:prstGeom prst="rect">
            <a:avLst/>
          </a:prstGeom>
          <a:noFill/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1763253"/>
      </p:ext>
    </p:extLst>
  </p:cSld>
  <p:clrMapOvr>
    <a:masterClrMapping/>
  </p:clrMapOvr>
  <p:transition spd="slow" advTm="70663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External Infection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Two steps: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Exposes (Bernoulli)</a:t>
            </a: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zh-CN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Infection (Binary)</a:t>
            </a:r>
          </a:p>
        </p:txBody>
      </p:sp>
      <p:sp>
        <p:nvSpPr>
          <p:cNvPr id="49" name="灯片编号占位符 4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13</a:t>
            </a:fld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46054814"/>
      </p:ext>
    </p:extLst>
  </p:cSld>
  <p:clrMapOvr>
    <a:masterClrMapping/>
  </p:clrMapOvr>
  <p:transition spd="slow" advTm="3104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External Infection——Gap function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The probability of infection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immediately</a:t>
            </a:r>
            <a:r>
              <a:rPr lang="en-US" altLang="zh-CN" dirty="0" smtClean="0"/>
              <a:t> after the </a:t>
            </a:r>
            <a:r>
              <a:rPr lang="en-US" altLang="zh-CN" dirty="0" err="1" smtClean="0"/>
              <a:t>z</a:t>
            </a:r>
            <a:r>
              <a:rPr lang="en-US" altLang="zh-CN" i="1" dirty="0" err="1" smtClean="0"/>
              <a:t>th</a:t>
            </a:r>
            <a:r>
              <a:rPr lang="en-US" altLang="zh-CN" dirty="0" smtClean="0"/>
              <a:t> expose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Assume:					and 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Than the cumulative probability of infection from external at time t is</a:t>
            </a:r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14</a:t>
            </a:fld>
            <a:endParaRPr lang="zh-CN" altLang="en-US" sz="200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242485"/>
              </p:ext>
            </p:extLst>
          </p:nvPr>
        </p:nvGraphicFramePr>
        <p:xfrm>
          <a:off x="4394200" y="2387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87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938178"/>
              </p:ext>
            </p:extLst>
          </p:nvPr>
        </p:nvGraphicFramePr>
        <p:xfrm>
          <a:off x="2630737" y="2715419"/>
          <a:ext cx="1465688" cy="1054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" name="Equation" r:id="rId6" imgW="634680" imgH="457200" progId="Equation.DSMT4">
                  <p:embed/>
                </p:oleObj>
              </mc:Choice>
              <mc:Fallback>
                <p:oleObj name="Equation" r:id="rId6" imgW="634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30737" y="2715419"/>
                        <a:ext cx="1465688" cy="1054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308080" y="2687295"/>
            <a:ext cx="1867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For</a:t>
            </a:r>
            <a:r>
              <a:rPr lang="en-US" altLang="zh-CN" dirty="0" smtClean="0"/>
              <a:t> </a:t>
            </a:r>
            <a:r>
              <a:rPr lang="en-US" altLang="zh-CN" sz="2800" dirty="0" smtClean="0"/>
              <a:t>z=1 to 4</a:t>
            </a:r>
            <a:endParaRPr lang="en-US" altLang="zh-CN" sz="2800" dirty="0"/>
          </a:p>
        </p:txBody>
      </p:sp>
      <p:sp>
        <p:nvSpPr>
          <p:cNvPr id="11" name="文本框 10"/>
          <p:cNvSpPr txBox="1"/>
          <p:nvPr/>
        </p:nvSpPr>
        <p:spPr>
          <a:xfrm>
            <a:off x="4306904" y="3194473"/>
            <a:ext cx="1121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others</a:t>
            </a: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036898"/>
              </p:ext>
            </p:extLst>
          </p:nvPr>
        </p:nvGraphicFramePr>
        <p:xfrm>
          <a:off x="7181716" y="2715419"/>
          <a:ext cx="1428884" cy="857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" name="Equation" r:id="rId8" imgW="634680" imgH="380880" progId="Equation.DSMT4">
                  <p:embed/>
                </p:oleObj>
              </mc:Choice>
              <mc:Fallback>
                <p:oleObj name="Equation" r:id="rId8" imgW="6346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81716" y="2715419"/>
                        <a:ext cx="1428884" cy="857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158525"/>
              </p:ext>
            </p:extLst>
          </p:nvPr>
        </p:nvGraphicFramePr>
        <p:xfrm>
          <a:off x="2314575" y="4412737"/>
          <a:ext cx="6508583" cy="1943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" name="Equation" r:id="rId10" imgW="2806560" imgH="838080" progId="Equation.DSMT4">
                  <p:embed/>
                </p:oleObj>
              </mc:Choice>
              <mc:Fallback>
                <p:oleObj name="Equation" r:id="rId10" imgW="28065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14575" y="4412737"/>
                        <a:ext cx="6508583" cy="1943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702064"/>
      </p:ext>
    </p:extLst>
  </p:cSld>
  <p:clrMapOvr>
    <a:masterClrMapping/>
  </p:clrMapOvr>
  <p:transition spd="slow" advTm="73206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Outline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>
                <a:solidFill>
                  <a:schemeClr val="accent1"/>
                </a:solidFill>
              </a:rPr>
              <a:t>Background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Internal Infection</a:t>
            </a: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en-US" altLang="zh-CN" dirty="0" err="1" smtClean="0">
                <a:solidFill>
                  <a:schemeClr val="accent1"/>
                </a:solidFill>
              </a:rPr>
              <a:t>Enternal</a:t>
            </a:r>
            <a:r>
              <a:rPr lang="en-US" altLang="zh-CN" dirty="0" smtClean="0">
                <a:solidFill>
                  <a:schemeClr val="accent1"/>
                </a:solidFill>
              </a:rPr>
              <a:t> Infection</a:t>
            </a:r>
            <a:endParaRPr lang="en-US" altLang="zh-CN" dirty="0">
              <a:solidFill>
                <a:schemeClr val="accent1"/>
              </a:solidFill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Solution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and analysis</a:t>
            </a:r>
          </a:p>
          <a:p>
            <a:pPr>
              <a:lnSpc>
                <a:spcPct val="170000"/>
              </a:lnSpc>
            </a:pPr>
            <a:r>
              <a:rPr lang="en-US" altLang="zh-CN" dirty="0"/>
              <a:t>Future work</a:t>
            </a:r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15</a:t>
            </a:fld>
            <a:endParaRPr lang="zh-CN" altLang="en-US" sz="2000"/>
          </a:p>
        </p:txBody>
      </p:sp>
    </p:spTree>
    <p:extLst>
      <p:ext uri="{BB962C8B-B14F-4D97-AF65-F5344CB8AC3E}">
        <p14:creationId xmlns:p14="http://schemas.microsoft.com/office/powerpoint/2010/main" val="3712961457"/>
      </p:ext>
    </p:extLst>
  </p:cSld>
  <p:clrMapOvr>
    <a:masterClrMapping/>
  </p:clrMapOvr>
  <p:transition spd="slow" advTm="4299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Solution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In summary, the infection probability is</a:t>
            </a:r>
          </a:p>
          <a:p>
            <a:pPr>
              <a:lnSpc>
                <a:spcPct val="170000"/>
              </a:lnSpc>
            </a:pPr>
            <a:endParaRPr lang="en-US" altLang="zh-CN" dirty="0"/>
          </a:p>
          <a:p>
            <a:pPr>
              <a:lnSpc>
                <a:spcPct val="170000"/>
              </a:lnSpc>
            </a:pPr>
            <a:r>
              <a:rPr lang="en-US" altLang="zh-CN" dirty="0" smtClean="0"/>
              <a:t> </a:t>
            </a:r>
            <a:r>
              <a:rPr lang="en-US" altLang="zh-CN" dirty="0"/>
              <a:t>M</a:t>
            </a:r>
            <a:r>
              <a:rPr lang="en-US" altLang="zh-CN" dirty="0" smtClean="0"/>
              <a:t>aximize the training data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likelihood</a:t>
            </a:r>
            <a:r>
              <a:rPr lang="en-US" altLang="zh-CN" dirty="0" smtClean="0"/>
              <a:t> to derive parameters</a:t>
            </a:r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/>
          </a:p>
          <a:p>
            <a:pPr lvl="1"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16</a:t>
            </a:fld>
            <a:endParaRPr lang="zh-CN" altLang="en-US" sz="2000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215367"/>
              </p:ext>
            </p:extLst>
          </p:nvPr>
        </p:nvGraphicFramePr>
        <p:xfrm>
          <a:off x="2887206" y="2800098"/>
          <a:ext cx="5723394" cy="697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4" imgW="1981080" imgH="241200" progId="Equation.DSMT4">
                  <p:embed/>
                </p:oleObj>
              </mc:Choice>
              <mc:Fallback>
                <p:oleObj name="Equation" r:id="rId4" imgW="1981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87206" y="2800098"/>
                        <a:ext cx="5723394" cy="697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46245"/>
              </p:ext>
            </p:extLst>
          </p:nvPr>
        </p:nvGraphicFramePr>
        <p:xfrm>
          <a:off x="2740025" y="4471988"/>
          <a:ext cx="5543550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Equation" r:id="rId6" imgW="2387520" imgH="685800" progId="Equation.DSMT4">
                  <p:embed/>
                </p:oleObj>
              </mc:Choice>
              <mc:Fallback>
                <p:oleObj name="Equation" r:id="rId6" imgW="23875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40025" y="4471988"/>
                        <a:ext cx="5543550" cy="159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048329"/>
      </p:ext>
    </p:extLst>
  </p:cSld>
  <p:clrMapOvr>
    <a:masterClrMapping/>
  </p:clrMapOvr>
  <p:transition spd="slow" advTm="823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Solution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The        is very hard because of 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Solution: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EM algorithm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Z is then a latent classification of every I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Basic idea: iteratively calculate Z and other parameters</a:t>
            </a:r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17</a:t>
            </a:fld>
            <a:endParaRPr lang="zh-CN" altLang="en-US" sz="2000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302260"/>
              </p:ext>
            </p:extLst>
          </p:nvPr>
        </p:nvGraphicFramePr>
        <p:xfrm>
          <a:off x="1741488" y="1931988"/>
          <a:ext cx="5461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4" imgW="228600" imgH="393480" progId="Equation.DSMT4">
                  <p:embed/>
                </p:oleObj>
              </mc:Choice>
              <mc:Fallback>
                <p:oleObj name="Equation" r:id="rId4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41488" y="1931988"/>
                        <a:ext cx="5461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208646"/>
              </p:ext>
            </p:extLst>
          </p:nvPr>
        </p:nvGraphicFramePr>
        <p:xfrm>
          <a:off x="5857541" y="1981586"/>
          <a:ext cx="476918" cy="843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Equation" r:id="rId6" imgW="164880" imgH="291960" progId="Equation.DSMT4">
                  <p:embed/>
                </p:oleObj>
              </mc:Choice>
              <mc:Fallback>
                <p:oleObj name="Equation" r:id="rId6" imgW="1648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57541" y="1981586"/>
                        <a:ext cx="476918" cy="843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1549566"/>
      </p:ext>
    </p:extLst>
  </p:cSld>
  <p:clrMapOvr>
    <a:masterClrMapping/>
  </p:clrMapOvr>
  <p:transition spd="slow" advTm="2218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Solution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The        is very hard because of 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Solution: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EM algorithm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Z is then a latent classification of every I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Basic idea: iteratively calculate Z and other parameters</a:t>
            </a:r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18</a:t>
            </a:fld>
            <a:endParaRPr lang="zh-CN" altLang="en-US" sz="2000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741488" y="1931988"/>
          <a:ext cx="5461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4" imgW="228600" imgH="393480" progId="Equation.DSMT4">
                  <p:embed/>
                </p:oleObj>
              </mc:Choice>
              <mc:Fallback>
                <p:oleObj name="Equation" r:id="rId4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41488" y="1931988"/>
                        <a:ext cx="5461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5857541" y="1981586"/>
          <a:ext cx="476918" cy="843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6" imgW="164880" imgH="291960" progId="Equation.DSMT4">
                  <p:embed/>
                </p:oleObj>
              </mc:Choice>
              <mc:Fallback>
                <p:oleObj name="Equation" r:id="rId6" imgW="1648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57541" y="1981586"/>
                        <a:ext cx="476918" cy="843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0960349"/>
      </p:ext>
    </p:extLst>
  </p:cSld>
  <p:clrMapOvr>
    <a:masterClrMapping/>
  </p:clrMapOvr>
  <p:transition spd="slow" advTm="2675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Solution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Initial the parameters arbitrarily, then do the following 2 steps iteratively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E-step: </a:t>
            </a:r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/>
          </a:p>
          <a:p>
            <a:pPr>
              <a:lnSpc>
                <a:spcPct val="170000"/>
              </a:lnSpc>
            </a:pPr>
            <a:r>
              <a:rPr lang="en-US" altLang="zh-CN" dirty="0" smtClean="0"/>
              <a:t>M-step:</a:t>
            </a:r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19</a:t>
            </a:fld>
            <a:endParaRPr lang="zh-CN" altLang="en-US" sz="2000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884816"/>
              </p:ext>
            </p:extLst>
          </p:nvPr>
        </p:nvGraphicFramePr>
        <p:xfrm>
          <a:off x="3509963" y="3134298"/>
          <a:ext cx="3868737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name="Equation" r:id="rId4" imgW="1688760" imgH="583920" progId="Equation.DSMT4">
                  <p:embed/>
                </p:oleObj>
              </mc:Choice>
              <mc:Fallback>
                <p:oleObj name="Equation" r:id="rId4" imgW="16887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9963" y="3134298"/>
                        <a:ext cx="3868737" cy="133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055467"/>
              </p:ext>
            </p:extLst>
          </p:nvPr>
        </p:nvGraphicFramePr>
        <p:xfrm>
          <a:off x="3307682" y="5594419"/>
          <a:ext cx="5302918" cy="854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Equation" r:id="rId6" imgW="1892160" imgH="304560" progId="Equation.DSMT4">
                  <p:embed/>
                </p:oleObj>
              </mc:Choice>
              <mc:Fallback>
                <p:oleObj name="Equation" r:id="rId6" imgW="18921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07682" y="5594419"/>
                        <a:ext cx="5302918" cy="854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702476"/>
              </p:ext>
            </p:extLst>
          </p:nvPr>
        </p:nvGraphicFramePr>
        <p:xfrm>
          <a:off x="4394200" y="2387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8" name="Equation" r:id="rId8" imgW="914400" imgH="198720" progId="Equation.DSMT4">
                  <p:embed/>
                </p:oleObj>
              </mc:Choice>
              <mc:Fallback>
                <p:oleObj name="Equation" r:id="rId8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94200" y="2387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0867802"/>
      </p:ext>
    </p:extLst>
  </p:cSld>
  <p:clrMapOvr>
    <a:masterClrMapping/>
  </p:clrMapOvr>
  <p:transition spd="slow" advTm="4802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Background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Target</a:t>
            </a:r>
          </a:p>
          <a:p>
            <a:pPr lvl="1"/>
            <a:r>
              <a:rPr lang="en-US" altLang="zh-CN" dirty="0" smtClean="0"/>
              <a:t>Predict whether a user holds an active attitude towards a piece of information</a:t>
            </a:r>
          </a:p>
          <a:p>
            <a:pPr lvl="1"/>
            <a:endParaRPr lang="en-US" altLang="zh-CN" dirty="0" smtClean="0"/>
          </a:p>
          <a:p>
            <a:r>
              <a:rPr lang="en-US" altLang="zh-CN" dirty="0"/>
              <a:t>Information diffusion scheme in my work</a:t>
            </a:r>
          </a:p>
          <a:p>
            <a:pPr lvl="1"/>
            <a:r>
              <a:rPr lang="en-US" altLang="zh-CN" dirty="0"/>
              <a:t>External Influence</a:t>
            </a:r>
          </a:p>
          <a:p>
            <a:pPr lvl="1"/>
            <a:r>
              <a:rPr lang="en-US" altLang="zh-CN" dirty="0"/>
              <a:t>Internal Influence</a:t>
            </a:r>
          </a:p>
          <a:p>
            <a:pPr lvl="1"/>
            <a:r>
              <a:rPr lang="en-US" altLang="zh-CN" dirty="0"/>
              <a:t>Individual variance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Problems arise</a:t>
            </a:r>
          </a:p>
          <a:p>
            <a:pPr lvl="1"/>
            <a:endParaRPr lang="en-US" altLang="zh-CN" dirty="0" smtClean="0"/>
          </a:p>
          <a:p>
            <a:pPr marL="457189" lvl="1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2</a:t>
            </a:fld>
            <a:endParaRPr lang="zh-CN" altLang="en-US" sz="2000" dirty="0"/>
          </a:p>
        </p:txBody>
      </p:sp>
      <p:grpSp>
        <p:nvGrpSpPr>
          <p:cNvPr id="20" name="组合 19"/>
          <p:cNvGrpSpPr/>
          <p:nvPr/>
        </p:nvGrpSpPr>
        <p:grpSpPr>
          <a:xfrm>
            <a:off x="5256410" y="3725244"/>
            <a:ext cx="5189545" cy="3241242"/>
            <a:chOff x="5919830" y="3480237"/>
            <a:chExt cx="5189545" cy="3241242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587967"/>
              <a:ext cx="3711472" cy="3133512"/>
            </a:xfrm>
            <a:prstGeom prst="rect">
              <a:avLst/>
            </a:prstGeom>
          </p:spPr>
        </p:pic>
        <p:grpSp>
          <p:nvGrpSpPr>
            <p:cNvPr id="19" name="组合 18"/>
            <p:cNvGrpSpPr/>
            <p:nvPr/>
          </p:nvGrpSpPr>
          <p:grpSpPr>
            <a:xfrm>
              <a:off x="5919830" y="3480237"/>
              <a:ext cx="5189545" cy="3016326"/>
              <a:chOff x="5919830" y="3480237"/>
              <a:chExt cx="5189545" cy="3016326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9565363" y="4276919"/>
                <a:ext cx="1544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Neighborhood</a:t>
                </a:r>
                <a:endParaRPr lang="zh-CN" altLang="en-U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6624128" y="6127231"/>
                <a:ext cx="1327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Expose time</a:t>
                </a:r>
                <a:endParaRPr lang="zh-CN" altLang="en-U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 rot="10800000">
                <a:off x="6211656" y="5067944"/>
                <a:ext cx="461665" cy="1176861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P(infection)</a:t>
                </a:r>
                <a:endParaRPr lang="zh-CN" altLang="en-U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6211655" y="3480237"/>
                <a:ext cx="13776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accent1">
                        <a:lumMod val="75000"/>
                      </a:schemeClr>
                    </a:solidFill>
                  </a:rPr>
                  <a:t>event </a:t>
                </a:r>
                <a:r>
                  <a:rPr lang="en-US" altLang="zh-CN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profile</a:t>
                </a:r>
                <a:endParaRPr lang="zh-CN" altLang="en-U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 rot="10800000">
                <a:off x="5919830" y="3825474"/>
                <a:ext cx="461665" cy="101220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P(expose)</a:t>
                </a:r>
                <a:endParaRPr lang="zh-CN" altLang="en-U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8579604" y="4276919"/>
                <a:ext cx="201478" cy="21505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五角星 13"/>
              <p:cNvSpPr/>
              <p:nvPr/>
            </p:nvSpPr>
            <p:spPr>
              <a:xfrm>
                <a:off x="8773332" y="5408908"/>
                <a:ext cx="247467" cy="247467"/>
              </a:xfrm>
              <a:prstGeom prst="star5">
                <a:avLst/>
              </a:prstGeom>
              <a:solidFill>
                <a:schemeClr val="bg1"/>
              </a:solidFill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6" name="直接连接符 15"/>
              <p:cNvCxnSpPr/>
              <p:nvPr/>
            </p:nvCxnSpPr>
            <p:spPr>
              <a:xfrm flipH="1">
                <a:off x="8641596" y="5408908"/>
                <a:ext cx="100739" cy="2474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81652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41536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Solution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In M-step, by derive          and          we can get the two vectors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The result is like: (when     = 1)</a:t>
            </a:r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/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20</a:t>
            </a:fld>
            <a:endParaRPr lang="zh-CN" altLang="en-US" sz="2000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651203"/>
              </p:ext>
            </p:extLst>
          </p:nvPr>
        </p:nvGraphicFramePr>
        <p:xfrm>
          <a:off x="4089818" y="1825625"/>
          <a:ext cx="7064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2" name="Equation" r:id="rId4" imgW="266400" imgH="393480" progId="Equation.DSMT4">
                  <p:embed/>
                </p:oleObj>
              </mc:Choice>
              <mc:Fallback>
                <p:oleObj name="Equation" r:id="rId4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89818" y="1825625"/>
                        <a:ext cx="706437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977266"/>
              </p:ext>
            </p:extLst>
          </p:nvPr>
        </p:nvGraphicFramePr>
        <p:xfrm>
          <a:off x="5421313" y="1825625"/>
          <a:ext cx="70485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3" name="Equation" r:id="rId6" imgW="266400" imgH="393480" progId="Equation.DSMT4">
                  <p:embed/>
                </p:oleObj>
              </mc:Choice>
              <mc:Fallback>
                <p:oleObj name="Equation" r:id="rId6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21313" y="1825625"/>
                        <a:ext cx="704850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998600"/>
              </p:ext>
            </p:extLst>
          </p:nvPr>
        </p:nvGraphicFramePr>
        <p:xfrm>
          <a:off x="992907" y="4660363"/>
          <a:ext cx="9561661" cy="1039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4" name="Equation" r:id="rId8" imgW="4089240" imgH="444240" progId="Equation.DSMT4">
                  <p:embed/>
                </p:oleObj>
              </mc:Choice>
              <mc:Fallback>
                <p:oleObj name="Equation" r:id="rId8" imgW="40892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2907" y="4660363"/>
                        <a:ext cx="9561661" cy="1039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4450"/>
              </p:ext>
            </p:extLst>
          </p:nvPr>
        </p:nvGraphicFramePr>
        <p:xfrm>
          <a:off x="2041525" y="3617122"/>
          <a:ext cx="64547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5" name="Equation" r:id="rId10" imgW="3632040" imgH="457200" progId="Equation.DSMT4">
                  <p:embed/>
                </p:oleObj>
              </mc:Choice>
              <mc:Fallback>
                <p:oleObj name="Equation" r:id="rId10" imgW="36320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41525" y="3617122"/>
                        <a:ext cx="6454775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722799"/>
              </p:ext>
            </p:extLst>
          </p:nvPr>
        </p:nvGraphicFramePr>
        <p:xfrm>
          <a:off x="1927225" y="40116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6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27225" y="4011613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589206"/>
              </p:ext>
            </p:extLst>
          </p:nvPr>
        </p:nvGraphicFramePr>
        <p:xfrm>
          <a:off x="4651584" y="2867025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7" name="Equation" r:id="rId14" imgW="914400" imgH="198720" progId="Equation.DSMT4">
                  <p:embed/>
                </p:oleObj>
              </mc:Choice>
              <mc:Fallback>
                <p:oleObj name="Equation" r:id="rId1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51584" y="2867025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858761"/>
              </p:ext>
            </p:extLst>
          </p:nvPr>
        </p:nvGraphicFramePr>
        <p:xfrm>
          <a:off x="4572228" y="2863930"/>
          <a:ext cx="350008" cy="509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8" name="Equation" r:id="rId15" imgW="139680" imgH="203040" progId="Equation.DSMT4">
                  <p:embed/>
                </p:oleObj>
              </mc:Choice>
              <mc:Fallback>
                <p:oleObj name="Equation" r:id="rId15" imgW="139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72228" y="2863930"/>
                        <a:ext cx="350008" cy="509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39908"/>
      </p:ext>
    </p:extLst>
  </p:cSld>
  <p:clrMapOvr>
    <a:masterClrMapping/>
  </p:clrMapOvr>
  <p:transition spd="slow" advTm="3515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Computational complexity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Depend on iterative step length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N*logistic iteration times*EM iteration times</a:t>
            </a:r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/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21</a:t>
            </a:fld>
            <a:endParaRPr lang="zh-CN" altLang="en-US" sz="2000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992907" y="4660363"/>
          <a:ext cx="9561661" cy="1039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6" name="Equation" r:id="rId4" imgW="4089240" imgH="444240" progId="Equation.DSMT4">
                  <p:embed/>
                </p:oleObj>
              </mc:Choice>
              <mc:Fallback>
                <p:oleObj name="Equation" r:id="rId4" imgW="40892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2907" y="4660363"/>
                        <a:ext cx="9561661" cy="1039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041525" y="3617122"/>
          <a:ext cx="64547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7" name="Equation" r:id="rId6" imgW="3632040" imgH="457200" progId="Equation.DSMT4">
                  <p:embed/>
                </p:oleObj>
              </mc:Choice>
              <mc:Fallback>
                <p:oleObj name="Equation" r:id="rId6" imgW="36320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41525" y="3617122"/>
                        <a:ext cx="6454775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927225" y="40116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27225" y="4011613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4651584" y="2867025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Equation" r:id="rId10" imgW="914400" imgH="198720" progId="Equation.DSMT4">
                  <p:embed/>
                </p:oleObj>
              </mc:Choice>
              <mc:Fallback>
                <p:oleObj name="Equation" r:id="rId10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51584" y="2867025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3161655" y="3766088"/>
            <a:ext cx="216976" cy="42332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534333" y="2836030"/>
            <a:ext cx="5672379" cy="42177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847143"/>
      </p:ext>
    </p:extLst>
  </p:cSld>
  <p:clrMapOvr>
    <a:masterClrMapping/>
  </p:clrMapOvr>
  <p:transition spd="slow" advTm="38496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Outline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>
                <a:solidFill>
                  <a:schemeClr val="accent1"/>
                </a:solidFill>
              </a:rPr>
              <a:t>Background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Internal Infection</a:t>
            </a: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en-US" altLang="zh-CN" dirty="0" err="1" smtClean="0">
                <a:solidFill>
                  <a:schemeClr val="accent1"/>
                </a:solidFill>
              </a:rPr>
              <a:t>Enternal</a:t>
            </a:r>
            <a:r>
              <a:rPr lang="en-US" altLang="zh-CN" dirty="0" smtClean="0">
                <a:solidFill>
                  <a:schemeClr val="accent1"/>
                </a:solidFill>
              </a:rPr>
              <a:t> Infection</a:t>
            </a:r>
            <a:endParaRPr lang="en-US" altLang="zh-CN" dirty="0">
              <a:solidFill>
                <a:schemeClr val="accent1"/>
              </a:solidFill>
            </a:endParaRPr>
          </a:p>
          <a:p>
            <a:pPr>
              <a:lnSpc>
                <a:spcPct val="170000"/>
              </a:lnSpc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Solution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and analysis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Future work</a:t>
            </a:r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22</a:t>
            </a:fld>
            <a:endParaRPr lang="zh-CN" altLang="en-US" sz="2000"/>
          </a:p>
        </p:txBody>
      </p:sp>
    </p:spTree>
    <p:extLst>
      <p:ext uri="{BB962C8B-B14F-4D97-AF65-F5344CB8AC3E}">
        <p14:creationId xmlns:p14="http://schemas.microsoft.com/office/powerpoint/2010/main" val="2097647330"/>
      </p:ext>
    </p:extLst>
  </p:cSld>
  <p:clrMapOvr>
    <a:masterClrMapping/>
  </p:clrMapOvr>
  <p:transition spd="slow" advTm="6659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Future work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The advantage of current model</a:t>
            </a:r>
          </a:p>
          <a:p>
            <a:pPr lvl="1">
              <a:lnSpc>
                <a:spcPct val="170000"/>
              </a:lnSpc>
            </a:pPr>
            <a:r>
              <a:rPr lang="en-US" altLang="zh-CN" dirty="0"/>
              <a:t>The concern about external </a:t>
            </a:r>
            <a:r>
              <a:rPr lang="en-US" altLang="zh-CN" dirty="0" smtClean="0"/>
              <a:t>influence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A realistic model of user’s habits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Dynamic and individual variant</a:t>
            </a:r>
          </a:p>
          <a:p>
            <a:pPr lvl="1">
              <a:lnSpc>
                <a:spcPct val="170000"/>
              </a:lnSpc>
            </a:pPr>
            <a:endParaRPr lang="en-US" altLang="zh-CN" dirty="0" smtClean="0"/>
          </a:p>
          <a:p>
            <a:pPr lvl="1"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23</a:t>
            </a:fld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2909749"/>
      </p:ext>
    </p:extLst>
  </p:cSld>
  <p:clrMapOvr>
    <a:masterClrMapping/>
  </p:clrMapOvr>
  <p:transition spd="slow" advTm="17388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Future work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Shortages: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Convolutional interaction between internal and external information sources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Bernoulli distribution is not so realistic because its accuracy highly depend on the time slot choice </a:t>
            </a:r>
          </a:p>
          <a:p>
            <a:pPr lvl="1">
              <a:lnSpc>
                <a:spcPct val="170000"/>
              </a:lnSpc>
            </a:pPr>
            <a:endParaRPr lang="en-US" altLang="zh-CN" dirty="0" smtClean="0"/>
          </a:p>
          <a:p>
            <a:pPr lvl="1"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24</a:t>
            </a:fld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27687285"/>
      </p:ext>
    </p:extLst>
  </p:cSld>
  <p:clrMapOvr>
    <a:masterClrMapping/>
  </p:clrMapOvr>
  <p:transition spd="slow" advTm="22562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Future work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Besides we need to extend this model: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The first and second platform is an interesting point to mine</a:t>
            </a:r>
          </a:p>
          <a:p>
            <a:pPr lvl="1">
              <a:lnSpc>
                <a:spcPct val="170000"/>
              </a:lnSpc>
            </a:pPr>
            <a:r>
              <a:rPr lang="en-US" altLang="zh-CN" dirty="0"/>
              <a:t>Predict the system characteristics, such as</a:t>
            </a:r>
          </a:p>
          <a:p>
            <a:pPr lvl="2">
              <a:lnSpc>
                <a:spcPct val="170000"/>
              </a:lnSpc>
            </a:pPr>
            <a:r>
              <a:rPr lang="en-US" altLang="zh-CN" dirty="0"/>
              <a:t>The end of the spreading time</a:t>
            </a:r>
          </a:p>
          <a:p>
            <a:pPr lvl="2">
              <a:lnSpc>
                <a:spcPct val="170000"/>
              </a:lnSpc>
            </a:pPr>
            <a:r>
              <a:rPr lang="en-US" altLang="zh-CN" dirty="0"/>
              <a:t>The final infected </a:t>
            </a:r>
            <a:r>
              <a:rPr lang="en-US" altLang="zh-CN" dirty="0" smtClean="0"/>
              <a:t>nodes</a:t>
            </a:r>
            <a:endParaRPr lang="en-US" altLang="zh-CN" dirty="0"/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Viewing every node in a stochastic process</a:t>
            </a:r>
          </a:p>
          <a:p>
            <a:pPr lvl="1">
              <a:lnSpc>
                <a:spcPct val="170000"/>
              </a:lnSpc>
            </a:pPr>
            <a:endParaRPr lang="en-US" altLang="zh-CN" dirty="0" smtClean="0"/>
          </a:p>
          <a:p>
            <a:pPr lvl="1"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25</a:t>
            </a:fld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14361884"/>
      </p:ext>
    </p:extLst>
  </p:cSld>
  <p:clrMapOvr>
    <a:masterClrMapping/>
  </p:clrMapOvr>
  <p:transition spd="slow" advTm="35467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16638" y="2371239"/>
            <a:ext cx="57808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chemeClr val="accent1"/>
                </a:solidFill>
              </a:rPr>
              <a:t>THANK YOU</a:t>
            </a:r>
            <a:endParaRPr lang="zh-CN" altLang="en-US" sz="8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54651"/>
      </p:ext>
    </p:extLst>
  </p:cSld>
  <p:clrMapOvr>
    <a:masterClrMapping/>
  </p:clrMapOvr>
  <p:transition spd="slow" advTm="11175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Background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Question1: Each user has a limited budget of attention</a:t>
            </a:r>
          </a:p>
          <a:p>
            <a:pPr lvl="1"/>
            <a:r>
              <a:rPr lang="en-US" altLang="zh-CN" dirty="0"/>
              <a:t>n</a:t>
            </a:r>
            <a:r>
              <a:rPr lang="en-US" altLang="zh-CN" dirty="0" smtClean="0"/>
              <a:t>amely a limited frequency of pulling content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Question2: The external influence is not easy to measure</a:t>
            </a:r>
          </a:p>
          <a:p>
            <a:pPr lvl="1"/>
            <a:r>
              <a:rPr lang="en-US" altLang="zh-CN" dirty="0" smtClean="0"/>
              <a:t>Hitting news——Burst of attention</a:t>
            </a:r>
          </a:p>
          <a:p>
            <a:endParaRPr lang="en-US" altLang="zh-CN" dirty="0" smtClean="0"/>
          </a:p>
          <a:p>
            <a:pPr marL="228594" lvl="1">
              <a:spcBef>
                <a:spcPts val="1000"/>
              </a:spcBef>
            </a:pPr>
            <a:r>
              <a:rPr lang="en-US" altLang="zh-CN" sz="2800" dirty="0"/>
              <a:t>Question3: User’s reflex arc is </a:t>
            </a:r>
            <a:r>
              <a:rPr lang="en-US" altLang="zh-CN" sz="2800" dirty="0" smtClean="0"/>
              <a:t>different</a:t>
            </a:r>
          </a:p>
          <a:p>
            <a:pPr marL="685782" lvl="2">
              <a:spcBef>
                <a:spcPts val="1000"/>
              </a:spcBef>
            </a:pPr>
            <a:r>
              <a:rPr lang="en-US" altLang="zh-CN" sz="2400" dirty="0" smtClean="0"/>
              <a:t>You see and post at once, while he is often behind the trend</a:t>
            </a:r>
            <a:endParaRPr lang="en-US" altLang="zh-CN" sz="2400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3</a:t>
            </a:fld>
            <a:endParaRPr lang="zh-CN" altLang="en-US" sz="2000"/>
          </a:p>
        </p:txBody>
      </p:sp>
    </p:spTree>
    <p:extLst>
      <p:ext uri="{BB962C8B-B14F-4D97-AF65-F5344CB8AC3E}">
        <p14:creationId xmlns:p14="http://schemas.microsoft.com/office/powerpoint/2010/main" val="1302637064"/>
      </p:ext>
    </p:extLst>
  </p:cSld>
  <p:clrMapOvr>
    <a:masterClrMapping/>
  </p:clrMapOvr>
  <p:transition spd="slow" advTm="37076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Outline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>
                <a:solidFill>
                  <a:schemeClr val="accent1"/>
                </a:solidFill>
              </a:rPr>
              <a:t>Background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>
                <a:solidFill>
                  <a:schemeClr val="accent1"/>
                </a:solidFill>
              </a:rPr>
              <a:t>Internal Infection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External Infection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Solution and analysis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Future work</a:t>
            </a:r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4</a:t>
            </a:fld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34122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4154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Internal Inflection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Social network graph</a:t>
            </a:r>
          </a:p>
          <a:p>
            <a:r>
              <a:rPr lang="en-US" altLang="zh-CN" dirty="0" smtClean="0"/>
              <a:t>Each user            :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probability of infection </a:t>
            </a:r>
            <a:r>
              <a:rPr lang="en-US" altLang="zh-CN" dirty="0" smtClean="0"/>
              <a:t>from 		is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A change to survival analysis:</a:t>
            </a:r>
          </a:p>
          <a:p>
            <a:pPr lvl="1"/>
            <a:r>
              <a:rPr lang="en-US" altLang="zh-CN" dirty="0" smtClean="0"/>
              <a:t>Usually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Now let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the death rate is not certainly 0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405617"/>
              </p:ext>
            </p:extLst>
          </p:nvPr>
        </p:nvGraphicFramePr>
        <p:xfrm>
          <a:off x="4356838" y="1860798"/>
          <a:ext cx="1556999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" name="Equation" r:id="rId5" imgW="685800" imgH="203040" progId="Equation.DSMT4">
                  <p:embed/>
                </p:oleObj>
              </mc:Choice>
              <mc:Fallback>
                <p:oleObj name="Equation" r:id="rId5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56838" y="1860798"/>
                        <a:ext cx="1556999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341283"/>
              </p:ext>
            </p:extLst>
          </p:nvPr>
        </p:nvGraphicFramePr>
        <p:xfrm>
          <a:off x="2623195" y="2321170"/>
          <a:ext cx="914400" cy="474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" name="Equation" r:id="rId7" imgW="342720" imgH="177480" progId="Equation.DSMT4">
                  <p:embed/>
                </p:oleObj>
              </mc:Choice>
              <mc:Fallback>
                <p:oleObj name="Equation" r:id="rId7" imgW="342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23195" y="2321170"/>
                        <a:ext cx="914400" cy="474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036968" y="6311898"/>
            <a:ext cx="316832" cy="409582"/>
          </a:xfrm>
        </p:spPr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5</a:t>
            </a:fld>
            <a:endParaRPr lang="zh-CN" altLang="en-US" sz="200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163" y="3522144"/>
            <a:ext cx="3029072" cy="594491"/>
          </a:xfrm>
          <a:prstGeom prst="rect">
            <a:avLst/>
          </a:prstGeom>
        </p:spPr>
      </p:pic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802398"/>
              </p:ext>
            </p:extLst>
          </p:nvPr>
        </p:nvGraphicFramePr>
        <p:xfrm>
          <a:off x="5773910" y="2665947"/>
          <a:ext cx="145732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" name="Equation" r:id="rId10" imgW="545760" imgH="291960" progId="Equation.DSMT4">
                  <p:embed/>
                </p:oleObj>
              </mc:Choice>
              <mc:Fallback>
                <p:oleObj name="Equation" r:id="rId10" imgW="5457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73910" y="2665947"/>
                        <a:ext cx="1457325" cy="776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937647"/>
              </p:ext>
            </p:extLst>
          </p:nvPr>
        </p:nvGraphicFramePr>
        <p:xfrm>
          <a:off x="4394200" y="2387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" name="Equation" r:id="rId12" imgW="914400" imgH="198720" progId="Equation.DSMT4">
                  <p:embed/>
                </p:oleObj>
              </mc:Choice>
              <mc:Fallback>
                <p:oleObj name="Equation" r:id="rId12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94200" y="2387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48320"/>
              </p:ext>
            </p:extLst>
          </p:nvPr>
        </p:nvGraphicFramePr>
        <p:xfrm>
          <a:off x="2857500" y="4676775"/>
          <a:ext cx="136048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" name="Equation" r:id="rId14" imgW="545760" imgH="304560" progId="Equation.DSMT4">
                  <p:embed/>
                </p:oleObj>
              </mc:Choice>
              <mc:Fallback>
                <p:oleObj name="Equation" r:id="rId14" imgW="5457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57500" y="4676775"/>
                        <a:ext cx="1360488" cy="76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817972"/>
              </p:ext>
            </p:extLst>
          </p:nvPr>
        </p:nvGraphicFramePr>
        <p:xfrm>
          <a:off x="6905245" y="5416550"/>
          <a:ext cx="136048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" name="Equation" r:id="rId16" imgW="545760" imgH="304560" progId="Equation.DSMT4">
                  <p:embed/>
                </p:oleObj>
              </mc:Choice>
              <mc:Fallback>
                <p:oleObj name="Equation" r:id="rId16" imgW="5457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905245" y="5416550"/>
                        <a:ext cx="1360488" cy="76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6075336" y="3522144"/>
            <a:ext cx="278969" cy="59449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694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54568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Internal Inflection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Death rate is a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logistic classification</a:t>
            </a:r>
          </a:p>
          <a:p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zh-CN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CN" dirty="0" smtClean="0"/>
              <a:t>The features </a:t>
            </a:r>
          </a:p>
          <a:p>
            <a:pPr lvl="1"/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036968" y="6311898"/>
            <a:ext cx="316832" cy="409582"/>
          </a:xfrm>
        </p:spPr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6</a:t>
            </a:fld>
            <a:endParaRPr lang="zh-CN" altLang="en-US" sz="2000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4394200" y="2387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9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87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14479"/>
              </p:ext>
            </p:extLst>
          </p:nvPr>
        </p:nvGraphicFramePr>
        <p:xfrm>
          <a:off x="6778038" y="2046748"/>
          <a:ext cx="275272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0" name="Equation" r:id="rId6" imgW="1104840" imgH="406080" progId="Equation.DSMT4">
                  <p:embed/>
                </p:oleObj>
              </mc:Choice>
              <mc:Fallback>
                <p:oleObj name="Equation" r:id="rId6" imgW="11048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78038" y="2046748"/>
                        <a:ext cx="2752725" cy="1014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867130"/>
              </p:ext>
            </p:extLst>
          </p:nvPr>
        </p:nvGraphicFramePr>
        <p:xfrm>
          <a:off x="4202113" y="3144838"/>
          <a:ext cx="4365625" cy="359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1" name="Equation" r:id="rId8" imgW="1930320" imgH="1828800" progId="Equation.DSMT4">
                  <p:embed/>
                </p:oleObj>
              </mc:Choice>
              <mc:Fallback>
                <p:oleObj name="Equation" r:id="rId8" imgW="193032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02113" y="3144838"/>
                        <a:ext cx="4365625" cy="359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921048"/>
      </p:ext>
    </p:extLst>
  </p:cSld>
  <p:clrMapOvr>
    <a:masterClrMapping/>
  </p:clrMapOvr>
  <p:transition spd="slow" advTm="76117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Internal Inflection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The death function          should be</a:t>
            </a:r>
          </a:p>
          <a:p>
            <a:pPr lvl="1"/>
            <a:r>
              <a:rPr lang="en-US" altLang="zh-CN" dirty="0" smtClean="0"/>
              <a:t>Decreasing</a:t>
            </a:r>
          </a:p>
          <a:p>
            <a:pPr lvl="1"/>
            <a:r>
              <a:rPr lang="en-US" altLang="zh-CN" dirty="0" smtClean="0"/>
              <a:t>Within [0,1)</a:t>
            </a:r>
          </a:p>
          <a:p>
            <a:pPr lvl="1"/>
            <a:r>
              <a:rPr lang="en-US" altLang="zh-CN" dirty="0" smtClean="0"/>
              <a:t>So the form is                                             where</a:t>
            </a:r>
          </a:p>
          <a:p>
            <a:pPr marL="0" indent="0">
              <a:buNone/>
            </a:pP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CN" dirty="0"/>
              <a:t>H</a:t>
            </a:r>
            <a:r>
              <a:rPr lang="en-US" altLang="zh-CN" dirty="0" smtClean="0"/>
              <a:t>azard function——the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death rate conditional </a:t>
            </a:r>
            <a:r>
              <a:rPr lang="en-US" altLang="zh-CN" dirty="0" smtClean="0"/>
              <a:t>on survival  at </a:t>
            </a:r>
            <a:r>
              <a:rPr lang="en-US" altLang="zh-CN" i="1" dirty="0" smtClean="0"/>
              <a:t>t </a:t>
            </a:r>
          </a:p>
          <a:p>
            <a:pPr lvl="1"/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036968" y="6311898"/>
            <a:ext cx="316832" cy="409582"/>
          </a:xfrm>
        </p:spPr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7</a:t>
            </a:fld>
            <a:endParaRPr lang="zh-CN" altLang="en-US" sz="2000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4394200" y="2387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5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87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344731"/>
              </p:ext>
            </p:extLst>
          </p:nvPr>
        </p:nvGraphicFramePr>
        <p:xfrm>
          <a:off x="1964741" y="5173000"/>
          <a:ext cx="6370524" cy="965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" name="Equation" r:id="rId6" imgW="2933640" imgH="444240" progId="Equation.DSMT4">
                  <p:embed/>
                </p:oleObj>
              </mc:Choice>
              <mc:Fallback>
                <p:oleObj name="Equation" r:id="rId6" imgW="29336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64741" y="5173000"/>
                        <a:ext cx="6370524" cy="965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763315"/>
              </p:ext>
            </p:extLst>
          </p:nvPr>
        </p:nvGraphicFramePr>
        <p:xfrm>
          <a:off x="3951225" y="2368864"/>
          <a:ext cx="651522" cy="434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7" name="Equation" r:id="rId8" imgW="304560" imgH="203040" progId="Equation.DSMT4">
                  <p:embed/>
                </p:oleObj>
              </mc:Choice>
              <mc:Fallback>
                <p:oleObj name="Equation" r:id="rId8" imgW="304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51225" y="2368864"/>
                        <a:ext cx="651522" cy="434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791115"/>
              </p:ext>
            </p:extLst>
          </p:nvPr>
        </p:nvGraphicFramePr>
        <p:xfrm>
          <a:off x="3487894" y="3507227"/>
          <a:ext cx="2596710" cy="519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8" name="Equation" r:id="rId10" imgW="1143000" imgH="228600" progId="Equation.DSMT4">
                  <p:embed/>
                </p:oleObj>
              </mc:Choice>
              <mc:Fallback>
                <p:oleObj name="Equation" r:id="rId10" imgW="1143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87894" y="3507227"/>
                        <a:ext cx="2596710" cy="519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945994"/>
              </p:ext>
            </p:extLst>
          </p:nvPr>
        </p:nvGraphicFramePr>
        <p:xfrm>
          <a:off x="7562589" y="3314068"/>
          <a:ext cx="3106274" cy="937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9" name="Equation" r:id="rId12" imgW="1346040" imgH="406080" progId="Equation.DSMT4">
                  <p:embed/>
                </p:oleObj>
              </mc:Choice>
              <mc:Fallback>
                <p:oleObj name="Equation" r:id="rId12" imgW="13460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62589" y="3314068"/>
                        <a:ext cx="3106274" cy="937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8686713"/>
      </p:ext>
    </p:extLst>
  </p:cSld>
  <p:clrMapOvr>
    <a:masterClrMapping/>
  </p:clrMapOvr>
  <p:transition spd="slow" advTm="42848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Outline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>
                <a:solidFill>
                  <a:schemeClr val="accent1"/>
                </a:solidFill>
              </a:rPr>
              <a:t>Background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Internal Infection</a:t>
            </a: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altLang="zh-CN" dirty="0" err="1" smtClean="0">
                <a:solidFill>
                  <a:schemeClr val="accent1"/>
                </a:solidFill>
              </a:rPr>
              <a:t>Enternal</a:t>
            </a:r>
            <a:r>
              <a:rPr lang="en-US" altLang="zh-CN" dirty="0" smtClean="0">
                <a:solidFill>
                  <a:schemeClr val="accent1"/>
                </a:solidFill>
              </a:rPr>
              <a:t> Infection</a:t>
            </a:r>
            <a:endParaRPr lang="en-US" altLang="zh-CN" dirty="0">
              <a:solidFill>
                <a:schemeClr val="accent1"/>
              </a:solidFill>
            </a:endParaRPr>
          </a:p>
          <a:p>
            <a:pPr>
              <a:lnSpc>
                <a:spcPct val="170000"/>
              </a:lnSpc>
            </a:pPr>
            <a:r>
              <a:rPr lang="en-US" altLang="zh-CN" dirty="0" smtClean="0"/>
              <a:t>Solution </a:t>
            </a:r>
            <a:r>
              <a:rPr lang="en-US" altLang="zh-CN" dirty="0"/>
              <a:t>and analysis</a:t>
            </a:r>
          </a:p>
          <a:p>
            <a:pPr>
              <a:lnSpc>
                <a:spcPct val="170000"/>
              </a:lnSpc>
            </a:pPr>
            <a:r>
              <a:rPr lang="en-US" altLang="zh-CN" dirty="0"/>
              <a:t>Future work</a:t>
            </a:r>
          </a:p>
          <a:p>
            <a:pPr>
              <a:lnSpc>
                <a:spcPct val="170000"/>
              </a:lnSpc>
            </a:pPr>
            <a:endParaRPr lang="en-US" altLang="zh-CN" dirty="0" smtClean="0"/>
          </a:p>
          <a:p>
            <a:pPr>
              <a:lnSpc>
                <a:spcPct val="170000"/>
              </a:lnSpc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8</a:t>
            </a:fld>
            <a:endParaRPr lang="zh-CN" altLang="en-US" sz="2000"/>
          </a:p>
        </p:txBody>
      </p:sp>
    </p:spTree>
    <p:extLst>
      <p:ext uri="{BB962C8B-B14F-4D97-AF65-F5344CB8AC3E}">
        <p14:creationId xmlns:p14="http://schemas.microsoft.com/office/powerpoint/2010/main" val="184285774"/>
      </p:ext>
    </p:extLst>
  </p:cSld>
  <p:clrMapOvr>
    <a:masterClrMapping/>
  </p:clrMapOvr>
  <p:transition spd="slow" advTm="67022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7595975" y="3480237"/>
            <a:ext cx="5189545" cy="3241242"/>
            <a:chOff x="7387427" y="3480237"/>
            <a:chExt cx="5189545" cy="3241242"/>
          </a:xfrm>
        </p:grpSpPr>
        <p:grpSp>
          <p:nvGrpSpPr>
            <p:cNvPr id="50" name="组合 49"/>
            <p:cNvGrpSpPr/>
            <p:nvPr/>
          </p:nvGrpSpPr>
          <p:grpSpPr>
            <a:xfrm>
              <a:off x="7387427" y="3480237"/>
              <a:ext cx="5189545" cy="3241242"/>
              <a:chOff x="5919830" y="3480237"/>
              <a:chExt cx="5189545" cy="3241242"/>
            </a:xfrm>
          </p:grpSpPr>
          <p:pic>
            <p:nvPicPr>
              <p:cNvPr id="51" name="图片 5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6000" y="3587967"/>
                <a:ext cx="3711472" cy="3133512"/>
              </a:xfrm>
              <a:prstGeom prst="rect">
                <a:avLst/>
              </a:prstGeom>
            </p:spPr>
          </p:pic>
          <p:grpSp>
            <p:nvGrpSpPr>
              <p:cNvPr id="52" name="组合 51"/>
              <p:cNvGrpSpPr/>
              <p:nvPr/>
            </p:nvGrpSpPr>
            <p:grpSpPr>
              <a:xfrm>
                <a:off x="5919830" y="3480237"/>
                <a:ext cx="5189545" cy="3016326"/>
                <a:chOff x="5919830" y="3480237"/>
                <a:chExt cx="5189545" cy="3016326"/>
              </a:xfrm>
            </p:grpSpPr>
            <p:sp>
              <p:nvSpPr>
                <p:cNvPr id="53" name="文本框 52"/>
                <p:cNvSpPr txBox="1"/>
                <p:nvPr/>
              </p:nvSpPr>
              <p:spPr>
                <a:xfrm>
                  <a:off x="9565363" y="4276919"/>
                  <a:ext cx="15440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Neighborhood</a:t>
                  </a:r>
                  <a:endParaRPr lang="zh-CN" altLang="en-US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4" name="文本框 53"/>
                <p:cNvSpPr txBox="1"/>
                <p:nvPr/>
              </p:nvSpPr>
              <p:spPr>
                <a:xfrm>
                  <a:off x="6624128" y="6127231"/>
                  <a:ext cx="13276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Expose time</a:t>
                  </a:r>
                  <a:endParaRPr lang="zh-CN" altLang="en-US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" name="文本框 54"/>
                <p:cNvSpPr txBox="1"/>
                <p:nvPr/>
              </p:nvSpPr>
              <p:spPr>
                <a:xfrm rot="10800000">
                  <a:off x="6211656" y="5067944"/>
                  <a:ext cx="461665" cy="1176861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altLang="zh-CN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P(infection)</a:t>
                  </a:r>
                  <a:endParaRPr lang="zh-CN" altLang="en-US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" name="文本框 55"/>
                <p:cNvSpPr txBox="1"/>
                <p:nvPr/>
              </p:nvSpPr>
              <p:spPr>
                <a:xfrm>
                  <a:off x="6211655" y="3480237"/>
                  <a:ext cx="13776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>
                      <a:solidFill>
                        <a:schemeClr val="accent1">
                          <a:lumMod val="75000"/>
                        </a:schemeClr>
                      </a:solidFill>
                    </a:rPr>
                    <a:t>event </a:t>
                  </a:r>
                  <a:r>
                    <a:rPr lang="en-US" altLang="zh-CN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profile</a:t>
                  </a:r>
                  <a:endParaRPr lang="zh-CN" altLang="en-US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7" name="文本框 56"/>
                <p:cNvSpPr txBox="1"/>
                <p:nvPr/>
              </p:nvSpPr>
              <p:spPr>
                <a:xfrm rot="10800000">
                  <a:off x="5919830" y="3825474"/>
                  <a:ext cx="461665" cy="1012200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altLang="zh-CN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P(expose)</a:t>
                  </a:r>
                  <a:endParaRPr lang="zh-CN" altLang="en-US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8" name="椭圆 57"/>
                <p:cNvSpPr/>
                <p:nvPr/>
              </p:nvSpPr>
              <p:spPr>
                <a:xfrm>
                  <a:off x="8579604" y="4276919"/>
                  <a:ext cx="201478" cy="21505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五角星 58"/>
                <p:cNvSpPr/>
                <p:nvPr/>
              </p:nvSpPr>
              <p:spPr>
                <a:xfrm>
                  <a:off x="8773332" y="5408908"/>
                  <a:ext cx="247467" cy="247467"/>
                </a:xfrm>
                <a:prstGeom prst="star5">
                  <a:avLst/>
                </a:prstGeom>
                <a:solidFill>
                  <a:schemeClr val="bg1"/>
                </a:solidFill>
                <a:ln w="222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60" name="直接连接符 59"/>
                <p:cNvCxnSpPr/>
                <p:nvPr/>
              </p:nvCxnSpPr>
              <p:spPr>
                <a:xfrm flipH="1">
                  <a:off x="8641596" y="5408908"/>
                  <a:ext cx="100739" cy="247467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1" name="矩形 60"/>
            <p:cNvSpPr/>
            <p:nvPr/>
          </p:nvSpPr>
          <p:spPr>
            <a:xfrm>
              <a:off x="9226829" y="3673642"/>
              <a:ext cx="3334101" cy="22138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8"/>
            <a:ext cx="12192000" cy="13255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External Infection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Several concerns:</a:t>
            </a:r>
          </a:p>
          <a:p>
            <a:pPr lvl="1"/>
            <a:r>
              <a:rPr lang="en-US" altLang="zh-CN" dirty="0" smtClean="0"/>
              <a:t>There are multi-sources that can spread the information</a:t>
            </a:r>
          </a:p>
          <a:p>
            <a:pPr lvl="1"/>
            <a:r>
              <a:rPr lang="en-US" altLang="zh-CN" dirty="0"/>
              <a:t>U</a:t>
            </a:r>
            <a:r>
              <a:rPr lang="en-US" altLang="zh-CN" dirty="0" smtClean="0"/>
              <a:t>sers’ strategy towards the sources are different</a:t>
            </a:r>
          </a:p>
          <a:p>
            <a:pPr lvl="1"/>
            <a:r>
              <a:rPr lang="en-US" altLang="zh-CN" dirty="0" smtClean="0"/>
              <a:t>User may see the information but do not post it on the social network, namely,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a gap between seeing and posting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Solutions:</a:t>
            </a:r>
          </a:p>
          <a:p>
            <a:pPr lvl="1"/>
            <a:r>
              <a:rPr lang="en-US" altLang="zh-CN" dirty="0" smtClean="0"/>
              <a:t>Consider a event profile</a:t>
            </a:r>
          </a:p>
          <a:p>
            <a:pPr lvl="1"/>
            <a:r>
              <a:rPr lang="en-US" altLang="zh-CN" dirty="0" smtClean="0"/>
              <a:t>Learn a user’s habit through the training set</a:t>
            </a:r>
          </a:p>
          <a:p>
            <a:pPr lvl="1"/>
            <a:r>
              <a:rPr lang="en-US" altLang="zh-CN" dirty="0" smtClean="0"/>
              <a:t>Build a gap function</a:t>
            </a:r>
          </a:p>
        </p:txBody>
      </p:sp>
      <p:sp>
        <p:nvSpPr>
          <p:cNvPr id="49" name="灯片编号占位符 4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5FA930E-FF5E-4D0E-BBBF-DB01B1FA64A2}" type="slidenum">
              <a:rPr lang="zh-CN" altLang="en-US" sz="2000"/>
              <a:pPr/>
              <a:t>9</a:t>
            </a:fld>
            <a:endParaRPr lang="zh-CN" altLang="en-US" sz="200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4881966" y="3763482"/>
            <a:ext cx="2714008" cy="666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6385302" y="3825474"/>
            <a:ext cx="1502498" cy="1830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106984"/>
      </p:ext>
    </p:extLst>
  </p:cSld>
  <p:clrMapOvr>
    <a:masterClrMapping/>
  </p:clrMapOvr>
  <p:transition spd="slow" advTm="2495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1370</TotalTime>
  <Words>874</Words>
  <Application>Microsoft Office PowerPoint</Application>
  <PresentationFormat>宽屏</PresentationFormat>
  <Paragraphs>261</Paragraphs>
  <Slides>26</Slides>
  <Notes>26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宋体</vt:lpstr>
      <vt:lpstr>Arial</vt:lpstr>
      <vt:lpstr>Calibri</vt:lpstr>
      <vt:lpstr>Calibri Light</vt:lpstr>
      <vt:lpstr>Wingdings</vt:lpstr>
      <vt:lpstr>Office 主题</vt:lpstr>
      <vt:lpstr>Equation</vt:lpstr>
      <vt:lpstr>Predict User’s Attitudes with Internal and External Factors in OSN</vt:lpstr>
      <vt:lpstr>Background</vt:lpstr>
      <vt:lpstr>Background</vt:lpstr>
      <vt:lpstr>Outline</vt:lpstr>
      <vt:lpstr>Internal Inflection</vt:lpstr>
      <vt:lpstr>Internal Inflection</vt:lpstr>
      <vt:lpstr>Internal Inflection</vt:lpstr>
      <vt:lpstr>Outline</vt:lpstr>
      <vt:lpstr>External Infection</vt:lpstr>
      <vt:lpstr>External Infection</vt:lpstr>
      <vt:lpstr>External Infection——Exposes</vt:lpstr>
      <vt:lpstr>External Infection——Exposes</vt:lpstr>
      <vt:lpstr>External Infection</vt:lpstr>
      <vt:lpstr>External Infection——Gap function</vt:lpstr>
      <vt:lpstr>Outline</vt:lpstr>
      <vt:lpstr>Solution</vt:lpstr>
      <vt:lpstr>Solution</vt:lpstr>
      <vt:lpstr>Solution</vt:lpstr>
      <vt:lpstr>Solution</vt:lpstr>
      <vt:lpstr>Solution</vt:lpstr>
      <vt:lpstr>Computational complexity</vt:lpstr>
      <vt:lpstr>Outline</vt:lpstr>
      <vt:lpstr>Future work</vt:lpstr>
      <vt:lpstr>Future work</vt:lpstr>
      <vt:lpstr>Future work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Optimally Allocate Your Budget of Attention in Social Networks</dc:title>
  <dc:creator>wanning</dc:creator>
  <cp:lastModifiedBy>wanning</cp:lastModifiedBy>
  <cp:revision>141</cp:revision>
  <dcterms:created xsi:type="dcterms:W3CDTF">2014-03-31T14:06:40Z</dcterms:created>
  <dcterms:modified xsi:type="dcterms:W3CDTF">2014-06-21T14:07:20Z</dcterms:modified>
</cp:coreProperties>
</file>