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0"/>
  </p:notesMasterIdLst>
  <p:sldIdLst>
    <p:sldId id="256" r:id="rId2"/>
    <p:sldId id="257" r:id="rId3"/>
    <p:sldId id="265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8" r:id="rId17"/>
    <p:sldId id="277" r:id="rId18"/>
    <p:sldId id="26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71" autoAdjust="0"/>
  </p:normalViewPr>
  <p:slideViewPr>
    <p:cSldViewPr snapToGrid="0">
      <p:cViewPr varScale="1">
        <p:scale>
          <a:sx n="64" d="100"/>
          <a:sy n="64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84EDB6-D71A-4B5F-B92F-4F2C7A717314}" type="datetimeFigureOut">
              <a:rPr lang="zh-CN" altLang="en-US" smtClean="0"/>
              <a:t>2014/5/27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D54BE-9716-41EE-8816-8EE9FDB8B7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20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munication_channe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Hello everyone!</a:t>
            </a:r>
            <a:r>
              <a:rPr lang="en-US" altLang="zh-CN" baseline="0" dirty="0" smtClean="0"/>
              <a:t> I’m Li Jingwei. Thanks for your attention! It’s my great honor to give you my presentation here.  And today my topic is about a </a:t>
            </a:r>
            <a:r>
              <a:rPr lang="en-US" altLang="zh-CN" sz="1200" dirty="0" smtClean="0">
                <a:latin typeface="+mj-ea"/>
              </a:rPr>
              <a:t>6×6 MIMO System</a:t>
            </a:r>
            <a:r>
              <a:rPr lang="en-US" altLang="zh-CN" sz="1200" baseline="0" dirty="0" smtClean="0">
                <a:latin typeface="+mj-ea"/>
              </a:rPr>
              <a:t>. I will give you a brief introduction to this system.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736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Then we use the information</a:t>
            </a:r>
            <a:r>
              <a:rPr lang="en-US" altLang="zh-CN" baseline="0" dirty="0" smtClean="0"/>
              <a:t> sequence to produce OFDM symbols.</a:t>
            </a:r>
          </a:p>
          <a:p>
            <a:r>
              <a:rPr lang="en-US" altLang="zh-CN" baseline="0" dirty="0" smtClean="0"/>
              <a:t>By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serial-parallel conversion and</a:t>
            </a: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reversal, we can realize the interleaving step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inserting the pilot tones 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is for channel estimation and phase tracking 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receiver side.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(interleaving is for decentralizing the error)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After</a:t>
            </a:r>
            <a:r>
              <a:rPr lang="en-US" altLang="zh-CN" baseline="0" dirty="0" smtClean="0"/>
              <a:t> </a:t>
            </a:r>
            <a:r>
              <a:rPr lang="en-US" altLang="zh-CN" baseline="0" dirty="0" smtClean="0"/>
              <a:t>that we do the fast flourier transformation and normalize the energy.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adding cyclic prefix,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can maintain the signals from different channels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still orthogonal to each other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otherwise it will be destroyed by group delay effect.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(through a same channel, different frequency signal will have different time delay)</a:t>
            </a:r>
          </a:p>
          <a:p>
            <a:endParaRPr lang="en-US" altLang="zh-CN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</a:t>
            </a:r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adding synchronizing training sequence, 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use it to check whether the package have come.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all these steps, </a:t>
            </a:r>
          </a:p>
          <a:p>
            <a:r>
              <a:rPr lang="en-US" altLang="zh-CN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get the OFDM symbols for transmission.</a:t>
            </a:r>
          </a:p>
          <a:p>
            <a:endParaRPr lang="en-US" altLang="zh-CN" sz="1200" b="1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410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Through a pulse shaping</a:t>
            </a:r>
            <a:r>
              <a:rPr lang="en-US" altLang="zh-CN" baseline="0" dirty="0" smtClean="0"/>
              <a:t> filter</a:t>
            </a:r>
            <a:r>
              <a:rPr lang="en-US" altLang="zh-CN" baseline="0" dirty="0" smtClean="0"/>
              <a:t>,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Then we could send the signal out. </a:t>
            </a:r>
            <a:endParaRPr lang="zh-CN" altLang="en-US" dirty="0" smtClean="0"/>
          </a:p>
          <a:p>
            <a:r>
              <a:rPr lang="en-US" altLang="zh-CN" baseline="0" dirty="0" smtClean="0"/>
              <a:t>(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signal's spectrum is determined by the pulse shaping filter used by the </a:t>
            </a:r>
            <a:r>
              <a:rPr lang="en-US" altLang="zh-CN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transmitter.Its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purpose is to make the transmitted signal better suited to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</a:t>
            </a:r>
            <a:r>
              <a:rPr lang="en-US" altLang="zh-CN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ommunication channel"/>
              </a:rPr>
              <a:t>communication channel</a:t>
            </a:r>
            <a:r>
              <a:rPr lang="en-US" altLang="zh-CN" baseline="0" dirty="0" smtClean="0"/>
              <a:t>),</a:t>
            </a: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5685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When it comes to the Receiver part, </a:t>
            </a:r>
            <a:endParaRPr lang="en-US" altLang="zh-CN" dirty="0" smtClean="0"/>
          </a:p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</a:t>
            </a:r>
            <a:r>
              <a:rPr lang="en-US" altLang="zh-CN" baseline="0" dirty="0" smtClean="0"/>
              <a:t>steps are totally the opposite order compared to the transmitter part.</a:t>
            </a:r>
          </a:p>
          <a:p>
            <a:r>
              <a:rPr lang="en-US" altLang="zh-CN" baseline="0" dirty="0" smtClean="0"/>
              <a:t>But before that, the most important </a:t>
            </a:r>
            <a:r>
              <a:rPr lang="en-US" altLang="zh-CN" baseline="0" dirty="0" smtClean="0"/>
              <a:t>step</a:t>
            </a:r>
          </a:p>
          <a:p>
            <a:r>
              <a:rPr lang="en-US" altLang="zh-CN" baseline="0" dirty="0" smtClean="0"/>
              <a:t> </a:t>
            </a:r>
            <a:r>
              <a:rPr lang="en-US" altLang="zh-CN" baseline="0" dirty="0" smtClean="0"/>
              <a:t>is to detect the data package. </a:t>
            </a:r>
            <a:endParaRPr lang="en-US" altLang="zh-CN" baseline="0" dirty="0" smtClean="0"/>
          </a:p>
          <a:p>
            <a:r>
              <a:rPr lang="en-US" altLang="zh-CN" baseline="0" dirty="0" smtClean="0"/>
              <a:t>As </a:t>
            </a:r>
            <a:r>
              <a:rPr lang="en-US" altLang="zh-CN" baseline="0" dirty="0" smtClean="0"/>
              <a:t>is depicted, we set the trigger threshold as the criterion.  </a:t>
            </a:r>
          </a:p>
          <a:p>
            <a:r>
              <a:rPr lang="en-US" altLang="zh-CN" baseline="0" dirty="0" smtClean="0"/>
              <a:t>This detect part keeps fetching samples, </a:t>
            </a:r>
            <a:endParaRPr lang="en-US" altLang="zh-CN" baseline="0" dirty="0" smtClean="0"/>
          </a:p>
          <a:p>
            <a:r>
              <a:rPr lang="en-US" altLang="zh-CN" baseline="0" dirty="0" smtClean="0"/>
              <a:t>once </a:t>
            </a:r>
            <a:r>
              <a:rPr lang="en-US" altLang="zh-CN" baseline="0" dirty="0" smtClean="0"/>
              <a:t>the threshold is reached, the receiving steps begin.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2772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And this is the reversal decoding steps,</a:t>
            </a:r>
            <a:r>
              <a:rPr lang="en-US" altLang="zh-CN" baseline="0" dirty="0" smtClean="0"/>
              <a:t> which totally correspond to the encoding steps.</a:t>
            </a:r>
          </a:p>
          <a:p>
            <a:endParaRPr lang="en-US" altLang="zh-CN" baseline="0" dirty="0" smtClean="0"/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(</a:t>
            </a:r>
            <a:r>
              <a:rPr lang="en-US" altLang="zh-CN" baseline="0" dirty="0" err="1" smtClean="0"/>
              <a:t>Q&amp;A:For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matlab</a:t>
            </a:r>
            <a:r>
              <a:rPr lang="en-US" altLang="zh-CN" baseline="0" dirty="0" smtClean="0"/>
              <a:t> coding style</a:t>
            </a:r>
          </a:p>
          <a:p>
            <a:r>
              <a:rPr lang="en-US" altLang="zh-CN" baseline="0" dirty="0" smtClean="0"/>
              <a:t>Give the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 Node input and output ports,</a:t>
            </a:r>
          </a:p>
          <a:p>
            <a:r>
              <a:rPr lang="en-US" altLang="zh-CN" baseline="0" dirty="0" smtClean="0"/>
              <a:t>In the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 node, we can use </a:t>
            </a:r>
            <a:r>
              <a:rPr lang="en-US" altLang="zh-CN" baseline="0" dirty="0" err="1" smtClean="0"/>
              <a:t>matlab</a:t>
            </a:r>
            <a:r>
              <a:rPr lang="en-US" altLang="zh-CN" baseline="0" dirty="0" smtClean="0"/>
              <a:t> codes to implement the function body. And for a complex VI function, it will be rather easier and clear to implement by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But for </a:t>
            </a:r>
            <a:r>
              <a:rPr lang="en-US" altLang="zh-CN" baseline="0" dirty="0" err="1" smtClean="0"/>
              <a:t>labview</a:t>
            </a:r>
            <a:r>
              <a:rPr lang="en-US" altLang="zh-CN" baseline="0" dirty="0" smtClean="0"/>
              <a:t> graphical coding style,  the signal flow in </a:t>
            </a:r>
            <a:r>
              <a:rPr lang="en-US" altLang="zh-CN" baseline="0" dirty="0" err="1" smtClean="0"/>
              <a:t>labview</a:t>
            </a:r>
            <a:r>
              <a:rPr lang="en-US" altLang="zh-CN" baseline="0" dirty="0" smtClean="0"/>
              <a:t> will make the VI run faster.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1866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After that we get the information sequence</a:t>
            </a:r>
            <a:r>
              <a:rPr lang="en-US" altLang="zh-CN" baseline="0" dirty="0" smtClean="0"/>
              <a:t> after </a:t>
            </a: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constellation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mapping.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Thus we could check the performance of the system from constellation map in receiver side. </a:t>
            </a:r>
            <a:endParaRPr lang="en-US" altLang="zh-CN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0313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And</a:t>
            </a:r>
            <a:r>
              <a:rPr lang="en-US" altLang="zh-CN" baseline="0" dirty="0" smtClean="0"/>
              <a:t> here this system also has a simulation </a:t>
            </a:r>
            <a:r>
              <a:rPr lang="en-US" altLang="zh-CN" baseline="0" dirty="0" err="1" smtClean="0"/>
              <a:t>testbed</a:t>
            </a:r>
            <a:r>
              <a:rPr lang="en-US" altLang="zh-CN" baseline="0" dirty="0" smtClean="0"/>
              <a:t> which could be run without USRP. </a:t>
            </a:r>
          </a:p>
          <a:p>
            <a:r>
              <a:rPr lang="en-US" altLang="zh-CN" baseline="0" dirty="0" smtClean="0"/>
              <a:t>The above are the 2 example simulations of 16 QAM and 4 QAM.</a:t>
            </a:r>
          </a:p>
          <a:p>
            <a:r>
              <a:rPr lang="en-US" altLang="zh-CN" baseline="0" dirty="0" smtClean="0"/>
              <a:t>You can see it works out the correct constellation maps.(some shaking)</a:t>
            </a:r>
          </a:p>
          <a:p>
            <a:r>
              <a:rPr lang="en-US" altLang="zh-CN" baseline="0" dirty="0" smtClean="0"/>
              <a:t>(constellation maps are the most efficient method to check the code correctness in communication system. It means we could refer to its structure in MIMO)</a:t>
            </a:r>
          </a:p>
          <a:p>
            <a:endParaRPr lang="en-US" altLang="zh-CN" baseline="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050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As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 the title of my presentation is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An advanced referential </a:t>
            </a:r>
            <a:r>
              <a:rPr lang="en-US" altLang="zh-CN" sz="1200" kern="1200" dirty="0" err="1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testbed</a:t>
            </a:r>
            <a:r>
              <a:rPr lang="en-US" altLang="zh-CN" sz="1200" kern="120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This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 6*6 system is a referential </a:t>
            </a:r>
            <a:r>
              <a:rPr lang="en-US" altLang="zh-CN" sz="1200" kern="1200" baseline="0" dirty="0" err="1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testbed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 for our </a:t>
            </a:r>
            <a:r>
              <a:rPr lang="en-US" altLang="zh-CN" sz="1200" kern="1200" baseline="0" dirty="0" err="1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mimo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 relay group.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Since recently we have achieved the SISO Discontinuous-OFDM</a:t>
            </a: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 part which is the central part of our system.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Next we will work out the best training sequence for synchronization in receiver side.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baseline="0" dirty="0" smtClean="0">
                <a:solidFill>
                  <a:schemeClr val="bg1"/>
                </a:solidFill>
                <a:latin typeface="+mj-ea"/>
                <a:ea typeface="+mn-ea"/>
                <a:cs typeface="+mn-cs"/>
              </a:rPr>
              <a:t>And finally add the MIMO part into our system.</a:t>
            </a:r>
            <a:endParaRPr lang="en-US" altLang="zh-CN" sz="1200" kern="1200" dirty="0" smtClean="0">
              <a:solidFill>
                <a:schemeClr val="bg1"/>
              </a:solidFill>
              <a:latin typeface="+mj-ea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2045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baseline="0" dirty="0" smtClean="0"/>
              <a:t>That’s all. Any questions?</a:t>
            </a:r>
          </a:p>
          <a:p>
            <a:endParaRPr lang="en-US" altLang="zh-CN" baseline="0" dirty="0" smtClean="0"/>
          </a:p>
          <a:p>
            <a:r>
              <a:rPr lang="en-US" altLang="zh-CN" baseline="0" dirty="0" smtClean="0"/>
              <a:t>For </a:t>
            </a:r>
            <a:r>
              <a:rPr lang="en-US" altLang="zh-CN" baseline="0" dirty="0" err="1" smtClean="0"/>
              <a:t>matlab</a:t>
            </a:r>
            <a:r>
              <a:rPr lang="en-US" altLang="zh-CN" baseline="0" dirty="0" smtClean="0"/>
              <a:t> coding style</a:t>
            </a:r>
          </a:p>
          <a:p>
            <a:r>
              <a:rPr lang="en-US" altLang="zh-CN" baseline="0" dirty="0" smtClean="0"/>
              <a:t>Give the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 Node input and output ports,</a:t>
            </a:r>
          </a:p>
          <a:p>
            <a:r>
              <a:rPr lang="en-US" altLang="zh-CN" baseline="0" dirty="0" smtClean="0"/>
              <a:t>In the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 node, we can use </a:t>
            </a:r>
            <a:r>
              <a:rPr lang="en-US" altLang="zh-CN" baseline="0" dirty="0" err="1" smtClean="0"/>
              <a:t>matlab</a:t>
            </a:r>
            <a:r>
              <a:rPr lang="en-US" altLang="zh-CN" baseline="0" dirty="0" smtClean="0"/>
              <a:t> codes to implement the function body. And for a tedious VI function, it will be rather easier and clear to code.</a:t>
            </a:r>
          </a:p>
          <a:p>
            <a:r>
              <a:rPr lang="en-US" altLang="zh-CN" baseline="0" dirty="0" smtClean="0"/>
              <a:t>But for </a:t>
            </a:r>
            <a:r>
              <a:rPr lang="en-US" altLang="zh-CN" baseline="0" dirty="0" err="1" smtClean="0"/>
              <a:t>labview</a:t>
            </a:r>
            <a:r>
              <a:rPr lang="en-US" altLang="zh-CN" baseline="0" dirty="0" smtClean="0"/>
              <a:t> graphical coding style,  the signal flow in </a:t>
            </a:r>
            <a:r>
              <a:rPr lang="en-US" altLang="zh-CN" baseline="0" dirty="0" err="1" smtClean="0"/>
              <a:t>labview</a:t>
            </a:r>
            <a:r>
              <a:rPr lang="en-US" altLang="zh-CN" baseline="0" dirty="0" smtClean="0"/>
              <a:t> will make the VI run faster.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40159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3390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</a:t>
            </a:r>
            <a:r>
              <a:rPr lang="en-US" altLang="zh-CN" baseline="0" dirty="0" smtClean="0"/>
              <a:t> comes the outline.</a:t>
            </a:r>
            <a:endParaRPr lang="en-US" altLang="zh-CN" dirty="0" smtClean="0"/>
          </a:p>
          <a:p>
            <a:r>
              <a:rPr lang="en-US" altLang="zh-CN" dirty="0" smtClean="0"/>
              <a:t>My presentation is</a:t>
            </a:r>
            <a:r>
              <a:rPr lang="en-US" altLang="zh-CN" baseline="0" dirty="0" smtClean="0"/>
              <a:t> divided into 3 parts as follows: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First is the </a:t>
            </a:r>
            <a:r>
              <a:rPr lang="en-US" altLang="zh-CN" sz="1200" dirty="0" smtClean="0">
                <a:solidFill>
                  <a:schemeClr val="bg1"/>
                </a:solidFill>
              </a:rPr>
              <a:t>Hardware Configuration of the system,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solidFill>
                  <a:schemeClr val="bg1"/>
                </a:solidFill>
              </a:rPr>
              <a:t>Then comes the main part, which is the implementation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 of the system in </a:t>
            </a:r>
            <a:r>
              <a:rPr lang="en-US" altLang="zh-CN" sz="1200" baseline="0" dirty="0" err="1" smtClean="0">
                <a:solidFill>
                  <a:schemeClr val="bg1"/>
                </a:solidFill>
              </a:rPr>
              <a:t>Labview</a:t>
            </a:r>
            <a:r>
              <a:rPr lang="en-US" altLang="zh-CN" sz="1200" baseline="0" dirty="0" smtClean="0">
                <a:solidFill>
                  <a:schemeClr val="bg1"/>
                </a:solidFill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aseline="0" dirty="0" smtClean="0">
                <a:solidFill>
                  <a:schemeClr val="bg1"/>
                </a:solidFill>
              </a:rPr>
              <a:t>And finally the future work to be done.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sz="1200" dirty="0" smtClean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274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hardware configuration, </a:t>
            </a:r>
            <a:endParaRPr lang="en-US" altLang="zh-CN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</a:t>
            </a:r>
            <a:r>
              <a:rPr lang="en-US" altLang="zh-CN" sz="2400" dirty="0" smtClean="0">
                <a:solidFill>
                  <a:schemeClr val="bg1"/>
                </a:solidFill>
              </a:rPr>
              <a:t>One PC with a free Gigabit Ethernet port</a:t>
            </a:r>
            <a:r>
              <a:rPr lang="en-US" altLang="zh-CN" sz="3600" baseline="0" dirty="0" smtClean="0">
                <a:solidFill>
                  <a:schemeClr val="bg1"/>
                </a:solidFill>
              </a:rPr>
              <a:t> to connect with a </a:t>
            </a:r>
            <a:r>
              <a:rPr lang="en-US" altLang="zh-CN" sz="1200" dirty="0" smtClean="0">
                <a:solidFill>
                  <a:schemeClr val="bg1"/>
                </a:solidFill>
              </a:rPr>
              <a:t>Gigabit Ethernet switch</a:t>
            </a:r>
            <a:r>
              <a:rPr lang="en-US" altLang="zh-CN" sz="1800" dirty="0" smtClean="0">
                <a:solidFill>
                  <a:schemeClr val="bg1"/>
                </a:solidFill>
              </a:rPr>
              <a:t>.</a:t>
            </a:r>
            <a:r>
              <a:rPr lang="en-US" altLang="zh-CN" sz="1800" baseline="0" dirty="0" smtClean="0">
                <a:solidFill>
                  <a:schemeClr val="bg1"/>
                </a:solidFill>
              </a:rPr>
              <a:t>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And then we connect the switch with USRP </a:t>
            </a:r>
            <a:r>
              <a:rPr lang="en-US" altLang="zh-CN" sz="1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transceivers </a:t>
            </a:r>
            <a:r>
              <a:rPr lang="en-US" altLang="zh-CN" sz="18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data exchange.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Also we can use two PC and two switches, </a:t>
            </a:r>
            <a:endParaRPr lang="en-US" altLang="zh-CN" sz="1800" b="0" i="0" kern="1200" baseline="0" dirty="0" smtClean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one </a:t>
            </a:r>
            <a:r>
              <a:rPr lang="en-US" altLang="zh-CN" sz="1800" b="0" i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for transmitters , the other for receivers.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should be at least 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USRP transceivers for a 6x6 system 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because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 transceivers are not capable of two simultaneous transmits or receives.</a:t>
            </a:r>
          </a:p>
          <a:p>
            <a:r>
              <a:rPr lang="en-US" altLang="zh-CN" dirty="0" smtClean="0"/>
              <a:t>Last but not least, </a:t>
            </a:r>
            <a:endParaRPr lang="en-US" altLang="zh-CN" dirty="0" smtClean="0"/>
          </a:p>
          <a:p>
            <a:r>
              <a:rPr lang="en-US" altLang="zh-CN" dirty="0" smtClean="0"/>
              <a:t>the </a:t>
            </a:r>
            <a:r>
              <a:rPr lang="en-US" altLang="zh-CN" dirty="0" smtClean="0"/>
              <a:t>external</a:t>
            </a:r>
            <a:r>
              <a:rPr lang="en-US" altLang="zh-CN" baseline="0" dirty="0" smtClean="0"/>
              <a:t> clocks for synchronization.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354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comes the main part--</a:t>
            </a:r>
            <a:r>
              <a:rPr lang="en-US" altLang="zh-CN" sz="1200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6x6 MIMO System in LabVIEW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dirty="0" smtClean="0"/>
              <a:t>And it also</a:t>
            </a:r>
            <a:r>
              <a:rPr lang="en-US" altLang="zh-CN" baseline="0" dirty="0" smtClean="0"/>
              <a:t> consists of 3 parts.</a:t>
            </a:r>
          </a:p>
          <a:p>
            <a:r>
              <a:rPr lang="en-US" altLang="zh-CN" baseline="0" dirty="0" smtClean="0"/>
              <a:t>Software components to run the system;</a:t>
            </a:r>
          </a:p>
          <a:p>
            <a:r>
              <a:rPr lang="en-US" altLang="zh-CN" baseline="0" dirty="0" smtClean="0"/>
              <a:t>Codes;</a:t>
            </a:r>
          </a:p>
          <a:p>
            <a:r>
              <a:rPr lang="en-US" altLang="zh-CN" baseline="0" dirty="0" smtClean="0"/>
              <a:t>And a simulation </a:t>
            </a:r>
            <a:r>
              <a:rPr lang="en-US" altLang="zh-CN" baseline="0" dirty="0" err="1" smtClean="0"/>
              <a:t>testbed</a:t>
            </a:r>
            <a:r>
              <a:rPr lang="en-US" altLang="zh-CN" baseline="0" dirty="0" smtClean="0"/>
              <a:t> without USRP </a:t>
            </a:r>
            <a:r>
              <a:rPr lang="en-US" altLang="zh-CN" baseline="0" dirty="0" smtClean="0"/>
              <a:t>almost the same with the real </a:t>
            </a:r>
            <a:r>
              <a:rPr lang="en-US" altLang="zh-CN" baseline="0" dirty="0" smtClean="0"/>
              <a:t>one.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310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Here list the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softwares</a:t>
            </a:r>
            <a:r>
              <a:rPr lang="en-US" altLang="zh-CN" baseline="0" dirty="0" smtClean="0"/>
              <a:t>.</a:t>
            </a:r>
          </a:p>
          <a:p>
            <a:r>
              <a:rPr lang="en-US" altLang="zh-CN" baseline="0" dirty="0" smtClean="0"/>
              <a:t>The last three are the plug-ins for the first.</a:t>
            </a: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It's worth mentioning that 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 one makes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LabVIEW possible to support 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matlab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codes.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438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As</a:t>
            </a:r>
            <a:r>
              <a:rPr lang="en-US" altLang="zh-CN" baseline="0" dirty="0" smtClean="0"/>
              <a:t> is an example, </a:t>
            </a:r>
          </a:p>
          <a:p>
            <a:r>
              <a:rPr lang="en-US" altLang="zh-CN" baseline="0" dirty="0" smtClean="0"/>
              <a:t>Give the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 Node input and output ports,</a:t>
            </a:r>
          </a:p>
          <a:p>
            <a:r>
              <a:rPr lang="en-US" altLang="zh-CN" baseline="0" dirty="0" smtClean="0"/>
              <a:t>And in the </a:t>
            </a:r>
            <a:r>
              <a:rPr lang="en-US" altLang="zh-CN" baseline="0" dirty="0" err="1" smtClean="0"/>
              <a:t>mathscript</a:t>
            </a:r>
            <a:r>
              <a:rPr lang="en-US" altLang="zh-CN" baseline="0" dirty="0" smtClean="0"/>
              <a:t> node, </a:t>
            </a:r>
            <a:endParaRPr lang="en-US" altLang="zh-CN" baseline="0" dirty="0" smtClean="0"/>
          </a:p>
          <a:p>
            <a:r>
              <a:rPr lang="en-US" altLang="zh-CN" baseline="0" dirty="0" smtClean="0"/>
              <a:t>we </a:t>
            </a:r>
            <a:r>
              <a:rPr lang="en-US" altLang="zh-CN" baseline="0" dirty="0" smtClean="0"/>
              <a:t>use </a:t>
            </a:r>
            <a:r>
              <a:rPr lang="en-US" altLang="zh-CN" baseline="0" dirty="0" err="1" smtClean="0"/>
              <a:t>matlab</a:t>
            </a:r>
            <a:r>
              <a:rPr lang="en-US" altLang="zh-CN" baseline="0" dirty="0" smtClean="0"/>
              <a:t> codes to implement the function body.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377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</a:t>
            </a:r>
            <a:r>
              <a:rPr lang="en-US" altLang="zh-CN" baseline="0" dirty="0" smtClean="0"/>
              <a:t> the codes part, I will show  you the details of the system.</a:t>
            </a:r>
          </a:p>
          <a:p>
            <a:r>
              <a:rPr lang="en-US" altLang="zh-CN" baseline="0" dirty="0" smtClean="0"/>
              <a:t>First </a:t>
            </a:r>
            <a:r>
              <a:rPr lang="en-US" altLang="zh-CN" baseline="0" dirty="0" smtClean="0"/>
              <a:t>is the software configuration </a:t>
            </a:r>
            <a:endParaRPr lang="en-US" altLang="zh-CN" baseline="0" dirty="0" smtClean="0"/>
          </a:p>
          <a:p>
            <a:r>
              <a:rPr lang="en-US" altLang="zh-CN" baseline="0" dirty="0" smtClean="0"/>
              <a:t>followed </a:t>
            </a:r>
            <a:r>
              <a:rPr lang="en-US" altLang="zh-CN" baseline="0" dirty="0" smtClean="0"/>
              <a:t>with Transmitter and receiver part.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078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the</a:t>
            </a:r>
            <a:r>
              <a:rPr lang="en-US" altLang="zh-CN" baseline="0" dirty="0" smtClean="0"/>
              <a:t> above 2 figures shows parameters for USRP configuration in the front panel. </a:t>
            </a:r>
            <a:endParaRPr lang="en-US" altLang="zh-CN" baseline="0" dirty="0" smtClean="0"/>
          </a:p>
          <a:p>
            <a:r>
              <a:rPr lang="en-US" altLang="zh-CN" baseline="0" dirty="0" smtClean="0"/>
              <a:t>And </a:t>
            </a:r>
            <a:r>
              <a:rPr lang="en-US" altLang="zh-CN" baseline="0" dirty="0" smtClean="0"/>
              <a:t>you can see they are almost the same </a:t>
            </a:r>
            <a:endParaRPr lang="en-US" altLang="zh-CN" baseline="0" dirty="0" smtClean="0"/>
          </a:p>
          <a:p>
            <a:r>
              <a:rPr lang="en-US" altLang="zh-CN" baseline="0" dirty="0" smtClean="0"/>
              <a:t>which </a:t>
            </a:r>
            <a:r>
              <a:rPr lang="en-US" altLang="zh-CN" baseline="0" dirty="0" smtClean="0"/>
              <a:t>includes device parameters , IQ rate and carrier frequency.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(pulse shaping samples per symbol : for generate pulse shaping filter </a:t>
            </a:r>
            <a:r>
              <a:rPr lang="en-US" altLang="zh-CN" dirty="0" err="1" smtClean="0"/>
              <a:t>coeffiencients</a:t>
            </a:r>
            <a:r>
              <a:rPr lang="en-US" altLang="zh-CN" baseline="0" dirty="0" smtClean="0"/>
              <a:t>)</a:t>
            </a:r>
          </a:p>
          <a:p>
            <a:r>
              <a:rPr lang="en-US" altLang="zh-CN" baseline="0" dirty="0" smtClean="0"/>
              <a:t>(delay : make the data transmit after delay from trigger point)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aseline="0" dirty="0" smtClean="0"/>
              <a:t>(</a:t>
            </a:r>
            <a:r>
              <a:rPr lang="en-US" altLang="zh-CN" b="1" baseline="0" dirty="0" smtClean="0">
                <a:effectLst/>
              </a:rPr>
              <a:t>timeout :</a:t>
            </a:r>
            <a:r>
              <a:rPr lang="en-US" altLang="zh-CN" dirty="0" smtClean="0">
                <a:effectLst/>
              </a:rPr>
              <a:t> specifies the time to wait, in seconds, before returning an error if the requested number of samples have not been generated. </a:t>
            </a:r>
          </a:p>
          <a:p>
            <a:r>
              <a:rPr lang="en-US" altLang="zh-CN" baseline="0" dirty="0" smtClean="0"/>
              <a:t>)</a:t>
            </a:r>
          </a:p>
          <a:p>
            <a:r>
              <a:rPr lang="en-US" altLang="zh-CN" baseline="0" dirty="0" smtClean="0"/>
              <a:t>(N_MF : matched samples per symbol)</a:t>
            </a:r>
          </a:p>
          <a:p>
            <a:r>
              <a:rPr lang="en-US" altLang="zh-CN" dirty="0" smtClean="0"/>
              <a:t>(trigger level : is for checking whether the data packages</a:t>
            </a:r>
            <a:r>
              <a:rPr lang="en-US" altLang="zh-CN" baseline="0" dirty="0" smtClean="0"/>
              <a:t> have come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903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In transmitter</a:t>
            </a:r>
            <a:r>
              <a:rPr lang="en-US" altLang="zh-CN" baseline="0" dirty="0" smtClean="0"/>
              <a:t> part</a:t>
            </a:r>
            <a:endParaRPr lang="en-US" altLang="zh-CN" dirty="0" smtClean="0"/>
          </a:p>
          <a:p>
            <a:r>
              <a:rPr lang="en-US" altLang="zh-CN" dirty="0" smtClean="0"/>
              <a:t>First we use OFDM parameters </a:t>
            </a:r>
            <a:endParaRPr lang="en-US" altLang="zh-CN" dirty="0" smtClean="0"/>
          </a:p>
          <a:p>
            <a:r>
              <a:rPr lang="en-US" altLang="zh-CN" dirty="0" smtClean="0"/>
              <a:t>to </a:t>
            </a:r>
            <a:r>
              <a:rPr lang="en-US" altLang="zh-CN" dirty="0" smtClean="0"/>
              <a:t>set</a:t>
            </a:r>
            <a:r>
              <a:rPr lang="en-US" altLang="zh-CN" baseline="0" dirty="0" smtClean="0"/>
              <a:t> null tones and pilot tones with no data.</a:t>
            </a:r>
          </a:p>
          <a:p>
            <a:r>
              <a:rPr lang="en-US" altLang="zh-CN" baseline="0" dirty="0" smtClean="0"/>
              <a:t>Here tones means frequency point in OFDM.</a:t>
            </a:r>
          </a:p>
          <a:p>
            <a:r>
              <a:rPr lang="en-US" altLang="zh-CN" baseline="0" dirty="0" smtClean="0"/>
              <a:t>And also we have to calculate the data size to be transmitted.</a:t>
            </a:r>
          </a:p>
          <a:p>
            <a:r>
              <a:rPr lang="en-US" altLang="zh-CN" baseline="0" dirty="0" smtClean="0"/>
              <a:t>Second, generate that amount of PN sequence (ranged from 0 to 3)as the information sequence.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FD54BE-9716-41EE-8816-8EE9FDB8B7B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451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2639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474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306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C07EDC-BAB4-4B56-8D99-2756731EC1E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060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dirty="0" smtClean="0"/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567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70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248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394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dirty="0" smtClean="0"/>
              <a:t>2014/05/27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153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523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413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zh-CN" smtClean="0"/>
              <a:t>2014/3/17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423400" y="6311900"/>
            <a:ext cx="19304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283C2C-4917-4271-8229-DA4D93EC4A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98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2"/>
          </p:nvPr>
        </p:nvSpPr>
        <p:spPr>
          <a:xfrm>
            <a:off x="8610600" y="631428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2014/3/17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369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78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974677" y="80394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6600" dirty="0">
                <a:latin typeface="+mj-ea"/>
              </a:rPr>
              <a:t>6×6 MIMO System</a:t>
            </a:r>
            <a:endParaRPr lang="zh-CN" altLang="en-US" sz="6600" dirty="0">
              <a:latin typeface="+mj-ea"/>
            </a:endParaRPr>
          </a:p>
        </p:txBody>
      </p:sp>
      <p:sp>
        <p:nvSpPr>
          <p:cNvPr id="4" name="标题 2"/>
          <p:cNvSpPr txBox="1">
            <a:spLocks/>
          </p:cNvSpPr>
          <p:nvPr/>
        </p:nvSpPr>
        <p:spPr>
          <a:xfrm>
            <a:off x="974677" y="3465441"/>
            <a:ext cx="10515600" cy="2416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altLang="zh-CN" dirty="0" smtClean="0">
              <a:latin typeface="+mj-ea"/>
            </a:endParaRPr>
          </a:p>
          <a:p>
            <a:pPr algn="ctr"/>
            <a:r>
              <a:rPr lang="en-US" altLang="zh-CN" dirty="0" smtClean="0">
                <a:latin typeface="+mj-ea"/>
              </a:rPr>
              <a:t>Presenter: Jingwei Li</a:t>
            </a:r>
          </a:p>
          <a:p>
            <a:pPr algn="ctr"/>
            <a:endParaRPr lang="en-US" altLang="zh-CN" dirty="0" smtClean="0">
              <a:latin typeface="+mj-ea"/>
            </a:endParaRPr>
          </a:p>
          <a:p>
            <a:pPr algn="ctr"/>
            <a:r>
              <a:rPr lang="en-US" altLang="zh-CN" dirty="0" smtClean="0">
                <a:latin typeface="+mj-ea"/>
              </a:rPr>
              <a:t>2014/05/27</a:t>
            </a:r>
          </a:p>
          <a:p>
            <a:pPr algn="ctr"/>
            <a:endParaRPr lang="zh-CN" altLang="en-US" dirty="0">
              <a:latin typeface="+mj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en-US" altLang="zh-CN" dirty="0">
              <a:latin typeface="+mj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974927" y="2366585"/>
            <a:ext cx="65151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  <a:latin typeface="+mj-ea"/>
                <a:ea typeface="+mj-ea"/>
                <a:cs typeface="+mj-cs"/>
              </a:rPr>
              <a:t>An advanced referential </a:t>
            </a:r>
            <a:r>
              <a:rPr lang="en-US" altLang="zh-CN" sz="3200" dirty="0" err="1">
                <a:solidFill>
                  <a:schemeClr val="bg1"/>
                </a:solidFill>
                <a:latin typeface="+mj-ea"/>
                <a:ea typeface="+mj-ea"/>
                <a:cs typeface="+mj-cs"/>
              </a:rPr>
              <a:t>testbed</a:t>
            </a:r>
            <a:endParaRPr lang="en-US" altLang="zh-CN" sz="3200" dirty="0">
              <a:solidFill>
                <a:schemeClr val="bg1"/>
              </a:solidFill>
              <a:latin typeface="+mj-ea"/>
              <a:ea typeface="+mj-ea"/>
              <a:cs typeface="+mj-cs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63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TX 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Part (cont’d)</a:t>
            </a:r>
            <a:endParaRPr lang="zh-CN" altLang="en-US" sz="5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" y="1250950"/>
            <a:ext cx="10772775" cy="510540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  <p:cxnSp>
        <p:nvCxnSpPr>
          <p:cNvPr id="3" name="直接连接符 2"/>
          <p:cNvCxnSpPr/>
          <p:nvPr/>
        </p:nvCxnSpPr>
        <p:spPr>
          <a:xfrm flipV="1">
            <a:off x="6130344" y="3142445"/>
            <a:ext cx="1197735" cy="12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6095999" y="3790771"/>
            <a:ext cx="1197735" cy="12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6130343" y="4599994"/>
            <a:ext cx="1197735" cy="1287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6095999" y="5065485"/>
            <a:ext cx="1901372" cy="2903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30343" y="5739618"/>
            <a:ext cx="3309079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480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TX Part (cont’d)</a:t>
            </a:r>
            <a:endParaRPr lang="zh-CN" altLang="en-US" sz="5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5681" y="1209027"/>
            <a:ext cx="7880638" cy="4977245"/>
          </a:xfrm>
          <a:prstGeom prst="rect">
            <a:avLst/>
          </a:prstGeom>
        </p:spPr>
      </p:pic>
      <p:sp>
        <p:nvSpPr>
          <p:cNvPr id="7" name="椭圆 6"/>
          <p:cNvSpPr/>
          <p:nvPr/>
        </p:nvSpPr>
        <p:spPr>
          <a:xfrm>
            <a:off x="1948406" y="812209"/>
            <a:ext cx="2758347" cy="22967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8707" y="2402553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Pulse shaping</a:t>
            </a:r>
            <a:endParaRPr lang="zh-CN" altLang="en-US" sz="2400" dirty="0"/>
          </a:p>
        </p:txBody>
      </p:sp>
      <p:sp>
        <p:nvSpPr>
          <p:cNvPr id="8" name="椭圆 7"/>
          <p:cNvSpPr/>
          <p:nvPr/>
        </p:nvSpPr>
        <p:spPr>
          <a:xfrm>
            <a:off x="6360160" y="4754880"/>
            <a:ext cx="1422400" cy="1431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6360160" y="6186272"/>
            <a:ext cx="1370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Transmit</a:t>
            </a:r>
            <a:endParaRPr lang="zh-CN" altLang="en-US" sz="2400" dirty="0"/>
          </a:p>
        </p:txBody>
      </p:sp>
      <p:sp>
        <p:nvSpPr>
          <p:cNvPr id="10" name="椭圆 9"/>
          <p:cNvSpPr/>
          <p:nvPr/>
        </p:nvSpPr>
        <p:spPr>
          <a:xfrm>
            <a:off x="3995553" y="4645855"/>
            <a:ext cx="1247007" cy="14313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464976" y="6077247"/>
            <a:ext cx="2069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synchronizing</a:t>
            </a:r>
            <a:endParaRPr lang="zh-CN" altLang="en-US" sz="2400" dirty="0"/>
          </a:p>
        </p:txBody>
      </p:sp>
      <p:sp>
        <p:nvSpPr>
          <p:cNvPr id="12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487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8" grpId="0" animBg="1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R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X Part </a:t>
            </a:r>
            <a:endParaRPr lang="zh-CN" altLang="en-US" sz="5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325563"/>
            <a:ext cx="10595956" cy="381620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  <p:sp>
        <p:nvSpPr>
          <p:cNvPr id="7" name="椭圆 6"/>
          <p:cNvSpPr/>
          <p:nvPr/>
        </p:nvSpPr>
        <p:spPr>
          <a:xfrm>
            <a:off x="3153103" y="2979683"/>
            <a:ext cx="2979683" cy="18228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581400" y="5502751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Threshold detecting</a:t>
            </a:r>
            <a:endParaRPr lang="zh-CN" altLang="en-US" sz="2400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4603531" y="4802528"/>
            <a:ext cx="110359" cy="700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314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978" y="1439303"/>
            <a:ext cx="9216044" cy="4803306"/>
          </a:xfrm>
          <a:prstGeom prst="rect">
            <a:avLst/>
          </a:prstGeom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R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X Part (cont’d)</a:t>
            </a:r>
            <a:endParaRPr lang="zh-CN" altLang="en-US" sz="5400" dirty="0"/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195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R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X Part (cont’d)</a:t>
            </a:r>
            <a:endParaRPr lang="zh-CN" altLang="en-US" sz="54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139" y="1050132"/>
            <a:ext cx="6923722" cy="5581650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310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Simulation </a:t>
            </a:r>
            <a:r>
              <a:rPr lang="en-US" altLang="zh-CN" dirty="0" err="1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testbed</a:t>
            </a:r>
            <a:endParaRPr lang="zh-CN" altLang="en-US" sz="5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30" y="1608130"/>
            <a:ext cx="4856820" cy="31584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2272" y="1608130"/>
            <a:ext cx="4794655" cy="3158423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123718" y="4766553"/>
            <a:ext cx="3151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</a:rPr>
              <a:t>4 QAM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25359" y="4725954"/>
            <a:ext cx="3151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solidFill>
                  <a:schemeClr val="bg1"/>
                </a:solidFill>
              </a:rPr>
              <a:t>16 QAM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1478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Future work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822314" y="2046044"/>
            <a:ext cx="9531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The best synchronization training sequence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MIMO part</a:t>
            </a:r>
            <a:endParaRPr lang="en-US" altLang="zh-CN" sz="3600" dirty="0">
              <a:solidFill>
                <a:schemeClr val="bg1"/>
              </a:solidFill>
            </a:endParaRPr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30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01175"/>
            <a:ext cx="10515600" cy="2118705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Q&amp;A</a:t>
            </a:r>
            <a:endParaRPr lang="zh-CN" altLang="en-US" sz="8000" dirty="0">
              <a:solidFill>
                <a:prstClr val="white"/>
              </a:solidFill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45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209800" y="2017462"/>
            <a:ext cx="8057147" cy="2570580"/>
          </a:xfrm>
        </p:spPr>
        <p:txBody>
          <a:bodyPr>
            <a:noAutofit/>
          </a:bodyPr>
          <a:lstStyle/>
          <a:p>
            <a:pPr algn="ctr"/>
            <a:r>
              <a:rPr lang="en-US" altLang="zh-CN" sz="9600" dirty="0">
                <a:latin typeface="+mj-ea"/>
                <a:cs typeface="+mn-cs"/>
              </a:rPr>
              <a:t>Thank You!</a:t>
            </a:r>
            <a:endParaRPr lang="zh-CN" altLang="en-US" sz="9600" dirty="0">
              <a:latin typeface="+mj-ea"/>
              <a:cs typeface="+mn-cs"/>
            </a:endParaRPr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29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67840" y="317599"/>
            <a:ext cx="7193280" cy="1325563"/>
          </a:xfrm>
        </p:spPr>
        <p:txBody>
          <a:bodyPr/>
          <a:lstStyle/>
          <a:p>
            <a:r>
              <a:rPr lang="en-US" altLang="zh-CN" i="1" dirty="0" smtClean="0">
                <a:latin typeface="+mj-ea"/>
              </a:rPr>
              <a:t>Outline</a:t>
            </a:r>
            <a:endParaRPr lang="zh-CN" altLang="en-US" i="1" dirty="0">
              <a:solidFill>
                <a:schemeClr val="bg2">
                  <a:lumMod val="90000"/>
                </a:schemeClr>
              </a:solidFill>
              <a:latin typeface="+mj-ea"/>
            </a:endParaRPr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767840" y="1779687"/>
            <a:ext cx="7010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Hardware Configuration</a:t>
            </a:r>
            <a:endParaRPr lang="en-US" altLang="zh-CN" sz="3600" dirty="0">
              <a:solidFill>
                <a:schemeClr val="bg1"/>
              </a:solidFill>
            </a:endParaRPr>
          </a:p>
          <a:p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6x6 </a:t>
            </a:r>
            <a:r>
              <a:rPr lang="en-US" altLang="zh-CN" sz="3600" dirty="0">
                <a:solidFill>
                  <a:schemeClr val="bg1"/>
                </a:solidFill>
              </a:rPr>
              <a:t>MIMO System in LabVIEW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Future work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22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67005"/>
            <a:ext cx="10515600" cy="899795"/>
          </a:xfrm>
        </p:spPr>
        <p:txBody>
          <a:bodyPr/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Hardware Configuration</a:t>
            </a:r>
            <a:endParaRPr lang="en-US" altLang="zh-CN" sz="3600" dirty="0">
              <a:solidFill>
                <a:prstClr val="white"/>
              </a:solidFill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  <p:pic>
        <p:nvPicPr>
          <p:cNvPr id="1026" name="Picture 2" descr="https://decibel.ni.com/content/servlet/JiveServlet/showImage/102-23285-2-31529/Figure+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2" y="1066800"/>
            <a:ext cx="5469194" cy="528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6324600" y="1066800"/>
            <a:ext cx="51968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chemeClr val="bg1"/>
                </a:solidFill>
              </a:rPr>
              <a:t>One </a:t>
            </a:r>
            <a:r>
              <a:rPr lang="en-US" altLang="zh-CN" sz="2400" dirty="0" smtClean="0">
                <a:solidFill>
                  <a:schemeClr val="bg1"/>
                </a:solidFill>
              </a:rPr>
              <a:t>PC(or two) </a:t>
            </a:r>
            <a:r>
              <a:rPr lang="en-US" altLang="zh-CN" sz="2400" dirty="0">
                <a:solidFill>
                  <a:schemeClr val="bg1"/>
                </a:solidFill>
              </a:rPr>
              <a:t>with a free </a:t>
            </a:r>
            <a:r>
              <a:rPr lang="en-US" altLang="zh-CN" sz="2400" dirty="0" smtClean="0">
                <a:solidFill>
                  <a:schemeClr val="bg1"/>
                </a:solidFill>
              </a:rPr>
              <a:t>Gigabit Ethernet port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bg1"/>
                </a:solidFill>
              </a:rPr>
              <a:t>Gigabit </a:t>
            </a:r>
            <a:r>
              <a:rPr lang="en-US" altLang="zh-CN" sz="2400" dirty="0">
                <a:solidFill>
                  <a:schemeClr val="bg1"/>
                </a:solidFill>
              </a:rPr>
              <a:t>Ethernet </a:t>
            </a:r>
            <a:r>
              <a:rPr lang="en-US" altLang="zh-CN" sz="2400" dirty="0" smtClean="0">
                <a:solidFill>
                  <a:schemeClr val="bg1"/>
                </a:solidFill>
              </a:rPr>
              <a:t>switch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bg1"/>
                </a:solidFill>
              </a:rPr>
              <a:t>12 </a:t>
            </a:r>
            <a:r>
              <a:rPr lang="en-US" altLang="zh-CN" sz="2400" dirty="0">
                <a:solidFill>
                  <a:schemeClr val="bg1"/>
                </a:solidFill>
              </a:rPr>
              <a:t>USRPs (NI </a:t>
            </a:r>
            <a:r>
              <a:rPr lang="en-US" altLang="zh-CN" sz="2400" dirty="0" smtClean="0">
                <a:solidFill>
                  <a:schemeClr val="bg1"/>
                </a:solidFill>
              </a:rPr>
              <a:t>USRP-2920 is used)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bg1"/>
                </a:solidFill>
              </a:rPr>
              <a:t>12 antennas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zh-CN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bg1"/>
                </a:solidFill>
              </a:rPr>
              <a:t>2 </a:t>
            </a:r>
            <a:r>
              <a:rPr lang="en-US" altLang="zh-CN" sz="2400" dirty="0">
                <a:solidFill>
                  <a:schemeClr val="bg1"/>
                </a:solidFill>
              </a:rPr>
              <a:t>external clocks</a:t>
            </a:r>
            <a:endParaRPr lang="en-US" altLang="zh-CN" sz="3600" dirty="0">
              <a:solidFill>
                <a:schemeClr val="bg1"/>
              </a:solidFill>
            </a:endParaRPr>
          </a:p>
          <a:p>
            <a:endParaRPr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7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2209800" y="482888"/>
            <a:ext cx="7890164" cy="899795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6x6 MIMO System in 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LabVIEW</a:t>
            </a:r>
            <a:endParaRPr lang="en-US" altLang="zh-CN" dirty="0">
              <a:solidFill>
                <a:prstClr val="white"/>
              </a:solidFill>
              <a:latin typeface="Arial" panose="020B0604020202020204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873433" y="2108675"/>
            <a:ext cx="7010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Software Components</a:t>
            </a:r>
          </a:p>
          <a:p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LabVIEW  VI codes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Simulation </a:t>
            </a:r>
            <a:r>
              <a:rPr lang="en-US" altLang="zh-CN" sz="3600" dirty="0" err="1" smtClean="0">
                <a:solidFill>
                  <a:schemeClr val="bg1"/>
                </a:solidFill>
              </a:rPr>
              <a:t>testbed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5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8433"/>
            <a:ext cx="10515600" cy="1325563"/>
          </a:xfrm>
        </p:spPr>
        <p:txBody>
          <a:bodyPr>
            <a:normAutofit/>
          </a:bodyPr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Software 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Components</a:t>
            </a:r>
            <a:endParaRPr lang="zh-CN" altLang="en-US" sz="5400" dirty="0"/>
          </a:p>
        </p:txBody>
      </p:sp>
      <p:sp>
        <p:nvSpPr>
          <p:cNvPr id="4" name="AutoShape 2" descr="http://images.coolestech.com/uploads/2013/11/labview-log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2279072" y="1373996"/>
            <a:ext cx="76338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NI LabVIEW</a:t>
            </a:r>
          </a:p>
          <a:p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</a:rPr>
              <a:t>NI-USRP Version</a:t>
            </a:r>
          </a:p>
          <a:p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</a:rPr>
              <a:t>NI LabVIEW Modulation </a:t>
            </a:r>
            <a:r>
              <a:rPr lang="en-US" altLang="zh-CN" sz="3600" dirty="0" smtClean="0">
                <a:solidFill>
                  <a:schemeClr val="bg1"/>
                </a:solidFill>
              </a:rPr>
              <a:t>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NI LabVIEW </a:t>
            </a:r>
            <a:r>
              <a:rPr lang="en-US" altLang="zh-CN" sz="3600" dirty="0" err="1" smtClean="0">
                <a:solidFill>
                  <a:schemeClr val="bg1"/>
                </a:solidFill>
              </a:rPr>
              <a:t>Mathscript</a:t>
            </a:r>
            <a:r>
              <a:rPr lang="en-US" altLang="zh-CN" sz="3600" dirty="0" smtClean="0">
                <a:solidFill>
                  <a:schemeClr val="bg1"/>
                </a:solidFill>
              </a:rPr>
              <a:t> RT Module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3769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9018"/>
            <a:ext cx="10515600" cy="1058921"/>
          </a:xfrm>
        </p:spPr>
        <p:txBody>
          <a:bodyPr>
            <a:normAutofit/>
          </a:bodyPr>
          <a:lstStyle/>
          <a:p>
            <a:pPr algn="ctr"/>
            <a:r>
              <a:rPr lang="en-US" altLang="zh-CN" sz="3600" dirty="0" err="1" smtClean="0">
                <a:latin typeface="+mn-lt"/>
                <a:ea typeface="+mn-ea"/>
                <a:cs typeface="+mn-cs"/>
              </a:rPr>
              <a:t>Matlab</a:t>
            </a:r>
            <a:r>
              <a:rPr lang="en-US" altLang="zh-CN" sz="3600" dirty="0" smtClean="0">
                <a:latin typeface="+mn-lt"/>
                <a:ea typeface="+mn-ea"/>
                <a:cs typeface="+mn-cs"/>
              </a:rPr>
              <a:t> coded VI Style</a:t>
            </a:r>
            <a:endParaRPr lang="zh-CN" altLang="en-US" sz="3600" dirty="0">
              <a:latin typeface="+mn-lt"/>
              <a:ea typeface="+mn-ea"/>
              <a:cs typeface="+mn-cs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912" y="1127939"/>
            <a:ext cx="7842175" cy="5523875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2375126" y="2365876"/>
            <a:ext cx="2758347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8293768" y="2358189"/>
            <a:ext cx="1042737" cy="304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4379495" y="5245768"/>
            <a:ext cx="898358" cy="32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7137842" y="5245768"/>
            <a:ext cx="1443789" cy="320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5395417" y="5406189"/>
            <a:ext cx="16417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/>
              <a:t>IO ports</a:t>
            </a:r>
            <a:endParaRPr lang="zh-CN" altLang="en-US" sz="3200" dirty="0"/>
          </a:p>
        </p:txBody>
      </p:sp>
      <p:sp>
        <p:nvSpPr>
          <p:cNvPr id="16" name="矩形 15"/>
          <p:cNvSpPr/>
          <p:nvPr/>
        </p:nvSpPr>
        <p:spPr>
          <a:xfrm>
            <a:off x="5277853" y="2815389"/>
            <a:ext cx="2887579" cy="19731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 flipV="1">
            <a:off x="5791200" y="2486526"/>
            <a:ext cx="304799" cy="328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5133473" y="1985901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err="1" smtClean="0"/>
              <a:t>Matlab</a:t>
            </a:r>
            <a:r>
              <a:rPr lang="en-US" altLang="zh-CN" sz="3200" dirty="0" smtClean="0"/>
              <a:t> codes</a:t>
            </a:r>
            <a:endParaRPr lang="zh-CN" altLang="en-US" sz="3200" dirty="0"/>
          </a:p>
        </p:txBody>
      </p:sp>
      <p:sp>
        <p:nvSpPr>
          <p:cNvPr id="20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568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5" grpId="0"/>
      <p:bldP spid="16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81400" y="399184"/>
            <a:ext cx="5237018" cy="1067726"/>
          </a:xfrm>
        </p:spPr>
        <p:txBody>
          <a:bodyPr>
            <a:normAutofit/>
          </a:bodyPr>
          <a:lstStyle/>
          <a:p>
            <a:pPr marL="285750" lvl="0" indent="-285750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LabVIEW  VI 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codes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581400" y="1832035"/>
            <a:ext cx="701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Initial USRP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TX Part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3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3600" dirty="0" smtClean="0">
                <a:solidFill>
                  <a:schemeClr val="bg1"/>
                </a:solidFill>
              </a:rPr>
              <a:t>RX 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sz="3600" dirty="0">
              <a:solidFill>
                <a:schemeClr val="bg1"/>
              </a:solidFill>
            </a:endParaRPr>
          </a:p>
        </p:txBody>
      </p:sp>
      <p:sp>
        <p:nvSpPr>
          <p:cNvPr id="5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568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48501"/>
            <a:ext cx="10515600" cy="998162"/>
          </a:xfrm>
        </p:spPr>
        <p:txBody>
          <a:bodyPr/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Initial</a:t>
            </a:r>
            <a:r>
              <a:rPr lang="en-US" altLang="zh-CN" sz="3600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 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parameters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6818" y="1496291"/>
            <a:ext cx="5604929" cy="32752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529" y="1496291"/>
            <a:ext cx="4408117" cy="327521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37183" y="4979152"/>
            <a:ext cx="2094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solidFill>
                  <a:schemeClr val="bg1"/>
                </a:solidFill>
              </a:rPr>
              <a:t>TX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091878" y="4979152"/>
            <a:ext cx="2094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>
                <a:solidFill>
                  <a:schemeClr val="bg1"/>
                </a:solidFill>
              </a:rPr>
              <a:t>R</a:t>
            </a:r>
            <a:r>
              <a:rPr lang="en-US" altLang="zh-CN" sz="3200" dirty="0" smtClean="0">
                <a:solidFill>
                  <a:schemeClr val="bg1"/>
                </a:solidFill>
              </a:rPr>
              <a:t>X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0529" y="1623172"/>
            <a:ext cx="4132916" cy="14066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321952" y="1778160"/>
            <a:ext cx="5497009" cy="1797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555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marL="285750" lvl="0" indent="-285750" algn="ctr">
              <a:lnSpc>
                <a:spcPct val="100000"/>
              </a:lnSpc>
              <a:spcBef>
                <a:spcPts val="0"/>
              </a:spcBef>
            </a:pPr>
            <a:r>
              <a:rPr lang="en-US" altLang="zh-CN" dirty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TX </a:t>
            </a:r>
            <a:r>
              <a:rPr lang="en-US" altLang="zh-CN" dirty="0" smtClean="0">
                <a:solidFill>
                  <a:prstClr val="white"/>
                </a:solidFill>
                <a:latin typeface="Arial" panose="020B0604020202020204"/>
                <a:ea typeface="黑体" panose="02010609060101010101" pitchFamily="49" charset="-122"/>
                <a:cs typeface="+mn-cs"/>
              </a:rPr>
              <a:t>Part</a:t>
            </a:r>
            <a:endParaRPr lang="zh-CN" altLang="en-US" sz="5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33576"/>
            <a:ext cx="4997335" cy="261963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933576"/>
            <a:ext cx="5396455" cy="2619638"/>
          </a:xfrm>
          <a:prstGeom prst="rect">
            <a:avLst/>
          </a:prstGeom>
        </p:spPr>
      </p:pic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altLang="zh-CN" dirty="0" smtClean="0">
                <a:latin typeface="+mj-ea"/>
              </a:rPr>
              <a:t>2014/05/27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665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1218</Words>
  <Application>Microsoft Office PowerPoint</Application>
  <PresentationFormat>宽屏</PresentationFormat>
  <Paragraphs>222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黑体</vt:lpstr>
      <vt:lpstr>宋体</vt:lpstr>
      <vt:lpstr>微软雅黑</vt:lpstr>
      <vt:lpstr>Arial</vt:lpstr>
      <vt:lpstr>Arial Black</vt:lpstr>
      <vt:lpstr>Calibri</vt:lpstr>
      <vt:lpstr>自定义设计方案</vt:lpstr>
      <vt:lpstr>6×6 MIMO System</vt:lpstr>
      <vt:lpstr>Outline</vt:lpstr>
      <vt:lpstr>Hardware Configuration</vt:lpstr>
      <vt:lpstr>6x6 MIMO System in LabVIEW</vt:lpstr>
      <vt:lpstr>Software Components</vt:lpstr>
      <vt:lpstr>Matlab coded VI Style</vt:lpstr>
      <vt:lpstr>LabVIEW  VI codes</vt:lpstr>
      <vt:lpstr>Initial parameters</vt:lpstr>
      <vt:lpstr>TX Part</vt:lpstr>
      <vt:lpstr>TX Part (cont’d)</vt:lpstr>
      <vt:lpstr>PowerPoint 演示文稿</vt:lpstr>
      <vt:lpstr>PowerPoint 演示文稿</vt:lpstr>
      <vt:lpstr>PowerPoint 演示文稿</vt:lpstr>
      <vt:lpstr>PowerPoint 演示文稿</vt:lpstr>
      <vt:lpstr>Simulation testbed</vt:lpstr>
      <vt:lpstr>Future work</vt:lpstr>
      <vt:lpstr>Q&amp;A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Jingwei</dc:creator>
  <cp:lastModifiedBy>Li Jingwei</cp:lastModifiedBy>
  <cp:revision>115</cp:revision>
  <dcterms:created xsi:type="dcterms:W3CDTF">2014-03-15T03:31:25Z</dcterms:created>
  <dcterms:modified xsi:type="dcterms:W3CDTF">2014-05-26T23:50:38Z</dcterms:modified>
</cp:coreProperties>
</file>