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6"/>
  </p:notesMasterIdLst>
  <p:sldIdLst>
    <p:sldId id="256" r:id="rId2"/>
    <p:sldId id="258" r:id="rId3"/>
    <p:sldId id="286" r:id="rId4"/>
    <p:sldId id="260" r:id="rId5"/>
    <p:sldId id="261" r:id="rId6"/>
    <p:sldId id="262" r:id="rId7"/>
    <p:sldId id="263" r:id="rId8"/>
    <p:sldId id="287" r:id="rId9"/>
    <p:sldId id="265" r:id="rId10"/>
    <p:sldId id="266" r:id="rId11"/>
    <p:sldId id="267" r:id="rId12"/>
    <p:sldId id="268" r:id="rId13"/>
    <p:sldId id="269" r:id="rId14"/>
    <p:sldId id="270" r:id="rId15"/>
    <p:sldId id="271" r:id="rId16"/>
    <p:sldId id="277" r:id="rId17"/>
    <p:sldId id="288" r:id="rId18"/>
    <p:sldId id="278" r:id="rId19"/>
    <p:sldId id="290" r:id="rId20"/>
    <p:sldId id="289" r:id="rId21"/>
    <p:sldId id="279" r:id="rId22"/>
    <p:sldId id="280" r:id="rId23"/>
    <p:sldId id="281" r:id="rId24"/>
    <p:sldId id="283" r:id="rId25"/>
    <p:sldId id="282" r:id="rId26"/>
    <p:sldId id="284" r:id="rId27"/>
    <p:sldId id="285" r:id="rId28"/>
    <p:sldId id="292" r:id="rId29"/>
    <p:sldId id="295" r:id="rId30"/>
    <p:sldId id="291" r:id="rId31"/>
    <p:sldId id="293" r:id="rId32"/>
    <p:sldId id="294" r:id="rId33"/>
    <p:sldId id="296" r:id="rId34"/>
    <p:sldId id="29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452" autoAdjust="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B9641-042B-43F4-A062-9828CAF8AA7A}" type="datetimeFigureOut">
              <a:rPr lang="zh-CN" altLang="en-US" smtClean="0"/>
              <a:t>2014/6/19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2FD08-5FDE-44F9-AC86-3EDB0AF43EAC}" type="slidenum">
              <a:rPr lang="zh-CN" altLang="en-US" smtClean="0"/>
              <a:t>‹#›</a:t>
            </a:fld>
            <a:endParaRPr lang="zh-CN" altLang="en-US"/>
          </a:p>
        </p:txBody>
      </p:sp>
    </p:spTree>
    <p:extLst>
      <p:ext uri="{BB962C8B-B14F-4D97-AF65-F5344CB8AC3E}">
        <p14:creationId xmlns:p14="http://schemas.microsoft.com/office/powerpoint/2010/main" val="20705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2</a:t>
            </a:fld>
            <a:endParaRPr lang="zh-CN" altLang="en-US"/>
          </a:p>
        </p:txBody>
      </p:sp>
    </p:spTree>
    <p:extLst>
      <p:ext uri="{BB962C8B-B14F-4D97-AF65-F5344CB8AC3E}">
        <p14:creationId xmlns:p14="http://schemas.microsoft.com/office/powerpoint/2010/main" val="1376065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11</a:t>
            </a:fld>
            <a:endParaRPr lang="zh-CN" altLang="en-US"/>
          </a:p>
        </p:txBody>
      </p:sp>
    </p:spTree>
    <p:extLst>
      <p:ext uri="{BB962C8B-B14F-4D97-AF65-F5344CB8AC3E}">
        <p14:creationId xmlns:p14="http://schemas.microsoft.com/office/powerpoint/2010/main" val="715819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12</a:t>
            </a:fld>
            <a:endParaRPr lang="zh-CN" altLang="en-US"/>
          </a:p>
        </p:txBody>
      </p:sp>
    </p:spTree>
    <p:extLst>
      <p:ext uri="{BB962C8B-B14F-4D97-AF65-F5344CB8AC3E}">
        <p14:creationId xmlns:p14="http://schemas.microsoft.com/office/powerpoint/2010/main" val="47868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13</a:t>
            </a:fld>
            <a:endParaRPr lang="zh-CN" altLang="en-US"/>
          </a:p>
        </p:txBody>
      </p:sp>
    </p:spTree>
    <p:extLst>
      <p:ext uri="{BB962C8B-B14F-4D97-AF65-F5344CB8AC3E}">
        <p14:creationId xmlns:p14="http://schemas.microsoft.com/office/powerpoint/2010/main" val="3440180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14</a:t>
            </a:fld>
            <a:endParaRPr lang="zh-CN" altLang="en-US"/>
          </a:p>
        </p:txBody>
      </p:sp>
    </p:spTree>
    <p:extLst>
      <p:ext uri="{BB962C8B-B14F-4D97-AF65-F5344CB8AC3E}">
        <p14:creationId xmlns:p14="http://schemas.microsoft.com/office/powerpoint/2010/main" val="3395647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15</a:t>
            </a:fld>
            <a:endParaRPr lang="zh-CN" altLang="en-US"/>
          </a:p>
        </p:txBody>
      </p:sp>
    </p:spTree>
    <p:extLst>
      <p:ext uri="{BB962C8B-B14F-4D97-AF65-F5344CB8AC3E}">
        <p14:creationId xmlns:p14="http://schemas.microsoft.com/office/powerpoint/2010/main" val="307814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our model is a multi-resource</a:t>
            </a:r>
            <a:r>
              <a:rPr lang="en-US" altLang="zh-CN" baseline="0" dirty="0" smtClean="0"/>
              <a:t> model, every time an entity update his strategy, he will evict several resources and insert the same amount of resources within his timeslot. Thus we define the evicted set and the inserted set. Before that we need to define </a:t>
            </a:r>
            <a:r>
              <a:rPr lang="en-US" altLang="zh-CN" baseline="0" dirty="0" err="1" smtClean="0"/>
              <a:t>a</a:t>
            </a:r>
            <a:r>
              <a:rPr lang="en-US" altLang="zh-CN" baseline="-25000" dirty="0" err="1" smtClean="0"/>
              <a:t>nr</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16</a:t>
            </a:fld>
            <a:endParaRPr lang="zh-CN" altLang="en-US"/>
          </a:p>
        </p:txBody>
      </p:sp>
    </p:spTree>
    <p:extLst>
      <p:ext uri="{BB962C8B-B14F-4D97-AF65-F5344CB8AC3E}">
        <p14:creationId xmlns:p14="http://schemas.microsoft.com/office/powerpoint/2010/main" val="453574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17</a:t>
            </a:fld>
            <a:endParaRPr lang="zh-CN" altLang="en-US"/>
          </a:p>
        </p:txBody>
      </p:sp>
    </p:spTree>
    <p:extLst>
      <p:ext uri="{BB962C8B-B14F-4D97-AF65-F5344CB8AC3E}">
        <p14:creationId xmlns:p14="http://schemas.microsoft.com/office/powerpoint/2010/main" val="2809077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a:t>
            </a:r>
            <a:r>
              <a:rPr lang="en-US" altLang="zh-CN" baseline="0" dirty="0" smtClean="0"/>
              <a:t> stated before, the general better reply step may introduce loop in our improvement path. We introduce a modified better reply. </a:t>
            </a:r>
          </a:p>
          <a:p>
            <a:endParaRPr lang="en-US" altLang="zh-CN" baseline="0" dirty="0" smtClean="0"/>
          </a:p>
          <a:p>
            <a:r>
              <a:rPr lang="en-US" altLang="zh-CN" baseline="0" dirty="0" smtClean="0"/>
              <a:t>Thus, we can represent our multi-resource update process with several single-resource update process.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18</a:t>
            </a:fld>
            <a:endParaRPr lang="zh-CN" altLang="en-US"/>
          </a:p>
        </p:txBody>
      </p:sp>
    </p:spTree>
    <p:extLst>
      <p:ext uri="{BB962C8B-B14F-4D97-AF65-F5344CB8AC3E}">
        <p14:creationId xmlns:p14="http://schemas.microsoft.com/office/powerpoint/2010/main" val="3932580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a:t>
            </a:r>
            <a:r>
              <a:rPr lang="en-US" altLang="zh-CN" baseline="0" dirty="0" smtClean="0"/>
              <a:t> stated before, the general better reply step may introduce loop in our improvement path. We introduce a modified better reply. </a:t>
            </a:r>
          </a:p>
          <a:p>
            <a:endParaRPr lang="en-US" altLang="zh-CN" baseline="0" dirty="0" smtClean="0"/>
          </a:p>
          <a:p>
            <a:r>
              <a:rPr lang="en-US" altLang="zh-CN" baseline="0" dirty="0" smtClean="0"/>
              <a:t>Thus, we can represent our multi-resource update process with several single-resource update process.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19</a:t>
            </a:fld>
            <a:endParaRPr lang="zh-CN" altLang="en-US"/>
          </a:p>
        </p:txBody>
      </p:sp>
    </p:spTree>
    <p:extLst>
      <p:ext uri="{BB962C8B-B14F-4D97-AF65-F5344CB8AC3E}">
        <p14:creationId xmlns:p14="http://schemas.microsoft.com/office/powerpoint/2010/main" val="788670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a:t>
            </a:r>
            <a:r>
              <a:rPr lang="en-US" altLang="zh-CN" baseline="0" dirty="0" smtClean="0"/>
              <a:t> stated before, the general better reply step may introduce loop in our improvement path. We introduce a modified better reply. </a:t>
            </a:r>
          </a:p>
          <a:p>
            <a:endParaRPr lang="en-US" altLang="zh-CN" baseline="0" dirty="0" smtClean="0"/>
          </a:p>
          <a:p>
            <a:r>
              <a:rPr lang="en-US" altLang="zh-CN" baseline="0" dirty="0" smtClean="0"/>
              <a:t>Thus, we can represent our multi-resource update process with several single-resource update process.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20</a:t>
            </a:fld>
            <a:endParaRPr lang="zh-CN" altLang="en-US"/>
          </a:p>
        </p:txBody>
      </p:sp>
    </p:spTree>
    <p:extLst>
      <p:ext uri="{BB962C8B-B14F-4D97-AF65-F5344CB8AC3E}">
        <p14:creationId xmlns:p14="http://schemas.microsoft.com/office/powerpoint/2010/main" val="281555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3</a:t>
            </a:fld>
            <a:endParaRPr lang="zh-CN" altLang="en-US"/>
          </a:p>
        </p:txBody>
      </p:sp>
    </p:spTree>
    <p:extLst>
      <p:ext uri="{BB962C8B-B14F-4D97-AF65-F5344CB8AC3E}">
        <p14:creationId xmlns:p14="http://schemas.microsoft.com/office/powerpoint/2010/main" val="3176664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21</a:t>
            </a:fld>
            <a:endParaRPr lang="zh-CN" altLang="en-US"/>
          </a:p>
        </p:txBody>
      </p:sp>
    </p:spTree>
    <p:extLst>
      <p:ext uri="{BB962C8B-B14F-4D97-AF65-F5344CB8AC3E}">
        <p14:creationId xmlns:p14="http://schemas.microsoft.com/office/powerpoint/2010/main" val="3827692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we can represent the multi-resource allocation with</a:t>
            </a:r>
            <a:r>
              <a:rPr lang="en-US" altLang="zh-CN" baseline="0" dirty="0" smtClean="0"/>
              <a:t> the single-resource allocation model, here we just prove for a single-resource better reply, this function holds.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22</a:t>
            </a:fld>
            <a:endParaRPr lang="zh-CN" altLang="en-US"/>
          </a:p>
        </p:txBody>
      </p:sp>
    </p:spTree>
    <p:extLst>
      <p:ext uri="{BB962C8B-B14F-4D97-AF65-F5344CB8AC3E}">
        <p14:creationId xmlns:p14="http://schemas.microsoft.com/office/powerpoint/2010/main" val="1127876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we can represent the multi-resource allocation with</a:t>
            </a:r>
            <a:r>
              <a:rPr lang="en-US" altLang="zh-CN" baseline="0" dirty="0" smtClean="0"/>
              <a:t> the single-resource allocation model, here we just prove for a single-resource better reply, </a:t>
            </a:r>
            <a:r>
              <a:rPr lang="en-US" altLang="zh-CN" baseline="0" smtClean="0"/>
              <a:t>this function holds.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23</a:t>
            </a:fld>
            <a:endParaRPr lang="zh-CN" altLang="en-US"/>
          </a:p>
        </p:txBody>
      </p:sp>
    </p:spTree>
    <p:extLst>
      <p:ext uri="{BB962C8B-B14F-4D97-AF65-F5344CB8AC3E}">
        <p14:creationId xmlns:p14="http://schemas.microsoft.com/office/powerpoint/2010/main" val="4218495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we can represent the multi-resource allocation with</a:t>
            </a:r>
            <a:r>
              <a:rPr lang="en-US" altLang="zh-CN" baseline="0" dirty="0" smtClean="0"/>
              <a:t> the single-resource allocation model, here we just prove for a single-resource better reply, </a:t>
            </a:r>
            <a:r>
              <a:rPr lang="en-US" altLang="zh-CN" baseline="0" smtClean="0"/>
              <a:t>this function holds.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24</a:t>
            </a:fld>
            <a:endParaRPr lang="zh-CN" altLang="en-US"/>
          </a:p>
        </p:txBody>
      </p:sp>
    </p:spTree>
    <p:extLst>
      <p:ext uri="{BB962C8B-B14F-4D97-AF65-F5344CB8AC3E}">
        <p14:creationId xmlns:p14="http://schemas.microsoft.com/office/powerpoint/2010/main" val="1406552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25</a:t>
            </a:fld>
            <a:endParaRPr lang="zh-CN" altLang="en-US"/>
          </a:p>
        </p:txBody>
      </p:sp>
    </p:spTree>
    <p:extLst>
      <p:ext uri="{BB962C8B-B14F-4D97-AF65-F5344CB8AC3E}">
        <p14:creationId xmlns:p14="http://schemas.microsoft.com/office/powerpoint/2010/main" val="4029673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26</a:t>
            </a:fld>
            <a:endParaRPr lang="zh-CN" altLang="en-US"/>
          </a:p>
        </p:txBody>
      </p:sp>
    </p:spTree>
    <p:extLst>
      <p:ext uri="{BB962C8B-B14F-4D97-AF65-F5344CB8AC3E}">
        <p14:creationId xmlns:p14="http://schemas.microsoft.com/office/powerpoint/2010/main" val="2829997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27</a:t>
            </a:fld>
            <a:endParaRPr lang="zh-CN" altLang="en-US"/>
          </a:p>
        </p:txBody>
      </p:sp>
    </p:spTree>
    <p:extLst>
      <p:ext uri="{BB962C8B-B14F-4D97-AF65-F5344CB8AC3E}">
        <p14:creationId xmlns:p14="http://schemas.microsoft.com/office/powerpoint/2010/main" val="4130589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28</a:t>
            </a:fld>
            <a:endParaRPr lang="zh-CN" altLang="en-US"/>
          </a:p>
        </p:txBody>
      </p:sp>
    </p:spTree>
    <p:extLst>
      <p:ext uri="{BB962C8B-B14F-4D97-AF65-F5344CB8AC3E}">
        <p14:creationId xmlns:p14="http://schemas.microsoft.com/office/powerpoint/2010/main" val="966944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29</a:t>
            </a:fld>
            <a:endParaRPr lang="zh-CN" altLang="en-US"/>
          </a:p>
        </p:txBody>
      </p:sp>
    </p:spTree>
    <p:extLst>
      <p:ext uri="{BB962C8B-B14F-4D97-AF65-F5344CB8AC3E}">
        <p14:creationId xmlns:p14="http://schemas.microsoft.com/office/powerpoint/2010/main" val="34219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30</a:t>
            </a:fld>
            <a:endParaRPr lang="zh-CN" altLang="en-US"/>
          </a:p>
        </p:txBody>
      </p:sp>
    </p:spTree>
    <p:extLst>
      <p:ext uri="{BB962C8B-B14F-4D97-AF65-F5344CB8AC3E}">
        <p14:creationId xmlns:p14="http://schemas.microsoft.com/office/powerpoint/2010/main" val="2612081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communication system,</a:t>
            </a:r>
            <a:r>
              <a:rPr lang="en-US" altLang="zh-CN" baseline="0" dirty="0" smtClean="0"/>
              <a:t> resource allocation is always the fundamental problem – the limited resources and the increasing demand. How to allocate the resources efficiently among so many users to maximize the total utility has always been on focus. Typically there are two different approaches. The first one is the centralized manner while the other depends on the autonomous users or entities, which is called the distributed manner.</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4</a:t>
            </a:fld>
            <a:endParaRPr lang="zh-CN" altLang="en-US"/>
          </a:p>
        </p:txBody>
      </p:sp>
    </p:spTree>
    <p:extLst>
      <p:ext uri="{BB962C8B-B14F-4D97-AF65-F5344CB8AC3E}">
        <p14:creationId xmlns:p14="http://schemas.microsoft.com/office/powerpoint/2010/main" val="950291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31</a:t>
            </a:fld>
            <a:endParaRPr lang="zh-CN" altLang="en-US"/>
          </a:p>
        </p:txBody>
      </p:sp>
    </p:spTree>
    <p:extLst>
      <p:ext uri="{BB962C8B-B14F-4D97-AF65-F5344CB8AC3E}">
        <p14:creationId xmlns:p14="http://schemas.microsoft.com/office/powerpoint/2010/main" val="413766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32</a:t>
            </a:fld>
            <a:endParaRPr lang="zh-CN" altLang="en-US"/>
          </a:p>
        </p:txBody>
      </p:sp>
    </p:spTree>
    <p:extLst>
      <p:ext uri="{BB962C8B-B14F-4D97-AF65-F5344CB8AC3E}">
        <p14:creationId xmlns:p14="http://schemas.microsoft.com/office/powerpoint/2010/main" val="2002557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If</a:t>
            </a:r>
            <a:r>
              <a:rPr lang="en-US" altLang="zh-CN" baseline="0" dirty="0" smtClean="0"/>
              <a:t> there is a leader, every thing will work much better. This is the advantages of centralized manner. In a centralized manner, there is a head operator controls the whole system. The operator collects almost all information about every entities within the system. It will analyze the current situation and comes out a best result. Then the operator will make plans and allocate the resources to each entities to reach his best result.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This approach seems quite perfect, right? However in practice, centralized manner is often difficult to realize. Firstly, due to the heterogeneity of users, </a:t>
            </a:r>
            <a:r>
              <a:rPr lang="en-US" altLang="zh-CN" sz="1200" dirty="0" smtClean="0">
                <a:latin typeface="Book Antiqua" panose="02040602050305030304" pitchFamily="18" charset="0"/>
              </a:rPr>
              <a:t>the operator needs gather massive amounts of information to perform the optimization. Secondly, finding the system-wide optimal solution is usually NP hard.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Book Antiqua" panose="02040602050305030304" pitchFamily="18" charset="0"/>
              </a:rPr>
              <a:t>Thus</a:t>
            </a:r>
            <a:r>
              <a:rPr lang="en-US" altLang="zh-CN" sz="1200" baseline="0" dirty="0" smtClean="0">
                <a:latin typeface="Book Antiqua" panose="02040602050305030304" pitchFamily="18" charset="0"/>
              </a:rPr>
              <a:t> this approach is sometimes not suitable.</a:t>
            </a:r>
          </a:p>
          <a:p>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5</a:t>
            </a:fld>
            <a:endParaRPr lang="zh-CN" altLang="en-US"/>
          </a:p>
        </p:txBody>
      </p:sp>
    </p:spTree>
    <p:extLst>
      <p:ext uri="{BB962C8B-B14F-4D97-AF65-F5344CB8AC3E}">
        <p14:creationId xmlns:p14="http://schemas.microsoft.com/office/powerpoint/2010/main" val="949744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a:t>
            </a:r>
            <a:r>
              <a:rPr lang="en-US" altLang="zh-CN" baseline="0" dirty="0" smtClean="0"/>
              <a:t> a distributed manner, however, such problems can be avoided. In a distributed manner, </a:t>
            </a:r>
            <a:r>
              <a:rPr lang="en-US" altLang="zh-CN" sz="1200" baseline="0" dirty="0" smtClean="0">
                <a:latin typeface="Book Antiqua" panose="02040602050305030304" pitchFamily="18" charset="0"/>
              </a:rPr>
              <a:t>e</a:t>
            </a:r>
            <a:r>
              <a:rPr lang="en-US" altLang="zh-CN" sz="1200" dirty="0" smtClean="0">
                <a:latin typeface="Book Antiqua" panose="02040602050305030304" pitchFamily="18" charset="0"/>
              </a:rPr>
              <a:t>ach user makes the resource</a:t>
            </a:r>
            <a:r>
              <a:rPr lang="en-US" altLang="zh-CN" sz="1200" baseline="0" dirty="0" smtClean="0">
                <a:latin typeface="Book Antiqua" panose="02040602050305030304" pitchFamily="18" charset="0"/>
              </a:rPr>
              <a:t> allocation</a:t>
            </a:r>
            <a:r>
              <a:rPr lang="en-US" altLang="zh-CN" sz="1200" dirty="0" smtClean="0">
                <a:latin typeface="Book Antiqua" panose="02040602050305030304" pitchFamily="18" charset="0"/>
              </a:rPr>
              <a:t> decision locally to meet its own</a:t>
            </a:r>
            <a:r>
              <a:rPr lang="en-US" altLang="zh-CN" sz="1200" baseline="0" dirty="0" smtClean="0">
                <a:latin typeface="Book Antiqua" panose="02040602050305030304" pitchFamily="18" charset="0"/>
              </a:rPr>
              <a:t> </a:t>
            </a:r>
            <a:r>
              <a:rPr lang="en-US" altLang="zh-CN" sz="1200" dirty="0" smtClean="0">
                <a:latin typeface="Book Antiqua" panose="02040602050305030304" pitchFamily="18" charset="0"/>
              </a:rPr>
              <a:t>demand, while taking the network dynamics and other users’ actions into consideration. This</a:t>
            </a:r>
            <a:r>
              <a:rPr lang="en-US" altLang="zh-CN" sz="1200" baseline="0" dirty="0" smtClean="0">
                <a:latin typeface="Book Antiqua" panose="02040602050305030304" pitchFamily="18" charset="0"/>
              </a:rPr>
              <a:t> approach is flexible and particularly suitable. But the distributed manner also has its own problem, that is, the convergence and the price of anarchy. To analyze these issue, models in game theory have been utilized, such as the congestion games, potential games.  We have different game models for different situations.</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6</a:t>
            </a:fld>
            <a:endParaRPr lang="zh-CN" altLang="en-US"/>
          </a:p>
        </p:txBody>
      </p:sp>
    </p:spTree>
    <p:extLst>
      <p:ext uri="{BB962C8B-B14F-4D97-AF65-F5344CB8AC3E}">
        <p14:creationId xmlns:p14="http://schemas.microsoft.com/office/powerpoint/2010/main" val="2374253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Nowadays</a:t>
            </a:r>
            <a:r>
              <a:rPr lang="en-US" altLang="zh-CN" baseline="0" dirty="0" smtClean="0"/>
              <a:t> everybody has a smartphone right? We may use it to listen to music, read e-books, browse the webpages or watch the videos. Our demand for QoS varies according to what we use it for, that is, the QoS for watching a video must be higher than the QoS for browsing a webpage. It is also obvious that we don’t need the QoS to be as high as possible. (For example, when listening to music, once the music can be played fluently, the listener will be satisfied and doesn’t need a higher QoS.) Thus, the model of satisfaction game is proposed in &lt;Quality of Service Games for Spectrum Sharing&gt;. In this paper, only single channel allocation is considered. But in practice, cases exist about multi-resource allocation problems. Such as object replication, where each node(entities) can has a storage capacity Ki which it uses to replicate objects locally. Thus we need to extend the original satisfaction games into multi-resource allocation model.</a:t>
            </a:r>
            <a:endParaRPr lang="zh-CN" altLang="en-US" dirty="0"/>
          </a:p>
        </p:txBody>
      </p:sp>
      <p:sp>
        <p:nvSpPr>
          <p:cNvPr id="4" name="灯片编号占位符 3"/>
          <p:cNvSpPr>
            <a:spLocks noGrp="1"/>
          </p:cNvSpPr>
          <p:nvPr>
            <p:ph type="sldNum" sz="quarter" idx="10"/>
          </p:nvPr>
        </p:nvSpPr>
        <p:spPr/>
        <p:txBody>
          <a:bodyPr/>
          <a:lstStyle/>
          <a:p>
            <a:fld id="{8DF2FD08-5FDE-44F9-AC86-3EDB0AF43EAC}" type="slidenum">
              <a:rPr lang="zh-CN" altLang="en-US" smtClean="0"/>
              <a:t>7</a:t>
            </a:fld>
            <a:endParaRPr lang="zh-CN" altLang="en-US"/>
          </a:p>
        </p:txBody>
      </p:sp>
    </p:spTree>
    <p:extLst>
      <p:ext uri="{BB962C8B-B14F-4D97-AF65-F5344CB8AC3E}">
        <p14:creationId xmlns:p14="http://schemas.microsoft.com/office/powerpoint/2010/main" val="301488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8</a:t>
            </a:fld>
            <a:endParaRPr lang="zh-CN" altLang="en-US"/>
          </a:p>
        </p:txBody>
      </p:sp>
    </p:spTree>
    <p:extLst>
      <p:ext uri="{BB962C8B-B14F-4D97-AF65-F5344CB8AC3E}">
        <p14:creationId xmlns:p14="http://schemas.microsoft.com/office/powerpoint/2010/main" val="3387982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9</a:t>
            </a:fld>
            <a:endParaRPr lang="zh-CN" altLang="en-US"/>
          </a:p>
        </p:txBody>
      </p:sp>
    </p:spTree>
    <p:extLst>
      <p:ext uri="{BB962C8B-B14F-4D97-AF65-F5344CB8AC3E}">
        <p14:creationId xmlns:p14="http://schemas.microsoft.com/office/powerpoint/2010/main" val="225266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F2FD08-5FDE-44F9-AC86-3EDB0AF43EAC}" type="slidenum">
              <a:rPr lang="zh-CN" altLang="en-US" smtClean="0"/>
              <a:t>10</a:t>
            </a:fld>
            <a:endParaRPr lang="zh-CN" altLang="en-US"/>
          </a:p>
        </p:txBody>
      </p:sp>
    </p:spTree>
    <p:extLst>
      <p:ext uri="{BB962C8B-B14F-4D97-AF65-F5344CB8AC3E}">
        <p14:creationId xmlns:p14="http://schemas.microsoft.com/office/powerpoint/2010/main" val="470238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3C5DF186-2148-4332-AC40-443D79511F55}"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39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B5A024A-9913-4D41-A26E-C02623CD2292}"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012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56060C6-400A-4EC2-8626-4EEB813435B3}"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067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46ABFDC-0108-4E65-96E2-3C8F7D9486AE}"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3315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9F4C0E7-49BC-4AD1-9FAA-01C10B0E2FC7}"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4297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1BB617B-4FDA-47B8-8909-54C4C72DAA86}"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9124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52DFBF-06FE-4A5D-9BF6-853C18D50A8F}"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9331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904646-8ECF-4BD0-86FD-4D8B2C21C762}"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2949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518B9A3-58B2-4970-8D98-F70E284BF999}"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92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CB6F14-9ED8-4A9B-AAF3-383CA197C949}" type="datetime1">
              <a:rPr lang="en-US" altLang="zh-CN"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050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9F0F632-7377-4D10-A5A6-AC0B69F5B255}" type="datetime1">
              <a:rPr lang="en-US" altLang="zh-CN"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91122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51A3785-BEA2-48C4-8586-F8D40A1584A3}" type="datetime1">
              <a:rPr lang="en-US" altLang="zh-CN" smtClean="0"/>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853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ED02AF6-AA83-4887-91AD-B0849CE59370}" type="datetime1">
              <a:rPr lang="en-US" altLang="zh-CN" smtClean="0"/>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8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A2423-9250-4037-9390-7BE715339873}" type="datetime1">
              <a:rPr lang="en-US" altLang="zh-CN" smtClean="0"/>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91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6A83892-0E79-4DED-BA3F-7F9B239420C4}" type="datetime1">
              <a:rPr lang="en-US" altLang="zh-CN"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79948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66DF3422-13CF-4EBB-A49E-3FA4B2BBE0AC}" type="datetime1">
              <a:rPr lang="en-US" altLang="zh-CN"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970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C16D-5865-455F-9F28-CFE50E7D8DF0}" type="datetime1">
              <a:rPr lang="en-US" altLang="zh-CN" smtClean="0"/>
              <a:t>6/19/2014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7257922"/>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9.png"/><Relationship Id="rId7"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9.png"/><Relationship Id="rId7" Type="http://schemas.openxmlformats.org/officeDocument/2006/relationships/image" Target="../media/image15.png"/><Relationship Id="rId12"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23.png"/><Relationship Id="rId5" Type="http://schemas.openxmlformats.org/officeDocument/2006/relationships/image" Target="../media/image13.png"/><Relationship Id="rId10" Type="http://schemas.openxmlformats.org/officeDocument/2006/relationships/image" Target="../media/image22.png"/><Relationship Id="rId4" Type="http://schemas.openxmlformats.org/officeDocument/2006/relationships/image" Target="../media/image12.png"/><Relationship Id="rId9"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2.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39.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4.png"/></Relationships>
</file>

<file path=ppt/slides/_rels/slide25.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3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62643" y="1422397"/>
            <a:ext cx="8738558" cy="2628436"/>
          </a:xfrm>
        </p:spPr>
        <p:txBody>
          <a:bodyPr/>
          <a:lstStyle/>
          <a:p>
            <a:r>
              <a:rPr lang="en-US" altLang="zh-CN" b="1" dirty="0" smtClean="0"/>
              <a:t>Satisfaction Games in Graphical Multi-resource Allocation</a:t>
            </a:r>
            <a:endParaRPr lang="zh-CN" altLang="en-US" b="1" dirty="0"/>
          </a:p>
        </p:txBody>
      </p:sp>
      <p:sp>
        <p:nvSpPr>
          <p:cNvPr id="3" name="副标题 2"/>
          <p:cNvSpPr>
            <a:spLocks noGrp="1"/>
          </p:cNvSpPr>
          <p:nvPr>
            <p:ph type="subTitle" idx="1"/>
          </p:nvPr>
        </p:nvSpPr>
        <p:spPr/>
        <p:txBody>
          <a:bodyPr>
            <a:normAutofit/>
          </a:bodyPr>
          <a:lstStyle/>
          <a:p>
            <a:r>
              <a:rPr lang="en-US" altLang="zh-CN" sz="2400" dirty="0" smtClean="0"/>
              <a:t>Sun </a:t>
            </a:r>
            <a:r>
              <a:rPr lang="en-US" altLang="zh-CN" sz="2400" dirty="0" err="1" smtClean="0"/>
              <a:t>Ruijia</a:t>
            </a:r>
            <a:r>
              <a:rPr lang="en-US" altLang="zh-CN" sz="2400" dirty="0" smtClean="0"/>
              <a:t> 5110309622</a:t>
            </a:r>
            <a:endParaRPr lang="zh-CN" altLang="en-US" sz="2400"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a:t>
            </a:fld>
            <a:endParaRPr lang="en-US" sz="2800" dirty="0"/>
          </a:p>
        </p:txBody>
      </p:sp>
    </p:spTree>
    <p:extLst>
      <p:ext uri="{BB962C8B-B14F-4D97-AF65-F5344CB8AC3E}">
        <p14:creationId xmlns:p14="http://schemas.microsoft.com/office/powerpoint/2010/main" val="3755883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10</a:t>
            </a:fld>
            <a:endParaRPr lang="en-US" sz="2800" dirty="0"/>
          </a:p>
        </p:txBody>
      </p:sp>
      <p:sp>
        <p:nvSpPr>
          <p:cNvPr id="6" name="内容占位符 2"/>
          <p:cNvSpPr>
            <a:spLocks noGrp="1"/>
          </p:cNvSpPr>
          <p:nvPr>
            <p:ph idx="1"/>
          </p:nvPr>
        </p:nvSpPr>
        <p:spPr>
          <a:xfrm>
            <a:off x="677334" y="1565973"/>
            <a:ext cx="10055622" cy="4839817"/>
          </a:xfrm>
        </p:spPr>
        <p:txBody>
          <a:bodyPr>
            <a:noAutofit/>
          </a:bodyPr>
          <a:lstStyle/>
          <a:p>
            <a:pPr>
              <a:buFont typeface="Wingdings" panose="05000000000000000000" pitchFamily="2" charset="2"/>
              <a:buChar char="Ø"/>
            </a:pPr>
            <a:r>
              <a:rPr lang="en-US" altLang="zh-CN" sz="2400" dirty="0">
                <a:solidFill>
                  <a:schemeClr val="accent1"/>
                </a:solidFill>
                <a:latin typeface="Book Antiqua" panose="02040602050305030304" pitchFamily="18" charset="0"/>
              </a:rPr>
              <a:t>N</a:t>
            </a:r>
            <a:r>
              <a:rPr lang="en-US" altLang="zh-CN" sz="2400" dirty="0">
                <a:latin typeface="Book Antiqua" panose="02040602050305030304" pitchFamily="18" charset="0"/>
              </a:rPr>
              <a:t> </a:t>
            </a:r>
            <a:r>
              <a:rPr lang="en-US" altLang="zh-CN" sz="2400" dirty="0" smtClean="0">
                <a:latin typeface="Book Antiqua" panose="02040602050305030304" pitchFamily="18" charset="0"/>
              </a:rPr>
              <a:t>nodes (entities) want </a:t>
            </a:r>
            <a:r>
              <a:rPr lang="en-US" altLang="zh-CN" sz="2400" dirty="0">
                <a:latin typeface="Book Antiqua" panose="02040602050305030304" pitchFamily="18" charset="0"/>
              </a:rPr>
              <a:t>to </a:t>
            </a:r>
            <a:r>
              <a:rPr lang="en-US" altLang="zh-CN" sz="2400" dirty="0" smtClean="0">
                <a:latin typeface="Book Antiqua" panose="02040602050305030304" pitchFamily="18" charset="0"/>
              </a:rPr>
              <a:t>compete for </a:t>
            </a:r>
            <a:r>
              <a:rPr lang="en-US" altLang="zh-CN" sz="2400" dirty="0" smtClean="0">
                <a:solidFill>
                  <a:schemeClr val="accent1"/>
                </a:solidFill>
                <a:latin typeface="Book Antiqua" panose="02040602050305030304" pitchFamily="18" charset="0"/>
              </a:rPr>
              <a:t>R</a:t>
            </a:r>
            <a:r>
              <a:rPr lang="en-US" altLang="zh-CN" sz="2400" dirty="0" smtClean="0">
                <a:latin typeface="Book Antiqua" panose="02040602050305030304" pitchFamily="18" charset="0"/>
              </a:rPr>
              <a:t> resources.</a:t>
            </a:r>
          </a:p>
          <a:p>
            <a:pPr>
              <a:buFont typeface="Wingdings" panose="05000000000000000000" pitchFamily="2" charset="2"/>
              <a:buChar char="Ø"/>
            </a:pPr>
            <a:r>
              <a:rPr lang="en-US" altLang="zh-CN" sz="2400" dirty="0" smtClean="0">
                <a:latin typeface="Book Antiqua" panose="02040602050305030304" pitchFamily="18" charset="0"/>
              </a:rPr>
              <a:t>Nodes can be represented by an </a:t>
            </a:r>
            <a:r>
              <a:rPr lang="en-US" altLang="zh-CN" sz="2400" dirty="0" smtClean="0">
                <a:solidFill>
                  <a:schemeClr val="accent1"/>
                </a:solidFill>
                <a:latin typeface="Book Antiqua" panose="02040602050305030304" pitchFamily="18" charset="0"/>
              </a:rPr>
              <a:t>interference graph </a:t>
            </a:r>
            <a:r>
              <a:rPr lang="en-US" altLang="zh-CN" sz="2400" dirty="0" smtClean="0">
                <a:latin typeface="Book Antiqua" panose="02040602050305030304" pitchFamily="18" charset="0"/>
              </a:rPr>
              <a:t>according to their locations and each node has a </a:t>
            </a:r>
            <a:r>
              <a:rPr lang="en-US" altLang="zh-CN" sz="2400" dirty="0" smtClean="0">
                <a:solidFill>
                  <a:schemeClr val="accent1"/>
                </a:solidFill>
                <a:latin typeface="Book Antiqua" panose="02040602050305030304" pitchFamily="18" charset="0"/>
              </a:rPr>
              <a:t>set of neighbors</a:t>
            </a:r>
            <a:r>
              <a:rPr lang="en-US" altLang="zh-CN" sz="2400" dirty="0" smtClean="0">
                <a:latin typeface="Book Antiqua" panose="02040602050305030304" pitchFamily="18" charset="0"/>
              </a:rPr>
              <a:t>.</a:t>
            </a:r>
          </a:p>
          <a:p>
            <a:pPr>
              <a:buFont typeface="Wingdings" panose="05000000000000000000" pitchFamily="2" charset="2"/>
              <a:buChar char="Ø"/>
            </a:pPr>
            <a:r>
              <a:rPr lang="en-US" altLang="zh-CN" sz="2400" dirty="0" smtClean="0">
                <a:solidFill>
                  <a:schemeClr val="accent1"/>
                </a:solidFill>
                <a:latin typeface="Book Antiqua" panose="02040602050305030304" pitchFamily="18" charset="0"/>
              </a:rPr>
              <a:t>The </a:t>
            </a:r>
            <a:r>
              <a:rPr lang="en-US" altLang="zh-CN" sz="2400" dirty="0">
                <a:solidFill>
                  <a:schemeClr val="accent1"/>
                </a:solidFill>
                <a:latin typeface="Book Antiqua" panose="02040602050305030304" pitchFamily="18" charset="0"/>
              </a:rPr>
              <a:t>more </a:t>
            </a:r>
            <a:r>
              <a:rPr lang="en-US" altLang="zh-CN" sz="2400" dirty="0" smtClean="0">
                <a:latin typeface="Book Antiqua" panose="02040602050305030304" pitchFamily="18" charset="0"/>
              </a:rPr>
              <a:t>nodes in neighbor set of node </a:t>
            </a:r>
            <a:r>
              <a:rPr lang="en-US" altLang="zh-CN" sz="2400" dirty="0" err="1" smtClean="0">
                <a:latin typeface="Book Antiqua" panose="02040602050305030304" pitchFamily="18" charset="0"/>
              </a:rPr>
              <a:t>i</a:t>
            </a:r>
            <a:r>
              <a:rPr lang="en-US" altLang="zh-CN" sz="2400" dirty="0" smtClean="0">
                <a:latin typeface="Book Antiqua" panose="02040602050305030304" pitchFamily="18" charset="0"/>
              </a:rPr>
              <a:t> choose </a:t>
            </a:r>
            <a:r>
              <a:rPr lang="en-US" altLang="zh-CN" sz="2400" dirty="0">
                <a:latin typeface="Book Antiqua" panose="02040602050305030304" pitchFamily="18" charset="0"/>
              </a:rPr>
              <a:t>the same </a:t>
            </a:r>
            <a:r>
              <a:rPr lang="en-US" altLang="zh-CN" sz="2400" dirty="0" smtClean="0">
                <a:latin typeface="Book Antiqua" panose="02040602050305030304" pitchFamily="18" charset="0"/>
              </a:rPr>
              <a:t>resource, </a:t>
            </a:r>
            <a:r>
              <a:rPr lang="en-US" altLang="zh-CN" sz="2400" dirty="0">
                <a:solidFill>
                  <a:schemeClr val="accent1"/>
                </a:solidFill>
                <a:latin typeface="Book Antiqua" panose="02040602050305030304" pitchFamily="18" charset="0"/>
              </a:rPr>
              <a:t>the less </a:t>
            </a:r>
            <a:r>
              <a:rPr lang="en-US" altLang="zh-CN" sz="2400" dirty="0">
                <a:latin typeface="Book Antiqua" panose="02040602050305030304" pitchFamily="18" charset="0"/>
              </a:rPr>
              <a:t>the </a:t>
            </a:r>
            <a:r>
              <a:rPr lang="en-US" altLang="zh-CN" sz="2400" dirty="0" smtClean="0">
                <a:latin typeface="Book Antiqua" panose="02040602050305030304" pitchFamily="18" charset="0"/>
              </a:rPr>
              <a:t>QoS </a:t>
            </a:r>
            <a:r>
              <a:rPr lang="en-US" altLang="zh-CN" sz="2400" dirty="0">
                <a:latin typeface="Book Antiqua" panose="02040602050305030304" pitchFamily="18" charset="0"/>
              </a:rPr>
              <a:t>received by </a:t>
            </a:r>
            <a:r>
              <a:rPr lang="en-US" altLang="zh-CN" sz="2400" dirty="0" smtClean="0">
                <a:latin typeface="Book Antiqua" panose="02040602050305030304" pitchFamily="18" charset="0"/>
              </a:rPr>
              <a:t>node </a:t>
            </a:r>
            <a:r>
              <a:rPr lang="en-US" altLang="zh-CN" sz="2400" dirty="0" err="1" smtClean="0">
                <a:latin typeface="Book Antiqua" panose="02040602050305030304" pitchFamily="18" charset="0"/>
              </a:rPr>
              <a:t>i</a:t>
            </a:r>
            <a:r>
              <a:rPr lang="en-US" altLang="zh-CN" sz="2400" dirty="0" smtClean="0">
                <a:latin typeface="Book Antiqua" panose="02040602050305030304" pitchFamily="18" charset="0"/>
              </a:rPr>
              <a:t> </a:t>
            </a:r>
            <a:r>
              <a:rPr lang="en-US" altLang="zh-CN" sz="2400" dirty="0">
                <a:latin typeface="Book Antiqua" panose="02040602050305030304" pitchFamily="18" charset="0"/>
              </a:rPr>
              <a:t>is. </a:t>
            </a:r>
            <a:endParaRPr lang="en-US" altLang="zh-CN" sz="2400" dirty="0" smtClean="0">
              <a:latin typeface="Book Antiqua" panose="02040602050305030304" pitchFamily="18" charset="0"/>
            </a:endParaRPr>
          </a:p>
          <a:p>
            <a:pPr>
              <a:buFont typeface="Wingdings" panose="05000000000000000000" pitchFamily="2" charset="2"/>
              <a:buChar char="Ø"/>
            </a:pPr>
            <a:r>
              <a:rPr lang="en-US" altLang="zh-CN" sz="2400" dirty="0" smtClean="0">
                <a:latin typeface="Book Antiqua" panose="02040602050305030304" pitchFamily="18" charset="0"/>
              </a:rPr>
              <a:t>Each node </a:t>
            </a:r>
            <a:r>
              <a:rPr lang="en-US" altLang="zh-CN" sz="2400" dirty="0">
                <a:latin typeface="Book Antiqua" panose="02040602050305030304" pitchFamily="18" charset="0"/>
              </a:rPr>
              <a:t>has a </a:t>
            </a:r>
            <a:r>
              <a:rPr lang="en-US" altLang="zh-CN" sz="2400" dirty="0" smtClean="0">
                <a:solidFill>
                  <a:schemeClr val="accent1"/>
                </a:solidFill>
                <a:latin typeface="Book Antiqua" panose="02040602050305030304" pitchFamily="18" charset="0"/>
              </a:rPr>
              <a:t>demand</a:t>
            </a:r>
            <a:r>
              <a:rPr lang="en-US" altLang="zh-CN" sz="2400" dirty="0" smtClean="0">
                <a:latin typeface="Book Antiqua" panose="02040602050305030304" pitchFamily="18" charset="0"/>
              </a:rPr>
              <a:t> QoS. </a:t>
            </a:r>
            <a:endParaRPr lang="en-US" altLang="zh-CN" sz="2400" dirty="0">
              <a:latin typeface="Book Antiqua" panose="02040602050305030304" pitchFamily="18" charset="0"/>
            </a:endParaRPr>
          </a:p>
          <a:p>
            <a:pPr>
              <a:buFont typeface="Wingdings" panose="05000000000000000000" pitchFamily="2" charset="2"/>
              <a:buChar char="Ø"/>
            </a:pPr>
            <a:r>
              <a:rPr lang="en-US" altLang="zh-CN" sz="2400" dirty="0">
                <a:latin typeface="Book Antiqua" panose="02040602050305030304" pitchFamily="18" charset="0"/>
              </a:rPr>
              <a:t>Once the </a:t>
            </a:r>
            <a:r>
              <a:rPr lang="en-US" altLang="zh-CN" sz="2400" dirty="0" smtClean="0">
                <a:latin typeface="Book Antiqua" panose="02040602050305030304" pitchFamily="18" charset="0"/>
              </a:rPr>
              <a:t>QoS is </a:t>
            </a:r>
            <a:r>
              <a:rPr lang="en-US" altLang="zh-CN" sz="2400" dirty="0" smtClean="0">
                <a:solidFill>
                  <a:schemeClr val="accent1"/>
                </a:solidFill>
                <a:latin typeface="Book Antiqua" panose="02040602050305030304" pitchFamily="18" charset="0"/>
              </a:rPr>
              <a:t>larger </a:t>
            </a:r>
            <a:r>
              <a:rPr lang="en-US" altLang="zh-CN" sz="2400" dirty="0">
                <a:solidFill>
                  <a:schemeClr val="accent1"/>
                </a:solidFill>
                <a:latin typeface="Book Antiqua" panose="02040602050305030304" pitchFamily="18" charset="0"/>
              </a:rPr>
              <a:t>than </a:t>
            </a:r>
            <a:r>
              <a:rPr lang="en-US" altLang="zh-CN" sz="2400" dirty="0" smtClean="0">
                <a:solidFill>
                  <a:schemeClr val="accent1"/>
                </a:solidFill>
                <a:latin typeface="Book Antiqua" panose="02040602050305030304" pitchFamily="18" charset="0"/>
              </a:rPr>
              <a:t>or equal to </a:t>
            </a:r>
            <a:r>
              <a:rPr lang="en-US" altLang="zh-CN" sz="2400" dirty="0" smtClean="0">
                <a:latin typeface="Book Antiqua" panose="02040602050305030304" pitchFamily="18" charset="0"/>
              </a:rPr>
              <a:t>the </a:t>
            </a:r>
            <a:r>
              <a:rPr lang="en-US" altLang="zh-CN" sz="2400" dirty="0">
                <a:latin typeface="Book Antiqua" panose="02040602050305030304" pitchFamily="18" charset="0"/>
              </a:rPr>
              <a:t>demand, the user is </a:t>
            </a:r>
            <a:r>
              <a:rPr lang="en-US" altLang="zh-CN" sz="2400" dirty="0">
                <a:solidFill>
                  <a:schemeClr val="accent1"/>
                </a:solidFill>
                <a:latin typeface="Book Antiqua" panose="02040602050305030304" pitchFamily="18" charset="0"/>
              </a:rPr>
              <a:t>satisfied</a:t>
            </a:r>
            <a:r>
              <a:rPr lang="en-US" altLang="zh-CN" sz="2400" dirty="0" smtClean="0">
                <a:latin typeface="Book Antiqua" panose="02040602050305030304" pitchFamily="18" charset="0"/>
              </a:rPr>
              <a:t>.</a:t>
            </a:r>
            <a:endParaRPr lang="en-US" altLang="zh-CN" sz="2400" dirty="0"/>
          </a:p>
          <a:p>
            <a:pPr>
              <a:buFont typeface="Wingdings" panose="05000000000000000000" pitchFamily="2" charset="2"/>
              <a:buChar char="Ø"/>
            </a:pPr>
            <a:r>
              <a:rPr lang="en-US" altLang="zh-CN" sz="2400" dirty="0">
                <a:solidFill>
                  <a:schemeClr val="tx1"/>
                </a:solidFill>
                <a:latin typeface="Book Antiqua" panose="02040602050305030304" pitchFamily="18" charset="0"/>
              </a:rPr>
              <a:t>Each node can collect </a:t>
            </a:r>
            <a:r>
              <a:rPr lang="en-US" altLang="zh-CN" sz="2400" dirty="0">
                <a:solidFill>
                  <a:schemeClr val="accent1"/>
                </a:solidFill>
                <a:latin typeface="Book Antiqua" panose="02040602050305030304" pitchFamily="18" charset="0"/>
              </a:rPr>
              <a:t>more than one </a:t>
            </a:r>
            <a:r>
              <a:rPr lang="en-US" altLang="zh-CN" sz="2400" dirty="0">
                <a:solidFill>
                  <a:schemeClr val="tx1"/>
                </a:solidFill>
                <a:latin typeface="Book Antiqua" panose="02040602050305030304" pitchFamily="18" charset="0"/>
              </a:rPr>
              <a:t>resource.</a:t>
            </a:r>
            <a:endParaRPr lang="zh-CN" altLang="en-US" sz="2400" dirty="0">
              <a:solidFill>
                <a:schemeClr val="tx1"/>
              </a:solidFill>
              <a:latin typeface="Book Antiqua" panose="02040602050305030304" pitchFamily="18" charset="0"/>
            </a:endParaRPr>
          </a:p>
          <a:p>
            <a:pPr marL="0" indent="0">
              <a:buNone/>
            </a:pPr>
            <a:endParaRPr lang="zh-CN" altLang="en-US" sz="2400" dirty="0">
              <a:latin typeface="Book Antiqua" panose="02040602050305030304" pitchFamily="18" charset="0"/>
            </a:endParaRPr>
          </a:p>
        </p:txBody>
      </p:sp>
    </p:spTree>
    <p:extLst>
      <p:ext uri="{BB962C8B-B14F-4D97-AF65-F5344CB8AC3E}">
        <p14:creationId xmlns:p14="http://schemas.microsoft.com/office/powerpoint/2010/main" val="2872366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11</a:t>
            </a:fld>
            <a:endParaRPr lang="en-US" sz="2800" dirty="0"/>
          </a:p>
        </p:txBody>
      </p:sp>
      <mc:AlternateContent xmlns:mc="http://schemas.openxmlformats.org/markup-compatibility/2006" xmlns:a14="http://schemas.microsoft.com/office/drawing/2010/main">
        <mc:Choice Requires="a14">
          <p:sp>
            <p:nvSpPr>
              <p:cNvPr id="8" name="文本框 7"/>
              <p:cNvSpPr txBox="1"/>
              <p:nvPr/>
            </p:nvSpPr>
            <p:spPr>
              <a:xfrm>
                <a:off x="289115" y="2862256"/>
                <a:ext cx="9901941" cy="449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ea typeface="Cambria Math" panose="02040503050406030204" pitchFamily="18" charset="0"/>
                        </a:rPr>
                        <m:t>ℛ</m:t>
                      </m:r>
                      <m:r>
                        <a:rPr lang="en-US" altLang="zh-CN" sz="2800" b="0" i="1" smtClean="0">
                          <a:latin typeface="Cambria Math" panose="02040503050406030204" pitchFamily="18" charset="0"/>
                        </a:rPr>
                        <m:t>,  (</m:t>
                      </m:r>
                      <m:sSubSup>
                        <m:sSubSupPr>
                          <m:ctrlPr>
                            <a:rPr lang="en-US" altLang="zh-CN" sz="2800" b="0" i="1" smtClean="0">
                              <a:latin typeface="Cambria Math" panose="02040503050406030204" pitchFamily="18" charset="0"/>
                            </a:rPr>
                          </m:ctrlPr>
                        </m:sSubSupPr>
                        <m:e>
                          <m:r>
                            <a:rPr lang="en-US" altLang="zh-CN" sz="2800" b="0" i="1" smtClean="0">
                              <a:latin typeface="Cambria Math" panose="02040503050406030204" pitchFamily="18" charset="0"/>
                            </a:rPr>
                            <m:t>𝑄</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𝐷</m:t>
                          </m:r>
                        </m:e>
                        <m:sub>
                          <m:r>
                            <a:rPr lang="en-US" altLang="zh-CN" sz="2800" b="0" i="1" smtClean="0">
                              <a:latin typeface="Cambria Math" panose="02040503050406030204" pitchFamily="18" charset="0"/>
                            </a:rPr>
                            <m:t>𝑛</m:t>
                          </m:r>
                        </m:sub>
                      </m:sSub>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sub>
                      </m:sSub>
                      <m:r>
                        <a:rPr lang="en-US" altLang="zh-CN" sz="2800" b="0" i="1" smtClean="0">
                          <a:latin typeface="Cambria Math" panose="02040503050406030204" pitchFamily="18" charset="0"/>
                        </a:rPr>
                        <m:t>,  </m:t>
                      </m:r>
                      <m:r>
                        <a:rPr lang="zh-CN" altLang="en-US" sz="2800" i="1">
                          <a:latin typeface="Cambria Math" panose="02040503050406030204" pitchFamily="18" charset="0"/>
                        </a:rPr>
                        <m:t>𝒢</m:t>
                      </m:r>
                      <m:r>
                        <a:rPr lang="en-US" altLang="zh-CN" sz="2800" b="0" i="1" smtClean="0">
                          <a:latin typeface="Cambria Math" panose="02040503050406030204" pitchFamily="18" charset="0"/>
                        </a:rPr>
                        <m:t>,  </m:t>
                      </m:r>
                      <m:r>
                        <a:rPr lang="zh-CN" altLang="en-US" sz="2800" i="1">
                          <a:latin typeface="Cambria Math" panose="02040503050406030204" pitchFamily="18" charset="0"/>
                        </a:rPr>
                        <m:t>𝐾</m:t>
                      </m:r>
                      <m:r>
                        <a:rPr lang="en-US" altLang="zh-CN" sz="2800" b="0" i="1" smtClean="0">
                          <a:latin typeface="Cambria Math" panose="02040503050406030204" pitchFamily="18" charset="0"/>
                        </a:rPr>
                        <m:t>,  </m:t>
                      </m:r>
                      <m:r>
                        <a:rPr lang="zh-CN" altLang="en-US" sz="2800" i="1">
                          <a:latin typeface="Cambria Math" panose="02040503050406030204" pitchFamily="18" charset="0"/>
                        </a:rPr>
                        <m:t>𝒜</m:t>
                      </m:r>
                      <m:r>
                        <a:rPr lang="en-US" altLang="zh-CN" sz="2800" b="0" i="1" smtClean="0">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8" name="文本框 7"/>
              <p:cNvSpPr txBox="1">
                <a:spLocks noRot="1" noChangeAspect="1" noMove="1" noResize="1" noEditPoints="1" noAdjustHandles="1" noChangeArrowheads="1" noChangeShapeType="1" noTextEdit="1"/>
              </p:cNvSpPr>
              <p:nvPr/>
            </p:nvSpPr>
            <p:spPr>
              <a:xfrm>
                <a:off x="289115" y="2862256"/>
                <a:ext cx="9901941" cy="449803"/>
              </a:xfrm>
              <a:prstGeom prst="rect">
                <a:avLst/>
              </a:prstGeom>
              <a:blipFill rotWithShape="0">
                <a:blip r:embed="rId3"/>
                <a:stretch>
                  <a:fillRect/>
                </a:stretch>
              </a:blipFill>
            </p:spPr>
            <p:txBody>
              <a:bodyPr/>
              <a:lstStyle/>
              <a:p>
                <a:r>
                  <a:rPr lang="zh-CN" altLang="en-US">
                    <a:noFill/>
                  </a:rPr>
                  <a:t> </a:t>
                </a:r>
              </a:p>
            </p:txBody>
          </p:sp>
        </mc:Fallback>
      </mc:AlternateContent>
      <p:sp>
        <p:nvSpPr>
          <p:cNvPr id="10" name="矩形 9"/>
          <p:cNvSpPr/>
          <p:nvPr/>
        </p:nvSpPr>
        <p:spPr>
          <a:xfrm>
            <a:off x="516090" y="2832469"/>
            <a:ext cx="369795" cy="479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1" name="文本框 10"/>
              <p:cNvSpPr txBox="1"/>
              <p:nvPr/>
            </p:nvSpPr>
            <p:spPr>
              <a:xfrm>
                <a:off x="39233" y="3860185"/>
                <a:ext cx="2615453" cy="707886"/>
              </a:xfrm>
              <a:prstGeom prst="rect">
                <a:avLst/>
              </a:prstGeom>
              <a:noFill/>
            </p:spPr>
            <p:txBody>
              <a:bodyPr wrap="square" rtlCol="0">
                <a:spAutoFit/>
              </a:bodyPr>
              <a:lstStyle/>
              <a:p>
                <a14:m>
                  <m:oMath xmlns:m="http://schemas.openxmlformats.org/officeDocument/2006/math">
                    <m:r>
                      <a:rPr lang="zh-CN" altLang="en-US" sz="2000" b="0" i="1" smtClean="0">
                        <a:solidFill>
                          <a:schemeClr val="accent1"/>
                        </a:solidFill>
                        <a:latin typeface="Cambria Math" panose="02040503050406030204" pitchFamily="18" charset="0"/>
                      </a:rPr>
                      <m:t>𝒩</m:t>
                    </m:r>
                    <m:r>
                      <a:rPr lang="en-US" altLang="zh-CN" sz="2000" b="0" i="1" smtClean="0">
                        <a:solidFill>
                          <a:schemeClr val="accent1"/>
                        </a:solidFill>
                        <a:latin typeface="Cambria Math" panose="02040503050406030204" pitchFamily="18" charset="0"/>
                      </a:rPr>
                      <m:t>={1,2,3,…,</m:t>
                    </m:r>
                    <m:r>
                      <a:rPr lang="en-US" altLang="zh-CN" sz="2000" b="0" i="1" smtClean="0">
                        <a:solidFill>
                          <a:schemeClr val="accent1"/>
                        </a:solidFill>
                        <a:latin typeface="Cambria Math" panose="02040503050406030204" pitchFamily="18" charset="0"/>
                      </a:rPr>
                      <m:t>𝑁</m:t>
                    </m:r>
                    <m:r>
                      <a:rPr lang="en-US" altLang="zh-CN" sz="2000" b="0" i="1" smtClean="0">
                        <a:solidFill>
                          <a:schemeClr val="accent1"/>
                        </a:solidFill>
                        <a:latin typeface="Cambria Math" panose="02040503050406030204" pitchFamily="18" charset="0"/>
                      </a:rPr>
                      <m:t>}</m:t>
                    </m:r>
                  </m:oMath>
                </a14:m>
                <a:r>
                  <a:rPr lang="zh-CN" altLang="en-US" sz="2000" dirty="0" smtClean="0">
                    <a:solidFill>
                      <a:schemeClr val="accent1"/>
                    </a:solidFill>
                  </a:rPr>
                  <a:t> </a:t>
                </a:r>
                <a:endParaRPr lang="en-US" altLang="zh-CN" sz="2000" dirty="0" smtClean="0">
                  <a:solidFill>
                    <a:schemeClr val="accent1"/>
                  </a:solidFill>
                </a:endParaRPr>
              </a:p>
              <a:p>
                <a:r>
                  <a:rPr lang="en-US" altLang="zh-CN" sz="2000" dirty="0" smtClean="0">
                    <a:solidFill>
                      <a:schemeClr val="accent1"/>
                    </a:solidFill>
                    <a:latin typeface="Book Antiqua" panose="02040602050305030304" pitchFamily="18" charset="0"/>
                  </a:rPr>
                  <a:t>the set of nodes</a:t>
                </a:r>
                <a:endParaRPr lang="zh-CN" altLang="en-US" sz="2000" dirty="0">
                  <a:solidFill>
                    <a:schemeClr val="accent1"/>
                  </a:solidFill>
                  <a:latin typeface="Book Antiqua" panose="02040602050305030304" pitchFamily="18" charset="0"/>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39233" y="3860185"/>
                <a:ext cx="2615453" cy="707886"/>
              </a:xfrm>
              <a:prstGeom prst="rect">
                <a:avLst/>
              </a:prstGeom>
              <a:blipFill rotWithShape="0">
                <a:blip r:embed="rId4"/>
                <a:stretch>
                  <a:fillRect l="-2331" b="-15517"/>
                </a:stretch>
              </a:blipFill>
            </p:spPr>
            <p:txBody>
              <a:bodyPr/>
              <a:lstStyle/>
              <a:p>
                <a:r>
                  <a:rPr lang="zh-CN" altLang="en-US">
                    <a:noFill/>
                  </a:rPr>
                  <a:t> </a:t>
                </a:r>
              </a:p>
            </p:txBody>
          </p:sp>
        </mc:Fallback>
      </mc:AlternateContent>
      <p:cxnSp>
        <p:nvCxnSpPr>
          <p:cNvPr id="12" name="直接箭头连接符 11"/>
          <p:cNvCxnSpPr>
            <a:stCxn id="10" idx="2"/>
            <a:endCxn id="11" idx="0"/>
          </p:cNvCxnSpPr>
          <p:nvPr/>
        </p:nvCxnSpPr>
        <p:spPr>
          <a:xfrm>
            <a:off x="700988" y="3312059"/>
            <a:ext cx="645972" cy="548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570563" y="2862256"/>
            <a:ext cx="438150" cy="4498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4" name="文本框 13"/>
              <p:cNvSpPr txBox="1"/>
              <p:nvPr/>
            </p:nvSpPr>
            <p:spPr>
              <a:xfrm>
                <a:off x="141037" y="1710982"/>
                <a:ext cx="2765613" cy="707886"/>
              </a:xfrm>
              <a:prstGeom prst="rect">
                <a:avLst/>
              </a:prstGeom>
              <a:noFill/>
            </p:spPr>
            <p:txBody>
              <a:bodyPr wrap="square" rtlCol="0">
                <a:spAutoFit/>
              </a:bodyPr>
              <a:lstStyle/>
              <a:p>
                <a14:m>
                  <m:oMath xmlns:m="http://schemas.openxmlformats.org/officeDocument/2006/math">
                    <m:r>
                      <a:rPr lang="en-US" altLang="zh-CN" sz="2000" i="1" smtClean="0">
                        <a:solidFill>
                          <a:schemeClr val="accent1"/>
                        </a:solidFill>
                        <a:latin typeface="Cambria Math" panose="02040503050406030204" pitchFamily="18" charset="0"/>
                      </a:rPr>
                      <m:t>ℛ</m:t>
                    </m:r>
                    <m:r>
                      <a:rPr lang="en-US" altLang="zh-CN" sz="2000" b="0" i="1" smtClean="0">
                        <a:solidFill>
                          <a:schemeClr val="accent1"/>
                        </a:solidFill>
                        <a:latin typeface="Cambria Math" panose="02040503050406030204" pitchFamily="18" charset="0"/>
                      </a:rPr>
                      <m:t>=</m:t>
                    </m:r>
                    <m:d>
                      <m:dPr>
                        <m:begChr m:val="{"/>
                        <m:endChr m:val="}"/>
                        <m:ctrlPr>
                          <a:rPr lang="en-US" altLang="zh-CN" sz="2000" b="0" i="1" smtClean="0">
                            <a:solidFill>
                              <a:schemeClr val="accent1"/>
                            </a:solidFill>
                            <a:latin typeface="Cambria Math" panose="02040503050406030204" pitchFamily="18" charset="0"/>
                          </a:rPr>
                        </m:ctrlPr>
                      </m:dPr>
                      <m:e>
                        <m:r>
                          <a:rPr lang="en-US" altLang="zh-CN" sz="2000" b="1" i="1" smtClean="0">
                            <a:solidFill>
                              <a:schemeClr val="accent1"/>
                            </a:solidFill>
                            <a:latin typeface="Cambria Math" panose="02040503050406030204" pitchFamily="18" charset="0"/>
                          </a:rPr>
                          <m:t>𝟎</m:t>
                        </m:r>
                        <m:r>
                          <a:rPr lang="en-US" altLang="zh-CN" sz="2000" b="0" i="1" smtClean="0">
                            <a:solidFill>
                              <a:schemeClr val="accent1"/>
                            </a:solidFill>
                            <a:latin typeface="Cambria Math" panose="02040503050406030204" pitchFamily="18" charset="0"/>
                          </a:rPr>
                          <m:t>,1,2,…</m:t>
                        </m:r>
                        <m:r>
                          <a:rPr lang="en-US" altLang="zh-CN" sz="2000" b="0" i="1" smtClean="0">
                            <a:solidFill>
                              <a:schemeClr val="accent1"/>
                            </a:solidFill>
                            <a:latin typeface="Cambria Math" panose="02040503050406030204" pitchFamily="18" charset="0"/>
                          </a:rPr>
                          <m:t>𝑅</m:t>
                        </m:r>
                      </m:e>
                    </m:d>
                    <m:r>
                      <a:rPr lang="en-US" altLang="zh-CN" sz="2000" b="0" i="1" smtClean="0">
                        <a:solidFill>
                          <a:schemeClr val="accent1"/>
                        </a:solidFill>
                        <a:latin typeface="Cambria Math" panose="02040503050406030204" pitchFamily="18" charset="0"/>
                      </a:rPr>
                      <m:t> </m:t>
                    </m:r>
                  </m:oMath>
                </a14:m>
                <a:r>
                  <a:rPr lang="en-US" altLang="zh-CN" sz="2000" dirty="0" smtClean="0">
                    <a:solidFill>
                      <a:schemeClr val="accent1"/>
                    </a:solidFill>
                    <a:latin typeface="Book Antiqua" panose="02040602050305030304" pitchFamily="18" charset="0"/>
                  </a:rPr>
                  <a:t> </a:t>
                </a:r>
              </a:p>
              <a:p>
                <a:r>
                  <a:rPr lang="en-US" altLang="zh-CN" sz="2000" dirty="0" smtClean="0">
                    <a:solidFill>
                      <a:schemeClr val="accent1"/>
                    </a:solidFill>
                    <a:latin typeface="Book Antiqua" panose="02040602050305030304" pitchFamily="18" charset="0"/>
                  </a:rPr>
                  <a:t>the set of resources</a:t>
                </a:r>
                <a:endParaRPr lang="zh-CN" altLang="en-US" sz="2000" dirty="0">
                  <a:solidFill>
                    <a:schemeClr val="accent1"/>
                  </a:solidFill>
                  <a:latin typeface="Book Antiqua" panose="02040602050305030304" pitchFamily="18" charset="0"/>
                </a:endParaRPr>
              </a:p>
            </p:txBody>
          </p:sp>
        </mc:Choice>
        <mc:Fallback xmlns="">
          <p:sp>
            <p:nvSpPr>
              <p:cNvPr id="14" name="文本框 13"/>
              <p:cNvSpPr txBox="1">
                <a:spLocks noRot="1" noChangeAspect="1" noMove="1" noResize="1" noEditPoints="1" noAdjustHandles="1" noChangeArrowheads="1" noChangeShapeType="1" noTextEdit="1"/>
              </p:cNvSpPr>
              <p:nvPr/>
            </p:nvSpPr>
            <p:spPr>
              <a:xfrm>
                <a:off x="141037" y="1710982"/>
                <a:ext cx="2765613" cy="707886"/>
              </a:xfrm>
              <a:prstGeom prst="rect">
                <a:avLst/>
              </a:prstGeom>
              <a:blipFill rotWithShape="0">
                <a:blip r:embed="rId5"/>
                <a:stretch>
                  <a:fillRect l="-2203" b="-15517"/>
                </a:stretch>
              </a:blipFill>
            </p:spPr>
            <p:txBody>
              <a:bodyPr/>
              <a:lstStyle/>
              <a:p>
                <a:r>
                  <a:rPr lang="zh-CN" altLang="en-US">
                    <a:noFill/>
                  </a:rPr>
                  <a:t> </a:t>
                </a:r>
              </a:p>
            </p:txBody>
          </p:sp>
        </mc:Fallback>
      </mc:AlternateContent>
      <p:cxnSp>
        <p:nvCxnSpPr>
          <p:cNvPr id="15" name="直接箭头连接符 14"/>
          <p:cNvCxnSpPr>
            <a:stCxn id="13" idx="0"/>
            <a:endCxn id="14" idx="2"/>
          </p:cNvCxnSpPr>
          <p:nvPr/>
        </p:nvCxnSpPr>
        <p:spPr>
          <a:xfrm flipH="1" flipV="1">
            <a:off x="1523844" y="2418868"/>
            <a:ext cx="265794" cy="443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287797" y="2797906"/>
            <a:ext cx="1447559" cy="514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8" name="文本框 17"/>
              <p:cNvSpPr txBox="1"/>
              <p:nvPr/>
            </p:nvSpPr>
            <p:spPr>
              <a:xfrm>
                <a:off x="3085912" y="1602767"/>
                <a:ext cx="3462257" cy="707886"/>
              </a:xfrm>
              <a:prstGeom prst="rect">
                <a:avLst/>
              </a:prstGeom>
              <a:noFill/>
            </p:spPr>
            <p:txBody>
              <a:bodyPr wrap="square" rtlCol="0">
                <a:spAutoFit/>
              </a:bodyPr>
              <a:lstStyle/>
              <a:p>
                <a14:m>
                  <m:oMath xmlns:m="http://schemas.openxmlformats.org/officeDocument/2006/math">
                    <m:sSub>
                      <m:sSubPr>
                        <m:ctrlPr>
                          <a:rPr lang="en-US" altLang="zh-CN" sz="2000" b="0" i="1" smtClean="0">
                            <a:solidFill>
                              <a:schemeClr val="accent1"/>
                            </a:solidFill>
                            <a:latin typeface="Cambria Math" panose="02040503050406030204" pitchFamily="18" charset="0"/>
                          </a:rPr>
                        </m:ctrlPr>
                      </m:sSubPr>
                      <m:e>
                        <m:r>
                          <a:rPr lang="en-US" altLang="zh-CN" sz="2000" b="0" i="1" smtClean="0">
                            <a:solidFill>
                              <a:schemeClr val="accent1"/>
                            </a:solidFill>
                            <a:latin typeface="Cambria Math" panose="02040503050406030204" pitchFamily="18" charset="0"/>
                          </a:rPr>
                          <m:t>𝐷</m:t>
                        </m:r>
                      </m:e>
                      <m:sub>
                        <m:r>
                          <a:rPr lang="en-US" altLang="zh-CN" sz="2000" b="0" i="1" smtClean="0">
                            <a:solidFill>
                              <a:schemeClr val="accent1"/>
                            </a:solidFill>
                            <a:latin typeface="Cambria Math" panose="02040503050406030204" pitchFamily="18" charset="0"/>
                          </a:rPr>
                          <m:t>𝑛</m:t>
                        </m:r>
                      </m:sub>
                    </m:sSub>
                    <m:r>
                      <a:rPr lang="en-US" altLang="zh-CN" sz="2000" b="0" i="1" smtClean="0">
                        <a:solidFill>
                          <a:schemeClr val="accent1"/>
                        </a:solidFill>
                        <a:latin typeface="Cambria Math" panose="02040503050406030204" pitchFamily="18" charset="0"/>
                        <a:ea typeface="Cambria Math" panose="02040503050406030204" pitchFamily="18" charset="0"/>
                      </a:rPr>
                      <m:t>≥0</m:t>
                    </m:r>
                    <m:r>
                      <a:rPr lang="en-US" altLang="zh-CN" sz="2000" b="0" i="0" smtClean="0">
                        <a:solidFill>
                          <a:schemeClr val="accent1"/>
                        </a:solidFill>
                        <a:latin typeface="Cambria Math" panose="02040503050406030204" pitchFamily="18" charset="0"/>
                        <a:ea typeface="Cambria Math" panose="02040503050406030204" pitchFamily="18" charset="0"/>
                      </a:rPr>
                      <m:t> </m:t>
                    </m:r>
                  </m:oMath>
                </a14:m>
                <a:r>
                  <a:rPr lang="en-US" altLang="zh-CN" sz="2000" dirty="0" smtClean="0">
                    <a:solidFill>
                      <a:schemeClr val="accent1"/>
                    </a:solidFill>
                    <a:latin typeface="Book Antiqua" panose="02040602050305030304" pitchFamily="18" charset="0"/>
                  </a:rPr>
                  <a:t> </a:t>
                </a:r>
              </a:p>
              <a:p>
                <a:r>
                  <a:rPr lang="en-US" altLang="zh-CN" sz="2000" dirty="0" smtClean="0">
                    <a:solidFill>
                      <a:schemeClr val="accent1"/>
                    </a:solidFill>
                    <a:latin typeface="Book Antiqua" panose="02040602050305030304" pitchFamily="18" charset="0"/>
                  </a:rPr>
                  <a:t>The QoS demand of node n</a:t>
                </a:r>
              </a:p>
            </p:txBody>
          </p:sp>
        </mc:Choice>
        <mc:Fallback xmlns="">
          <p:sp>
            <p:nvSpPr>
              <p:cNvPr id="18" name="文本框 17"/>
              <p:cNvSpPr txBox="1">
                <a:spLocks noRot="1" noChangeAspect="1" noMove="1" noResize="1" noEditPoints="1" noAdjustHandles="1" noChangeArrowheads="1" noChangeShapeType="1" noTextEdit="1"/>
              </p:cNvSpPr>
              <p:nvPr/>
            </p:nvSpPr>
            <p:spPr>
              <a:xfrm>
                <a:off x="3085912" y="1602767"/>
                <a:ext cx="3462257" cy="707886"/>
              </a:xfrm>
              <a:prstGeom prst="rect">
                <a:avLst/>
              </a:prstGeom>
              <a:blipFill rotWithShape="0">
                <a:blip r:embed="rId6"/>
                <a:stretch>
                  <a:fillRect l="-1761" b="-15517"/>
                </a:stretch>
              </a:blipFill>
            </p:spPr>
            <p:txBody>
              <a:bodyPr/>
              <a:lstStyle/>
              <a:p>
                <a:r>
                  <a:rPr lang="zh-CN" altLang="en-US">
                    <a:noFill/>
                  </a:rPr>
                  <a:t> </a:t>
                </a:r>
              </a:p>
            </p:txBody>
          </p:sp>
        </mc:Fallback>
      </mc:AlternateContent>
      <p:cxnSp>
        <p:nvCxnSpPr>
          <p:cNvPr id="19" name="直接箭头连接符 18"/>
          <p:cNvCxnSpPr>
            <a:stCxn id="17" idx="0"/>
            <a:endCxn id="18" idx="2"/>
          </p:cNvCxnSpPr>
          <p:nvPr/>
        </p:nvCxnSpPr>
        <p:spPr>
          <a:xfrm flipH="1" flipV="1">
            <a:off x="4817041" y="2310653"/>
            <a:ext cx="1194536" cy="487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2680200" y="2783647"/>
            <a:ext cx="2145674" cy="528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箭头连接符 20"/>
          <p:cNvCxnSpPr>
            <a:stCxn id="20" idx="2"/>
            <a:endCxn id="37" idx="0"/>
          </p:cNvCxnSpPr>
          <p:nvPr/>
        </p:nvCxnSpPr>
        <p:spPr>
          <a:xfrm flipH="1">
            <a:off x="3674966" y="3312059"/>
            <a:ext cx="78071" cy="364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2331579" y="3676838"/>
            <a:ext cx="2686773" cy="1015663"/>
          </a:xfrm>
          <a:prstGeom prst="rect">
            <a:avLst/>
          </a:prstGeom>
          <a:noFill/>
        </p:spPr>
        <p:txBody>
          <a:bodyPr wrap="square" rtlCol="0">
            <a:spAutoFit/>
          </a:bodyPr>
          <a:lstStyle/>
          <a:p>
            <a:r>
              <a:rPr lang="en-US" altLang="zh-CN" sz="2000" dirty="0" smtClean="0">
                <a:solidFill>
                  <a:schemeClr val="accent1"/>
                </a:solidFill>
                <a:latin typeface="Book Antiqua" panose="02040602050305030304" pitchFamily="18" charset="0"/>
              </a:rPr>
              <a:t>QoS received by user n who has selected resource </a:t>
            </a:r>
            <a:r>
              <a:rPr lang="zh-CN" altLang="en-US" sz="2000" dirty="0" smtClean="0">
                <a:solidFill>
                  <a:schemeClr val="accent1"/>
                </a:solidFill>
                <a:latin typeface="Book Antiqua" panose="02040602050305030304" pitchFamily="18" charset="0"/>
              </a:rPr>
              <a:t>𝑟</a:t>
            </a:r>
            <a:endParaRPr lang="zh-CN" altLang="en-US" sz="2000" dirty="0">
              <a:solidFill>
                <a:schemeClr val="accent1"/>
              </a:solidFill>
              <a:latin typeface="Book Antiqua" panose="02040602050305030304" pitchFamily="18" charset="0"/>
            </a:endParaRPr>
          </a:p>
        </p:txBody>
      </p:sp>
      <p:sp>
        <p:nvSpPr>
          <p:cNvPr id="54" name="矩形 53"/>
          <p:cNvSpPr/>
          <p:nvPr/>
        </p:nvSpPr>
        <p:spPr>
          <a:xfrm>
            <a:off x="7347991" y="2862256"/>
            <a:ext cx="438150" cy="4498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箭头连接符 54"/>
          <p:cNvCxnSpPr>
            <a:stCxn id="54" idx="2"/>
            <a:endCxn id="56" idx="0"/>
          </p:cNvCxnSpPr>
          <p:nvPr/>
        </p:nvCxnSpPr>
        <p:spPr>
          <a:xfrm flipH="1">
            <a:off x="7276900" y="3312059"/>
            <a:ext cx="290166" cy="204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6" name="文本框 55"/>
              <p:cNvSpPr txBox="1"/>
              <p:nvPr/>
            </p:nvSpPr>
            <p:spPr>
              <a:xfrm>
                <a:off x="5951664" y="3516735"/>
                <a:ext cx="2650471" cy="707886"/>
              </a:xfrm>
              <a:prstGeom prst="rect">
                <a:avLst/>
              </a:prstGeom>
              <a:noFill/>
            </p:spPr>
            <p:txBody>
              <a:bodyPr wrap="square" rtlCol="0">
                <a:spAutoFit/>
              </a:bodyPr>
              <a:lstStyle/>
              <a:p>
                <a14:m>
                  <m:oMath xmlns:m="http://schemas.openxmlformats.org/officeDocument/2006/math">
                    <m:r>
                      <a:rPr lang="zh-CN" altLang="fr-FR" sz="2000" i="1" smtClean="0">
                        <a:solidFill>
                          <a:schemeClr val="accent1"/>
                        </a:solidFill>
                        <a:latin typeface="Cambria Math" panose="02040503050406030204" pitchFamily="18" charset="0"/>
                      </a:rPr>
                      <m:t>𝒢</m:t>
                    </m:r>
                    <m:r>
                      <a:rPr lang="fr-FR" altLang="zh-CN" sz="2000" i="1">
                        <a:solidFill>
                          <a:schemeClr val="accent1"/>
                        </a:solidFill>
                        <a:latin typeface="Cambria Math" panose="02040503050406030204" pitchFamily="18" charset="0"/>
                      </a:rPr>
                      <m:t>=</m:t>
                    </m:r>
                    <m:d>
                      <m:dPr>
                        <m:ctrlPr>
                          <a:rPr lang="fr-FR" altLang="zh-CN" sz="2000" i="1">
                            <a:solidFill>
                              <a:schemeClr val="accent1"/>
                            </a:solidFill>
                            <a:latin typeface="Cambria Math" panose="02040503050406030204" pitchFamily="18" charset="0"/>
                          </a:rPr>
                        </m:ctrlPr>
                      </m:dPr>
                      <m:e>
                        <m:r>
                          <a:rPr lang="zh-CN" altLang="fr-FR" sz="2000" i="1">
                            <a:solidFill>
                              <a:schemeClr val="accent1"/>
                            </a:solidFill>
                            <a:latin typeface="Cambria Math" panose="02040503050406030204" pitchFamily="18" charset="0"/>
                          </a:rPr>
                          <m:t>𝑁</m:t>
                        </m:r>
                        <m:r>
                          <a:rPr lang="fr-FR" altLang="zh-CN" sz="2000" i="1">
                            <a:solidFill>
                              <a:schemeClr val="accent1"/>
                            </a:solidFill>
                            <a:latin typeface="Cambria Math" panose="02040503050406030204" pitchFamily="18" charset="0"/>
                          </a:rPr>
                          <m:t>,</m:t>
                        </m:r>
                        <m:r>
                          <a:rPr lang="zh-CN" altLang="fr-FR" sz="2000" i="1">
                            <a:solidFill>
                              <a:schemeClr val="accent1"/>
                            </a:solidFill>
                            <a:latin typeface="Cambria Math" panose="02040503050406030204" pitchFamily="18" charset="0"/>
                          </a:rPr>
                          <m:t>𝐸</m:t>
                        </m:r>
                      </m:e>
                    </m:d>
                    <m:r>
                      <a:rPr lang="fr-FR" altLang="zh-CN" sz="2000" i="1">
                        <a:solidFill>
                          <a:schemeClr val="accent1"/>
                        </a:solidFill>
                        <a:latin typeface="Cambria Math" panose="02040503050406030204" pitchFamily="18" charset="0"/>
                      </a:rPr>
                      <m:t>:</m:t>
                    </m:r>
                    <m:r>
                      <a:rPr lang="en-US" altLang="zh-CN" sz="2000" b="0" i="1" smtClean="0">
                        <a:solidFill>
                          <a:schemeClr val="accent1"/>
                        </a:solidFill>
                        <a:latin typeface="Cambria Math" panose="02040503050406030204" pitchFamily="18" charset="0"/>
                      </a:rPr>
                      <m:t>  </m:t>
                    </m:r>
                  </m:oMath>
                </a14:m>
                <a:r>
                  <a:rPr lang="fr-FR" altLang="zh-CN" sz="2000" i="1" dirty="0" smtClean="0">
                    <a:solidFill>
                      <a:schemeClr val="accent1"/>
                    </a:solidFill>
                    <a:latin typeface="Cambria Math" panose="02040503050406030204" pitchFamily="18" charset="0"/>
                  </a:rPr>
                  <a:t> </a:t>
                </a:r>
                <a:r>
                  <a:rPr lang="en-US" altLang="zh-CN" sz="2000" dirty="0" smtClean="0">
                    <a:solidFill>
                      <a:schemeClr val="accent1"/>
                    </a:solidFill>
                    <a:latin typeface="Cambria Math" panose="02040503050406030204" pitchFamily="18" charset="0"/>
                  </a:rPr>
                  <a:t>interference graph</a:t>
                </a:r>
                <a:endParaRPr lang="fr-FR" altLang="zh-CN" sz="2000" i="1" dirty="0">
                  <a:solidFill>
                    <a:schemeClr val="accent1"/>
                  </a:solidFill>
                  <a:latin typeface="Cambria Math" panose="02040503050406030204" pitchFamily="18" charset="0"/>
                </a:endParaRPr>
              </a:p>
            </p:txBody>
          </p:sp>
        </mc:Choice>
        <mc:Fallback xmlns="">
          <p:sp>
            <p:nvSpPr>
              <p:cNvPr id="56" name="文本框 55"/>
              <p:cNvSpPr txBox="1">
                <a:spLocks noRot="1" noChangeAspect="1" noMove="1" noResize="1" noEditPoints="1" noAdjustHandles="1" noChangeArrowheads="1" noChangeShapeType="1" noTextEdit="1"/>
              </p:cNvSpPr>
              <p:nvPr/>
            </p:nvSpPr>
            <p:spPr>
              <a:xfrm>
                <a:off x="5951664" y="3516735"/>
                <a:ext cx="2650471" cy="707886"/>
              </a:xfrm>
              <a:prstGeom prst="rect">
                <a:avLst/>
              </a:prstGeom>
              <a:blipFill rotWithShape="0">
                <a:blip r:embed="rId7"/>
                <a:stretch>
                  <a:fillRect l="-2299" b="-14655"/>
                </a:stretch>
              </a:blipFill>
            </p:spPr>
            <p:txBody>
              <a:bodyPr/>
              <a:lstStyle/>
              <a:p>
                <a:r>
                  <a:rPr lang="zh-CN" altLang="en-US">
                    <a:noFill/>
                  </a:rPr>
                  <a:t> </a:t>
                </a:r>
              </a:p>
            </p:txBody>
          </p:sp>
        </mc:Fallback>
      </mc:AlternateContent>
      <p:sp>
        <p:nvSpPr>
          <p:cNvPr id="59" name="矩形 58"/>
          <p:cNvSpPr/>
          <p:nvPr/>
        </p:nvSpPr>
        <p:spPr>
          <a:xfrm>
            <a:off x="8389538" y="2874309"/>
            <a:ext cx="438150" cy="4498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0" name="直接箭头连接符 59"/>
          <p:cNvCxnSpPr>
            <a:stCxn id="59" idx="0"/>
            <a:endCxn id="61" idx="2"/>
          </p:cNvCxnSpPr>
          <p:nvPr/>
        </p:nvCxnSpPr>
        <p:spPr>
          <a:xfrm flipH="1" flipV="1">
            <a:off x="8514032" y="2574386"/>
            <a:ext cx="94581" cy="299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文本框 60"/>
              <p:cNvSpPr txBox="1"/>
              <p:nvPr/>
            </p:nvSpPr>
            <p:spPr>
              <a:xfrm>
                <a:off x="7188796" y="1250947"/>
                <a:ext cx="2650471" cy="1323439"/>
              </a:xfrm>
              <a:prstGeom prst="rect">
                <a:avLst/>
              </a:prstGeom>
              <a:noFill/>
            </p:spPr>
            <p:txBody>
              <a:bodyPr wrap="square" rtlCol="0">
                <a:spAutoFit/>
              </a:bodyPr>
              <a:lstStyle/>
              <a:p>
                <a14:m>
                  <m:oMath xmlns:m="http://schemas.openxmlformats.org/officeDocument/2006/math">
                    <m:r>
                      <a:rPr lang="zh-CN" altLang="fr-FR" sz="2000" i="1" smtClean="0">
                        <a:solidFill>
                          <a:schemeClr val="accent1"/>
                        </a:solidFill>
                        <a:latin typeface="Cambria Math" panose="02040503050406030204" pitchFamily="18" charset="0"/>
                      </a:rPr>
                      <m:t>𝒦</m:t>
                    </m:r>
                    <m:r>
                      <a:rPr lang="en-US" altLang="zh-CN" sz="2000" b="0" i="1" smtClean="0">
                        <a:solidFill>
                          <a:schemeClr val="accent1"/>
                        </a:solidFill>
                        <a:latin typeface="Cambria Math" panose="02040503050406030204" pitchFamily="18" charset="0"/>
                      </a:rPr>
                      <m:t>={</m:t>
                    </m:r>
                    <m:r>
                      <a:rPr lang="en-US" altLang="zh-CN" sz="2000" b="0" i="1" smtClean="0">
                        <a:solidFill>
                          <a:schemeClr val="accent1"/>
                        </a:solidFill>
                        <a:latin typeface="Cambria Math" panose="02040503050406030204" pitchFamily="18" charset="0"/>
                      </a:rPr>
                      <m:t>𝐾</m:t>
                    </m:r>
                    <m:r>
                      <a:rPr lang="en-US" altLang="zh-CN" sz="2000" b="0" i="1" smtClean="0">
                        <a:solidFill>
                          <a:schemeClr val="accent1"/>
                        </a:solidFill>
                        <a:latin typeface="Cambria Math" panose="02040503050406030204" pitchFamily="18" charset="0"/>
                      </a:rPr>
                      <m:t>(</m:t>
                    </m:r>
                    <m:r>
                      <a:rPr lang="en-US" altLang="zh-CN" sz="2000" b="0" i="1" smtClean="0">
                        <a:solidFill>
                          <a:schemeClr val="accent1"/>
                        </a:solidFill>
                        <a:latin typeface="Cambria Math" panose="02040503050406030204" pitchFamily="18" charset="0"/>
                      </a:rPr>
                      <m:t>𝑛</m:t>
                    </m:r>
                    <m:r>
                      <a:rPr lang="en-US" altLang="zh-CN" sz="2000" b="0" i="1" smtClean="0">
                        <a:solidFill>
                          <a:schemeClr val="accent1"/>
                        </a:solidFill>
                        <a:latin typeface="Cambria Math" panose="02040503050406030204" pitchFamily="18" charset="0"/>
                      </a:rPr>
                      <m:t>)|</m:t>
                    </m:r>
                    <m:r>
                      <a:rPr lang="en-US" altLang="zh-CN" sz="2000" b="0" i="1" smtClean="0">
                        <a:solidFill>
                          <a:schemeClr val="accent1"/>
                        </a:solidFill>
                        <a:latin typeface="Cambria Math" panose="02040503050406030204" pitchFamily="18" charset="0"/>
                      </a:rPr>
                      <m:t>𝑛</m:t>
                    </m:r>
                    <m:r>
                      <a:rPr lang="en-US" altLang="zh-CN" sz="2000" b="0" i="1" smtClean="0">
                        <a:solidFill>
                          <a:schemeClr val="accent1"/>
                        </a:solidFill>
                        <a:latin typeface="Cambria Math" panose="02040503050406030204" pitchFamily="18" charset="0"/>
                        <a:ea typeface="Cambria Math" panose="02040503050406030204" pitchFamily="18" charset="0"/>
                      </a:rPr>
                      <m:t>∈</m:t>
                    </m:r>
                    <m:r>
                      <a:rPr lang="zh-CN" altLang="en-US" sz="2000" b="0" i="1" smtClean="0">
                        <a:solidFill>
                          <a:schemeClr val="accent1"/>
                        </a:solidFill>
                        <a:latin typeface="Cambria Math" panose="02040503050406030204" pitchFamily="18" charset="0"/>
                        <a:ea typeface="Cambria Math" panose="02040503050406030204" pitchFamily="18" charset="0"/>
                      </a:rPr>
                      <m:t>𝒩</m:t>
                    </m:r>
                    <m:r>
                      <a:rPr lang="en-US" altLang="zh-CN" sz="2000" b="0" i="1" smtClean="0">
                        <a:solidFill>
                          <a:schemeClr val="accent1"/>
                        </a:solidFill>
                        <a:latin typeface="Cambria Math" panose="02040503050406030204" pitchFamily="18" charset="0"/>
                        <a:ea typeface="Cambria Math" panose="02040503050406030204" pitchFamily="18" charset="0"/>
                      </a:rPr>
                      <m:t>}</m:t>
                    </m:r>
                  </m:oMath>
                </a14:m>
                <a:r>
                  <a:rPr lang="fr-FR" altLang="zh-CN" sz="2000" i="1" dirty="0" smtClean="0">
                    <a:solidFill>
                      <a:schemeClr val="accent1"/>
                    </a:solidFill>
                    <a:latin typeface="Cambria Math" panose="02040503050406030204" pitchFamily="18" charset="0"/>
                  </a:rPr>
                  <a:t> , </a:t>
                </a:r>
                <a14:m>
                  <m:oMath xmlns:m="http://schemas.openxmlformats.org/officeDocument/2006/math">
                    <m:r>
                      <a:rPr lang="en-US" altLang="zh-CN" sz="2000" i="1">
                        <a:solidFill>
                          <a:schemeClr val="accent1"/>
                        </a:solidFill>
                        <a:latin typeface="Cambria Math" panose="02040503050406030204" pitchFamily="18" charset="0"/>
                      </a:rPr>
                      <m:t>𝐾</m:t>
                    </m:r>
                    <m:r>
                      <a:rPr lang="en-US" altLang="zh-CN" sz="2000" i="1">
                        <a:solidFill>
                          <a:schemeClr val="accent1"/>
                        </a:solidFill>
                        <a:latin typeface="Cambria Math" panose="02040503050406030204" pitchFamily="18" charset="0"/>
                      </a:rPr>
                      <m:t>(</m:t>
                    </m:r>
                    <m:r>
                      <a:rPr lang="en-US" altLang="zh-CN" sz="2000" i="1">
                        <a:solidFill>
                          <a:schemeClr val="accent1"/>
                        </a:solidFill>
                        <a:latin typeface="Cambria Math" panose="02040503050406030204" pitchFamily="18" charset="0"/>
                      </a:rPr>
                      <m:t>𝑖</m:t>
                    </m:r>
                    <m:r>
                      <a:rPr lang="en-US" altLang="zh-CN" sz="2000" i="1">
                        <a:solidFill>
                          <a:schemeClr val="accent1"/>
                        </a:solidFill>
                        <a:latin typeface="Cambria Math" panose="02040503050406030204" pitchFamily="18" charset="0"/>
                      </a:rPr>
                      <m:t>)</m:t>
                    </m:r>
                  </m:oMath>
                </a14:m>
                <a:r>
                  <a:rPr lang="fr-FR" altLang="zh-CN" sz="2000" i="1" dirty="0" smtClean="0">
                    <a:solidFill>
                      <a:schemeClr val="accent1"/>
                    </a:solidFill>
                    <a:latin typeface="Cambria Math" panose="02040503050406030204" pitchFamily="18" charset="0"/>
                  </a:rPr>
                  <a:t> </a:t>
                </a:r>
                <a:r>
                  <a:rPr lang="fr-FR" altLang="zh-CN" sz="2000" dirty="0" smtClean="0">
                    <a:solidFill>
                      <a:schemeClr val="accent1"/>
                    </a:solidFill>
                    <a:latin typeface="Cambria Math" panose="02040503050406030204" pitchFamily="18" charset="0"/>
                  </a:rPr>
                  <a:t>is the number of resources node </a:t>
                </a:r>
                <a14:m>
                  <m:oMath xmlns:m="http://schemas.openxmlformats.org/officeDocument/2006/math">
                    <m:r>
                      <a:rPr lang="en-US" altLang="zh-CN" sz="2000" b="0" i="1" smtClean="0">
                        <a:solidFill>
                          <a:schemeClr val="accent1"/>
                        </a:solidFill>
                        <a:latin typeface="Cambria Math" panose="02040503050406030204" pitchFamily="18" charset="0"/>
                      </a:rPr>
                      <m:t>𝑛</m:t>
                    </m:r>
                  </m:oMath>
                </a14:m>
                <a:r>
                  <a:rPr lang="fr-FR" altLang="zh-CN" sz="2000" i="1" dirty="0" smtClean="0">
                    <a:solidFill>
                      <a:schemeClr val="accent1"/>
                    </a:solidFill>
                    <a:latin typeface="Cambria Math" panose="02040503050406030204" pitchFamily="18" charset="0"/>
                  </a:rPr>
                  <a:t> </a:t>
                </a:r>
                <a:r>
                  <a:rPr lang="fr-FR" altLang="zh-CN" sz="2000" dirty="0" smtClean="0">
                    <a:solidFill>
                      <a:schemeClr val="accent1"/>
                    </a:solidFill>
                    <a:latin typeface="Cambria Math" panose="02040503050406030204" pitchFamily="18" charset="0"/>
                  </a:rPr>
                  <a:t>needs to allocate</a:t>
                </a:r>
                <a:endParaRPr lang="fr-FR" altLang="zh-CN" sz="2000" i="1" dirty="0">
                  <a:solidFill>
                    <a:schemeClr val="accent1"/>
                  </a:solidFill>
                  <a:latin typeface="Cambria Math" panose="02040503050406030204" pitchFamily="18" charset="0"/>
                </a:endParaRPr>
              </a:p>
            </p:txBody>
          </p:sp>
        </mc:Choice>
        <mc:Fallback xmlns="">
          <p:sp>
            <p:nvSpPr>
              <p:cNvPr id="61" name="文本框 60"/>
              <p:cNvSpPr txBox="1">
                <a:spLocks noRot="1" noChangeAspect="1" noMove="1" noResize="1" noEditPoints="1" noAdjustHandles="1" noChangeArrowheads="1" noChangeShapeType="1" noTextEdit="1"/>
              </p:cNvSpPr>
              <p:nvPr/>
            </p:nvSpPr>
            <p:spPr>
              <a:xfrm>
                <a:off x="7188796" y="1250947"/>
                <a:ext cx="2650471" cy="1323439"/>
              </a:xfrm>
              <a:prstGeom prst="rect">
                <a:avLst/>
              </a:prstGeom>
              <a:blipFill rotWithShape="0">
                <a:blip r:embed="rId8"/>
                <a:stretch>
                  <a:fillRect l="-2299" t="-2304" b="-737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5469903" y="4917687"/>
                <a:ext cx="4292348" cy="707886"/>
              </a:xfrm>
              <a:prstGeom prst="rect">
                <a:avLst/>
              </a:prstGeom>
              <a:noFill/>
            </p:spPr>
            <p:txBody>
              <a:bodyPr wrap="square" rtlCol="0">
                <a:spAutoFit/>
              </a:bodyPr>
              <a:lstStyle/>
              <a:p>
                <a:r>
                  <a:rPr lang="en-US" altLang="zh-CN" sz="2000" dirty="0" smtClean="0">
                    <a:solidFill>
                      <a:schemeClr val="accent1"/>
                    </a:solidFill>
                  </a:rPr>
                  <a:t>Strategy profile: </a:t>
                </a:r>
                <a14:m>
                  <m:oMath xmlns:m="http://schemas.openxmlformats.org/officeDocument/2006/math">
                    <m:r>
                      <a:rPr lang="zh-CN" altLang="en-US" sz="2000" i="1" smtClean="0">
                        <a:solidFill>
                          <a:schemeClr val="accent1"/>
                        </a:solidFill>
                        <a:latin typeface="Cambria Math" panose="02040503050406030204" pitchFamily="18" charset="0"/>
                      </a:rPr>
                      <m:t>𝒜</m:t>
                    </m:r>
                    <m:r>
                      <a:rPr lang="en-US" altLang="zh-CN" sz="2000" b="0" i="1" smtClean="0">
                        <a:solidFill>
                          <a:schemeClr val="accent1"/>
                        </a:solidFill>
                        <a:latin typeface="Cambria Math" panose="02040503050406030204" pitchFamily="18" charset="0"/>
                      </a:rPr>
                      <m:t>={</m:t>
                    </m:r>
                    <m:sSub>
                      <m:sSubPr>
                        <m:ctrlPr>
                          <a:rPr lang="en-US" altLang="zh-CN" sz="2000" b="0" i="1" smtClean="0">
                            <a:solidFill>
                              <a:schemeClr val="accent1"/>
                            </a:solidFill>
                            <a:latin typeface="Cambria Math" panose="02040503050406030204" pitchFamily="18" charset="0"/>
                          </a:rPr>
                        </m:ctrlPr>
                      </m:sSubPr>
                      <m:e>
                        <m:r>
                          <a:rPr lang="en-US" altLang="zh-CN" sz="2000" b="0" i="1" smtClean="0">
                            <a:solidFill>
                              <a:schemeClr val="accent1"/>
                            </a:solidFill>
                            <a:latin typeface="Cambria Math" panose="02040503050406030204" pitchFamily="18" charset="0"/>
                          </a:rPr>
                          <m:t>𝐴</m:t>
                        </m:r>
                      </m:e>
                      <m:sub>
                        <m:r>
                          <a:rPr lang="en-US" altLang="zh-CN" sz="2000" b="0" i="1" smtClean="0">
                            <a:solidFill>
                              <a:schemeClr val="accent1"/>
                            </a:solidFill>
                            <a:latin typeface="Cambria Math" panose="02040503050406030204" pitchFamily="18" charset="0"/>
                          </a:rPr>
                          <m:t>𝑛</m:t>
                        </m:r>
                      </m:sub>
                    </m:sSub>
                    <m:r>
                      <a:rPr lang="en-US" altLang="zh-CN" sz="2000" b="0" i="1" smtClean="0">
                        <a:solidFill>
                          <a:schemeClr val="accent1"/>
                        </a:solidFill>
                        <a:latin typeface="Cambria Math" panose="02040503050406030204" pitchFamily="18" charset="0"/>
                      </a:rPr>
                      <m:t>|</m:t>
                    </m:r>
                    <m:r>
                      <a:rPr lang="en-US" altLang="zh-CN" sz="2000" b="0" i="1" smtClean="0">
                        <a:solidFill>
                          <a:schemeClr val="accent1"/>
                        </a:solidFill>
                        <a:latin typeface="Cambria Math" panose="02040503050406030204" pitchFamily="18" charset="0"/>
                      </a:rPr>
                      <m:t>𝑛</m:t>
                    </m:r>
                    <m:r>
                      <a:rPr lang="en-US" altLang="zh-CN" sz="2000" b="0" i="1" smtClean="0">
                        <a:solidFill>
                          <a:schemeClr val="accent1"/>
                        </a:solidFill>
                        <a:latin typeface="Cambria Math" panose="02040503050406030204" pitchFamily="18" charset="0"/>
                        <a:ea typeface="Cambria Math" panose="02040503050406030204" pitchFamily="18" charset="0"/>
                      </a:rPr>
                      <m:t>∈</m:t>
                    </m:r>
                    <m:r>
                      <a:rPr lang="zh-CN" altLang="en-US" sz="2000" b="0" i="1" smtClean="0">
                        <a:solidFill>
                          <a:schemeClr val="accent1"/>
                        </a:solidFill>
                        <a:latin typeface="Cambria Math" panose="02040503050406030204" pitchFamily="18" charset="0"/>
                        <a:ea typeface="Cambria Math" panose="02040503050406030204" pitchFamily="18" charset="0"/>
                      </a:rPr>
                      <m:t>𝒩</m:t>
                    </m:r>
                    <m:r>
                      <a:rPr lang="en-US" altLang="zh-CN" sz="2000" b="0" i="1" smtClean="0">
                        <a:solidFill>
                          <a:schemeClr val="accent1"/>
                        </a:solidFill>
                        <a:latin typeface="Cambria Math" panose="02040503050406030204" pitchFamily="18" charset="0"/>
                        <a:ea typeface="Cambria Math" panose="02040503050406030204" pitchFamily="18" charset="0"/>
                      </a:rPr>
                      <m:t>}</m:t>
                    </m:r>
                  </m:oMath>
                </a14:m>
                <a:r>
                  <a:rPr lang="en-US" altLang="zh-CN" sz="2000" dirty="0" smtClean="0">
                    <a:solidFill>
                      <a:schemeClr val="accent1"/>
                    </a:solidFill>
                  </a:rPr>
                  <a:t>, where </a:t>
                </a:r>
                <a:r>
                  <a:rPr lang="zh-CN" altLang="en-US" sz="2000" dirty="0" smtClean="0">
                    <a:solidFill>
                      <a:schemeClr val="accent1"/>
                    </a:solidFill>
                  </a:rPr>
                  <a:t> </a:t>
                </a:r>
                <a14:m>
                  <m:oMath xmlns:m="http://schemas.openxmlformats.org/officeDocument/2006/math">
                    <m:sSub>
                      <m:sSubPr>
                        <m:ctrlPr>
                          <a:rPr lang="en-US" altLang="zh-CN" sz="2000" i="1">
                            <a:solidFill>
                              <a:schemeClr val="accent1"/>
                            </a:solidFill>
                            <a:latin typeface="Cambria Math" panose="02040503050406030204" pitchFamily="18" charset="0"/>
                          </a:rPr>
                        </m:ctrlPr>
                      </m:sSubPr>
                      <m:e>
                        <m:r>
                          <a:rPr lang="en-US" altLang="zh-CN" sz="2000" i="1">
                            <a:solidFill>
                              <a:schemeClr val="accent1"/>
                            </a:solidFill>
                            <a:latin typeface="Cambria Math" panose="02040503050406030204" pitchFamily="18" charset="0"/>
                          </a:rPr>
                          <m:t>𝐴</m:t>
                        </m:r>
                      </m:e>
                      <m:sub>
                        <m:r>
                          <a:rPr lang="en-US" altLang="zh-CN" sz="2000" i="1">
                            <a:solidFill>
                              <a:schemeClr val="accent1"/>
                            </a:solidFill>
                            <a:latin typeface="Cambria Math" panose="02040503050406030204" pitchFamily="18" charset="0"/>
                          </a:rPr>
                          <m:t>𝑛</m:t>
                        </m:r>
                      </m:sub>
                    </m:sSub>
                    <m:r>
                      <a:rPr lang="en-US" altLang="zh-CN" sz="2000" i="1">
                        <a:solidFill>
                          <a:schemeClr val="accent1"/>
                        </a:solidFill>
                        <a:latin typeface="Cambria Math" panose="02040503050406030204" pitchFamily="18" charset="0"/>
                      </a:rPr>
                      <m:t>={</m:t>
                    </m:r>
                    <m:sSubSup>
                      <m:sSubSupPr>
                        <m:ctrlPr>
                          <a:rPr lang="en-US" altLang="zh-CN" sz="2000" i="1">
                            <a:solidFill>
                              <a:schemeClr val="accent1"/>
                            </a:solidFill>
                            <a:latin typeface="Cambria Math" panose="02040503050406030204" pitchFamily="18" charset="0"/>
                          </a:rPr>
                        </m:ctrlPr>
                      </m:sSubSupPr>
                      <m:e>
                        <m:r>
                          <a:rPr lang="en-US" altLang="zh-CN" sz="2000" i="1">
                            <a:solidFill>
                              <a:schemeClr val="accent1"/>
                            </a:solidFill>
                            <a:latin typeface="Cambria Math" panose="02040503050406030204" pitchFamily="18" charset="0"/>
                          </a:rPr>
                          <m:t>𝑎</m:t>
                        </m:r>
                      </m:e>
                      <m:sub>
                        <m:r>
                          <a:rPr lang="en-US" altLang="zh-CN" sz="2000" i="1">
                            <a:solidFill>
                              <a:schemeClr val="accent1"/>
                            </a:solidFill>
                            <a:latin typeface="Cambria Math" panose="02040503050406030204" pitchFamily="18" charset="0"/>
                          </a:rPr>
                          <m:t>𝑛</m:t>
                        </m:r>
                      </m:sub>
                      <m:sup>
                        <m:r>
                          <a:rPr lang="en-US" altLang="zh-CN" sz="2000" i="1">
                            <a:solidFill>
                              <a:schemeClr val="accent1"/>
                            </a:solidFill>
                            <a:latin typeface="Cambria Math" panose="02040503050406030204" pitchFamily="18" charset="0"/>
                          </a:rPr>
                          <m:t>𝑟</m:t>
                        </m:r>
                      </m:sup>
                    </m:sSubSup>
                    <m:r>
                      <a:rPr lang="en-US" altLang="zh-CN" sz="2000" i="1">
                        <a:solidFill>
                          <a:schemeClr val="accent1"/>
                        </a:solidFill>
                        <a:latin typeface="Cambria Math" panose="02040503050406030204" pitchFamily="18" charset="0"/>
                      </a:rPr>
                      <m:t>|</m:t>
                    </m:r>
                    <m:r>
                      <a:rPr lang="en-US" altLang="zh-CN" sz="2000" i="1">
                        <a:solidFill>
                          <a:schemeClr val="accent1"/>
                        </a:solidFill>
                        <a:latin typeface="Cambria Math" panose="02040503050406030204" pitchFamily="18" charset="0"/>
                      </a:rPr>
                      <m:t>𝑟</m:t>
                    </m:r>
                    <m:r>
                      <a:rPr lang="en-US" altLang="zh-CN" sz="2000" i="1">
                        <a:solidFill>
                          <a:schemeClr val="accent1"/>
                        </a:solidFill>
                        <a:latin typeface="Cambria Math" panose="02040503050406030204" pitchFamily="18" charset="0"/>
                        <a:ea typeface="Cambria Math" panose="02040503050406030204" pitchFamily="18" charset="0"/>
                      </a:rPr>
                      <m:t>∈</m:t>
                    </m:r>
                    <m:r>
                      <a:rPr lang="en-US" altLang="zh-CN" sz="2000" i="1">
                        <a:solidFill>
                          <a:schemeClr val="accent1"/>
                        </a:solidFill>
                        <a:latin typeface="Cambria Math" panose="02040503050406030204" pitchFamily="18" charset="0"/>
                        <a:ea typeface="Cambria Math" panose="02040503050406030204" pitchFamily="18" charset="0"/>
                      </a:rPr>
                      <m:t>ℛ</m:t>
                    </m:r>
                    <m:r>
                      <a:rPr lang="en-US" altLang="zh-CN" sz="2000" i="1">
                        <a:solidFill>
                          <a:schemeClr val="accent1"/>
                        </a:solidFill>
                        <a:latin typeface="Cambria Math" panose="02040503050406030204" pitchFamily="18" charset="0"/>
                        <a:ea typeface="Cambria Math" panose="02040503050406030204" pitchFamily="18" charset="0"/>
                      </a:rPr>
                      <m:t>}</m:t>
                    </m:r>
                  </m:oMath>
                </a14:m>
                <a:endParaRPr lang="zh-CN" altLang="en-US" sz="2000" dirty="0">
                  <a:solidFill>
                    <a:schemeClr val="accent1"/>
                  </a:solidFill>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5469903" y="4917687"/>
                <a:ext cx="4292348" cy="707886"/>
              </a:xfrm>
              <a:prstGeom prst="rect">
                <a:avLst/>
              </a:prstGeom>
              <a:blipFill rotWithShape="0">
                <a:blip r:embed="rId9"/>
                <a:stretch>
                  <a:fillRect l="-1420" t="-4310" b="-15517"/>
                </a:stretch>
              </a:blipFill>
            </p:spPr>
            <p:txBody>
              <a:bodyPr/>
              <a:lstStyle/>
              <a:p>
                <a:r>
                  <a:rPr lang="zh-CN" altLang="en-US">
                    <a:noFill/>
                  </a:rPr>
                  <a:t> </a:t>
                </a:r>
              </a:p>
            </p:txBody>
          </p:sp>
        </mc:Fallback>
      </mc:AlternateContent>
      <p:sp>
        <p:nvSpPr>
          <p:cNvPr id="27" name="矩形 26"/>
          <p:cNvSpPr/>
          <p:nvPr/>
        </p:nvSpPr>
        <p:spPr>
          <a:xfrm>
            <a:off x="9543176" y="2832469"/>
            <a:ext cx="438150" cy="4498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箭头连接符 27"/>
          <p:cNvCxnSpPr>
            <a:stCxn id="27" idx="2"/>
            <a:endCxn id="24" idx="0"/>
          </p:cNvCxnSpPr>
          <p:nvPr/>
        </p:nvCxnSpPr>
        <p:spPr>
          <a:xfrm flipH="1">
            <a:off x="7616077" y="3282272"/>
            <a:ext cx="2146174" cy="163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椭圆 44"/>
          <p:cNvSpPr/>
          <p:nvPr/>
        </p:nvSpPr>
        <p:spPr>
          <a:xfrm>
            <a:off x="7063258" y="5271630"/>
            <a:ext cx="427281" cy="35394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46" name="文本框 45"/>
              <p:cNvSpPr txBox="1"/>
              <p:nvPr/>
            </p:nvSpPr>
            <p:spPr>
              <a:xfrm>
                <a:off x="3364045" y="5801068"/>
                <a:ext cx="5568287" cy="710194"/>
              </a:xfrm>
              <a:prstGeom prst="rect">
                <a:avLst/>
              </a:prstGeom>
              <a:noFill/>
            </p:spPr>
            <p:txBody>
              <a:bodyPr wrap="square" rtlCol="0">
                <a:spAutoFit/>
              </a:bodyPr>
              <a:lstStyle/>
              <a:p>
                <a:r>
                  <a:rPr lang="en-US" altLang="zh-CN" dirty="0" smtClean="0"/>
                  <a:t>Indicator </a:t>
                </a:r>
                <a14:m>
                  <m:oMath xmlns:m="http://schemas.openxmlformats.org/officeDocument/2006/math">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𝑛</m:t>
                        </m:r>
                      </m:sub>
                      <m:sup>
                        <m:r>
                          <a:rPr lang="en-US" altLang="zh-CN" b="0" i="1" smtClean="0">
                            <a:latin typeface="Cambria Math" panose="02040503050406030204" pitchFamily="18" charset="0"/>
                          </a:rPr>
                          <m:t>𝑟</m:t>
                        </m:r>
                      </m:sup>
                    </m:sSubSup>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eqArr>
                          <m:eqArrPr>
                            <m:ctrlPr>
                              <a:rPr lang="en-US" altLang="zh-CN" b="0" i="1" smtClean="0">
                                <a:latin typeface="Cambria Math" panose="02040503050406030204" pitchFamily="18" charset="0"/>
                              </a:rPr>
                            </m:ctrlPr>
                          </m:eqArrPr>
                          <m:e>
                            <m:r>
                              <a:rPr lang="en-US" altLang="zh-CN" b="0" i="1" smtClean="0">
                                <a:latin typeface="Cambria Math" panose="02040503050406030204" pitchFamily="18" charset="0"/>
                              </a:rPr>
                              <m:t>1, </m:t>
                            </m:r>
                            <m:r>
                              <m:rPr>
                                <m:sty m:val="p"/>
                              </m:rPr>
                              <a:rPr lang="en-US" altLang="zh-CN" b="0" i="0" smtClean="0">
                                <a:latin typeface="Cambria Math" panose="02040503050406030204" pitchFamily="18" charset="0"/>
                              </a:rPr>
                              <m:t>if</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resource</m:t>
                            </m:r>
                            <m:r>
                              <a:rPr lang="en-US" altLang="zh-CN" b="0" i="1" smtClean="0">
                                <a:latin typeface="Cambria Math" panose="02040503050406030204" pitchFamily="18" charset="0"/>
                              </a:rPr>
                              <m:t> </m:t>
                            </m:r>
                            <m:r>
                              <a:rPr lang="en-US" altLang="zh-CN" b="0" i="1" smtClean="0">
                                <a:latin typeface="Cambria Math" panose="02040503050406030204" pitchFamily="18" charset="0"/>
                              </a:rPr>
                              <m:t>𝑟</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is</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allocated</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by</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node</m:t>
                            </m:r>
                            <m:r>
                              <a:rPr lang="en-US" altLang="zh-CN" b="0" i="0" smtClean="0">
                                <a:latin typeface="Cambria Math" panose="02040503050406030204" pitchFamily="18" charset="0"/>
                              </a:rPr>
                              <m:t> </m:t>
                            </m:r>
                            <m:r>
                              <a:rPr lang="en-US" altLang="zh-CN" b="0" i="1" smtClean="0">
                                <a:latin typeface="Cambria Math" panose="02040503050406030204" pitchFamily="18" charset="0"/>
                              </a:rPr>
                              <m:t>𝑛</m:t>
                            </m:r>
                          </m:e>
                          <m:e>
                            <m:r>
                              <a:rPr lang="en-US" altLang="zh-CN" b="0" i="1" smtClean="0">
                                <a:latin typeface="Cambria Math" panose="02040503050406030204" pitchFamily="18" charset="0"/>
                              </a:rPr>
                              <m:t>0, </m:t>
                            </m:r>
                            <m:r>
                              <m:rPr>
                                <m:sty m:val="p"/>
                              </m:rPr>
                              <a:rPr lang="en-US" altLang="zh-CN" b="0" i="0" smtClean="0">
                                <a:latin typeface="Cambria Math" panose="02040503050406030204" pitchFamily="18" charset="0"/>
                              </a:rPr>
                              <m:t>otherwise</m:t>
                            </m:r>
                            <m:r>
                              <a:rPr lang="en-US" altLang="zh-CN" b="0" i="1" smtClean="0">
                                <a:latin typeface="Cambria Math" panose="02040503050406030204" pitchFamily="18" charset="0"/>
                              </a:rPr>
                              <m:t>                                               </m:t>
                            </m:r>
                          </m:e>
                        </m:eqArr>
                      </m:e>
                    </m:d>
                  </m:oMath>
                </a14:m>
                <a:endParaRPr lang="zh-CN" altLang="en-US" dirty="0"/>
              </a:p>
            </p:txBody>
          </p:sp>
        </mc:Choice>
        <mc:Fallback xmlns="">
          <p:sp>
            <p:nvSpPr>
              <p:cNvPr id="46" name="文本框 45"/>
              <p:cNvSpPr txBox="1">
                <a:spLocks noRot="1" noChangeAspect="1" noMove="1" noResize="1" noEditPoints="1" noAdjustHandles="1" noChangeArrowheads="1" noChangeShapeType="1" noTextEdit="1"/>
              </p:cNvSpPr>
              <p:nvPr/>
            </p:nvSpPr>
            <p:spPr>
              <a:xfrm>
                <a:off x="3364045" y="5801068"/>
                <a:ext cx="5568287" cy="710194"/>
              </a:xfrm>
              <a:prstGeom prst="rect">
                <a:avLst/>
              </a:prstGeom>
              <a:blipFill rotWithShape="0">
                <a:blip r:embed="rId10"/>
                <a:stretch>
                  <a:fillRect l="-98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3327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250"/>
                                        <p:tgtEl>
                                          <p:spTgt spid="10"/>
                                        </p:tgtEl>
                                      </p:cBhvr>
                                    </p:animEffect>
                                  </p:childTnLst>
                                </p:cTn>
                              </p:par>
                            </p:childTnLst>
                          </p:cTn>
                        </p:par>
                        <p:par>
                          <p:cTn id="13" fill="hold">
                            <p:stCondLst>
                              <p:cond delay="250"/>
                            </p:stCondLst>
                            <p:childTnLst>
                              <p:par>
                                <p:cTn id="14" presetID="16" presetClass="entr" presetSubtype="21"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250"/>
                                        <p:tgtEl>
                                          <p:spTgt spid="12"/>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250"/>
                                        <p:tgtEl>
                                          <p:spTgt spid="13"/>
                                        </p:tgtEl>
                                      </p:cBhvr>
                                    </p:animEffect>
                                  </p:childTnLst>
                                </p:cTn>
                              </p:par>
                            </p:childTnLst>
                          </p:cTn>
                        </p:par>
                        <p:par>
                          <p:cTn id="26" fill="hold">
                            <p:stCondLst>
                              <p:cond delay="250"/>
                            </p:stCondLst>
                            <p:childTnLst>
                              <p:par>
                                <p:cTn id="27" presetID="16" presetClass="entr" presetSubtype="2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250"/>
                                        <p:tgtEl>
                                          <p:spTgt spid="15"/>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250"/>
                                        <p:tgtEl>
                                          <p:spTgt spid="20"/>
                                        </p:tgtEl>
                                      </p:cBhvr>
                                    </p:animEffect>
                                  </p:childTnLst>
                                </p:cTn>
                              </p:par>
                            </p:childTnLst>
                          </p:cTn>
                        </p:par>
                        <p:par>
                          <p:cTn id="39" fill="hold">
                            <p:stCondLst>
                              <p:cond delay="250"/>
                            </p:stCondLst>
                            <p:childTnLst>
                              <p:par>
                                <p:cTn id="40" presetID="16" presetClass="entr" presetSubtype="21"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250"/>
                                        <p:tgtEl>
                                          <p:spTgt spid="21"/>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barn(inVertical)">
                                      <p:cBhvr>
                                        <p:cTn id="51" dur="250"/>
                                        <p:tgtEl>
                                          <p:spTgt spid="17"/>
                                        </p:tgtEl>
                                      </p:cBhvr>
                                    </p:animEffect>
                                  </p:childTnLst>
                                </p:cTn>
                              </p:par>
                            </p:childTnLst>
                          </p:cTn>
                        </p:par>
                        <p:par>
                          <p:cTn id="52" fill="hold">
                            <p:stCondLst>
                              <p:cond delay="250"/>
                            </p:stCondLst>
                            <p:childTnLst>
                              <p:par>
                                <p:cTn id="53" presetID="16" presetClass="entr" presetSubtype="21"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arn(inVertical)">
                                      <p:cBhvr>
                                        <p:cTn id="55" dur="250"/>
                                        <p:tgtEl>
                                          <p:spTgt spid="19"/>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barn(inVertical)">
                                      <p:cBhvr>
                                        <p:cTn id="64" dur="250"/>
                                        <p:tgtEl>
                                          <p:spTgt spid="54"/>
                                        </p:tgtEl>
                                      </p:cBhvr>
                                    </p:animEffect>
                                  </p:childTnLst>
                                </p:cTn>
                              </p:par>
                            </p:childTnLst>
                          </p:cTn>
                        </p:par>
                        <p:par>
                          <p:cTn id="65" fill="hold">
                            <p:stCondLst>
                              <p:cond delay="250"/>
                            </p:stCondLst>
                            <p:childTnLst>
                              <p:par>
                                <p:cTn id="66" presetID="16" presetClass="entr" presetSubtype="21" fill="hold"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barn(inVertical)">
                                      <p:cBhvr>
                                        <p:cTn id="68" dur="250"/>
                                        <p:tgtEl>
                                          <p:spTgt spid="55"/>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fade">
                                      <p:cBhvr>
                                        <p:cTn id="72" dur="500"/>
                                        <p:tgtEl>
                                          <p:spTgt spid="56"/>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barn(inVertical)">
                                      <p:cBhvr>
                                        <p:cTn id="77" dur="250"/>
                                        <p:tgtEl>
                                          <p:spTgt spid="59"/>
                                        </p:tgtEl>
                                      </p:cBhvr>
                                    </p:animEffect>
                                  </p:childTnLst>
                                </p:cTn>
                              </p:par>
                            </p:childTnLst>
                          </p:cTn>
                        </p:par>
                        <p:par>
                          <p:cTn id="78" fill="hold">
                            <p:stCondLst>
                              <p:cond delay="250"/>
                            </p:stCondLst>
                            <p:childTnLst>
                              <p:par>
                                <p:cTn id="79" presetID="16" presetClass="entr" presetSubtype="21" fill="hold"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barn(inVertical)">
                                      <p:cBhvr>
                                        <p:cTn id="81" dur="250"/>
                                        <p:tgtEl>
                                          <p:spTgt spid="60"/>
                                        </p:tgtEl>
                                      </p:cBhvr>
                                    </p:animEffect>
                                  </p:childTnLst>
                                </p:cTn>
                              </p:par>
                            </p:childTnLst>
                          </p:cTn>
                        </p:par>
                        <p:par>
                          <p:cTn id="82" fill="hold">
                            <p:stCondLst>
                              <p:cond delay="500"/>
                            </p:stCondLst>
                            <p:childTnLst>
                              <p:par>
                                <p:cTn id="83" presetID="10" presetClass="entr" presetSubtype="0" fill="hold" grpId="0" nodeType="afterEffect">
                                  <p:stCondLst>
                                    <p:cond delay="0"/>
                                  </p:stCondLst>
                                  <p:childTnLst>
                                    <p:set>
                                      <p:cBhvr>
                                        <p:cTn id="84" dur="1" fill="hold">
                                          <p:stCondLst>
                                            <p:cond delay="0"/>
                                          </p:stCondLst>
                                        </p:cTn>
                                        <p:tgtEl>
                                          <p:spTgt spid="61"/>
                                        </p:tgtEl>
                                        <p:attrNameLst>
                                          <p:attrName>style.visibility</p:attrName>
                                        </p:attrNameLst>
                                      </p:cBhvr>
                                      <p:to>
                                        <p:strVal val="visible"/>
                                      </p:to>
                                    </p:set>
                                    <p:animEffect transition="in" filter="fade">
                                      <p:cBhvr>
                                        <p:cTn id="85" dur="500"/>
                                        <p:tgtEl>
                                          <p:spTgt spid="61"/>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barn(inVertical)">
                                      <p:cBhvr>
                                        <p:cTn id="90" dur="250"/>
                                        <p:tgtEl>
                                          <p:spTgt spid="27"/>
                                        </p:tgtEl>
                                      </p:cBhvr>
                                    </p:animEffect>
                                  </p:childTnLst>
                                </p:cTn>
                              </p:par>
                            </p:childTnLst>
                          </p:cTn>
                        </p:par>
                        <p:par>
                          <p:cTn id="91" fill="hold">
                            <p:stCondLst>
                              <p:cond delay="250"/>
                            </p:stCondLst>
                            <p:childTnLst>
                              <p:par>
                                <p:cTn id="92" presetID="16" presetClass="entr" presetSubtype="21" fill="hold" nodeType="after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barn(inVertical)">
                                      <p:cBhvr>
                                        <p:cTn id="94" dur="250"/>
                                        <p:tgtEl>
                                          <p:spTgt spid="28"/>
                                        </p:tgtEl>
                                      </p:cBhvr>
                                    </p:animEffect>
                                  </p:childTnLst>
                                </p:cTn>
                              </p:par>
                            </p:childTnLst>
                          </p:cTn>
                        </p:par>
                        <p:par>
                          <p:cTn id="95" fill="hold">
                            <p:stCondLst>
                              <p:cond delay="500"/>
                            </p:stCondLst>
                            <p:childTnLst>
                              <p:par>
                                <p:cTn id="96" presetID="10"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500"/>
                                        <p:tgtEl>
                                          <p:spTgt spid="24"/>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5"/>
                                        </p:tgtEl>
                                        <p:attrNameLst>
                                          <p:attrName>style.visibility</p:attrName>
                                        </p:attrNameLst>
                                      </p:cBhvr>
                                      <p:to>
                                        <p:strVal val="visible"/>
                                      </p:to>
                                    </p:set>
                                    <p:animEffect transition="in" filter="fade">
                                      <p:cBhvr>
                                        <p:cTn id="103" dur="500"/>
                                        <p:tgtEl>
                                          <p:spTgt spid="45"/>
                                        </p:tgtEl>
                                      </p:cBhvr>
                                    </p:animEffect>
                                  </p:childTnLst>
                                </p:cTn>
                              </p:par>
                            </p:childTnLst>
                          </p:cTn>
                        </p:par>
                        <p:par>
                          <p:cTn id="104" fill="hold">
                            <p:stCondLst>
                              <p:cond delay="500"/>
                            </p:stCondLst>
                            <p:childTnLst>
                              <p:par>
                                <p:cTn id="105" presetID="10" presetClass="entr" presetSubtype="0"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P spid="13" grpId="0" animBg="1"/>
      <p:bldP spid="14" grpId="0"/>
      <p:bldP spid="17" grpId="0" animBg="1"/>
      <p:bldP spid="18" grpId="0"/>
      <p:bldP spid="20" grpId="0" animBg="1"/>
      <p:bldP spid="37" grpId="0"/>
      <p:bldP spid="54" grpId="0" animBg="1"/>
      <p:bldP spid="56" grpId="0"/>
      <p:bldP spid="59" grpId="0" animBg="1"/>
      <p:bldP spid="61" grpId="0"/>
      <p:bldP spid="24" grpId="0"/>
      <p:bldP spid="27" grpId="0" animBg="1"/>
      <p:bldP spid="45" grpId="0" animBg="1"/>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12</a:t>
            </a:fld>
            <a:endParaRPr lang="en-US" sz="2800" dirty="0"/>
          </a:p>
        </p:txBody>
      </p:sp>
      <mc:AlternateContent xmlns:mc="http://schemas.openxmlformats.org/markup-compatibility/2006" xmlns:a14="http://schemas.microsoft.com/office/drawing/2010/main">
        <mc:Choice Requires="a14">
          <p:sp>
            <p:nvSpPr>
              <p:cNvPr id="23" name="文本框 22"/>
              <p:cNvSpPr txBox="1"/>
              <p:nvPr/>
            </p:nvSpPr>
            <p:spPr>
              <a:xfrm>
                <a:off x="4975668" y="1141032"/>
                <a:ext cx="5873467" cy="449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ea typeface="Cambria Math" panose="02040503050406030204" pitchFamily="18" charset="0"/>
                        </a:rPr>
                        <m:t>ℛ</m:t>
                      </m:r>
                      <m:r>
                        <a:rPr lang="en-US" altLang="zh-CN" sz="2800" b="0" i="1" smtClean="0">
                          <a:latin typeface="Cambria Math" panose="02040503050406030204" pitchFamily="18" charset="0"/>
                        </a:rPr>
                        <m:t>, (</m:t>
                      </m:r>
                      <m:sSubSup>
                        <m:sSubSupPr>
                          <m:ctrlPr>
                            <a:rPr lang="en-US" altLang="zh-CN" sz="2800" b="0" i="1" smtClean="0">
                              <a:latin typeface="Cambria Math" panose="02040503050406030204" pitchFamily="18" charset="0"/>
                            </a:rPr>
                          </m:ctrlPr>
                        </m:sSubSupPr>
                        <m:e>
                          <m:r>
                            <a:rPr lang="en-US" altLang="zh-CN" sz="2800" b="0" i="1" smtClean="0">
                              <a:latin typeface="Cambria Math" panose="02040503050406030204" pitchFamily="18" charset="0"/>
                            </a:rPr>
                            <m:t>𝑄</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𝐷</m:t>
                          </m:r>
                        </m:e>
                        <m:sub>
                          <m:r>
                            <a:rPr lang="en-US" altLang="zh-CN" sz="2800" b="0" i="1" smtClean="0">
                              <a:latin typeface="Cambria Math" panose="02040503050406030204" pitchFamily="18" charset="0"/>
                            </a:rPr>
                            <m:t>𝑛</m:t>
                          </m:r>
                        </m:sub>
                      </m:sSub>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sub>
                      </m:sSub>
                      <m:r>
                        <a:rPr lang="en-US" altLang="zh-CN" sz="2800" b="0" i="1" smtClean="0">
                          <a:latin typeface="Cambria Math" panose="02040503050406030204" pitchFamily="18" charset="0"/>
                        </a:rPr>
                        <m:t>, </m:t>
                      </m:r>
                      <m:r>
                        <a:rPr lang="zh-CN" altLang="en-US" sz="2800" i="1">
                          <a:latin typeface="Cambria Math" panose="02040503050406030204" pitchFamily="18" charset="0"/>
                        </a:rPr>
                        <m:t>𝒢</m:t>
                      </m:r>
                      <m:r>
                        <a:rPr lang="en-US" altLang="zh-CN" sz="2800" b="0" i="1" smtClean="0">
                          <a:latin typeface="Cambria Math" panose="02040503050406030204" pitchFamily="18" charset="0"/>
                        </a:rPr>
                        <m:t>, </m:t>
                      </m:r>
                      <m:r>
                        <a:rPr lang="zh-CN" altLang="en-US" sz="2800" i="1">
                          <a:latin typeface="Cambria Math" panose="02040503050406030204" pitchFamily="18" charset="0"/>
                        </a:rPr>
                        <m:t>𝐾</m:t>
                      </m:r>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𝒜</m:t>
                      </m:r>
                      <m:r>
                        <a:rPr lang="en-US" altLang="zh-CN" sz="2800" b="0" i="1" smtClean="0">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23" name="文本框 22"/>
              <p:cNvSpPr txBox="1">
                <a:spLocks noRot="1" noChangeAspect="1" noMove="1" noResize="1" noEditPoints="1" noAdjustHandles="1" noChangeArrowheads="1" noChangeShapeType="1" noTextEdit="1"/>
              </p:cNvSpPr>
              <p:nvPr/>
            </p:nvSpPr>
            <p:spPr>
              <a:xfrm>
                <a:off x="4975668" y="1141032"/>
                <a:ext cx="5873467" cy="449803"/>
              </a:xfrm>
              <a:prstGeom prst="rect">
                <a:avLst/>
              </a:prstGeom>
              <a:blipFill rotWithShape="0">
                <a:blip r:embed="rId3"/>
                <a:stretch>
                  <a:fillRect/>
                </a:stretch>
              </a:blipFill>
            </p:spPr>
            <p:txBody>
              <a:bodyPr/>
              <a:lstStyle/>
              <a:p>
                <a:r>
                  <a:rPr lang="zh-CN" altLang="en-US">
                    <a:noFill/>
                  </a:rPr>
                  <a:t> </a:t>
                </a:r>
              </a:p>
            </p:txBody>
          </p:sp>
        </mc:Fallback>
      </mc:AlternateContent>
      <p:grpSp>
        <p:nvGrpSpPr>
          <p:cNvPr id="32" name="组合 31"/>
          <p:cNvGrpSpPr/>
          <p:nvPr/>
        </p:nvGrpSpPr>
        <p:grpSpPr>
          <a:xfrm>
            <a:off x="1192304" y="3844857"/>
            <a:ext cx="2142565" cy="1281954"/>
            <a:chOff x="1008529" y="2286000"/>
            <a:chExt cx="2142565" cy="1281954"/>
          </a:xfrm>
        </p:grpSpPr>
        <p:sp>
          <p:nvSpPr>
            <p:cNvPr id="25" name="椭圆 24"/>
            <p:cNvSpPr/>
            <p:nvPr/>
          </p:nvSpPr>
          <p:spPr>
            <a:xfrm>
              <a:off x="1008529" y="3164542"/>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2</a:t>
              </a:r>
              <a:endParaRPr lang="zh-CN" altLang="en-US" dirty="0">
                <a:solidFill>
                  <a:schemeClr val="bg1"/>
                </a:solidFill>
              </a:endParaRPr>
            </a:p>
          </p:txBody>
        </p:sp>
        <p:grpSp>
          <p:nvGrpSpPr>
            <p:cNvPr id="31" name="组合 30"/>
            <p:cNvGrpSpPr/>
            <p:nvPr/>
          </p:nvGrpSpPr>
          <p:grpSpPr>
            <a:xfrm>
              <a:off x="1008529" y="2286000"/>
              <a:ext cx="2142565" cy="937620"/>
              <a:chOff x="1008529" y="2286000"/>
              <a:chExt cx="2142565" cy="937620"/>
            </a:xfrm>
          </p:grpSpPr>
          <p:sp>
            <p:nvSpPr>
              <p:cNvPr id="3" name="椭圆 2"/>
              <p:cNvSpPr/>
              <p:nvPr/>
            </p:nvSpPr>
            <p:spPr>
              <a:xfrm>
                <a:off x="1008529" y="228600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1</a:t>
                </a:r>
                <a:endParaRPr lang="zh-CN" altLang="en-US" dirty="0">
                  <a:solidFill>
                    <a:schemeClr val="bg1"/>
                  </a:solidFill>
                </a:endParaRPr>
              </a:p>
            </p:txBody>
          </p:sp>
          <p:sp>
            <p:nvSpPr>
              <p:cNvPr id="26" name="椭圆 25"/>
              <p:cNvSpPr/>
              <p:nvPr/>
            </p:nvSpPr>
            <p:spPr>
              <a:xfrm>
                <a:off x="1873623" y="2698377"/>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3</a:t>
                </a:r>
                <a:endParaRPr lang="zh-CN" altLang="en-US" dirty="0">
                  <a:solidFill>
                    <a:schemeClr val="bg1"/>
                  </a:solidFill>
                </a:endParaRPr>
              </a:p>
            </p:txBody>
          </p:sp>
          <p:sp>
            <p:nvSpPr>
              <p:cNvPr id="27" name="椭圆 26"/>
              <p:cNvSpPr/>
              <p:nvPr/>
            </p:nvSpPr>
            <p:spPr>
              <a:xfrm>
                <a:off x="2747682" y="2702859"/>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4</a:t>
                </a:r>
                <a:endParaRPr lang="zh-CN" altLang="en-US" dirty="0">
                  <a:solidFill>
                    <a:schemeClr val="bg1"/>
                  </a:solidFill>
                </a:endParaRPr>
              </a:p>
            </p:txBody>
          </p:sp>
          <p:cxnSp>
            <p:nvCxnSpPr>
              <p:cNvPr id="6" name="直接连接符 5"/>
              <p:cNvCxnSpPr>
                <a:stCxn id="3" idx="4"/>
                <a:endCxn id="25" idx="0"/>
              </p:cNvCxnSpPr>
              <p:nvPr/>
            </p:nvCxnSpPr>
            <p:spPr>
              <a:xfrm>
                <a:off x="1210235" y="2689412"/>
                <a:ext cx="0" cy="475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3" idx="5"/>
                <a:endCxn id="26" idx="2"/>
              </p:cNvCxnSpPr>
              <p:nvPr/>
            </p:nvCxnSpPr>
            <p:spPr>
              <a:xfrm>
                <a:off x="1352863" y="2630334"/>
                <a:ext cx="520760" cy="269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25" idx="7"/>
                <a:endCxn id="26" idx="2"/>
              </p:cNvCxnSpPr>
              <p:nvPr/>
            </p:nvCxnSpPr>
            <p:spPr>
              <a:xfrm flipV="1">
                <a:off x="1352863" y="2900083"/>
                <a:ext cx="520760" cy="323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26" idx="6"/>
                <a:endCxn id="27" idx="2"/>
              </p:cNvCxnSpPr>
              <p:nvPr/>
            </p:nvCxnSpPr>
            <p:spPr>
              <a:xfrm>
                <a:off x="2277035" y="2900083"/>
                <a:ext cx="470647" cy="4482"/>
              </a:xfrm>
              <a:prstGeom prst="line">
                <a:avLst/>
              </a:prstGeom>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0" name="矩形 29"/>
              <p:cNvSpPr/>
              <p:nvPr/>
            </p:nvSpPr>
            <p:spPr>
              <a:xfrm>
                <a:off x="846661" y="1736833"/>
                <a:ext cx="190071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fr-FR" sz="2800" i="1" smtClean="0">
                          <a:solidFill>
                            <a:schemeClr val="tx1"/>
                          </a:solidFill>
                          <a:latin typeface="Cambria Math" panose="02040503050406030204" pitchFamily="18" charset="0"/>
                        </a:rPr>
                        <m:t>𝒢</m:t>
                      </m:r>
                      <m:r>
                        <a:rPr lang="fr-FR" altLang="zh-CN" sz="2800" i="1">
                          <a:solidFill>
                            <a:schemeClr val="tx1"/>
                          </a:solidFill>
                          <a:latin typeface="Cambria Math" panose="02040503050406030204" pitchFamily="18" charset="0"/>
                        </a:rPr>
                        <m:t>=</m:t>
                      </m:r>
                      <m:d>
                        <m:dPr>
                          <m:ctrlPr>
                            <a:rPr lang="fr-FR" altLang="zh-CN" sz="2800" i="1">
                              <a:solidFill>
                                <a:schemeClr val="tx1"/>
                              </a:solidFill>
                              <a:latin typeface="Cambria Math" panose="02040503050406030204" pitchFamily="18" charset="0"/>
                            </a:rPr>
                          </m:ctrlPr>
                        </m:dPr>
                        <m:e>
                          <m:r>
                            <a:rPr lang="zh-CN" altLang="fr-FR" sz="2800" i="1">
                              <a:solidFill>
                                <a:schemeClr val="tx1"/>
                              </a:solidFill>
                              <a:latin typeface="Cambria Math" panose="02040503050406030204" pitchFamily="18" charset="0"/>
                            </a:rPr>
                            <m:t>𝑁</m:t>
                          </m:r>
                          <m:r>
                            <a:rPr lang="fr-FR" altLang="zh-CN" sz="2800" i="1">
                              <a:solidFill>
                                <a:schemeClr val="tx1"/>
                              </a:solidFill>
                              <a:latin typeface="Cambria Math" panose="02040503050406030204" pitchFamily="18" charset="0"/>
                            </a:rPr>
                            <m:t>,</m:t>
                          </m:r>
                          <m:r>
                            <a:rPr lang="zh-CN" altLang="fr-FR" sz="2800" i="1">
                              <a:solidFill>
                                <a:schemeClr val="tx1"/>
                              </a:solidFill>
                              <a:latin typeface="Cambria Math" panose="02040503050406030204" pitchFamily="18" charset="0"/>
                            </a:rPr>
                            <m:t>𝐸</m:t>
                          </m:r>
                        </m:e>
                      </m:d>
                    </m:oMath>
                  </m:oMathPara>
                </a14:m>
                <a:endParaRPr lang="zh-CN" altLang="en-US" sz="2800" dirty="0">
                  <a:solidFill>
                    <a:schemeClr val="tx1"/>
                  </a:solidFill>
                </a:endParaRPr>
              </a:p>
            </p:txBody>
          </p:sp>
        </mc:Choice>
        <mc:Fallback xmlns="">
          <p:sp>
            <p:nvSpPr>
              <p:cNvPr id="30" name="矩形 29"/>
              <p:cNvSpPr>
                <a:spLocks noRot="1" noChangeAspect="1" noMove="1" noResize="1" noEditPoints="1" noAdjustHandles="1" noChangeArrowheads="1" noChangeShapeType="1" noTextEdit="1"/>
              </p:cNvSpPr>
              <p:nvPr/>
            </p:nvSpPr>
            <p:spPr>
              <a:xfrm>
                <a:off x="846661" y="1736833"/>
                <a:ext cx="1900713" cy="523220"/>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3" name="文本框 32"/>
              <p:cNvSpPr txBox="1"/>
              <p:nvPr/>
            </p:nvSpPr>
            <p:spPr>
              <a:xfrm>
                <a:off x="3133163" y="2473645"/>
                <a:ext cx="6485752" cy="1200329"/>
              </a:xfrm>
              <a:prstGeom prst="rect">
                <a:avLst/>
              </a:prstGeom>
              <a:noFill/>
            </p:spPr>
            <p:txBody>
              <a:bodyPr wrap="square" rtlCol="0">
                <a:spAutoFit/>
              </a:bodyPr>
              <a:lstStyle/>
              <a:p>
                <a14:m>
                  <m:oMath xmlns:m="http://schemas.openxmlformats.org/officeDocument/2006/math">
                    <m:r>
                      <a:rPr lang="en-US" altLang="zh-CN" sz="2400" b="0" i="1" smtClean="0">
                        <a:latin typeface="Cambria Math" panose="02040503050406030204" pitchFamily="18" charset="0"/>
                      </a:rPr>
                      <m:t>𝑁</m:t>
                    </m:r>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𝑛</m:t>
                        </m:r>
                      </m:e>
                    </m:d>
                    <m:r>
                      <a:rPr lang="en-US" altLang="zh-CN" sz="2400" b="0" i="1" smtClean="0">
                        <a:latin typeface="Cambria Math" panose="02040503050406030204" pitchFamily="18" charset="0"/>
                      </a:rPr>
                      <m:t>:</m:t>
                    </m:r>
                  </m:oMath>
                </a14:m>
                <a:r>
                  <a:rPr lang="zh-CN" altLang="en-US" sz="2400" dirty="0" smtClean="0"/>
                  <a:t> </a:t>
                </a:r>
                <a:r>
                  <a:rPr lang="en-US" altLang="zh-CN" sz="2400" dirty="0" smtClean="0"/>
                  <a:t>the neighbor of node </a:t>
                </a:r>
                <a14:m>
                  <m:oMath xmlns:m="http://schemas.openxmlformats.org/officeDocument/2006/math">
                    <m:r>
                      <a:rPr lang="en-US" altLang="zh-CN" sz="2400" b="0" i="1" smtClean="0">
                        <a:latin typeface="Cambria Math" panose="02040503050406030204" pitchFamily="18" charset="0"/>
                      </a:rPr>
                      <m:t>𝑛</m:t>
                    </m:r>
                  </m:oMath>
                </a14:m>
                <a:r>
                  <a:rPr lang="en-US" altLang="zh-CN" sz="2400" dirty="0" smtClean="0"/>
                  <a:t>, who will interfere with node </a:t>
                </a:r>
                <a14:m>
                  <m:oMath xmlns:m="http://schemas.openxmlformats.org/officeDocument/2006/math">
                    <m:r>
                      <a:rPr lang="en-US" altLang="zh-CN" sz="2400" i="1">
                        <a:latin typeface="Cambria Math" panose="02040503050406030204" pitchFamily="18" charset="0"/>
                      </a:rPr>
                      <m:t>𝑖</m:t>
                    </m:r>
                  </m:oMath>
                </a14:m>
                <a:r>
                  <a:rPr lang="zh-CN" altLang="en-US" sz="2400" dirty="0" smtClean="0"/>
                  <a:t> </a:t>
                </a:r>
                <a:r>
                  <a:rPr lang="en-US" altLang="zh-CN" sz="2400" dirty="0" smtClean="0"/>
                  <a:t>if they collect the same resource</a:t>
                </a:r>
                <a:endParaRPr lang="zh-CN" altLang="en-US" sz="2400" dirty="0"/>
              </a:p>
            </p:txBody>
          </p:sp>
        </mc:Choice>
        <mc:Fallback xmlns="">
          <p:sp>
            <p:nvSpPr>
              <p:cNvPr id="33" name="文本框 32"/>
              <p:cNvSpPr txBox="1">
                <a:spLocks noRot="1" noChangeAspect="1" noMove="1" noResize="1" noEditPoints="1" noAdjustHandles="1" noChangeArrowheads="1" noChangeShapeType="1" noTextEdit="1"/>
              </p:cNvSpPr>
              <p:nvPr/>
            </p:nvSpPr>
            <p:spPr>
              <a:xfrm>
                <a:off x="3133163" y="2473645"/>
                <a:ext cx="6485752" cy="1200329"/>
              </a:xfrm>
              <a:prstGeom prst="rect">
                <a:avLst/>
              </a:prstGeom>
              <a:blipFill rotWithShape="0">
                <a:blip r:embed="rId5"/>
                <a:stretch>
                  <a:fillRect l="-1504" t="-3553" b="-10660"/>
                </a:stretch>
              </a:blipFill>
            </p:spPr>
            <p:txBody>
              <a:bodyPr/>
              <a:lstStyle/>
              <a:p>
                <a:r>
                  <a:rPr lang="zh-CN" altLang="en-US">
                    <a:noFill/>
                  </a:rPr>
                  <a:t> </a:t>
                </a:r>
              </a:p>
            </p:txBody>
          </p:sp>
        </mc:Fallback>
      </mc:AlternateContent>
      <p:sp>
        <p:nvSpPr>
          <p:cNvPr id="34" name="文本框 33"/>
          <p:cNvSpPr txBox="1"/>
          <p:nvPr/>
        </p:nvSpPr>
        <p:spPr>
          <a:xfrm>
            <a:off x="3805516" y="4217219"/>
            <a:ext cx="4695486" cy="707886"/>
          </a:xfrm>
          <a:prstGeom prst="rect">
            <a:avLst/>
          </a:prstGeom>
          <a:noFill/>
        </p:spPr>
        <p:txBody>
          <a:bodyPr wrap="square" rtlCol="0">
            <a:spAutoFit/>
          </a:bodyPr>
          <a:lstStyle/>
          <a:p>
            <a:r>
              <a:rPr lang="en-US" altLang="zh-CN" sz="2000" dirty="0" smtClean="0"/>
              <a:t>Node 3 and 2 are the neighbors of node 1 while node 4 is not.</a:t>
            </a:r>
            <a:endParaRPr lang="zh-CN" altLang="en-US" sz="2000" dirty="0"/>
          </a:p>
        </p:txBody>
      </p:sp>
    </p:spTree>
    <p:extLst>
      <p:ext uri="{BB962C8B-B14F-4D97-AF65-F5344CB8AC3E}">
        <p14:creationId xmlns:p14="http://schemas.microsoft.com/office/powerpoint/2010/main" val="206754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0"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13</a:t>
            </a:fld>
            <a:endParaRPr lang="en-US" sz="2800" dirty="0"/>
          </a:p>
        </p:txBody>
      </p:sp>
      <mc:AlternateContent xmlns:mc="http://schemas.openxmlformats.org/markup-compatibility/2006" xmlns:a14="http://schemas.microsoft.com/office/drawing/2010/main">
        <mc:Choice Requires="a14">
          <p:sp>
            <p:nvSpPr>
              <p:cNvPr id="23" name="文本框 22"/>
              <p:cNvSpPr txBox="1"/>
              <p:nvPr/>
            </p:nvSpPr>
            <p:spPr>
              <a:xfrm>
                <a:off x="4975668" y="1141032"/>
                <a:ext cx="5873467" cy="449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ea typeface="Cambria Math" panose="02040503050406030204" pitchFamily="18" charset="0"/>
                        </a:rPr>
                        <m:t>ℛ</m:t>
                      </m:r>
                      <m:r>
                        <a:rPr lang="en-US" altLang="zh-CN" sz="2800" b="0" i="1" smtClean="0">
                          <a:latin typeface="Cambria Math" panose="02040503050406030204" pitchFamily="18" charset="0"/>
                        </a:rPr>
                        <m:t>, (</m:t>
                      </m:r>
                      <m:sSubSup>
                        <m:sSubSupPr>
                          <m:ctrlPr>
                            <a:rPr lang="en-US" altLang="zh-CN" sz="2800" b="0" i="1" smtClean="0">
                              <a:latin typeface="Cambria Math" panose="02040503050406030204" pitchFamily="18" charset="0"/>
                            </a:rPr>
                          </m:ctrlPr>
                        </m:sSubSupPr>
                        <m:e>
                          <m:r>
                            <a:rPr lang="en-US" altLang="zh-CN" sz="2800" b="0" i="1" smtClean="0">
                              <a:latin typeface="Cambria Math" panose="02040503050406030204" pitchFamily="18" charset="0"/>
                            </a:rPr>
                            <m:t>𝑄</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𝐷</m:t>
                          </m:r>
                        </m:e>
                        <m:sub>
                          <m:r>
                            <a:rPr lang="en-US" altLang="zh-CN" sz="2800" b="0" i="1" smtClean="0">
                              <a:latin typeface="Cambria Math" panose="02040503050406030204" pitchFamily="18" charset="0"/>
                            </a:rPr>
                            <m:t>𝑛</m:t>
                          </m:r>
                        </m:sub>
                      </m:sSub>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sub>
                      </m:sSub>
                      <m:r>
                        <a:rPr lang="en-US" altLang="zh-CN" sz="2800" b="0" i="1" smtClean="0">
                          <a:latin typeface="Cambria Math" panose="02040503050406030204" pitchFamily="18" charset="0"/>
                        </a:rPr>
                        <m:t>, </m:t>
                      </m:r>
                      <m:r>
                        <a:rPr lang="zh-CN" altLang="en-US" sz="2800" i="1">
                          <a:latin typeface="Cambria Math" panose="02040503050406030204" pitchFamily="18" charset="0"/>
                        </a:rPr>
                        <m:t>𝒢</m:t>
                      </m:r>
                      <m:r>
                        <a:rPr lang="en-US" altLang="zh-CN" sz="2800" b="0" i="1" smtClean="0">
                          <a:latin typeface="Cambria Math" panose="02040503050406030204" pitchFamily="18" charset="0"/>
                        </a:rPr>
                        <m:t>, </m:t>
                      </m:r>
                      <m:r>
                        <a:rPr lang="zh-CN" altLang="en-US" sz="2800" i="1">
                          <a:latin typeface="Cambria Math" panose="02040503050406030204" pitchFamily="18" charset="0"/>
                        </a:rPr>
                        <m:t>𝐾</m:t>
                      </m:r>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𝒜</m:t>
                      </m:r>
                      <m:r>
                        <a:rPr lang="en-US" altLang="zh-CN" sz="2800" b="0" i="1" smtClean="0">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23" name="文本框 22"/>
              <p:cNvSpPr txBox="1">
                <a:spLocks noRot="1" noChangeAspect="1" noMove="1" noResize="1" noEditPoints="1" noAdjustHandles="1" noChangeArrowheads="1" noChangeShapeType="1" noTextEdit="1"/>
              </p:cNvSpPr>
              <p:nvPr/>
            </p:nvSpPr>
            <p:spPr>
              <a:xfrm>
                <a:off x="4975668" y="1141032"/>
                <a:ext cx="5873467" cy="449803"/>
              </a:xfrm>
              <a:prstGeom prst="rect">
                <a:avLst/>
              </a:prstGeom>
              <a:blipFill rotWithShape="0">
                <a:blip r:embed="rId3"/>
                <a:stretch>
                  <a:fillRect/>
                </a:stretch>
              </a:blipFill>
            </p:spPr>
            <p:txBody>
              <a:bodyPr/>
              <a:lstStyle/>
              <a:p>
                <a:r>
                  <a:rPr lang="zh-CN" altLang="en-US">
                    <a:noFill/>
                  </a:rPr>
                  <a:t> </a:t>
                </a:r>
              </a:p>
            </p:txBody>
          </p:sp>
        </mc:Fallback>
      </mc:AlternateContent>
      <p:grpSp>
        <p:nvGrpSpPr>
          <p:cNvPr id="22" name="组合 21"/>
          <p:cNvGrpSpPr/>
          <p:nvPr/>
        </p:nvGrpSpPr>
        <p:grpSpPr>
          <a:xfrm>
            <a:off x="2030506" y="2710389"/>
            <a:ext cx="3993776" cy="3307976"/>
            <a:chOff x="1828800" y="1492624"/>
            <a:chExt cx="3993776" cy="3307976"/>
          </a:xfrm>
        </p:grpSpPr>
        <p:cxnSp>
          <p:nvCxnSpPr>
            <p:cNvPr id="7" name="直接箭头连接符 6"/>
            <p:cNvCxnSpPr/>
            <p:nvPr/>
          </p:nvCxnSpPr>
          <p:spPr>
            <a:xfrm>
              <a:off x="1842247" y="4800600"/>
              <a:ext cx="39803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1842247" y="1492624"/>
              <a:ext cx="0" cy="3307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任意多边形 20"/>
            <p:cNvSpPr/>
            <p:nvPr/>
          </p:nvSpPr>
          <p:spPr>
            <a:xfrm>
              <a:off x="1828800" y="2097741"/>
              <a:ext cx="3550024" cy="2702859"/>
            </a:xfrm>
            <a:custGeom>
              <a:avLst/>
              <a:gdLst>
                <a:gd name="connsiteX0" fmla="*/ 0 w 3539264"/>
                <a:gd name="connsiteY0" fmla="*/ 0 h 2781928"/>
                <a:gd name="connsiteX1" fmla="*/ 1183341 w 3539264"/>
                <a:gd name="connsiteY1" fmla="*/ 336177 h 2781928"/>
                <a:gd name="connsiteX2" fmla="*/ 1976718 w 3539264"/>
                <a:gd name="connsiteY2" fmla="*/ 1990165 h 2781928"/>
                <a:gd name="connsiteX3" fmla="*/ 3402106 w 3539264"/>
                <a:gd name="connsiteY3" fmla="*/ 2716306 h 2781928"/>
                <a:gd name="connsiteX4" fmla="*/ 3402106 w 3539264"/>
                <a:gd name="connsiteY4" fmla="*/ 2702859 h 2781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9264" h="2781928">
                  <a:moveTo>
                    <a:pt x="0" y="0"/>
                  </a:moveTo>
                  <a:cubicBezTo>
                    <a:pt x="426944" y="2241"/>
                    <a:pt x="853888" y="4483"/>
                    <a:pt x="1183341" y="336177"/>
                  </a:cubicBezTo>
                  <a:cubicBezTo>
                    <a:pt x="1512794" y="667871"/>
                    <a:pt x="1606924" y="1593477"/>
                    <a:pt x="1976718" y="1990165"/>
                  </a:cubicBezTo>
                  <a:cubicBezTo>
                    <a:pt x="2346512" y="2386853"/>
                    <a:pt x="3164541" y="2597524"/>
                    <a:pt x="3402106" y="2716306"/>
                  </a:cubicBezTo>
                  <a:cubicBezTo>
                    <a:pt x="3639671" y="2835088"/>
                    <a:pt x="3520888" y="2768973"/>
                    <a:pt x="3402106" y="27028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文本框 27"/>
          <p:cNvSpPr txBox="1"/>
          <p:nvPr/>
        </p:nvSpPr>
        <p:spPr>
          <a:xfrm>
            <a:off x="1295899" y="2510334"/>
            <a:ext cx="748054" cy="400110"/>
          </a:xfrm>
          <a:prstGeom prst="rect">
            <a:avLst/>
          </a:prstGeom>
          <a:noFill/>
        </p:spPr>
        <p:txBody>
          <a:bodyPr wrap="square" rtlCol="0">
            <a:spAutoFit/>
          </a:bodyPr>
          <a:lstStyle/>
          <a:p>
            <a:r>
              <a:rPr lang="en-US" altLang="zh-CN" sz="2000" dirty="0" smtClean="0">
                <a:solidFill>
                  <a:schemeClr val="accent1"/>
                </a:solidFill>
              </a:rPr>
              <a:t>QoS</a:t>
            </a:r>
            <a:endParaRPr lang="zh-CN" altLang="en-US" sz="2000" dirty="0">
              <a:solidFill>
                <a:schemeClr val="accent1"/>
              </a:solidFill>
            </a:endParaRPr>
          </a:p>
        </p:txBody>
      </p:sp>
      <mc:AlternateContent xmlns:mc="http://schemas.openxmlformats.org/markup-compatibility/2006" xmlns:a14="http://schemas.microsoft.com/office/drawing/2010/main">
        <mc:Choice Requires="a14">
          <p:sp>
            <p:nvSpPr>
              <p:cNvPr id="3" name="矩形 2"/>
              <p:cNvSpPr/>
              <p:nvPr/>
            </p:nvSpPr>
            <p:spPr>
              <a:xfrm>
                <a:off x="869420" y="1589644"/>
                <a:ext cx="2176750" cy="5421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800" i="1" smtClean="0">
                          <a:latin typeface="Cambria Math" panose="02040503050406030204" pitchFamily="18" charset="0"/>
                        </a:rPr>
                        <m:t>(</m:t>
                      </m:r>
                      <m:sSubSup>
                        <m:sSubSupPr>
                          <m:ctrlPr>
                            <a:rPr lang="en-US" altLang="zh-CN" sz="2800" i="1">
                              <a:latin typeface="Cambria Math" panose="02040503050406030204" pitchFamily="18" charset="0"/>
                            </a:rPr>
                          </m:ctrlPr>
                        </m:sSubSupPr>
                        <m:e>
                          <m:r>
                            <a:rPr lang="en-US" altLang="zh-CN" sz="2800" i="1">
                              <a:latin typeface="Cambria Math" panose="02040503050406030204" pitchFamily="18" charset="0"/>
                            </a:rPr>
                            <m:t>𝑄</m:t>
                          </m:r>
                        </m:e>
                        <m:sub>
                          <m:r>
                            <a:rPr lang="en-US" altLang="zh-CN" sz="2800" i="1">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m:t>
                          </m:r>
                        </m:e>
                        <m:sub>
                          <m:r>
                            <a:rPr lang="en-US" altLang="zh-CN" sz="2800" i="1">
                              <a:latin typeface="Cambria Math" panose="02040503050406030204" pitchFamily="18" charset="0"/>
                            </a:rPr>
                            <m:t>𝑛</m:t>
                          </m:r>
                          <m:r>
                            <a:rPr lang="en-US" altLang="zh-CN" sz="2800" i="1">
                              <a:latin typeface="Cambria Math" panose="02040503050406030204" pitchFamily="18" charset="0"/>
                              <a:ea typeface="Cambria Math" panose="02040503050406030204" pitchFamily="18" charset="0"/>
                            </a:rPr>
                            <m:t>∈</m:t>
                          </m:r>
                          <m:r>
                            <a:rPr lang="zh-CN" altLang="en-US" sz="2800" i="1">
                              <a:latin typeface="Cambria Math" panose="02040503050406030204" pitchFamily="18" charset="0"/>
                            </a:rPr>
                            <m:t>𝒩</m:t>
                          </m:r>
                          <m:r>
                            <a:rPr lang="en-US" altLang="zh-CN" sz="2800" i="1">
                              <a:latin typeface="Cambria Math" panose="02040503050406030204" pitchFamily="18" charset="0"/>
                            </a:rPr>
                            <m:t>,</m:t>
                          </m:r>
                          <m:r>
                            <a:rPr lang="en-US" altLang="zh-CN" sz="2800" i="1">
                              <a:latin typeface="Cambria Math" panose="02040503050406030204" pitchFamily="18" charset="0"/>
                            </a:rPr>
                            <m:t>𝑟</m:t>
                          </m:r>
                          <m:r>
                            <a:rPr lang="en-US" altLang="zh-CN" sz="2800" i="1">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oMath>
                  </m:oMathPara>
                </a14:m>
                <a:endParaRPr lang="zh-CN" altLang="en-US" sz="2800" dirty="0"/>
              </a:p>
            </p:txBody>
          </p:sp>
        </mc:Choice>
        <mc:Fallback xmlns="">
          <p:sp>
            <p:nvSpPr>
              <p:cNvPr id="3" name="矩形 2"/>
              <p:cNvSpPr>
                <a:spLocks noRot="1" noChangeAspect="1" noMove="1" noResize="1" noEditPoints="1" noAdjustHandles="1" noChangeArrowheads="1" noChangeShapeType="1" noTextEdit="1"/>
              </p:cNvSpPr>
              <p:nvPr/>
            </p:nvSpPr>
            <p:spPr>
              <a:xfrm>
                <a:off x="869420" y="1589644"/>
                <a:ext cx="2176750" cy="542136"/>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5486400" y="6075786"/>
                <a:ext cx="79337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accent1"/>
                              </a:solidFill>
                              <a:latin typeface="Cambria Math" panose="02040503050406030204" pitchFamily="18" charset="0"/>
                            </a:rPr>
                          </m:ctrlPr>
                        </m:sSubSupPr>
                        <m:e>
                          <m:r>
                            <a:rPr lang="en-US" altLang="zh-CN" sz="2000" b="0" i="1" smtClean="0">
                              <a:solidFill>
                                <a:schemeClr val="accent1"/>
                              </a:solidFill>
                              <a:latin typeface="Cambria Math" panose="02040503050406030204" pitchFamily="18" charset="0"/>
                            </a:rPr>
                            <m:t>𝐼</m:t>
                          </m:r>
                        </m:e>
                        <m:sub>
                          <m:r>
                            <a:rPr lang="en-US" altLang="zh-CN" sz="2000" b="0" i="1" smtClean="0">
                              <a:solidFill>
                                <a:schemeClr val="accent1"/>
                              </a:solidFill>
                              <a:latin typeface="Cambria Math" panose="02040503050406030204" pitchFamily="18" charset="0"/>
                            </a:rPr>
                            <m:t>𝑛</m:t>
                          </m:r>
                        </m:sub>
                        <m:sup>
                          <m:r>
                            <a:rPr lang="en-US" altLang="zh-CN" sz="2000" b="0" i="1" smtClean="0">
                              <a:solidFill>
                                <a:schemeClr val="accent1"/>
                              </a:solidFill>
                              <a:latin typeface="Cambria Math" panose="02040503050406030204" pitchFamily="18" charset="0"/>
                            </a:rPr>
                            <m:t>𝑟</m:t>
                          </m:r>
                        </m:sup>
                      </m:sSubSup>
                    </m:oMath>
                  </m:oMathPara>
                </a14:m>
                <a:endParaRPr lang="zh-CN" altLang="en-US" sz="2000" dirty="0">
                  <a:solidFill>
                    <a:schemeClr val="accent1"/>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5486400" y="6075786"/>
                <a:ext cx="793376" cy="400110"/>
              </a:xfrm>
              <a:prstGeom prst="rect">
                <a:avLst/>
              </a:prstGeom>
              <a:blipFill rotWithShape="0">
                <a:blip r:embed="rId5"/>
                <a:stretch>
                  <a:fillRect/>
                </a:stretch>
              </a:blipFill>
            </p:spPr>
            <p:txBody>
              <a:bodyPr/>
              <a:lstStyle/>
              <a:p>
                <a:r>
                  <a:rPr lang="zh-CN" altLang="en-US">
                    <a:noFill/>
                  </a:rPr>
                  <a:t> </a:t>
                </a:r>
              </a:p>
            </p:txBody>
          </p:sp>
        </mc:Fallback>
      </mc:AlternateContent>
      <p:sp>
        <p:nvSpPr>
          <p:cNvPr id="16" name="文本框 15"/>
          <p:cNvSpPr txBox="1"/>
          <p:nvPr/>
        </p:nvSpPr>
        <p:spPr>
          <a:xfrm>
            <a:off x="3576918" y="2205877"/>
            <a:ext cx="7019365" cy="830997"/>
          </a:xfrm>
          <a:prstGeom prst="rect">
            <a:avLst/>
          </a:prstGeom>
          <a:noFill/>
        </p:spPr>
        <p:txBody>
          <a:bodyPr wrap="square" rtlCol="0">
            <a:spAutoFit/>
          </a:bodyPr>
          <a:lstStyle/>
          <a:p>
            <a:r>
              <a:rPr lang="en-US" altLang="zh-CN" sz="2400" dirty="0" smtClean="0"/>
              <a:t>Congestion level: the number of node in the set of n’s neighbors choosing the resource </a:t>
            </a:r>
            <a:r>
              <a:rPr lang="en-US" altLang="zh-CN" sz="2400" i="1" dirty="0" smtClean="0"/>
              <a:t>r</a:t>
            </a:r>
            <a:endParaRPr lang="zh-CN" altLang="en-US" sz="2400" i="1" dirty="0"/>
          </a:p>
        </p:txBody>
      </p:sp>
    </p:spTree>
    <p:extLst>
      <p:ext uri="{BB962C8B-B14F-4D97-AF65-F5344CB8AC3E}">
        <p14:creationId xmlns:p14="http://schemas.microsoft.com/office/powerpoint/2010/main" val="73460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 grpId="0"/>
      <p:bldP spid="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14</a:t>
            </a:fld>
            <a:endParaRPr lang="en-US" sz="2800" dirty="0"/>
          </a:p>
        </p:txBody>
      </p:sp>
      <mc:AlternateContent xmlns:mc="http://schemas.openxmlformats.org/markup-compatibility/2006" xmlns:a14="http://schemas.microsoft.com/office/drawing/2010/main">
        <mc:Choice Requires="a14">
          <p:sp>
            <p:nvSpPr>
              <p:cNvPr id="23" name="文本框 22"/>
              <p:cNvSpPr txBox="1"/>
              <p:nvPr/>
            </p:nvSpPr>
            <p:spPr>
              <a:xfrm>
                <a:off x="4975668" y="1141032"/>
                <a:ext cx="5873467" cy="449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ea typeface="Cambria Math" panose="02040503050406030204" pitchFamily="18" charset="0"/>
                        </a:rPr>
                        <m:t>ℛ</m:t>
                      </m:r>
                      <m:r>
                        <a:rPr lang="en-US" altLang="zh-CN" sz="2800" b="0" i="1" smtClean="0">
                          <a:latin typeface="Cambria Math" panose="02040503050406030204" pitchFamily="18" charset="0"/>
                        </a:rPr>
                        <m:t>, (</m:t>
                      </m:r>
                      <m:sSubSup>
                        <m:sSubSupPr>
                          <m:ctrlPr>
                            <a:rPr lang="en-US" altLang="zh-CN" sz="2800" b="0" i="1" smtClean="0">
                              <a:latin typeface="Cambria Math" panose="02040503050406030204" pitchFamily="18" charset="0"/>
                            </a:rPr>
                          </m:ctrlPr>
                        </m:sSubSupPr>
                        <m:e>
                          <m:r>
                            <a:rPr lang="en-US" altLang="zh-CN" sz="2800" b="0" i="1" smtClean="0">
                              <a:latin typeface="Cambria Math" panose="02040503050406030204" pitchFamily="18" charset="0"/>
                            </a:rPr>
                            <m:t>𝑄</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𝐷</m:t>
                          </m:r>
                        </m:e>
                        <m:sub>
                          <m:r>
                            <a:rPr lang="en-US" altLang="zh-CN" sz="2800" b="0" i="1" smtClean="0">
                              <a:latin typeface="Cambria Math" panose="02040503050406030204" pitchFamily="18" charset="0"/>
                            </a:rPr>
                            <m:t>𝑛</m:t>
                          </m:r>
                        </m:sub>
                      </m:sSub>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sub>
                      </m:sSub>
                      <m:r>
                        <a:rPr lang="en-US" altLang="zh-CN" sz="2800" b="0" i="1" smtClean="0">
                          <a:latin typeface="Cambria Math" panose="02040503050406030204" pitchFamily="18" charset="0"/>
                        </a:rPr>
                        <m:t>, </m:t>
                      </m:r>
                      <m:r>
                        <a:rPr lang="zh-CN" altLang="en-US" sz="2800" i="1">
                          <a:latin typeface="Cambria Math" panose="02040503050406030204" pitchFamily="18" charset="0"/>
                        </a:rPr>
                        <m:t>𝒢</m:t>
                      </m:r>
                      <m:r>
                        <a:rPr lang="en-US" altLang="zh-CN" sz="2800" b="0" i="1" smtClean="0">
                          <a:latin typeface="Cambria Math" panose="02040503050406030204" pitchFamily="18" charset="0"/>
                        </a:rPr>
                        <m:t>, </m:t>
                      </m:r>
                      <m:r>
                        <a:rPr lang="zh-CN" altLang="en-US" sz="2800" i="1">
                          <a:latin typeface="Cambria Math" panose="02040503050406030204" pitchFamily="18" charset="0"/>
                        </a:rPr>
                        <m:t>𝐾</m:t>
                      </m:r>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𝒜</m:t>
                      </m:r>
                      <m:r>
                        <a:rPr lang="en-US" altLang="zh-CN" sz="2800" b="0" i="1" smtClean="0">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23" name="文本框 22"/>
              <p:cNvSpPr txBox="1">
                <a:spLocks noRot="1" noChangeAspect="1" noMove="1" noResize="1" noEditPoints="1" noAdjustHandles="1" noChangeArrowheads="1" noChangeShapeType="1" noTextEdit="1"/>
              </p:cNvSpPr>
              <p:nvPr/>
            </p:nvSpPr>
            <p:spPr>
              <a:xfrm>
                <a:off x="4975668" y="1141032"/>
                <a:ext cx="5873467" cy="449803"/>
              </a:xfrm>
              <a:prstGeom prst="rect">
                <a:avLst/>
              </a:prstGeom>
              <a:blipFill rotWithShape="0">
                <a:blip r:embed="rId3"/>
                <a:stretch>
                  <a:fillRect/>
                </a:stretch>
              </a:blipFill>
            </p:spPr>
            <p:txBody>
              <a:bodyPr/>
              <a:lstStyle/>
              <a:p>
                <a:r>
                  <a:rPr lang="zh-CN" altLang="en-US">
                    <a:noFill/>
                  </a:rPr>
                  <a:t> </a:t>
                </a:r>
              </a:p>
            </p:txBody>
          </p:sp>
        </mc:Fallback>
      </mc:AlternateContent>
      <p:grpSp>
        <p:nvGrpSpPr>
          <p:cNvPr id="22" name="组合 21"/>
          <p:cNvGrpSpPr/>
          <p:nvPr/>
        </p:nvGrpSpPr>
        <p:grpSpPr>
          <a:xfrm>
            <a:off x="2030506" y="2710389"/>
            <a:ext cx="3993776" cy="3307976"/>
            <a:chOff x="1828800" y="1492624"/>
            <a:chExt cx="3993776" cy="3307976"/>
          </a:xfrm>
        </p:grpSpPr>
        <p:cxnSp>
          <p:nvCxnSpPr>
            <p:cNvPr id="7" name="直接箭头连接符 6"/>
            <p:cNvCxnSpPr/>
            <p:nvPr/>
          </p:nvCxnSpPr>
          <p:spPr>
            <a:xfrm>
              <a:off x="1842247" y="4800600"/>
              <a:ext cx="39803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1842247" y="1492624"/>
              <a:ext cx="0" cy="3307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任意多边形 20"/>
            <p:cNvSpPr/>
            <p:nvPr/>
          </p:nvSpPr>
          <p:spPr>
            <a:xfrm>
              <a:off x="1828800" y="2097741"/>
              <a:ext cx="3550024" cy="2702859"/>
            </a:xfrm>
            <a:custGeom>
              <a:avLst/>
              <a:gdLst>
                <a:gd name="connsiteX0" fmla="*/ 0 w 3539264"/>
                <a:gd name="connsiteY0" fmla="*/ 0 h 2781928"/>
                <a:gd name="connsiteX1" fmla="*/ 1183341 w 3539264"/>
                <a:gd name="connsiteY1" fmla="*/ 336177 h 2781928"/>
                <a:gd name="connsiteX2" fmla="*/ 1976718 w 3539264"/>
                <a:gd name="connsiteY2" fmla="*/ 1990165 h 2781928"/>
                <a:gd name="connsiteX3" fmla="*/ 3402106 w 3539264"/>
                <a:gd name="connsiteY3" fmla="*/ 2716306 h 2781928"/>
                <a:gd name="connsiteX4" fmla="*/ 3402106 w 3539264"/>
                <a:gd name="connsiteY4" fmla="*/ 2702859 h 2781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9264" h="2781928">
                  <a:moveTo>
                    <a:pt x="0" y="0"/>
                  </a:moveTo>
                  <a:cubicBezTo>
                    <a:pt x="426944" y="2241"/>
                    <a:pt x="853888" y="4483"/>
                    <a:pt x="1183341" y="336177"/>
                  </a:cubicBezTo>
                  <a:cubicBezTo>
                    <a:pt x="1512794" y="667871"/>
                    <a:pt x="1606924" y="1593477"/>
                    <a:pt x="1976718" y="1990165"/>
                  </a:cubicBezTo>
                  <a:cubicBezTo>
                    <a:pt x="2346512" y="2386853"/>
                    <a:pt x="3164541" y="2597524"/>
                    <a:pt x="3402106" y="2716306"/>
                  </a:cubicBezTo>
                  <a:cubicBezTo>
                    <a:pt x="3639671" y="2835088"/>
                    <a:pt x="3520888" y="2768973"/>
                    <a:pt x="3402106" y="27028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文本框 27"/>
          <p:cNvSpPr txBox="1"/>
          <p:nvPr/>
        </p:nvSpPr>
        <p:spPr>
          <a:xfrm>
            <a:off x="1295899" y="2510334"/>
            <a:ext cx="748054" cy="400110"/>
          </a:xfrm>
          <a:prstGeom prst="rect">
            <a:avLst/>
          </a:prstGeom>
          <a:noFill/>
        </p:spPr>
        <p:txBody>
          <a:bodyPr wrap="square" rtlCol="0">
            <a:spAutoFit/>
          </a:bodyPr>
          <a:lstStyle/>
          <a:p>
            <a:r>
              <a:rPr lang="en-US" altLang="zh-CN" sz="2000" dirty="0" smtClean="0">
                <a:solidFill>
                  <a:schemeClr val="accent1"/>
                </a:solidFill>
              </a:rPr>
              <a:t>QoS</a:t>
            </a:r>
            <a:endParaRPr lang="zh-CN" altLang="en-US" sz="2000" dirty="0">
              <a:solidFill>
                <a:schemeClr val="accent1"/>
              </a:solidFill>
            </a:endParaRPr>
          </a:p>
        </p:txBody>
      </p:sp>
      <mc:AlternateContent xmlns:mc="http://schemas.openxmlformats.org/markup-compatibility/2006" xmlns:a14="http://schemas.microsoft.com/office/drawing/2010/main">
        <mc:Choice Requires="a14">
          <p:sp>
            <p:nvSpPr>
              <p:cNvPr id="3" name="矩形 2"/>
              <p:cNvSpPr/>
              <p:nvPr/>
            </p:nvSpPr>
            <p:spPr>
              <a:xfrm>
                <a:off x="869420" y="1589644"/>
                <a:ext cx="2176750" cy="5421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800" i="1" smtClean="0">
                          <a:latin typeface="Cambria Math" panose="02040503050406030204" pitchFamily="18" charset="0"/>
                        </a:rPr>
                        <m:t>(</m:t>
                      </m:r>
                      <m:sSubSup>
                        <m:sSubSupPr>
                          <m:ctrlPr>
                            <a:rPr lang="en-US" altLang="zh-CN" sz="2800" i="1">
                              <a:latin typeface="Cambria Math" panose="02040503050406030204" pitchFamily="18" charset="0"/>
                            </a:rPr>
                          </m:ctrlPr>
                        </m:sSubSupPr>
                        <m:e>
                          <m:r>
                            <a:rPr lang="en-US" altLang="zh-CN" sz="2800" i="1">
                              <a:latin typeface="Cambria Math" panose="02040503050406030204" pitchFamily="18" charset="0"/>
                            </a:rPr>
                            <m:t>𝑄</m:t>
                          </m:r>
                        </m:e>
                        <m:sub>
                          <m:r>
                            <a:rPr lang="en-US" altLang="zh-CN" sz="2800" i="1">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m:t>
                          </m:r>
                        </m:e>
                        <m:sub>
                          <m:r>
                            <a:rPr lang="en-US" altLang="zh-CN" sz="2800" i="1">
                              <a:latin typeface="Cambria Math" panose="02040503050406030204" pitchFamily="18" charset="0"/>
                            </a:rPr>
                            <m:t>𝑛</m:t>
                          </m:r>
                          <m:r>
                            <a:rPr lang="en-US" altLang="zh-CN" sz="2800" i="1">
                              <a:latin typeface="Cambria Math" panose="02040503050406030204" pitchFamily="18" charset="0"/>
                              <a:ea typeface="Cambria Math" panose="02040503050406030204" pitchFamily="18" charset="0"/>
                            </a:rPr>
                            <m:t>∈</m:t>
                          </m:r>
                          <m:r>
                            <a:rPr lang="zh-CN" altLang="en-US" sz="2800" i="1">
                              <a:latin typeface="Cambria Math" panose="02040503050406030204" pitchFamily="18" charset="0"/>
                            </a:rPr>
                            <m:t>𝒩</m:t>
                          </m:r>
                          <m:r>
                            <a:rPr lang="en-US" altLang="zh-CN" sz="2800" i="1">
                              <a:latin typeface="Cambria Math" panose="02040503050406030204" pitchFamily="18" charset="0"/>
                            </a:rPr>
                            <m:t>,</m:t>
                          </m:r>
                          <m:r>
                            <a:rPr lang="en-US" altLang="zh-CN" sz="2800" i="1">
                              <a:latin typeface="Cambria Math" panose="02040503050406030204" pitchFamily="18" charset="0"/>
                            </a:rPr>
                            <m:t>𝑟</m:t>
                          </m:r>
                          <m:r>
                            <a:rPr lang="en-US" altLang="zh-CN" sz="2800" i="1">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oMath>
                  </m:oMathPara>
                </a14:m>
                <a:endParaRPr lang="zh-CN" altLang="en-US" sz="2800" dirty="0"/>
              </a:p>
            </p:txBody>
          </p:sp>
        </mc:Choice>
        <mc:Fallback xmlns="">
          <p:sp>
            <p:nvSpPr>
              <p:cNvPr id="3" name="矩形 2"/>
              <p:cNvSpPr>
                <a:spLocks noRot="1" noChangeAspect="1" noMove="1" noResize="1" noEditPoints="1" noAdjustHandles="1" noChangeArrowheads="1" noChangeShapeType="1" noTextEdit="1"/>
              </p:cNvSpPr>
              <p:nvPr/>
            </p:nvSpPr>
            <p:spPr>
              <a:xfrm>
                <a:off x="869420" y="1589644"/>
                <a:ext cx="2176750" cy="542136"/>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5486400" y="6075786"/>
                <a:ext cx="79337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accent1"/>
                              </a:solidFill>
                              <a:latin typeface="Cambria Math" panose="02040503050406030204" pitchFamily="18" charset="0"/>
                            </a:rPr>
                          </m:ctrlPr>
                        </m:sSubSupPr>
                        <m:e>
                          <m:r>
                            <a:rPr lang="en-US" altLang="zh-CN" sz="2000" b="0" i="1" smtClean="0">
                              <a:solidFill>
                                <a:schemeClr val="accent1"/>
                              </a:solidFill>
                              <a:latin typeface="Cambria Math" panose="02040503050406030204" pitchFamily="18" charset="0"/>
                            </a:rPr>
                            <m:t>𝐼</m:t>
                          </m:r>
                        </m:e>
                        <m:sub>
                          <m:r>
                            <a:rPr lang="en-US" altLang="zh-CN" sz="2000" b="0" i="1" smtClean="0">
                              <a:solidFill>
                                <a:schemeClr val="accent1"/>
                              </a:solidFill>
                              <a:latin typeface="Cambria Math" panose="02040503050406030204" pitchFamily="18" charset="0"/>
                            </a:rPr>
                            <m:t>𝑛</m:t>
                          </m:r>
                        </m:sub>
                        <m:sup>
                          <m:r>
                            <a:rPr lang="en-US" altLang="zh-CN" sz="2000" b="0" i="1" smtClean="0">
                              <a:solidFill>
                                <a:schemeClr val="accent1"/>
                              </a:solidFill>
                              <a:latin typeface="Cambria Math" panose="02040503050406030204" pitchFamily="18" charset="0"/>
                            </a:rPr>
                            <m:t>𝑟</m:t>
                          </m:r>
                        </m:sup>
                      </m:sSubSup>
                    </m:oMath>
                  </m:oMathPara>
                </a14:m>
                <a:endParaRPr lang="zh-CN" altLang="en-US" sz="2000" dirty="0">
                  <a:solidFill>
                    <a:schemeClr val="accent1"/>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5486400" y="6075786"/>
                <a:ext cx="793376" cy="400110"/>
              </a:xfrm>
              <a:prstGeom prst="rect">
                <a:avLst/>
              </a:prstGeom>
              <a:blipFill rotWithShape="0">
                <a:blip r:embed="rId5"/>
                <a:stretch>
                  <a:fillRect/>
                </a:stretch>
              </a:blipFill>
            </p:spPr>
            <p:txBody>
              <a:bodyPr/>
              <a:lstStyle/>
              <a:p>
                <a:r>
                  <a:rPr lang="zh-CN" altLang="en-US">
                    <a:noFill/>
                  </a:rPr>
                  <a:t> </a:t>
                </a:r>
              </a:p>
            </p:txBody>
          </p:sp>
        </mc:Fallback>
      </mc:AlternateContent>
      <p:cxnSp>
        <p:nvCxnSpPr>
          <p:cNvPr id="8" name="直接连接符 7"/>
          <p:cNvCxnSpPr/>
          <p:nvPr/>
        </p:nvCxnSpPr>
        <p:spPr>
          <a:xfrm>
            <a:off x="2030506" y="4364377"/>
            <a:ext cx="1546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576918" y="4377824"/>
            <a:ext cx="0" cy="165398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矩形 12"/>
              <p:cNvSpPr/>
              <p:nvPr/>
            </p:nvSpPr>
            <p:spPr>
              <a:xfrm>
                <a:off x="746582" y="4179711"/>
                <a:ext cx="10986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smtClean="0">
                          <a:solidFill>
                            <a:schemeClr val="accent1"/>
                          </a:solidFill>
                          <a:latin typeface="Cambria Math" panose="02040503050406030204" pitchFamily="18" charset="0"/>
                        </a:rPr>
                        <m:t>(</m:t>
                      </m:r>
                      <m:sSub>
                        <m:sSubPr>
                          <m:ctrlPr>
                            <a:rPr lang="en-US" altLang="zh-CN" i="1">
                              <a:solidFill>
                                <a:schemeClr val="accent1"/>
                              </a:solidFill>
                              <a:latin typeface="Cambria Math" panose="02040503050406030204" pitchFamily="18" charset="0"/>
                            </a:rPr>
                          </m:ctrlPr>
                        </m:sSubPr>
                        <m:e>
                          <m:r>
                            <a:rPr lang="en-US" altLang="zh-CN" i="1">
                              <a:solidFill>
                                <a:schemeClr val="accent1"/>
                              </a:solidFill>
                              <a:latin typeface="Cambria Math" panose="02040503050406030204" pitchFamily="18" charset="0"/>
                            </a:rPr>
                            <m:t>𝐷</m:t>
                          </m:r>
                        </m:e>
                        <m:sub>
                          <m:r>
                            <a:rPr lang="en-US" altLang="zh-CN" i="1">
                              <a:solidFill>
                                <a:schemeClr val="accent1"/>
                              </a:solidFill>
                              <a:latin typeface="Cambria Math" panose="02040503050406030204" pitchFamily="18" charset="0"/>
                            </a:rPr>
                            <m:t>𝑛</m:t>
                          </m:r>
                        </m:sub>
                      </m:sSub>
                      <m:sSub>
                        <m:sSubPr>
                          <m:ctrlPr>
                            <a:rPr lang="en-US" altLang="zh-CN" i="1">
                              <a:solidFill>
                                <a:schemeClr val="accent1"/>
                              </a:solidFill>
                              <a:latin typeface="Cambria Math" panose="02040503050406030204" pitchFamily="18" charset="0"/>
                            </a:rPr>
                          </m:ctrlPr>
                        </m:sSubPr>
                        <m:e>
                          <m:r>
                            <a:rPr lang="en-US" altLang="zh-CN" i="1">
                              <a:solidFill>
                                <a:schemeClr val="accent1"/>
                              </a:solidFill>
                              <a:latin typeface="Cambria Math" panose="02040503050406030204" pitchFamily="18" charset="0"/>
                            </a:rPr>
                            <m:t>)</m:t>
                          </m:r>
                        </m:e>
                        <m:sub>
                          <m:r>
                            <a:rPr lang="en-US" altLang="zh-CN" i="1">
                              <a:solidFill>
                                <a:schemeClr val="accent1"/>
                              </a:solidFill>
                              <a:latin typeface="Cambria Math" panose="02040503050406030204" pitchFamily="18" charset="0"/>
                            </a:rPr>
                            <m:t>𝑛</m:t>
                          </m:r>
                          <m:r>
                            <a:rPr lang="en-US" altLang="zh-CN" i="1">
                              <a:solidFill>
                                <a:schemeClr val="accent1"/>
                              </a:solidFill>
                              <a:latin typeface="Cambria Math" panose="02040503050406030204" pitchFamily="18" charset="0"/>
                              <a:ea typeface="Cambria Math" panose="02040503050406030204" pitchFamily="18" charset="0"/>
                            </a:rPr>
                            <m:t>∈</m:t>
                          </m:r>
                          <m:r>
                            <a:rPr lang="zh-CN" altLang="en-US" i="1">
                              <a:solidFill>
                                <a:schemeClr val="accent1"/>
                              </a:solidFill>
                              <a:latin typeface="Cambria Math" panose="02040503050406030204" pitchFamily="18" charset="0"/>
                            </a:rPr>
                            <m:t>𝒩</m:t>
                          </m:r>
                        </m:sub>
                      </m:sSub>
                    </m:oMath>
                  </m:oMathPara>
                </a14:m>
                <a:endParaRPr lang="zh-CN" altLang="en-US" dirty="0">
                  <a:solidFill>
                    <a:schemeClr val="accent1"/>
                  </a:solidFill>
                </a:endParaRPr>
              </a:p>
            </p:txBody>
          </p:sp>
        </mc:Choice>
        <mc:Fallback xmlns="">
          <p:sp>
            <p:nvSpPr>
              <p:cNvPr id="13" name="矩形 12"/>
              <p:cNvSpPr>
                <a:spLocks noRot="1" noChangeAspect="1" noMove="1" noResize="1" noEditPoints="1" noAdjustHandles="1" noChangeArrowheads="1" noChangeShapeType="1" noTextEdit="1"/>
              </p:cNvSpPr>
              <p:nvPr/>
            </p:nvSpPr>
            <p:spPr>
              <a:xfrm>
                <a:off x="746582" y="4179711"/>
                <a:ext cx="1098634" cy="369332"/>
              </a:xfrm>
              <a:prstGeom prst="rect">
                <a:avLst/>
              </a:prstGeom>
              <a:blipFill rotWithShape="0">
                <a:blip r:embed="rId6"/>
                <a:stretch>
                  <a:fillRect b="-13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矩形 13"/>
              <p:cNvSpPr/>
              <p:nvPr/>
            </p:nvSpPr>
            <p:spPr>
              <a:xfrm>
                <a:off x="3229301" y="6075786"/>
                <a:ext cx="53085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accent1"/>
                              </a:solidFill>
                              <a:latin typeface="Cambria Math" panose="02040503050406030204" pitchFamily="18" charset="0"/>
                            </a:rPr>
                          </m:ctrlPr>
                        </m:sSubSupPr>
                        <m:e>
                          <m:r>
                            <a:rPr lang="en-US" altLang="zh-CN" sz="2000" b="0" i="1" smtClean="0">
                              <a:solidFill>
                                <a:schemeClr val="accent1"/>
                              </a:solidFill>
                              <a:latin typeface="Cambria Math" panose="02040503050406030204" pitchFamily="18" charset="0"/>
                            </a:rPr>
                            <m:t>𝑇</m:t>
                          </m:r>
                        </m:e>
                        <m:sub>
                          <m:r>
                            <a:rPr lang="en-US" altLang="zh-CN" sz="2000" i="1">
                              <a:solidFill>
                                <a:schemeClr val="accent1"/>
                              </a:solidFill>
                              <a:latin typeface="Cambria Math" panose="02040503050406030204" pitchFamily="18" charset="0"/>
                            </a:rPr>
                            <m:t>𝑛</m:t>
                          </m:r>
                        </m:sub>
                        <m:sup>
                          <m:r>
                            <a:rPr lang="en-US" altLang="zh-CN" sz="2000" i="1">
                              <a:solidFill>
                                <a:schemeClr val="accent1"/>
                              </a:solidFill>
                              <a:latin typeface="Cambria Math" panose="02040503050406030204" pitchFamily="18" charset="0"/>
                            </a:rPr>
                            <m:t>𝑟</m:t>
                          </m:r>
                        </m:sup>
                      </m:sSubSup>
                    </m:oMath>
                  </m:oMathPara>
                </a14:m>
                <a:endParaRPr lang="zh-CN" altLang="en-US" sz="2000" dirty="0"/>
              </a:p>
            </p:txBody>
          </p:sp>
        </mc:Choice>
        <mc:Fallback xmlns="">
          <p:sp>
            <p:nvSpPr>
              <p:cNvPr id="14" name="矩形 13"/>
              <p:cNvSpPr>
                <a:spLocks noRot="1" noChangeAspect="1" noMove="1" noResize="1" noEditPoints="1" noAdjustHandles="1" noChangeArrowheads="1" noChangeShapeType="1" noTextEdit="1"/>
              </p:cNvSpPr>
              <p:nvPr/>
            </p:nvSpPr>
            <p:spPr>
              <a:xfrm>
                <a:off x="3229301" y="6075786"/>
                <a:ext cx="530851" cy="400110"/>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p:cNvSpPr/>
              <p:nvPr/>
            </p:nvSpPr>
            <p:spPr>
              <a:xfrm>
                <a:off x="5874754" y="3244334"/>
                <a:ext cx="368953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solidFill>
                                <a:schemeClr val="tx1"/>
                              </a:solidFill>
                              <a:latin typeface="Cambria Math" panose="02040503050406030204" pitchFamily="18" charset="0"/>
                            </a:rPr>
                          </m:ctrlPr>
                        </m:sSubSupPr>
                        <m:e>
                          <m:r>
                            <a:rPr lang="en-US" altLang="zh-CN" sz="2400" i="1">
                              <a:solidFill>
                                <a:schemeClr val="tx1"/>
                              </a:solidFill>
                              <a:latin typeface="Cambria Math" panose="02040503050406030204" pitchFamily="18" charset="0"/>
                            </a:rPr>
                            <m:t>𝐼</m:t>
                          </m:r>
                        </m:e>
                        <m:sub>
                          <m:r>
                            <a:rPr lang="en-US" altLang="zh-CN" sz="2400" i="1">
                              <a:solidFill>
                                <a:schemeClr val="tx1"/>
                              </a:solidFill>
                              <a:latin typeface="Cambria Math" panose="02040503050406030204" pitchFamily="18" charset="0"/>
                            </a:rPr>
                            <m:t>𝑛</m:t>
                          </m:r>
                        </m:sub>
                        <m:sup>
                          <m:r>
                            <a:rPr lang="en-US" altLang="zh-CN" sz="2400" i="1">
                              <a:solidFill>
                                <a:schemeClr val="tx1"/>
                              </a:solidFill>
                              <a:latin typeface="Cambria Math" panose="02040503050406030204" pitchFamily="18" charset="0"/>
                            </a:rPr>
                            <m:t>𝑟</m:t>
                          </m:r>
                        </m:sup>
                      </m:sSubSup>
                      <m:r>
                        <a:rPr lang="en-US" altLang="zh-CN" sz="2400" b="0" i="1" smtClean="0">
                          <a:solidFill>
                            <a:schemeClr val="tx1"/>
                          </a:solidFill>
                          <a:latin typeface="Cambria Math" panose="02040503050406030204" pitchFamily="18" charset="0"/>
                        </a:rPr>
                        <m:t>=</m:t>
                      </m:r>
                      <m:d>
                        <m:dPr>
                          <m:begChr m:val="|"/>
                          <m:endChr m:val="|"/>
                          <m:ctrlPr>
                            <a:rPr lang="en-US" altLang="zh-CN" sz="2400" b="0" i="1" smtClean="0">
                              <a:solidFill>
                                <a:schemeClr val="tx1"/>
                              </a:solidFill>
                              <a:latin typeface="Cambria Math" panose="02040503050406030204" pitchFamily="18" charset="0"/>
                            </a:rPr>
                          </m:ctrlPr>
                        </m:dPr>
                        <m:e>
                          <m:d>
                            <m:dPr>
                              <m:begChr m:val="{"/>
                              <m:endChr m:val="}"/>
                              <m:ctrlPr>
                                <a:rPr lang="en-US" altLang="zh-CN" sz="2400" b="0" i="1" smtClean="0">
                                  <a:solidFill>
                                    <a:schemeClr val="tx1"/>
                                  </a:solidFill>
                                  <a:latin typeface="Cambria Math" panose="02040503050406030204" pitchFamily="18" charset="0"/>
                                </a:rPr>
                              </m:ctrlPr>
                            </m:dPr>
                            <m:e>
                              <m:r>
                                <a:rPr lang="en-US" altLang="zh-CN" sz="2400" b="0" i="1" smtClean="0">
                                  <a:solidFill>
                                    <a:schemeClr val="tx1"/>
                                  </a:solidFill>
                                  <a:latin typeface="Cambria Math" panose="02040503050406030204" pitchFamily="18" charset="0"/>
                                </a:rPr>
                                <m:t>𝑛</m:t>
                              </m:r>
                              <m:r>
                                <a:rPr lang="en-US" altLang="zh-CN" sz="2400" b="0" i="1" smtClean="0">
                                  <a:solidFill>
                                    <a:schemeClr val="tx1"/>
                                  </a:solidFill>
                                  <a:latin typeface="Cambria Math" panose="02040503050406030204" pitchFamily="18" charset="0"/>
                                  <a:ea typeface="Cambria Math" panose="02040503050406030204" pitchFamily="18" charset="0"/>
                                </a:rPr>
                                <m:t>∈</m:t>
                              </m:r>
                              <m:r>
                                <a:rPr lang="zh-CN" altLang="en-US" sz="2400" b="0" i="1" smtClean="0">
                                  <a:solidFill>
                                    <a:schemeClr val="tx1"/>
                                  </a:solidFill>
                                  <a:latin typeface="Cambria Math" panose="02040503050406030204" pitchFamily="18" charset="0"/>
                                  <a:ea typeface="Cambria Math" panose="02040503050406030204" pitchFamily="18" charset="0"/>
                                </a:rPr>
                                <m:t>𝒩</m:t>
                              </m:r>
                              <m:d>
                                <m:dPr>
                                  <m:ctrlPr>
                                    <a:rPr lang="en-US" altLang="zh-CN" sz="2400" b="0" i="1" smtClean="0">
                                      <a:solidFill>
                                        <a:schemeClr val="tx1"/>
                                      </a:solidFill>
                                      <a:latin typeface="Cambria Math" panose="02040503050406030204" pitchFamily="18" charset="0"/>
                                      <a:ea typeface="Cambria Math" panose="02040503050406030204" pitchFamily="18" charset="0"/>
                                    </a:rPr>
                                  </m:ctrlPr>
                                </m:dPr>
                                <m:e>
                                  <m:r>
                                    <a:rPr lang="en-US" altLang="zh-CN" sz="2400" b="0" i="1" smtClean="0">
                                      <a:solidFill>
                                        <a:schemeClr val="tx1"/>
                                      </a:solidFill>
                                      <a:latin typeface="Cambria Math" panose="02040503050406030204" pitchFamily="18" charset="0"/>
                                      <a:ea typeface="Cambria Math" panose="02040503050406030204" pitchFamily="18" charset="0"/>
                                    </a:rPr>
                                    <m:t>𝑛</m:t>
                                  </m:r>
                                </m:e>
                              </m:d>
                              <m:r>
                                <a:rPr lang="en-US" altLang="zh-CN" sz="2400" b="0" i="1" smtClean="0">
                                  <a:solidFill>
                                    <a:schemeClr val="tx1"/>
                                  </a:solidFill>
                                  <a:latin typeface="Cambria Math" panose="02040503050406030204" pitchFamily="18" charset="0"/>
                                  <a:ea typeface="Cambria Math" panose="02040503050406030204" pitchFamily="18" charset="0"/>
                                </a:rPr>
                                <m:t>:</m:t>
                              </m:r>
                              <m:sSubSup>
                                <m:sSubSupPr>
                                  <m:ctrlPr>
                                    <a:rPr lang="en-US" altLang="zh-CN" sz="2400" b="0" i="1" smtClean="0">
                                      <a:solidFill>
                                        <a:schemeClr val="tx1"/>
                                      </a:solidFill>
                                      <a:latin typeface="Cambria Math" panose="02040503050406030204" pitchFamily="18" charset="0"/>
                                      <a:ea typeface="Cambria Math" panose="02040503050406030204" pitchFamily="18" charset="0"/>
                                    </a:rPr>
                                  </m:ctrlPr>
                                </m:sSubSupPr>
                                <m:e>
                                  <m:r>
                                    <a:rPr lang="en-US" altLang="zh-CN" sz="2400" b="0" i="1" smtClean="0">
                                      <a:solidFill>
                                        <a:schemeClr val="tx1"/>
                                      </a:solidFill>
                                      <a:latin typeface="Cambria Math" panose="02040503050406030204" pitchFamily="18" charset="0"/>
                                      <a:ea typeface="Cambria Math" panose="02040503050406030204" pitchFamily="18" charset="0"/>
                                    </a:rPr>
                                    <m:t>𝑎</m:t>
                                  </m:r>
                                </m:e>
                                <m:sub>
                                  <m:r>
                                    <a:rPr lang="en-US" altLang="zh-CN" sz="2400" b="0" i="1" smtClean="0">
                                      <a:solidFill>
                                        <a:schemeClr val="tx1"/>
                                      </a:solidFill>
                                      <a:latin typeface="Cambria Math" panose="02040503050406030204" pitchFamily="18" charset="0"/>
                                      <a:ea typeface="Cambria Math" panose="02040503050406030204" pitchFamily="18" charset="0"/>
                                    </a:rPr>
                                    <m:t>𝑛</m:t>
                                  </m:r>
                                </m:sub>
                                <m:sup>
                                  <m:r>
                                    <a:rPr lang="en-US" altLang="zh-CN" sz="2400" b="0" i="1" smtClean="0">
                                      <a:solidFill>
                                        <a:schemeClr val="tx1"/>
                                      </a:solidFill>
                                      <a:latin typeface="Cambria Math" panose="02040503050406030204" pitchFamily="18" charset="0"/>
                                      <a:ea typeface="Cambria Math" panose="02040503050406030204" pitchFamily="18" charset="0"/>
                                    </a:rPr>
                                    <m:t>𝑟</m:t>
                                  </m:r>
                                </m:sup>
                              </m:sSubSup>
                              <m:r>
                                <a:rPr lang="en-US" altLang="zh-CN" sz="2400" b="0" i="1" smtClean="0">
                                  <a:solidFill>
                                    <a:schemeClr val="tx1"/>
                                  </a:solidFill>
                                  <a:latin typeface="Cambria Math" panose="02040503050406030204" pitchFamily="18" charset="0"/>
                                  <a:ea typeface="Cambria Math" panose="02040503050406030204" pitchFamily="18" charset="0"/>
                                </a:rPr>
                                <m:t>=1</m:t>
                              </m:r>
                            </m:e>
                          </m:d>
                        </m:e>
                      </m:d>
                    </m:oMath>
                  </m:oMathPara>
                </a14:m>
                <a:endParaRPr lang="zh-CN" altLang="en-US" sz="2400" dirty="0">
                  <a:solidFill>
                    <a:schemeClr val="tx1"/>
                  </a:solidFill>
                </a:endParaRPr>
              </a:p>
            </p:txBody>
          </p:sp>
        </mc:Choice>
        <mc:Fallback xmlns="">
          <p:sp>
            <p:nvSpPr>
              <p:cNvPr id="15" name="矩形 14"/>
              <p:cNvSpPr>
                <a:spLocks noRot="1" noChangeAspect="1" noMove="1" noResize="1" noEditPoints="1" noAdjustHandles="1" noChangeArrowheads="1" noChangeShapeType="1" noTextEdit="1"/>
              </p:cNvSpPr>
              <p:nvPr/>
            </p:nvSpPr>
            <p:spPr>
              <a:xfrm>
                <a:off x="5874754" y="3244334"/>
                <a:ext cx="3689536" cy="461665"/>
              </a:xfrm>
              <a:prstGeom prst="rect">
                <a:avLst/>
              </a:prstGeom>
              <a:blipFill rotWithShape="0">
                <a:blip r:embed="rId8"/>
                <a:stretch>
                  <a:fillRect/>
                </a:stretch>
              </a:blipFill>
            </p:spPr>
            <p:txBody>
              <a:bodyPr/>
              <a:lstStyle/>
              <a:p>
                <a:r>
                  <a:rPr lang="zh-CN" altLang="en-US">
                    <a:noFill/>
                  </a:rPr>
                  <a:t> </a:t>
                </a:r>
              </a:p>
            </p:txBody>
          </p:sp>
        </mc:Fallback>
      </mc:AlternateContent>
      <p:sp>
        <p:nvSpPr>
          <p:cNvPr id="16" name="文本框 15"/>
          <p:cNvSpPr txBox="1"/>
          <p:nvPr/>
        </p:nvSpPr>
        <p:spPr>
          <a:xfrm>
            <a:off x="3576918" y="2205877"/>
            <a:ext cx="7019365" cy="830997"/>
          </a:xfrm>
          <a:prstGeom prst="rect">
            <a:avLst/>
          </a:prstGeom>
          <a:noFill/>
        </p:spPr>
        <p:txBody>
          <a:bodyPr wrap="square" rtlCol="0">
            <a:spAutoFit/>
          </a:bodyPr>
          <a:lstStyle/>
          <a:p>
            <a:r>
              <a:rPr lang="en-US" altLang="zh-CN" sz="2400" dirty="0" smtClean="0"/>
              <a:t>Congestion level: the </a:t>
            </a:r>
            <a:r>
              <a:rPr lang="en-US" altLang="zh-CN" sz="2400" dirty="0" smtClean="0">
                <a:solidFill>
                  <a:schemeClr val="accent1"/>
                </a:solidFill>
              </a:rPr>
              <a:t>number</a:t>
            </a:r>
            <a:r>
              <a:rPr lang="en-US" altLang="zh-CN" sz="2400" dirty="0" smtClean="0"/>
              <a:t> of node in the set of n’s </a:t>
            </a:r>
            <a:r>
              <a:rPr lang="en-US" altLang="zh-CN" sz="2400" dirty="0" smtClean="0">
                <a:solidFill>
                  <a:schemeClr val="accent1"/>
                </a:solidFill>
              </a:rPr>
              <a:t>neighbors</a:t>
            </a:r>
            <a:r>
              <a:rPr lang="en-US" altLang="zh-CN" sz="2400" dirty="0" smtClean="0"/>
              <a:t> choosing the resource </a:t>
            </a:r>
            <a:r>
              <a:rPr lang="en-US" altLang="zh-CN" sz="2400" i="1" dirty="0" smtClean="0"/>
              <a:t>r</a:t>
            </a:r>
            <a:endParaRPr lang="zh-CN" altLang="en-US" sz="2400" i="1" dirty="0"/>
          </a:p>
        </p:txBody>
      </p:sp>
      <p:sp>
        <p:nvSpPr>
          <p:cNvPr id="17" name="矩形 16"/>
          <p:cNvSpPr/>
          <p:nvPr/>
        </p:nvSpPr>
        <p:spPr>
          <a:xfrm>
            <a:off x="8296835" y="3315506"/>
            <a:ext cx="860612" cy="3904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017932" y="3731493"/>
            <a:ext cx="1828800" cy="646331"/>
          </a:xfrm>
          <a:prstGeom prst="rect">
            <a:avLst/>
          </a:prstGeom>
          <a:noFill/>
        </p:spPr>
        <p:txBody>
          <a:bodyPr wrap="square" rtlCol="0">
            <a:spAutoFit/>
          </a:bodyPr>
          <a:lstStyle/>
          <a:p>
            <a:r>
              <a:rPr lang="en-US" altLang="zh-CN" dirty="0" smtClean="0">
                <a:solidFill>
                  <a:schemeClr val="accent1"/>
                </a:solidFill>
              </a:rPr>
              <a:t>Entity n collects resource </a:t>
            </a:r>
            <a:r>
              <a:rPr lang="en-US" altLang="zh-CN" i="1" dirty="0" smtClean="0">
                <a:solidFill>
                  <a:schemeClr val="accent1"/>
                </a:solidFill>
              </a:rPr>
              <a:t>r</a:t>
            </a:r>
            <a:endParaRPr lang="zh-CN" altLang="en-US" i="1" dirty="0">
              <a:solidFill>
                <a:schemeClr val="accent1"/>
              </a:solidFill>
            </a:endParaRPr>
          </a:p>
        </p:txBody>
      </p:sp>
      <mc:AlternateContent xmlns:mc="http://schemas.openxmlformats.org/markup-compatibility/2006" xmlns:a14="http://schemas.microsoft.com/office/drawing/2010/main">
        <mc:Choice Requires="a14">
          <p:sp>
            <p:nvSpPr>
              <p:cNvPr id="6" name="文本框 5"/>
              <p:cNvSpPr txBox="1"/>
              <p:nvPr/>
            </p:nvSpPr>
            <p:spPr>
              <a:xfrm>
                <a:off x="5580530" y="4572326"/>
                <a:ext cx="3661964" cy="461665"/>
              </a:xfrm>
              <a:prstGeom prst="rect">
                <a:avLst/>
              </a:prstGeom>
              <a:noFill/>
            </p:spPr>
            <p:txBody>
              <a:bodyPr wrap="square" rtlCol="0">
                <a:spAutoFit/>
              </a:bodyPr>
              <a:lstStyle/>
              <a:p>
                <a:r>
                  <a:rPr lang="en-US" altLang="zh-CN" sz="2400" dirty="0" smtClean="0"/>
                  <a:t>Threshold </a:t>
                </a:r>
                <a14:m>
                  <m:oMath xmlns:m="http://schemas.openxmlformats.org/officeDocument/2006/math">
                    <m:sSubSup>
                      <m:sSubSupPr>
                        <m:ctrlPr>
                          <a:rPr lang="en-US" altLang="zh-CN" sz="2400" i="1" smtClean="0">
                            <a:solidFill>
                              <a:schemeClr val="tx1"/>
                            </a:solidFill>
                            <a:latin typeface="Cambria Math" panose="02040503050406030204" pitchFamily="18" charset="0"/>
                          </a:rPr>
                        </m:ctrlPr>
                      </m:sSubSupPr>
                      <m:e>
                        <m:r>
                          <a:rPr lang="en-US" altLang="zh-CN" sz="2400" i="1">
                            <a:solidFill>
                              <a:schemeClr val="tx1"/>
                            </a:solidFill>
                            <a:latin typeface="Cambria Math" panose="02040503050406030204" pitchFamily="18" charset="0"/>
                          </a:rPr>
                          <m:t>𝑇</m:t>
                        </m:r>
                      </m:e>
                      <m:sub>
                        <m:r>
                          <a:rPr lang="en-US" altLang="zh-CN" sz="2400" i="1">
                            <a:solidFill>
                              <a:schemeClr val="tx1"/>
                            </a:solidFill>
                            <a:latin typeface="Cambria Math" panose="02040503050406030204" pitchFamily="18" charset="0"/>
                          </a:rPr>
                          <m:t>𝑛</m:t>
                        </m:r>
                      </m:sub>
                      <m:sup>
                        <m:r>
                          <a:rPr lang="en-US" altLang="zh-CN" sz="2400" i="1">
                            <a:solidFill>
                              <a:schemeClr val="tx1"/>
                            </a:solidFill>
                            <a:latin typeface="Cambria Math" panose="02040503050406030204" pitchFamily="18" charset="0"/>
                          </a:rPr>
                          <m:t>𝑟</m:t>
                        </m:r>
                      </m:sup>
                    </m:sSubSup>
                  </m:oMath>
                </a14:m>
                <a:r>
                  <a:rPr lang="en-US" altLang="zh-CN" sz="2400" dirty="0" smtClean="0"/>
                  <a:t> </a:t>
                </a:r>
                <a:endParaRPr lang="zh-CN" altLang="en-US" sz="2400" dirty="0"/>
              </a:p>
            </p:txBody>
          </p:sp>
        </mc:Choice>
        <mc:Fallback xmlns="">
          <p:sp>
            <p:nvSpPr>
              <p:cNvPr id="6" name="文本框 5"/>
              <p:cNvSpPr txBox="1">
                <a:spLocks noRot="1" noChangeAspect="1" noMove="1" noResize="1" noEditPoints="1" noAdjustHandles="1" noChangeArrowheads="1" noChangeShapeType="1" noTextEdit="1"/>
              </p:cNvSpPr>
              <p:nvPr/>
            </p:nvSpPr>
            <p:spPr>
              <a:xfrm>
                <a:off x="5580530" y="4572326"/>
                <a:ext cx="3661964" cy="461665"/>
              </a:xfrm>
              <a:prstGeom prst="rect">
                <a:avLst/>
              </a:prstGeom>
              <a:blipFill rotWithShape="0">
                <a:blip r:embed="rId9"/>
                <a:stretch>
                  <a:fillRect l="-2496" t="-9211" b="-302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p:cNvSpPr txBox="1"/>
              <p:nvPr/>
            </p:nvSpPr>
            <p:spPr>
              <a:xfrm>
                <a:off x="6024282" y="5052229"/>
                <a:ext cx="4101154" cy="400110"/>
              </a:xfrm>
              <a:prstGeom prst="rect">
                <a:avLst/>
              </a:prstGeom>
              <a:noFill/>
            </p:spPr>
            <p:txBody>
              <a:bodyPr wrap="square" rtlCol="0">
                <a:spAutoFit/>
              </a:bodyPr>
              <a:lstStyle/>
              <a:p>
                <a14:m>
                  <m:oMath xmlns:m="http://schemas.openxmlformats.org/officeDocument/2006/math">
                    <m:sSubSup>
                      <m:sSubSupPr>
                        <m:ctrlPr>
                          <a:rPr lang="en-US" altLang="zh-CN" sz="2000" i="1" smtClean="0">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𝐼</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r>
                      <a:rPr lang="en-US" altLang="zh-CN" sz="2000" i="1">
                        <a:latin typeface="Cambria Math" panose="02040503050406030204" pitchFamily="18" charset="0"/>
                        <a:ea typeface="Cambria Math" panose="02040503050406030204" pitchFamily="18" charset="0"/>
                      </a:rPr>
                      <m:t>≤</m:t>
                    </m:r>
                    <m:sSubSup>
                      <m:sSubSupPr>
                        <m:ctrlPr>
                          <a:rPr lang="en-US" altLang="zh-CN" sz="2000" i="1">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𝑇</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oMath>
                </a14:m>
                <a:r>
                  <a:rPr lang="en-US" altLang="zh-CN" sz="2000" dirty="0" smtClean="0">
                    <a:solidFill>
                      <a:schemeClr val="tx1"/>
                    </a:solidFill>
                  </a:rPr>
                  <a:t>: entity is satisfied</a:t>
                </a:r>
                <a:r>
                  <a:rPr lang="zh-CN" altLang="en-US" sz="2000" dirty="0" smtClean="0">
                    <a:solidFill>
                      <a:schemeClr val="tx1"/>
                    </a:solidFill>
                  </a:rPr>
                  <a:t> </a:t>
                </a:r>
                <a:endParaRPr lang="zh-CN" altLang="en-US" sz="2000" dirty="0">
                  <a:solidFill>
                    <a:schemeClr val="tx1"/>
                  </a:solidFill>
                </a:endParaRPr>
              </a:p>
            </p:txBody>
          </p:sp>
        </mc:Choice>
        <mc:Fallback xmlns="">
          <p:sp>
            <p:nvSpPr>
              <p:cNvPr id="9" name="文本框 8"/>
              <p:cNvSpPr txBox="1">
                <a:spLocks noRot="1" noChangeAspect="1" noMove="1" noResize="1" noEditPoints="1" noAdjustHandles="1" noChangeArrowheads="1" noChangeShapeType="1" noTextEdit="1"/>
              </p:cNvSpPr>
              <p:nvPr/>
            </p:nvSpPr>
            <p:spPr>
              <a:xfrm>
                <a:off x="6024282" y="5052229"/>
                <a:ext cx="4101154" cy="400110"/>
              </a:xfrm>
              <a:prstGeom prst="rect">
                <a:avLst/>
              </a:prstGeom>
              <a:blipFill rotWithShape="0">
                <a:blip r:embed="rId10"/>
                <a:stretch>
                  <a:fillRect t="-7692" b="-2923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6024282" y="5564007"/>
                <a:ext cx="4101154" cy="400110"/>
              </a:xfrm>
              <a:prstGeom prst="rect">
                <a:avLst/>
              </a:prstGeom>
              <a:noFill/>
            </p:spPr>
            <p:txBody>
              <a:bodyPr wrap="square" rtlCol="0">
                <a:spAutoFit/>
              </a:bodyPr>
              <a:lstStyle/>
              <a:p>
                <a14:m>
                  <m:oMath xmlns:m="http://schemas.openxmlformats.org/officeDocument/2006/math">
                    <m:sSubSup>
                      <m:sSubSupPr>
                        <m:ctrlPr>
                          <a:rPr lang="en-US" altLang="zh-CN" sz="2000" i="1" smtClean="0">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𝐼</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r>
                      <a:rPr lang="en-US" altLang="zh-CN" sz="2000" b="0" i="1" smtClean="0">
                        <a:solidFill>
                          <a:schemeClr val="tx1"/>
                        </a:solidFill>
                        <a:latin typeface="Cambria Math" panose="02040503050406030204" pitchFamily="18" charset="0"/>
                      </a:rPr>
                      <m:t>&gt;</m:t>
                    </m:r>
                    <m:sSubSup>
                      <m:sSubSupPr>
                        <m:ctrlPr>
                          <a:rPr lang="en-US" altLang="zh-CN" sz="2000" i="1">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𝑇</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oMath>
                </a14:m>
                <a:r>
                  <a:rPr lang="en-US" altLang="zh-CN" sz="2000" dirty="0" smtClean="0">
                    <a:solidFill>
                      <a:schemeClr val="tx1"/>
                    </a:solidFill>
                  </a:rPr>
                  <a:t>: entity is dissatisfied  </a:t>
                </a:r>
                <a:r>
                  <a:rPr lang="zh-CN" altLang="en-US" sz="2000" dirty="0" smtClean="0">
                    <a:solidFill>
                      <a:schemeClr val="tx1"/>
                    </a:solidFill>
                  </a:rPr>
                  <a:t> </a:t>
                </a:r>
                <a:endParaRPr lang="zh-CN" altLang="en-US" sz="2000" dirty="0">
                  <a:solidFill>
                    <a:schemeClr val="tx1"/>
                  </a:solidFill>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6024282" y="5564007"/>
                <a:ext cx="4101154" cy="400110"/>
              </a:xfrm>
              <a:prstGeom prst="rect">
                <a:avLst/>
              </a:prstGeom>
              <a:blipFill rotWithShape="0">
                <a:blip r:embed="rId11"/>
                <a:stretch>
                  <a:fillRect t="-7692" b="-29231"/>
                </a:stretch>
              </a:blipFill>
            </p:spPr>
            <p:txBody>
              <a:bodyPr/>
              <a:lstStyle/>
              <a:p>
                <a:r>
                  <a:rPr lang="zh-CN" altLang="en-US">
                    <a:noFill/>
                  </a:rPr>
                  <a:t> </a:t>
                </a:r>
              </a:p>
            </p:txBody>
          </p:sp>
        </mc:Fallback>
      </mc:AlternateContent>
      <p:sp>
        <p:nvSpPr>
          <p:cNvPr id="12" name="笑脸 11"/>
          <p:cNvSpPr/>
          <p:nvPr/>
        </p:nvSpPr>
        <p:spPr>
          <a:xfrm>
            <a:off x="2279974" y="4067853"/>
            <a:ext cx="930816" cy="98437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笑脸 24"/>
          <p:cNvSpPr/>
          <p:nvPr/>
        </p:nvSpPr>
        <p:spPr>
          <a:xfrm>
            <a:off x="3990021" y="4067853"/>
            <a:ext cx="930816" cy="984376"/>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9272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3" grpId="0"/>
      <p:bldP spid="14" grpId="0"/>
      <p:bldP spid="15" grpId="0"/>
      <p:bldP spid="17" grpId="0" animBg="1"/>
      <p:bldP spid="18" grpId="0"/>
      <p:bldP spid="6" grpId="0"/>
      <p:bldP spid="9" grpId="0"/>
      <p:bldP spid="24" grpId="0"/>
      <p:bldP spid="12"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15</a:t>
            </a:fld>
            <a:endParaRPr lang="en-US" sz="2800" dirty="0"/>
          </a:p>
        </p:txBody>
      </p:sp>
      <mc:AlternateContent xmlns:mc="http://schemas.openxmlformats.org/markup-compatibility/2006" xmlns:a14="http://schemas.microsoft.com/office/drawing/2010/main">
        <mc:Choice Requires="a14">
          <p:sp>
            <p:nvSpPr>
              <p:cNvPr id="23" name="文本框 22"/>
              <p:cNvSpPr txBox="1"/>
              <p:nvPr/>
            </p:nvSpPr>
            <p:spPr>
              <a:xfrm>
                <a:off x="4975668" y="1141032"/>
                <a:ext cx="5873467" cy="449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ea typeface="Cambria Math" panose="02040503050406030204" pitchFamily="18" charset="0"/>
                        </a:rPr>
                        <m:t>ℛ</m:t>
                      </m:r>
                      <m:r>
                        <a:rPr lang="en-US" altLang="zh-CN" sz="2800" b="0" i="1" smtClean="0">
                          <a:latin typeface="Cambria Math" panose="02040503050406030204" pitchFamily="18" charset="0"/>
                        </a:rPr>
                        <m:t>, (</m:t>
                      </m:r>
                      <m:sSubSup>
                        <m:sSubSupPr>
                          <m:ctrlPr>
                            <a:rPr lang="en-US" altLang="zh-CN" sz="2800" b="0" i="1" smtClean="0">
                              <a:latin typeface="Cambria Math" panose="02040503050406030204" pitchFamily="18" charset="0"/>
                            </a:rPr>
                          </m:ctrlPr>
                        </m:sSubSupPr>
                        <m:e>
                          <m:r>
                            <a:rPr lang="en-US" altLang="zh-CN" sz="2800" b="0" i="1" smtClean="0">
                              <a:latin typeface="Cambria Math" panose="02040503050406030204" pitchFamily="18" charset="0"/>
                            </a:rPr>
                            <m:t>𝑄</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r>
                            <a:rPr lang="en-US" altLang="zh-CN" sz="2800" b="0" i="1" smtClean="0">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𝐷</m:t>
                          </m:r>
                        </m:e>
                        <m:sub>
                          <m:r>
                            <a:rPr lang="en-US" altLang="zh-CN" sz="2800" b="0" i="1" smtClean="0">
                              <a:latin typeface="Cambria Math" panose="02040503050406030204" pitchFamily="18" charset="0"/>
                            </a:rPr>
                            <m:t>𝑛</m:t>
                          </m:r>
                        </m:sub>
                      </m:sSub>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m:t>
                          </m:r>
                        </m:e>
                        <m:sub>
                          <m:r>
                            <a:rPr lang="en-US" altLang="zh-CN" sz="2800" b="0" i="1" smtClean="0">
                              <a:latin typeface="Cambria Math" panose="02040503050406030204" pitchFamily="18" charset="0"/>
                            </a:rPr>
                            <m:t>𝑛</m:t>
                          </m:r>
                          <m:r>
                            <a:rPr lang="en-US" altLang="zh-CN" sz="2800" b="0" i="1" smtClean="0">
                              <a:latin typeface="Cambria Math" panose="02040503050406030204" pitchFamily="18" charset="0"/>
                              <a:ea typeface="Cambria Math" panose="02040503050406030204" pitchFamily="18" charset="0"/>
                            </a:rPr>
                            <m:t>∈</m:t>
                          </m:r>
                          <m:r>
                            <a:rPr lang="zh-CN" altLang="en-US" sz="2800" b="0" i="1" smtClean="0">
                              <a:latin typeface="Cambria Math" panose="02040503050406030204" pitchFamily="18" charset="0"/>
                            </a:rPr>
                            <m:t>𝒩</m:t>
                          </m:r>
                        </m:sub>
                      </m:sSub>
                      <m:r>
                        <a:rPr lang="en-US" altLang="zh-CN" sz="2800" b="0" i="1" smtClean="0">
                          <a:latin typeface="Cambria Math" panose="02040503050406030204" pitchFamily="18" charset="0"/>
                        </a:rPr>
                        <m:t>, </m:t>
                      </m:r>
                      <m:r>
                        <a:rPr lang="zh-CN" altLang="en-US" sz="2800" i="1">
                          <a:latin typeface="Cambria Math" panose="02040503050406030204" pitchFamily="18" charset="0"/>
                        </a:rPr>
                        <m:t>𝒢</m:t>
                      </m:r>
                      <m:r>
                        <a:rPr lang="en-US" altLang="zh-CN" sz="2800" b="0" i="1" smtClean="0">
                          <a:latin typeface="Cambria Math" panose="02040503050406030204" pitchFamily="18" charset="0"/>
                        </a:rPr>
                        <m:t>, </m:t>
                      </m:r>
                      <m:r>
                        <a:rPr lang="zh-CN" altLang="en-US" sz="2800" i="1">
                          <a:latin typeface="Cambria Math" panose="02040503050406030204" pitchFamily="18" charset="0"/>
                        </a:rPr>
                        <m:t>𝐾</m:t>
                      </m:r>
                      <m:r>
                        <a:rPr lang="en-US" altLang="zh-CN" sz="2800" b="0" i="1" smtClean="0">
                          <a:latin typeface="Cambria Math" panose="02040503050406030204" pitchFamily="18" charset="0"/>
                        </a:rPr>
                        <m:t>,</m:t>
                      </m:r>
                      <m:r>
                        <a:rPr lang="zh-CN" altLang="en-US" sz="2800" b="0" i="1" smtClean="0">
                          <a:latin typeface="Cambria Math" panose="02040503050406030204" pitchFamily="18" charset="0"/>
                        </a:rPr>
                        <m:t>𝒜</m:t>
                      </m:r>
                      <m:r>
                        <a:rPr lang="en-US" altLang="zh-CN" sz="2800" b="0" i="1" smtClean="0">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23" name="文本框 22"/>
              <p:cNvSpPr txBox="1">
                <a:spLocks noRot="1" noChangeAspect="1" noMove="1" noResize="1" noEditPoints="1" noAdjustHandles="1" noChangeArrowheads="1" noChangeShapeType="1" noTextEdit="1"/>
              </p:cNvSpPr>
              <p:nvPr/>
            </p:nvSpPr>
            <p:spPr>
              <a:xfrm>
                <a:off x="4975668" y="1141032"/>
                <a:ext cx="5873467" cy="449803"/>
              </a:xfrm>
              <a:prstGeom prst="rect">
                <a:avLst/>
              </a:prstGeom>
              <a:blipFill rotWithShape="0">
                <a:blip r:embed="rId3"/>
                <a:stretch>
                  <a:fillRect/>
                </a:stretch>
              </a:blipFill>
            </p:spPr>
            <p:txBody>
              <a:bodyPr/>
              <a:lstStyle/>
              <a:p>
                <a:r>
                  <a:rPr lang="zh-CN" altLang="en-US">
                    <a:noFill/>
                  </a:rPr>
                  <a:t> </a:t>
                </a:r>
              </a:p>
            </p:txBody>
          </p:sp>
        </mc:Fallback>
      </mc:AlternateContent>
      <p:grpSp>
        <p:nvGrpSpPr>
          <p:cNvPr id="22" name="组合 21"/>
          <p:cNvGrpSpPr/>
          <p:nvPr/>
        </p:nvGrpSpPr>
        <p:grpSpPr>
          <a:xfrm>
            <a:off x="2030506" y="2710389"/>
            <a:ext cx="3993776" cy="3307976"/>
            <a:chOff x="1828800" y="1492624"/>
            <a:chExt cx="3993776" cy="3307976"/>
          </a:xfrm>
        </p:grpSpPr>
        <p:cxnSp>
          <p:nvCxnSpPr>
            <p:cNvPr id="7" name="直接箭头连接符 6"/>
            <p:cNvCxnSpPr/>
            <p:nvPr/>
          </p:nvCxnSpPr>
          <p:spPr>
            <a:xfrm>
              <a:off x="1842247" y="4800600"/>
              <a:ext cx="39803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1842247" y="1492624"/>
              <a:ext cx="0" cy="3307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任意多边形 20"/>
            <p:cNvSpPr/>
            <p:nvPr/>
          </p:nvSpPr>
          <p:spPr>
            <a:xfrm>
              <a:off x="1828800" y="2097741"/>
              <a:ext cx="3550024" cy="2702859"/>
            </a:xfrm>
            <a:custGeom>
              <a:avLst/>
              <a:gdLst>
                <a:gd name="connsiteX0" fmla="*/ 0 w 3539264"/>
                <a:gd name="connsiteY0" fmla="*/ 0 h 2781928"/>
                <a:gd name="connsiteX1" fmla="*/ 1183341 w 3539264"/>
                <a:gd name="connsiteY1" fmla="*/ 336177 h 2781928"/>
                <a:gd name="connsiteX2" fmla="*/ 1976718 w 3539264"/>
                <a:gd name="connsiteY2" fmla="*/ 1990165 h 2781928"/>
                <a:gd name="connsiteX3" fmla="*/ 3402106 w 3539264"/>
                <a:gd name="connsiteY3" fmla="*/ 2716306 h 2781928"/>
                <a:gd name="connsiteX4" fmla="*/ 3402106 w 3539264"/>
                <a:gd name="connsiteY4" fmla="*/ 2702859 h 2781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9264" h="2781928">
                  <a:moveTo>
                    <a:pt x="0" y="0"/>
                  </a:moveTo>
                  <a:cubicBezTo>
                    <a:pt x="426944" y="2241"/>
                    <a:pt x="853888" y="4483"/>
                    <a:pt x="1183341" y="336177"/>
                  </a:cubicBezTo>
                  <a:cubicBezTo>
                    <a:pt x="1512794" y="667871"/>
                    <a:pt x="1606924" y="1593477"/>
                    <a:pt x="1976718" y="1990165"/>
                  </a:cubicBezTo>
                  <a:cubicBezTo>
                    <a:pt x="2346512" y="2386853"/>
                    <a:pt x="3164541" y="2597524"/>
                    <a:pt x="3402106" y="2716306"/>
                  </a:cubicBezTo>
                  <a:cubicBezTo>
                    <a:pt x="3639671" y="2835088"/>
                    <a:pt x="3520888" y="2768973"/>
                    <a:pt x="3402106" y="27028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文本框 27"/>
          <p:cNvSpPr txBox="1"/>
          <p:nvPr/>
        </p:nvSpPr>
        <p:spPr>
          <a:xfrm>
            <a:off x="1295899" y="2510334"/>
            <a:ext cx="748054" cy="400110"/>
          </a:xfrm>
          <a:prstGeom prst="rect">
            <a:avLst/>
          </a:prstGeom>
          <a:noFill/>
        </p:spPr>
        <p:txBody>
          <a:bodyPr wrap="square" rtlCol="0">
            <a:spAutoFit/>
          </a:bodyPr>
          <a:lstStyle/>
          <a:p>
            <a:r>
              <a:rPr lang="en-US" altLang="zh-CN" sz="2000" dirty="0" smtClean="0">
                <a:solidFill>
                  <a:schemeClr val="accent1"/>
                </a:solidFill>
              </a:rPr>
              <a:t>QoS</a:t>
            </a:r>
            <a:endParaRPr lang="zh-CN" altLang="en-US" sz="2000" dirty="0">
              <a:solidFill>
                <a:schemeClr val="accent1"/>
              </a:solidFill>
            </a:endParaRPr>
          </a:p>
        </p:txBody>
      </p:sp>
      <mc:AlternateContent xmlns:mc="http://schemas.openxmlformats.org/markup-compatibility/2006" xmlns:a14="http://schemas.microsoft.com/office/drawing/2010/main">
        <mc:Choice Requires="a14">
          <p:sp>
            <p:nvSpPr>
              <p:cNvPr id="3" name="矩形 2"/>
              <p:cNvSpPr/>
              <p:nvPr/>
            </p:nvSpPr>
            <p:spPr>
              <a:xfrm>
                <a:off x="869420" y="1589644"/>
                <a:ext cx="2176750" cy="5421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800" i="1" smtClean="0">
                          <a:latin typeface="Cambria Math" panose="02040503050406030204" pitchFamily="18" charset="0"/>
                        </a:rPr>
                        <m:t>(</m:t>
                      </m:r>
                      <m:sSubSup>
                        <m:sSubSupPr>
                          <m:ctrlPr>
                            <a:rPr lang="en-US" altLang="zh-CN" sz="2800" i="1">
                              <a:latin typeface="Cambria Math" panose="02040503050406030204" pitchFamily="18" charset="0"/>
                            </a:rPr>
                          </m:ctrlPr>
                        </m:sSubSupPr>
                        <m:e>
                          <m:r>
                            <a:rPr lang="en-US" altLang="zh-CN" sz="2800" i="1">
                              <a:latin typeface="Cambria Math" panose="02040503050406030204" pitchFamily="18" charset="0"/>
                            </a:rPr>
                            <m:t>𝑄</m:t>
                          </m:r>
                        </m:e>
                        <m:sub>
                          <m:r>
                            <a:rPr lang="en-US" altLang="zh-CN" sz="2800" i="1">
                              <a:latin typeface="Cambria Math" panose="02040503050406030204" pitchFamily="18" charset="0"/>
                            </a:rPr>
                            <m:t>𝑛</m:t>
                          </m:r>
                        </m:sub>
                        <m:sup>
                          <m:r>
                            <a:rPr lang="en-US" altLang="zh-CN" sz="2800" b="0" i="1" smtClean="0">
                              <a:latin typeface="Cambria Math" panose="02040503050406030204" pitchFamily="18" charset="0"/>
                            </a:rPr>
                            <m:t>𝑟</m:t>
                          </m:r>
                        </m:sup>
                      </m:sSubSup>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m:t>
                          </m:r>
                        </m:e>
                        <m:sub>
                          <m:r>
                            <a:rPr lang="en-US" altLang="zh-CN" sz="2800" i="1">
                              <a:latin typeface="Cambria Math" panose="02040503050406030204" pitchFamily="18" charset="0"/>
                            </a:rPr>
                            <m:t>𝑛</m:t>
                          </m:r>
                          <m:r>
                            <a:rPr lang="en-US" altLang="zh-CN" sz="2800" i="1">
                              <a:latin typeface="Cambria Math" panose="02040503050406030204" pitchFamily="18" charset="0"/>
                              <a:ea typeface="Cambria Math" panose="02040503050406030204" pitchFamily="18" charset="0"/>
                            </a:rPr>
                            <m:t>∈</m:t>
                          </m:r>
                          <m:r>
                            <a:rPr lang="zh-CN" altLang="en-US" sz="2800" i="1">
                              <a:latin typeface="Cambria Math" panose="02040503050406030204" pitchFamily="18" charset="0"/>
                            </a:rPr>
                            <m:t>𝒩</m:t>
                          </m:r>
                          <m:r>
                            <a:rPr lang="en-US" altLang="zh-CN" sz="2800" i="1">
                              <a:latin typeface="Cambria Math" panose="02040503050406030204" pitchFamily="18" charset="0"/>
                            </a:rPr>
                            <m:t>,</m:t>
                          </m:r>
                          <m:r>
                            <a:rPr lang="en-US" altLang="zh-CN" sz="2800" i="1">
                              <a:latin typeface="Cambria Math" panose="02040503050406030204" pitchFamily="18" charset="0"/>
                            </a:rPr>
                            <m:t>𝑟</m:t>
                          </m:r>
                          <m:r>
                            <a:rPr lang="en-US" altLang="zh-CN" sz="2800" i="1">
                              <a:latin typeface="Cambria Math" panose="02040503050406030204" pitchFamily="18" charset="0"/>
                              <a:ea typeface="Cambria Math" panose="02040503050406030204" pitchFamily="18" charset="0"/>
                            </a:rPr>
                            <m:t>∈</m:t>
                          </m:r>
                          <m:r>
                            <a:rPr lang="en-US" altLang="zh-CN" sz="2800" i="1">
                              <a:latin typeface="Cambria Math" panose="02040503050406030204" pitchFamily="18" charset="0"/>
                              <a:ea typeface="Cambria Math" panose="02040503050406030204" pitchFamily="18" charset="0"/>
                            </a:rPr>
                            <m:t>ℛ</m:t>
                          </m:r>
                        </m:sub>
                      </m:sSub>
                    </m:oMath>
                  </m:oMathPara>
                </a14:m>
                <a:endParaRPr lang="zh-CN" altLang="en-US" sz="2800" dirty="0"/>
              </a:p>
            </p:txBody>
          </p:sp>
        </mc:Choice>
        <mc:Fallback xmlns="">
          <p:sp>
            <p:nvSpPr>
              <p:cNvPr id="3" name="矩形 2"/>
              <p:cNvSpPr>
                <a:spLocks noRot="1" noChangeAspect="1" noMove="1" noResize="1" noEditPoints="1" noAdjustHandles="1" noChangeArrowheads="1" noChangeShapeType="1" noTextEdit="1"/>
              </p:cNvSpPr>
              <p:nvPr/>
            </p:nvSpPr>
            <p:spPr>
              <a:xfrm>
                <a:off x="869420" y="1589644"/>
                <a:ext cx="2176750" cy="542136"/>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5486400" y="6075786"/>
                <a:ext cx="79337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accent1"/>
                              </a:solidFill>
                              <a:latin typeface="Cambria Math" panose="02040503050406030204" pitchFamily="18" charset="0"/>
                            </a:rPr>
                          </m:ctrlPr>
                        </m:sSubSupPr>
                        <m:e>
                          <m:r>
                            <a:rPr lang="en-US" altLang="zh-CN" sz="2000" b="0" i="1" smtClean="0">
                              <a:solidFill>
                                <a:schemeClr val="accent1"/>
                              </a:solidFill>
                              <a:latin typeface="Cambria Math" panose="02040503050406030204" pitchFamily="18" charset="0"/>
                            </a:rPr>
                            <m:t>𝐼</m:t>
                          </m:r>
                        </m:e>
                        <m:sub>
                          <m:r>
                            <a:rPr lang="en-US" altLang="zh-CN" sz="2000" b="0" i="1" smtClean="0">
                              <a:solidFill>
                                <a:schemeClr val="accent1"/>
                              </a:solidFill>
                              <a:latin typeface="Cambria Math" panose="02040503050406030204" pitchFamily="18" charset="0"/>
                            </a:rPr>
                            <m:t>𝑛</m:t>
                          </m:r>
                        </m:sub>
                        <m:sup>
                          <m:r>
                            <a:rPr lang="en-US" altLang="zh-CN" sz="2000" b="0" i="1" smtClean="0">
                              <a:solidFill>
                                <a:schemeClr val="accent1"/>
                              </a:solidFill>
                              <a:latin typeface="Cambria Math" panose="02040503050406030204" pitchFamily="18" charset="0"/>
                            </a:rPr>
                            <m:t>𝑟</m:t>
                          </m:r>
                        </m:sup>
                      </m:sSubSup>
                    </m:oMath>
                  </m:oMathPara>
                </a14:m>
                <a:endParaRPr lang="zh-CN" altLang="en-US" sz="2000" dirty="0">
                  <a:solidFill>
                    <a:schemeClr val="accent1"/>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5486400" y="6075786"/>
                <a:ext cx="793376" cy="400110"/>
              </a:xfrm>
              <a:prstGeom prst="rect">
                <a:avLst/>
              </a:prstGeom>
              <a:blipFill rotWithShape="0">
                <a:blip r:embed="rId5"/>
                <a:stretch>
                  <a:fillRect/>
                </a:stretch>
              </a:blipFill>
            </p:spPr>
            <p:txBody>
              <a:bodyPr/>
              <a:lstStyle/>
              <a:p>
                <a:r>
                  <a:rPr lang="zh-CN" altLang="en-US">
                    <a:noFill/>
                  </a:rPr>
                  <a:t> </a:t>
                </a:r>
              </a:p>
            </p:txBody>
          </p:sp>
        </mc:Fallback>
      </mc:AlternateContent>
      <p:cxnSp>
        <p:nvCxnSpPr>
          <p:cNvPr id="8" name="直接连接符 7"/>
          <p:cNvCxnSpPr/>
          <p:nvPr/>
        </p:nvCxnSpPr>
        <p:spPr>
          <a:xfrm>
            <a:off x="2030506" y="4364377"/>
            <a:ext cx="1546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576918" y="4377824"/>
            <a:ext cx="0" cy="165398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矩形 12"/>
              <p:cNvSpPr/>
              <p:nvPr/>
            </p:nvSpPr>
            <p:spPr>
              <a:xfrm>
                <a:off x="746582" y="4179711"/>
                <a:ext cx="10986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smtClean="0">
                          <a:solidFill>
                            <a:schemeClr val="accent1"/>
                          </a:solidFill>
                          <a:latin typeface="Cambria Math" panose="02040503050406030204" pitchFamily="18" charset="0"/>
                        </a:rPr>
                        <m:t>(</m:t>
                      </m:r>
                      <m:sSub>
                        <m:sSubPr>
                          <m:ctrlPr>
                            <a:rPr lang="en-US" altLang="zh-CN" i="1">
                              <a:solidFill>
                                <a:schemeClr val="accent1"/>
                              </a:solidFill>
                              <a:latin typeface="Cambria Math" panose="02040503050406030204" pitchFamily="18" charset="0"/>
                            </a:rPr>
                          </m:ctrlPr>
                        </m:sSubPr>
                        <m:e>
                          <m:r>
                            <a:rPr lang="en-US" altLang="zh-CN" i="1">
                              <a:solidFill>
                                <a:schemeClr val="accent1"/>
                              </a:solidFill>
                              <a:latin typeface="Cambria Math" panose="02040503050406030204" pitchFamily="18" charset="0"/>
                            </a:rPr>
                            <m:t>𝐷</m:t>
                          </m:r>
                        </m:e>
                        <m:sub>
                          <m:r>
                            <a:rPr lang="en-US" altLang="zh-CN" i="1">
                              <a:solidFill>
                                <a:schemeClr val="accent1"/>
                              </a:solidFill>
                              <a:latin typeface="Cambria Math" panose="02040503050406030204" pitchFamily="18" charset="0"/>
                            </a:rPr>
                            <m:t>𝑛</m:t>
                          </m:r>
                        </m:sub>
                      </m:sSub>
                      <m:sSub>
                        <m:sSubPr>
                          <m:ctrlPr>
                            <a:rPr lang="en-US" altLang="zh-CN" i="1">
                              <a:solidFill>
                                <a:schemeClr val="accent1"/>
                              </a:solidFill>
                              <a:latin typeface="Cambria Math" panose="02040503050406030204" pitchFamily="18" charset="0"/>
                            </a:rPr>
                          </m:ctrlPr>
                        </m:sSubPr>
                        <m:e>
                          <m:r>
                            <a:rPr lang="en-US" altLang="zh-CN" i="1">
                              <a:solidFill>
                                <a:schemeClr val="accent1"/>
                              </a:solidFill>
                              <a:latin typeface="Cambria Math" panose="02040503050406030204" pitchFamily="18" charset="0"/>
                            </a:rPr>
                            <m:t>)</m:t>
                          </m:r>
                        </m:e>
                        <m:sub>
                          <m:r>
                            <a:rPr lang="en-US" altLang="zh-CN" i="1">
                              <a:solidFill>
                                <a:schemeClr val="accent1"/>
                              </a:solidFill>
                              <a:latin typeface="Cambria Math" panose="02040503050406030204" pitchFamily="18" charset="0"/>
                            </a:rPr>
                            <m:t>𝑛</m:t>
                          </m:r>
                          <m:r>
                            <a:rPr lang="en-US" altLang="zh-CN" i="1">
                              <a:solidFill>
                                <a:schemeClr val="accent1"/>
                              </a:solidFill>
                              <a:latin typeface="Cambria Math" panose="02040503050406030204" pitchFamily="18" charset="0"/>
                              <a:ea typeface="Cambria Math" panose="02040503050406030204" pitchFamily="18" charset="0"/>
                            </a:rPr>
                            <m:t>∈</m:t>
                          </m:r>
                          <m:r>
                            <a:rPr lang="zh-CN" altLang="en-US" i="1">
                              <a:solidFill>
                                <a:schemeClr val="accent1"/>
                              </a:solidFill>
                              <a:latin typeface="Cambria Math" panose="02040503050406030204" pitchFamily="18" charset="0"/>
                            </a:rPr>
                            <m:t>𝒩</m:t>
                          </m:r>
                        </m:sub>
                      </m:sSub>
                    </m:oMath>
                  </m:oMathPara>
                </a14:m>
                <a:endParaRPr lang="zh-CN" altLang="en-US" dirty="0">
                  <a:solidFill>
                    <a:schemeClr val="accent1"/>
                  </a:solidFill>
                </a:endParaRPr>
              </a:p>
            </p:txBody>
          </p:sp>
        </mc:Choice>
        <mc:Fallback xmlns="">
          <p:sp>
            <p:nvSpPr>
              <p:cNvPr id="13" name="矩形 12"/>
              <p:cNvSpPr>
                <a:spLocks noRot="1" noChangeAspect="1" noMove="1" noResize="1" noEditPoints="1" noAdjustHandles="1" noChangeArrowheads="1" noChangeShapeType="1" noTextEdit="1"/>
              </p:cNvSpPr>
              <p:nvPr/>
            </p:nvSpPr>
            <p:spPr>
              <a:xfrm>
                <a:off x="746582" y="4179711"/>
                <a:ext cx="1098634" cy="369332"/>
              </a:xfrm>
              <a:prstGeom prst="rect">
                <a:avLst/>
              </a:prstGeom>
              <a:blipFill rotWithShape="0">
                <a:blip r:embed="rId6"/>
                <a:stretch>
                  <a:fillRect b="-13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矩形 13"/>
              <p:cNvSpPr/>
              <p:nvPr/>
            </p:nvSpPr>
            <p:spPr>
              <a:xfrm>
                <a:off x="3229301" y="6075786"/>
                <a:ext cx="53085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accent1"/>
                              </a:solidFill>
                              <a:latin typeface="Cambria Math" panose="02040503050406030204" pitchFamily="18" charset="0"/>
                            </a:rPr>
                          </m:ctrlPr>
                        </m:sSubSupPr>
                        <m:e>
                          <m:r>
                            <a:rPr lang="en-US" altLang="zh-CN" sz="2000" b="0" i="1" smtClean="0">
                              <a:solidFill>
                                <a:schemeClr val="accent1"/>
                              </a:solidFill>
                              <a:latin typeface="Cambria Math" panose="02040503050406030204" pitchFamily="18" charset="0"/>
                            </a:rPr>
                            <m:t>𝑇</m:t>
                          </m:r>
                        </m:e>
                        <m:sub>
                          <m:r>
                            <a:rPr lang="en-US" altLang="zh-CN" sz="2000" i="1">
                              <a:solidFill>
                                <a:schemeClr val="accent1"/>
                              </a:solidFill>
                              <a:latin typeface="Cambria Math" panose="02040503050406030204" pitchFamily="18" charset="0"/>
                            </a:rPr>
                            <m:t>𝑛</m:t>
                          </m:r>
                        </m:sub>
                        <m:sup>
                          <m:r>
                            <a:rPr lang="en-US" altLang="zh-CN" sz="2000" i="1">
                              <a:solidFill>
                                <a:schemeClr val="accent1"/>
                              </a:solidFill>
                              <a:latin typeface="Cambria Math" panose="02040503050406030204" pitchFamily="18" charset="0"/>
                            </a:rPr>
                            <m:t>𝑟</m:t>
                          </m:r>
                        </m:sup>
                      </m:sSubSup>
                    </m:oMath>
                  </m:oMathPara>
                </a14:m>
                <a:endParaRPr lang="zh-CN" altLang="en-US" sz="2000" dirty="0"/>
              </a:p>
            </p:txBody>
          </p:sp>
        </mc:Choice>
        <mc:Fallback xmlns="">
          <p:sp>
            <p:nvSpPr>
              <p:cNvPr id="14" name="矩形 13"/>
              <p:cNvSpPr>
                <a:spLocks noRot="1" noChangeAspect="1" noMove="1" noResize="1" noEditPoints="1" noAdjustHandles="1" noChangeArrowheads="1" noChangeShapeType="1" noTextEdit="1"/>
              </p:cNvSpPr>
              <p:nvPr/>
            </p:nvSpPr>
            <p:spPr>
              <a:xfrm>
                <a:off x="3229301" y="6075786"/>
                <a:ext cx="530851" cy="400110"/>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p:cNvSpPr/>
              <p:nvPr/>
            </p:nvSpPr>
            <p:spPr>
              <a:xfrm>
                <a:off x="4448794" y="2179698"/>
                <a:ext cx="308616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000" i="1" smtClean="0">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𝐼</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r>
                        <a:rPr lang="en-US" altLang="zh-CN" sz="2000" b="0" i="1" smtClean="0">
                          <a:solidFill>
                            <a:schemeClr val="tx1"/>
                          </a:solidFill>
                          <a:latin typeface="Cambria Math" panose="02040503050406030204" pitchFamily="18" charset="0"/>
                        </a:rPr>
                        <m:t>=</m:t>
                      </m:r>
                      <m:d>
                        <m:dPr>
                          <m:begChr m:val="|"/>
                          <m:endChr m:val="|"/>
                          <m:ctrlPr>
                            <a:rPr lang="en-US" altLang="zh-CN" sz="2000" b="0" i="1" smtClean="0">
                              <a:solidFill>
                                <a:schemeClr val="tx1"/>
                              </a:solidFill>
                              <a:latin typeface="Cambria Math" panose="02040503050406030204" pitchFamily="18" charset="0"/>
                            </a:rPr>
                          </m:ctrlPr>
                        </m:dPr>
                        <m:e>
                          <m:d>
                            <m:dPr>
                              <m:begChr m:val="{"/>
                              <m:endChr m:val="}"/>
                              <m:ctrlPr>
                                <a:rPr lang="en-US" altLang="zh-CN" sz="2000" b="0" i="1" smtClean="0">
                                  <a:solidFill>
                                    <a:schemeClr val="tx1"/>
                                  </a:solidFill>
                                  <a:latin typeface="Cambria Math" panose="02040503050406030204" pitchFamily="18" charset="0"/>
                                </a:rPr>
                              </m:ctrlPr>
                            </m:dPr>
                            <m:e>
                              <m:r>
                                <a:rPr lang="en-US" altLang="zh-CN" sz="2000" b="0" i="1" smtClean="0">
                                  <a:solidFill>
                                    <a:schemeClr val="tx1"/>
                                  </a:solidFill>
                                  <a:latin typeface="Cambria Math" panose="02040503050406030204" pitchFamily="18" charset="0"/>
                                </a:rPr>
                                <m:t>𝑛</m:t>
                              </m:r>
                              <m:r>
                                <a:rPr lang="en-US" altLang="zh-CN" sz="2000" b="0" i="1" smtClean="0">
                                  <a:solidFill>
                                    <a:schemeClr val="tx1"/>
                                  </a:solidFill>
                                  <a:latin typeface="Cambria Math" panose="02040503050406030204" pitchFamily="18" charset="0"/>
                                  <a:ea typeface="Cambria Math" panose="02040503050406030204" pitchFamily="18" charset="0"/>
                                </a:rPr>
                                <m:t>∈</m:t>
                              </m:r>
                              <m:r>
                                <a:rPr lang="zh-CN" altLang="en-US" sz="2000" b="0" i="1" smtClean="0">
                                  <a:solidFill>
                                    <a:schemeClr val="tx1"/>
                                  </a:solidFill>
                                  <a:latin typeface="Cambria Math" panose="02040503050406030204" pitchFamily="18" charset="0"/>
                                  <a:ea typeface="Cambria Math" panose="02040503050406030204" pitchFamily="18" charset="0"/>
                                </a:rPr>
                                <m:t>𝒩</m:t>
                              </m:r>
                              <m:d>
                                <m:dPr>
                                  <m:ctrlPr>
                                    <a:rPr lang="en-US" altLang="zh-CN" sz="2000" b="0" i="1" smtClean="0">
                                      <a:solidFill>
                                        <a:schemeClr val="tx1"/>
                                      </a:solidFill>
                                      <a:latin typeface="Cambria Math" panose="02040503050406030204" pitchFamily="18" charset="0"/>
                                      <a:ea typeface="Cambria Math" panose="02040503050406030204" pitchFamily="18" charset="0"/>
                                    </a:rPr>
                                  </m:ctrlPr>
                                </m:dPr>
                                <m:e>
                                  <m:r>
                                    <a:rPr lang="en-US" altLang="zh-CN" sz="2000" b="0" i="1" smtClean="0">
                                      <a:solidFill>
                                        <a:schemeClr val="tx1"/>
                                      </a:solidFill>
                                      <a:latin typeface="Cambria Math" panose="02040503050406030204" pitchFamily="18" charset="0"/>
                                      <a:ea typeface="Cambria Math" panose="02040503050406030204" pitchFamily="18" charset="0"/>
                                    </a:rPr>
                                    <m:t>𝑛</m:t>
                                  </m:r>
                                </m:e>
                              </m:d>
                              <m:r>
                                <a:rPr lang="en-US" altLang="zh-CN" sz="2000" b="0" i="1" smtClean="0">
                                  <a:solidFill>
                                    <a:schemeClr val="tx1"/>
                                  </a:solidFill>
                                  <a:latin typeface="Cambria Math" panose="02040503050406030204" pitchFamily="18" charset="0"/>
                                  <a:ea typeface="Cambria Math" panose="02040503050406030204" pitchFamily="18" charset="0"/>
                                </a:rPr>
                                <m:t>:</m:t>
                              </m:r>
                              <m:sSub>
                                <m:sSubPr>
                                  <m:ctrlPr>
                                    <a:rPr lang="en-US" altLang="zh-CN" sz="2000" b="0" i="1" smtClean="0">
                                      <a:solidFill>
                                        <a:schemeClr val="tx1"/>
                                      </a:solidFill>
                                      <a:latin typeface="Cambria Math" panose="02040503050406030204" pitchFamily="18" charset="0"/>
                                      <a:ea typeface="Cambria Math" panose="02040503050406030204" pitchFamily="18" charset="0"/>
                                    </a:rPr>
                                  </m:ctrlPr>
                                </m:sSubPr>
                                <m:e>
                                  <m:r>
                                    <a:rPr lang="en-US" altLang="zh-CN" sz="2000" b="0" i="1" smtClean="0">
                                      <a:solidFill>
                                        <a:schemeClr val="tx1"/>
                                      </a:solidFill>
                                      <a:latin typeface="Cambria Math" panose="02040503050406030204" pitchFamily="18" charset="0"/>
                                      <a:ea typeface="Cambria Math" panose="02040503050406030204" pitchFamily="18" charset="0"/>
                                    </a:rPr>
                                    <m:t>𝑥</m:t>
                                  </m:r>
                                </m:e>
                                <m:sub>
                                  <m:r>
                                    <a:rPr lang="en-US" altLang="zh-CN" sz="2000" b="0" i="1" smtClean="0">
                                      <a:solidFill>
                                        <a:schemeClr val="tx1"/>
                                      </a:solidFill>
                                      <a:latin typeface="Cambria Math" panose="02040503050406030204" pitchFamily="18" charset="0"/>
                                      <a:ea typeface="Cambria Math" panose="02040503050406030204" pitchFamily="18" charset="0"/>
                                    </a:rPr>
                                    <m:t>𝑛</m:t>
                                  </m:r>
                                </m:sub>
                              </m:sSub>
                              <m:r>
                                <a:rPr lang="en-US" altLang="zh-CN" sz="2000" b="0" i="1" smtClean="0">
                                  <a:solidFill>
                                    <a:schemeClr val="tx1"/>
                                  </a:solidFill>
                                  <a:latin typeface="Cambria Math" panose="02040503050406030204" pitchFamily="18" charset="0"/>
                                  <a:ea typeface="Cambria Math" panose="02040503050406030204" pitchFamily="18" charset="0"/>
                                </a:rPr>
                                <m:t>=</m:t>
                              </m:r>
                              <m:r>
                                <a:rPr lang="en-US" altLang="zh-CN" sz="2000" b="0" i="1" smtClean="0">
                                  <a:solidFill>
                                    <a:schemeClr val="tx1"/>
                                  </a:solidFill>
                                  <a:latin typeface="Cambria Math" panose="02040503050406030204" pitchFamily="18" charset="0"/>
                                  <a:ea typeface="Cambria Math" panose="02040503050406030204" pitchFamily="18" charset="0"/>
                                </a:rPr>
                                <m:t>𝑟</m:t>
                              </m:r>
                            </m:e>
                          </m:d>
                        </m:e>
                      </m:d>
                    </m:oMath>
                  </m:oMathPara>
                </a14:m>
                <a:endParaRPr lang="zh-CN" altLang="en-US" sz="2000" dirty="0">
                  <a:solidFill>
                    <a:schemeClr val="tx1"/>
                  </a:solidFill>
                </a:endParaRPr>
              </a:p>
            </p:txBody>
          </p:sp>
        </mc:Choice>
        <mc:Fallback xmlns="">
          <p:sp>
            <p:nvSpPr>
              <p:cNvPr id="15" name="矩形 14"/>
              <p:cNvSpPr>
                <a:spLocks noRot="1" noChangeAspect="1" noMove="1" noResize="1" noEditPoints="1" noAdjustHandles="1" noChangeArrowheads="1" noChangeShapeType="1" noTextEdit="1"/>
              </p:cNvSpPr>
              <p:nvPr/>
            </p:nvSpPr>
            <p:spPr>
              <a:xfrm>
                <a:off x="4448794" y="2179698"/>
                <a:ext cx="3086166" cy="400110"/>
              </a:xfrm>
              <a:prstGeom prst="rect">
                <a:avLst/>
              </a:prstGeom>
              <a:blipFill rotWithShape="0">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p:cNvSpPr txBox="1"/>
              <p:nvPr/>
            </p:nvSpPr>
            <p:spPr>
              <a:xfrm>
                <a:off x="7678299" y="2177330"/>
                <a:ext cx="3661964" cy="400110"/>
              </a:xfrm>
              <a:prstGeom prst="rect">
                <a:avLst/>
              </a:prstGeom>
              <a:noFill/>
            </p:spPr>
            <p:txBody>
              <a:bodyPr wrap="square" rtlCol="0">
                <a:spAutoFit/>
              </a:bodyPr>
              <a:lstStyle/>
              <a:p>
                <a:r>
                  <a:rPr lang="en-US" altLang="zh-CN" sz="2000" dirty="0" smtClean="0"/>
                  <a:t>Threshold </a:t>
                </a:r>
                <a14:m>
                  <m:oMath xmlns:m="http://schemas.openxmlformats.org/officeDocument/2006/math">
                    <m:sSubSup>
                      <m:sSubSupPr>
                        <m:ctrlPr>
                          <a:rPr lang="en-US" altLang="zh-CN" sz="2000" i="1" smtClean="0">
                            <a:solidFill>
                              <a:schemeClr val="tx1"/>
                            </a:solidFill>
                            <a:latin typeface="Cambria Math" panose="02040503050406030204" pitchFamily="18" charset="0"/>
                          </a:rPr>
                        </m:ctrlPr>
                      </m:sSubSupPr>
                      <m:e>
                        <m:r>
                          <a:rPr lang="en-US" altLang="zh-CN" sz="2000" i="1">
                            <a:solidFill>
                              <a:schemeClr val="tx1"/>
                            </a:solidFill>
                            <a:latin typeface="Cambria Math" panose="02040503050406030204" pitchFamily="18" charset="0"/>
                          </a:rPr>
                          <m:t>𝑇</m:t>
                        </m:r>
                      </m:e>
                      <m:sub>
                        <m:r>
                          <a:rPr lang="en-US" altLang="zh-CN" sz="2000" i="1">
                            <a:solidFill>
                              <a:schemeClr val="tx1"/>
                            </a:solidFill>
                            <a:latin typeface="Cambria Math" panose="02040503050406030204" pitchFamily="18" charset="0"/>
                          </a:rPr>
                          <m:t>𝑛</m:t>
                        </m:r>
                      </m:sub>
                      <m:sup>
                        <m:r>
                          <a:rPr lang="en-US" altLang="zh-CN" sz="2000" i="1">
                            <a:solidFill>
                              <a:schemeClr val="tx1"/>
                            </a:solidFill>
                            <a:latin typeface="Cambria Math" panose="02040503050406030204" pitchFamily="18" charset="0"/>
                          </a:rPr>
                          <m:t>𝑟</m:t>
                        </m:r>
                      </m:sup>
                    </m:sSubSup>
                  </m:oMath>
                </a14:m>
                <a:r>
                  <a:rPr lang="en-US" altLang="zh-CN" sz="2000" dirty="0" smtClean="0"/>
                  <a:t> </a:t>
                </a:r>
                <a:endParaRPr lang="zh-CN" altLang="en-US" sz="2000" dirty="0"/>
              </a:p>
            </p:txBody>
          </p:sp>
        </mc:Choice>
        <mc:Fallback xmlns="">
          <p:sp>
            <p:nvSpPr>
              <p:cNvPr id="6" name="文本框 5"/>
              <p:cNvSpPr txBox="1">
                <a:spLocks noRot="1" noChangeAspect="1" noMove="1" noResize="1" noEditPoints="1" noAdjustHandles="1" noChangeArrowheads="1" noChangeShapeType="1" noTextEdit="1"/>
              </p:cNvSpPr>
              <p:nvPr/>
            </p:nvSpPr>
            <p:spPr>
              <a:xfrm>
                <a:off x="7678299" y="2177330"/>
                <a:ext cx="3661964" cy="400110"/>
              </a:xfrm>
              <a:prstGeom prst="rect">
                <a:avLst/>
              </a:prstGeom>
              <a:blipFill rotWithShape="0">
                <a:blip r:embed="rId9"/>
                <a:stretch>
                  <a:fillRect l="-1833" t="-6061" b="-2727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p:cNvSpPr txBox="1"/>
              <p:nvPr/>
            </p:nvSpPr>
            <p:spPr>
              <a:xfrm>
                <a:off x="4853724" y="2804272"/>
                <a:ext cx="4316506" cy="9161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𝑈</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eqArr>
                            <m:eqArrPr>
                              <m:ctrlPr>
                                <a:rPr lang="en-US" altLang="zh-CN" sz="2400" b="0" i="1" smtClean="0">
                                  <a:latin typeface="Cambria Math" panose="02040503050406030204" pitchFamily="18" charset="0"/>
                                </a:rPr>
                              </m:ctrlPr>
                            </m:eqArrPr>
                            <m:e>
                              <m:r>
                                <a:rPr lang="en-US" altLang="zh-CN" sz="2400" b="0" i="1" smtClean="0">
                                  <a:latin typeface="Cambria Math" panose="02040503050406030204" pitchFamily="18" charset="0"/>
                                </a:rPr>
                                <m:t>1,   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ea typeface="Cambria Math" panose="02040503050406030204" pitchFamily="18" charset="0"/>
                                </a:rPr>
                                <m: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𝑇</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e>
                            <m:e>
                              <m:r>
                                <a:rPr lang="en-US" altLang="zh-CN" sz="2400" b="0" i="1" smtClean="0">
                                  <a:latin typeface="Cambria Math" panose="02040503050406030204" pitchFamily="18" charset="0"/>
                                </a:rPr>
                                <m:t>0,  </m:t>
                              </m:r>
                              <m:r>
                                <a:rPr lang="en-US" altLang="zh-CN" sz="2400" b="0" i="0"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0" smtClean="0">
                                  <a:latin typeface="Cambria Math" panose="02040503050406030204" pitchFamily="18" charset="0"/>
                                </a:rPr>
                                <m:t> </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r>
                                    <a:rPr lang="en-US" altLang="zh-CN" sz="2400" i="1">
                                      <a:latin typeface="Cambria Math" panose="02040503050406030204" pitchFamily="18" charset="0"/>
                                    </a:rPr>
                                    <m:t>𝑟</m:t>
                                  </m:r>
                                </m:sup>
                              </m:sSubSup>
                              <m:r>
                                <a:rPr lang="en-US" altLang="zh-CN" sz="2400" b="0" i="1" smtClean="0">
                                  <a:latin typeface="Cambria Math" panose="02040503050406030204" pitchFamily="18" charset="0"/>
                                </a:rPr>
                                <m:t>&lt;</m:t>
                              </m:r>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𝑇</m:t>
                                  </m:r>
                                </m:e>
                                <m:sub>
                                  <m:r>
                                    <a:rPr lang="en-US" altLang="zh-CN" sz="2400" i="1">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𝑟</m:t>
                                  </m:r>
                                </m:sup>
                              </m:sSubSup>
                            </m:e>
                          </m:eqArr>
                        </m:e>
                      </m:d>
                    </m:oMath>
                  </m:oMathPara>
                </a14:m>
                <a:endParaRPr lang="zh-CN" altLang="en-US" sz="2400" dirty="0"/>
              </a:p>
            </p:txBody>
          </p:sp>
        </mc:Choice>
        <mc:Fallback xmlns="">
          <p:sp>
            <p:nvSpPr>
              <p:cNvPr id="19" name="文本框 18"/>
              <p:cNvSpPr txBox="1">
                <a:spLocks noRot="1" noChangeAspect="1" noMove="1" noResize="1" noEditPoints="1" noAdjustHandles="1" noChangeArrowheads="1" noChangeShapeType="1" noTextEdit="1"/>
              </p:cNvSpPr>
              <p:nvPr/>
            </p:nvSpPr>
            <p:spPr>
              <a:xfrm>
                <a:off x="4853724" y="2804272"/>
                <a:ext cx="4316506" cy="916148"/>
              </a:xfrm>
              <a:prstGeom prst="rect">
                <a:avLst/>
              </a:prstGeom>
              <a:blipFill rotWithShape="0">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矩形 19"/>
              <p:cNvSpPr/>
              <p:nvPr/>
            </p:nvSpPr>
            <p:spPr>
              <a:xfrm>
                <a:off x="6279776" y="5453765"/>
                <a:ext cx="261802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800" i="1" smtClean="0">
                          <a:latin typeface="Cambria Math" panose="02040503050406030204" pitchFamily="18" charset="0"/>
                        </a:rPr>
                        <m:t>(</m:t>
                      </m:r>
                      <m:r>
                        <a:rPr lang="zh-CN" altLang="en-US" sz="2800" i="1">
                          <a:latin typeface="Cambria Math" panose="02040503050406030204" pitchFamily="18" charset="0"/>
                        </a:rPr>
                        <m:t>𝒩</m:t>
                      </m:r>
                      <m:r>
                        <a:rPr lang="en-US" altLang="zh-CN" sz="2800" i="1">
                          <a:latin typeface="Cambria Math" panose="02040503050406030204" pitchFamily="18" charset="0"/>
                        </a:rPr>
                        <m:t>, </m:t>
                      </m:r>
                      <m:r>
                        <a:rPr lang="en-US" altLang="zh-CN" sz="2800" i="1">
                          <a:latin typeface="Cambria Math" panose="02040503050406030204" pitchFamily="18" charset="0"/>
                          <a:ea typeface="Cambria Math" panose="02040503050406030204" pitchFamily="18" charset="0"/>
                        </a:rPr>
                        <m:t>ℛ</m:t>
                      </m:r>
                      <m:r>
                        <a:rPr lang="en-US" altLang="zh-CN" sz="2800" i="1">
                          <a:latin typeface="Cambria Math" panose="02040503050406030204" pitchFamily="18" charset="0"/>
                        </a:rPr>
                        <m:t>,</m:t>
                      </m:r>
                      <m:sSubSup>
                        <m:sSubSupPr>
                          <m:ctrlPr>
                            <a:rPr lang="en-US" altLang="zh-CN" sz="2800" i="1" smtClean="0">
                              <a:latin typeface="Cambria Math" panose="02040503050406030204" pitchFamily="18" charset="0"/>
                            </a:rPr>
                          </m:ctrlPr>
                        </m:sSubSupPr>
                        <m:e>
                          <m:r>
                            <a:rPr lang="en-US" altLang="zh-CN" sz="2800" b="0" i="1" smtClean="0">
                              <a:latin typeface="Cambria Math" panose="02040503050406030204" pitchFamily="18" charset="0"/>
                            </a:rPr>
                            <m:t>𝑇</m:t>
                          </m:r>
                        </m:e>
                        <m:sub>
                          <m:r>
                            <a:rPr lang="en-US" altLang="zh-CN" sz="2800" b="0" i="1" smtClean="0">
                              <a:latin typeface="Cambria Math" panose="02040503050406030204" pitchFamily="18" charset="0"/>
                            </a:rPr>
                            <m:t>𝑛</m:t>
                          </m:r>
                        </m:sub>
                        <m:sup>
                          <m:r>
                            <a:rPr lang="en-US" altLang="zh-CN" sz="2800" b="0" i="1" smtClean="0">
                              <a:latin typeface="Cambria Math" panose="02040503050406030204" pitchFamily="18" charset="0"/>
                            </a:rPr>
                            <m:t>𝑟</m:t>
                          </m:r>
                        </m:sup>
                      </m:sSubSup>
                      <m:r>
                        <a:rPr lang="en-US" altLang="zh-CN" sz="2800" i="1">
                          <a:latin typeface="Cambria Math" panose="02040503050406030204" pitchFamily="18" charset="0"/>
                        </a:rPr>
                        <m:t>, </m:t>
                      </m:r>
                      <m:r>
                        <a:rPr lang="zh-CN" altLang="en-US" sz="2800" i="1">
                          <a:latin typeface="Cambria Math" panose="02040503050406030204" pitchFamily="18" charset="0"/>
                        </a:rPr>
                        <m:t>𝒢</m:t>
                      </m:r>
                      <m:r>
                        <a:rPr lang="en-US" altLang="zh-CN" sz="2800" i="1">
                          <a:latin typeface="Cambria Math" panose="02040503050406030204" pitchFamily="18" charset="0"/>
                        </a:rPr>
                        <m:t>, </m:t>
                      </m:r>
                      <m:r>
                        <a:rPr lang="zh-CN" altLang="en-US" sz="2800" i="1">
                          <a:latin typeface="Cambria Math" panose="02040503050406030204" pitchFamily="18" charset="0"/>
                        </a:rPr>
                        <m:t>𝐾</m:t>
                      </m:r>
                      <m:r>
                        <a:rPr lang="en-US" altLang="zh-CN" sz="2800" i="1">
                          <a:latin typeface="Cambria Math" panose="02040503050406030204" pitchFamily="18" charset="0"/>
                          <a:ea typeface="Cambria Math" panose="02040503050406030204" pitchFamily="18" charset="0"/>
                        </a:rPr>
                        <m:t>)</m:t>
                      </m:r>
                    </m:oMath>
                  </m:oMathPara>
                </a14:m>
                <a:endParaRPr lang="zh-CN" altLang="en-US" sz="2800" dirty="0"/>
              </a:p>
            </p:txBody>
          </p:sp>
        </mc:Choice>
        <mc:Fallback xmlns="">
          <p:sp>
            <p:nvSpPr>
              <p:cNvPr id="20" name="矩形 19"/>
              <p:cNvSpPr>
                <a:spLocks noRot="1" noChangeAspect="1" noMove="1" noResize="1" noEditPoints="1" noAdjustHandles="1" noChangeArrowheads="1" noChangeShapeType="1" noTextEdit="1"/>
              </p:cNvSpPr>
              <p:nvPr/>
            </p:nvSpPr>
            <p:spPr>
              <a:xfrm>
                <a:off x="6279776" y="5453765"/>
                <a:ext cx="2618024" cy="523220"/>
              </a:xfrm>
              <a:prstGeom prst="rect">
                <a:avLst/>
              </a:prstGeom>
              <a:blipFill rotWithShape="0">
                <a:blip r:embed="rId11"/>
                <a:stretch>
                  <a:fillRect/>
                </a:stretch>
              </a:blipFill>
            </p:spPr>
            <p:txBody>
              <a:bodyPr/>
              <a:lstStyle/>
              <a:p>
                <a:r>
                  <a:rPr lang="zh-CN" altLang="en-US">
                    <a:noFill/>
                  </a:rPr>
                  <a:t> </a:t>
                </a:r>
              </a:p>
            </p:txBody>
          </p:sp>
        </mc:Fallback>
      </mc:AlternateContent>
      <p:sp>
        <p:nvSpPr>
          <p:cNvPr id="26" name="下箭头 25"/>
          <p:cNvSpPr/>
          <p:nvPr/>
        </p:nvSpPr>
        <p:spPr>
          <a:xfrm>
            <a:off x="7272664" y="4790362"/>
            <a:ext cx="367678" cy="7043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7" name="文本框 26"/>
              <p:cNvSpPr txBox="1"/>
              <p:nvPr/>
            </p:nvSpPr>
            <p:spPr>
              <a:xfrm>
                <a:off x="4373368" y="3832261"/>
                <a:ext cx="3910432" cy="9865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𝑈</m:t>
                          </m:r>
                        </m:e>
                        <m:sub>
                          <m:r>
                            <a:rPr lang="en-US" altLang="zh-CN" sz="2400" b="0" i="1" smtClean="0">
                              <a:latin typeface="Cambria Math" panose="02040503050406030204" pitchFamily="18" charset="0"/>
                            </a:rPr>
                            <m:t>𝑛</m:t>
                          </m:r>
                        </m:sub>
                      </m:sSub>
                      <m:r>
                        <a:rPr lang="en-US" altLang="zh-CN" sz="2400" b="0" i="1" smtClean="0">
                          <a:latin typeface="Cambria Math" panose="02040503050406030204" pitchFamily="18" charset="0"/>
                        </a:rPr>
                        <m:t>=</m:t>
                      </m:r>
                      <m:nary>
                        <m:naryPr>
                          <m:chr m:val="∑"/>
                          <m:supHide m:val="on"/>
                          <m:ctrlPr>
                            <a:rPr lang="en-US" altLang="zh-CN" sz="2400" b="0" i="1" smtClean="0">
                              <a:latin typeface="Cambria Math" panose="02040503050406030204" pitchFamily="18" charset="0"/>
                            </a:rPr>
                          </m:ctrlPr>
                        </m:naryPr>
                        <m:sub>
                          <m:r>
                            <m:rPr>
                              <m:brk m:alnAt="7"/>
                            </m:rPr>
                            <a:rPr lang="en-US" altLang="zh-CN" sz="2400" b="0" i="1" smtClean="0">
                              <a:latin typeface="Cambria Math" panose="02040503050406030204" pitchFamily="18" charset="0"/>
                            </a:rPr>
                            <m:t>𝑟</m:t>
                          </m:r>
                        </m:sub>
                        <m:sup/>
                        <m:e>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𝑈</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e>
                      </m:nary>
                    </m:oMath>
                  </m:oMathPara>
                </a14:m>
                <a:endParaRPr lang="zh-CN" altLang="en-US" sz="2400" dirty="0"/>
              </a:p>
            </p:txBody>
          </p:sp>
        </mc:Choice>
        <mc:Fallback xmlns="">
          <p:sp>
            <p:nvSpPr>
              <p:cNvPr id="27" name="文本框 26"/>
              <p:cNvSpPr txBox="1">
                <a:spLocks noRot="1" noChangeAspect="1" noMove="1" noResize="1" noEditPoints="1" noAdjustHandles="1" noChangeArrowheads="1" noChangeShapeType="1" noTextEdit="1"/>
              </p:cNvSpPr>
              <p:nvPr/>
            </p:nvSpPr>
            <p:spPr>
              <a:xfrm>
                <a:off x="4373368" y="3832261"/>
                <a:ext cx="3910432" cy="986552"/>
              </a:xfrm>
              <a:prstGeom prst="rect">
                <a:avLst/>
              </a:prstGeom>
              <a:blipFill rotWithShape="0">
                <a:blip r:embed="rId1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466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fade">
                                      <p:cBhvr>
                                        <p:cTn id="1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16</a:t>
            </a:fld>
            <a:endParaRPr lang="en-US" sz="2800" dirty="0"/>
          </a:p>
        </p:txBody>
      </p:sp>
      <mc:AlternateContent xmlns:mc="http://schemas.openxmlformats.org/markup-compatibility/2006" xmlns:a14="http://schemas.microsoft.com/office/drawing/2010/main">
        <mc:Choice Requires="a14">
          <p:sp>
            <p:nvSpPr>
              <p:cNvPr id="25" name="文本框 24"/>
              <p:cNvSpPr txBox="1"/>
              <p:nvPr/>
            </p:nvSpPr>
            <p:spPr>
              <a:xfrm>
                <a:off x="1600907" y="1930400"/>
                <a:ext cx="7372350" cy="469809"/>
              </a:xfrm>
              <a:prstGeom prst="rect">
                <a:avLst/>
              </a:prstGeom>
              <a:noFill/>
            </p:spPr>
            <p:txBody>
              <a:bodyPr wrap="square" rtlCol="0">
                <a:spAutoFit/>
              </a:bodyPr>
              <a:lstStyle/>
              <a:p>
                <a:r>
                  <a:rPr lang="en-US" altLang="zh-CN" sz="2400" dirty="0" smtClean="0"/>
                  <a:t>The evicted set: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𝐸</m:t>
                        </m:r>
                      </m:e>
                      <m:sub>
                        <m:r>
                          <a:rPr lang="en-US" altLang="zh-CN" sz="2400" b="0" i="1" smtClean="0">
                            <a:latin typeface="Cambria Math" panose="02040503050406030204" pitchFamily="18" charset="0"/>
                          </a:rPr>
                          <m:t>𝑛</m:t>
                        </m:r>
                      </m:sub>
                    </m:sSub>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𝑡</m:t>
                        </m:r>
                      </m:e>
                    </m:d>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𝑟</m:t>
                    </m:r>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0</m:t>
                        </m:r>
                      </m:e>
                    </m:d>
                    <m:r>
                      <a:rPr lang="en-US" altLang="zh-CN" sz="2400" b="0" i="1" smtClean="0">
                        <a:latin typeface="Cambria Math" panose="02040503050406030204" pitchFamily="18" charset="0"/>
                      </a:rPr>
                      <m:t>=1</m:t>
                    </m:r>
                    <m:r>
                      <a:rPr lang="en-US" altLang="zh-CN" sz="2400" b="0" i="1" smtClean="0">
                        <a:latin typeface="Cambria Math" panose="02040503050406030204" pitchFamily="18" charset="0"/>
                        <a:ea typeface="Cambria Math" panose="02040503050406030204" pitchFamily="18" charset="0"/>
                      </a:rPr>
                      <m: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𝑎</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d>
                      <m:dPr>
                        <m:ctrlPr>
                          <a:rPr lang="en-US" altLang="zh-CN" sz="2400" b="0" i="1" smtClean="0">
                            <a:latin typeface="Cambria Math" panose="02040503050406030204" pitchFamily="18" charset="0"/>
                            <a:ea typeface="Cambria Math" panose="02040503050406030204" pitchFamily="18" charset="0"/>
                          </a:rPr>
                        </m:ctrlPr>
                      </m:dPr>
                      <m:e>
                        <m:r>
                          <a:rPr lang="en-US" altLang="zh-CN" sz="2400" b="0" i="1" smtClean="0">
                            <a:latin typeface="Cambria Math" panose="02040503050406030204" pitchFamily="18" charset="0"/>
                            <a:ea typeface="Cambria Math" panose="02040503050406030204" pitchFamily="18" charset="0"/>
                          </a:rPr>
                          <m:t>𝑡</m:t>
                        </m:r>
                      </m:e>
                    </m:d>
                    <m:r>
                      <a:rPr lang="en-US" altLang="zh-CN" sz="2400" b="0" i="1" smtClean="0">
                        <a:latin typeface="Cambria Math" panose="02040503050406030204" pitchFamily="18" charset="0"/>
                        <a:ea typeface="Cambria Math" panose="02040503050406030204" pitchFamily="18" charset="0"/>
                      </a:rPr>
                      <m:t>=0</m:t>
                    </m:r>
                    <m:r>
                      <a:rPr lang="en-US" altLang="zh-CN" sz="2400" b="0" i="1" smtClean="0">
                        <a:latin typeface="Cambria Math" panose="02040503050406030204" pitchFamily="18" charset="0"/>
                      </a:rPr>
                      <m:t>}</m:t>
                    </m:r>
                  </m:oMath>
                </a14:m>
                <a:endParaRPr lang="zh-CN" altLang="en-US" sz="2400" dirty="0"/>
              </a:p>
            </p:txBody>
          </p:sp>
        </mc:Choice>
        <mc:Fallback xmlns="">
          <p:sp>
            <p:nvSpPr>
              <p:cNvPr id="25" name="文本框 24"/>
              <p:cNvSpPr txBox="1">
                <a:spLocks noRot="1" noChangeAspect="1" noMove="1" noResize="1" noEditPoints="1" noAdjustHandles="1" noChangeArrowheads="1" noChangeShapeType="1" noTextEdit="1"/>
              </p:cNvSpPr>
              <p:nvPr/>
            </p:nvSpPr>
            <p:spPr>
              <a:xfrm>
                <a:off x="1600907" y="1930400"/>
                <a:ext cx="7372350" cy="469809"/>
              </a:xfrm>
              <a:prstGeom prst="rect">
                <a:avLst/>
              </a:prstGeom>
              <a:blipFill rotWithShape="0">
                <a:blip r:embed="rId3"/>
                <a:stretch>
                  <a:fillRect l="-1323" t="-9091" b="-2857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p:cNvSpPr txBox="1"/>
              <p:nvPr/>
            </p:nvSpPr>
            <p:spPr>
              <a:xfrm>
                <a:off x="1600907" y="2502156"/>
                <a:ext cx="8086725" cy="469809"/>
              </a:xfrm>
              <a:prstGeom prst="rect">
                <a:avLst/>
              </a:prstGeom>
              <a:noFill/>
            </p:spPr>
            <p:txBody>
              <a:bodyPr wrap="square" rtlCol="0">
                <a:spAutoFit/>
              </a:bodyPr>
              <a:lstStyle/>
              <a:p>
                <a:r>
                  <a:rPr lang="en-US" altLang="zh-CN" sz="2400" dirty="0" smtClean="0"/>
                  <a:t>The inserted set: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Sub>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𝑡</m:t>
                        </m:r>
                      </m:e>
                    </m:d>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𝑟</m:t>
                    </m:r>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0</m:t>
                        </m:r>
                      </m:e>
                    </m:d>
                    <m:r>
                      <a:rPr lang="en-US" altLang="zh-CN" sz="2400" b="0" i="1" smtClean="0">
                        <a:latin typeface="Cambria Math" panose="02040503050406030204" pitchFamily="18" charset="0"/>
                      </a:rPr>
                      <m:t>=0</m:t>
                    </m:r>
                    <m:r>
                      <a:rPr lang="en-US" altLang="zh-CN" sz="2400" b="0" i="1" smtClean="0">
                        <a:latin typeface="Cambria Math" panose="02040503050406030204" pitchFamily="18" charset="0"/>
                        <a:ea typeface="Cambria Math" panose="02040503050406030204" pitchFamily="18" charset="0"/>
                      </a:rPr>
                      <m: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𝑎</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d>
                      <m:dPr>
                        <m:ctrlPr>
                          <a:rPr lang="en-US" altLang="zh-CN" sz="2400" b="0" i="1" smtClean="0">
                            <a:latin typeface="Cambria Math" panose="02040503050406030204" pitchFamily="18" charset="0"/>
                            <a:ea typeface="Cambria Math" panose="02040503050406030204" pitchFamily="18" charset="0"/>
                          </a:rPr>
                        </m:ctrlPr>
                      </m:dPr>
                      <m:e>
                        <m:r>
                          <a:rPr lang="en-US" altLang="zh-CN" sz="2400" b="0" i="1" smtClean="0">
                            <a:latin typeface="Cambria Math" panose="02040503050406030204" pitchFamily="18" charset="0"/>
                            <a:ea typeface="Cambria Math" panose="02040503050406030204" pitchFamily="18" charset="0"/>
                          </a:rPr>
                          <m:t>𝑡</m:t>
                        </m:r>
                      </m:e>
                    </m:d>
                    <m:r>
                      <a:rPr lang="en-US" altLang="zh-CN" sz="2400" b="0" i="1" smtClean="0">
                        <a:latin typeface="Cambria Math" panose="02040503050406030204" pitchFamily="18" charset="0"/>
                        <a:ea typeface="Cambria Math" panose="02040503050406030204" pitchFamily="18" charset="0"/>
                      </a:rPr>
                      <m:t>=1</m:t>
                    </m:r>
                    <m:r>
                      <a:rPr lang="en-US" altLang="zh-CN" sz="2400" b="0" i="1" smtClean="0">
                        <a:latin typeface="Cambria Math" panose="02040503050406030204" pitchFamily="18" charset="0"/>
                      </a:rPr>
                      <m:t>}</m:t>
                    </m:r>
                  </m:oMath>
                </a14:m>
                <a:endParaRPr lang="zh-CN" altLang="en-US" sz="2400" dirty="0"/>
              </a:p>
            </p:txBody>
          </p:sp>
        </mc:Choice>
        <mc:Fallback xmlns="">
          <p:sp>
            <p:nvSpPr>
              <p:cNvPr id="27" name="文本框 26"/>
              <p:cNvSpPr txBox="1">
                <a:spLocks noRot="1" noChangeAspect="1" noMove="1" noResize="1" noEditPoints="1" noAdjustHandles="1" noChangeArrowheads="1" noChangeShapeType="1" noTextEdit="1"/>
              </p:cNvSpPr>
              <p:nvPr/>
            </p:nvSpPr>
            <p:spPr>
              <a:xfrm>
                <a:off x="1600907" y="2502156"/>
                <a:ext cx="8086725" cy="469809"/>
              </a:xfrm>
              <a:prstGeom prst="rect">
                <a:avLst/>
              </a:prstGeom>
              <a:blipFill rotWithShape="0">
                <a:blip r:embed="rId4"/>
                <a:stretch>
                  <a:fillRect l="-1207" t="-8974" b="-26923"/>
                </a:stretch>
              </a:blipFill>
            </p:spPr>
            <p:txBody>
              <a:bodyPr/>
              <a:lstStyle/>
              <a:p>
                <a:r>
                  <a:rPr lang="zh-CN" altLang="en-US">
                    <a:noFill/>
                  </a:rPr>
                  <a:t> </a:t>
                </a:r>
              </a:p>
            </p:txBody>
          </p:sp>
        </mc:Fallback>
      </mc:AlternateContent>
      <p:sp>
        <p:nvSpPr>
          <p:cNvPr id="24" name="椭圆 23"/>
          <p:cNvSpPr/>
          <p:nvPr/>
        </p:nvSpPr>
        <p:spPr>
          <a:xfrm>
            <a:off x="1807941" y="3418898"/>
            <a:ext cx="1311215" cy="851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1,2,3</a:t>
            </a:r>
            <a:endParaRPr lang="zh-CN" altLang="en-US" dirty="0">
              <a:solidFill>
                <a:schemeClr val="bg1"/>
              </a:solidFill>
            </a:endParaRPr>
          </a:p>
        </p:txBody>
      </p:sp>
      <p:sp>
        <p:nvSpPr>
          <p:cNvPr id="29" name="椭圆 28"/>
          <p:cNvSpPr/>
          <p:nvPr/>
        </p:nvSpPr>
        <p:spPr>
          <a:xfrm>
            <a:off x="3808645" y="3443854"/>
            <a:ext cx="1311215" cy="851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3,5,6</a:t>
            </a:r>
            <a:endParaRPr lang="zh-CN" altLang="en-US" dirty="0">
              <a:solidFill>
                <a:schemeClr val="bg1"/>
              </a:solidFill>
            </a:endParaRPr>
          </a:p>
        </p:txBody>
      </p:sp>
      <p:sp>
        <p:nvSpPr>
          <p:cNvPr id="30" name="右箭头 29"/>
          <p:cNvSpPr/>
          <p:nvPr/>
        </p:nvSpPr>
        <p:spPr>
          <a:xfrm>
            <a:off x="3214047" y="3761704"/>
            <a:ext cx="499707" cy="215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32" name="矩形 31"/>
              <p:cNvSpPr/>
              <p:nvPr/>
            </p:nvSpPr>
            <p:spPr>
              <a:xfrm>
                <a:off x="5849275" y="3418898"/>
                <a:ext cx="2025619" cy="830997"/>
              </a:xfrm>
              <a:prstGeom prst="rect">
                <a:avLst/>
              </a:prstGeom>
            </p:spPr>
            <p:txBody>
              <a:bodyPr wrap="none">
                <a:spAutoFit/>
              </a:bodyPr>
              <a:lstStyle/>
              <a:p>
                <a14:m>
                  <m:oMath xmlns:m="http://schemas.openxmlformats.org/officeDocument/2006/math">
                    <m:sSub>
                      <m:sSubPr>
                        <m:ctrlPr>
                          <a:rPr lang="en-US" altLang="zh-CN" sz="2400" i="1" smtClean="0">
                            <a:latin typeface="Cambria Math" panose="02040503050406030204" pitchFamily="18" charset="0"/>
                          </a:rPr>
                        </m:ctrlPr>
                      </m:sSubPr>
                      <m:e>
                        <m:r>
                          <a:rPr lang="en-US" altLang="zh-CN" sz="2400" i="1">
                            <a:latin typeface="Cambria Math" panose="02040503050406030204" pitchFamily="18" charset="0"/>
                          </a:rPr>
                          <m:t>𝐸</m:t>
                        </m:r>
                      </m:e>
                      <m:sub>
                        <m:r>
                          <a:rPr lang="en-US" altLang="zh-CN" sz="2400" i="1">
                            <a:latin typeface="Cambria Math" panose="02040503050406030204" pitchFamily="18" charset="0"/>
                          </a:rPr>
                          <m:t>𝑛</m:t>
                        </m:r>
                      </m:sub>
                    </m:sSub>
                    <m:d>
                      <m:dPr>
                        <m:ctrlPr>
                          <a:rPr lang="en-US" altLang="zh-CN" sz="2400" i="1">
                            <a:latin typeface="Cambria Math" panose="02040503050406030204" pitchFamily="18" charset="0"/>
                          </a:rPr>
                        </m:ctrlPr>
                      </m:dPr>
                      <m:e>
                        <m:r>
                          <a:rPr lang="en-US" altLang="zh-CN" sz="2400" i="1">
                            <a:latin typeface="Cambria Math" panose="02040503050406030204" pitchFamily="18" charset="0"/>
                          </a:rPr>
                          <m:t>𝑡</m:t>
                        </m:r>
                      </m:e>
                    </m:d>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1,2</m:t>
                        </m:r>
                      </m:e>
                    </m:d>
                  </m:oMath>
                </a14:m>
                <a:r>
                  <a:rPr lang="en-US" altLang="zh-CN" sz="2400" b="0" dirty="0" smtClean="0"/>
                  <a:t> </a:t>
                </a:r>
              </a:p>
              <a:p>
                <a14:m>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Sub>
                    <m:d>
                      <m:dPr>
                        <m:ctrlPr>
                          <a:rPr lang="en-US" altLang="zh-CN" sz="2400" i="1">
                            <a:latin typeface="Cambria Math" panose="02040503050406030204" pitchFamily="18" charset="0"/>
                          </a:rPr>
                        </m:ctrlPr>
                      </m:dPr>
                      <m:e>
                        <m:r>
                          <a:rPr lang="en-US" altLang="zh-CN" sz="2400" i="1">
                            <a:latin typeface="Cambria Math" panose="02040503050406030204" pitchFamily="18" charset="0"/>
                          </a:rPr>
                          <m:t>𝑡</m:t>
                        </m:r>
                      </m:e>
                    </m:d>
                    <m:r>
                      <a:rPr lang="en-US" altLang="zh-CN" sz="2400" b="0" i="1" smtClean="0">
                        <a:latin typeface="Cambria Math" panose="02040503050406030204" pitchFamily="18" charset="0"/>
                      </a:rPr>
                      <m:t>={5,6}</m:t>
                    </m:r>
                  </m:oMath>
                </a14:m>
                <a:r>
                  <a:rPr lang="zh-CN" altLang="en-US" sz="2400" dirty="0" smtClean="0"/>
                  <a:t> </a:t>
                </a:r>
                <a:endParaRPr lang="zh-CN" altLang="en-US" sz="2400" dirty="0"/>
              </a:p>
            </p:txBody>
          </p:sp>
        </mc:Choice>
        <mc:Fallback xmlns="">
          <p:sp>
            <p:nvSpPr>
              <p:cNvPr id="32" name="矩形 31"/>
              <p:cNvSpPr>
                <a:spLocks noRot="1" noChangeAspect="1" noMove="1" noResize="1" noEditPoints="1" noAdjustHandles="1" noChangeArrowheads="1" noChangeShapeType="1" noTextEdit="1"/>
              </p:cNvSpPr>
              <p:nvPr/>
            </p:nvSpPr>
            <p:spPr>
              <a:xfrm>
                <a:off x="5849275" y="3418898"/>
                <a:ext cx="2025619" cy="830997"/>
              </a:xfrm>
              <a:prstGeom prst="rect">
                <a:avLst/>
              </a:prstGeom>
              <a:blipFill rotWithShape="0">
                <a:blip r:embed="rId5"/>
                <a:stretch>
                  <a:fillRect l="-904" b="-955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3898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4" grpId="0" animBg="1"/>
      <p:bldP spid="29" grpId="0" animBg="1"/>
      <p:bldP spid="30" grpId="0" animBg="1"/>
      <p:bldP spid="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solidFill>
                  <a:schemeClr val="bg1">
                    <a:lumMod val="65000"/>
                    <a:lumOff val="35000"/>
                  </a:schemeClr>
                </a:solidFill>
              </a:rPr>
              <a:t>Motivation</a:t>
            </a:r>
          </a:p>
          <a:p>
            <a:pPr>
              <a:lnSpc>
                <a:spcPct val="150000"/>
              </a:lnSpc>
            </a:pPr>
            <a:r>
              <a:rPr lang="en-US" altLang="zh-CN" sz="2400" dirty="0" smtClean="0">
                <a:solidFill>
                  <a:schemeClr val="bg1">
                    <a:lumMod val="65000"/>
                    <a:lumOff val="35000"/>
                  </a:schemeClr>
                </a:solidFill>
              </a:rPr>
              <a:t>System model</a:t>
            </a:r>
          </a:p>
          <a:p>
            <a:pPr>
              <a:lnSpc>
                <a:spcPct val="150000"/>
              </a:lnSpc>
            </a:pPr>
            <a:r>
              <a:rPr lang="en-US" altLang="zh-CN" sz="2400" dirty="0" smtClean="0"/>
              <a:t>Convergence of Nash Equilibria</a:t>
            </a:r>
          </a:p>
          <a:p>
            <a:pPr>
              <a:lnSpc>
                <a:spcPct val="150000"/>
              </a:lnSpc>
            </a:pPr>
            <a:r>
              <a:rPr lang="en-US" altLang="zh-CN" sz="2400" dirty="0" smtClean="0">
                <a:solidFill>
                  <a:schemeClr val="bg1">
                    <a:lumMod val="65000"/>
                    <a:lumOff val="35000"/>
                  </a:schemeClr>
                </a:solidFill>
              </a:rPr>
              <a:t>Simulation </a:t>
            </a:r>
          </a:p>
          <a:p>
            <a:pPr>
              <a:lnSpc>
                <a:spcPct val="150000"/>
              </a:lnSpc>
            </a:pPr>
            <a:r>
              <a:rPr lang="en-US" altLang="zh-CN" sz="2400" dirty="0" smtClean="0">
                <a:solidFill>
                  <a:schemeClr val="bg1">
                    <a:lumMod val="65000"/>
                    <a:lumOff val="35000"/>
                  </a:schemeClr>
                </a:solidFill>
              </a:rPr>
              <a:t>Conclusion </a:t>
            </a:r>
            <a:endParaRPr lang="zh-CN" altLang="en-US" sz="2400" dirty="0">
              <a:solidFill>
                <a:schemeClr val="bg1">
                  <a:lumMod val="65000"/>
                  <a:lumOff val="35000"/>
                </a:schemeClr>
              </a:solidFill>
            </a:endParaRPr>
          </a:p>
        </p:txBody>
      </p:sp>
      <p:sp>
        <p:nvSpPr>
          <p:cNvPr id="4" name="灯片编号占位符 3"/>
          <p:cNvSpPr>
            <a:spLocks noGrp="1"/>
          </p:cNvSpPr>
          <p:nvPr>
            <p:ph type="sldNum" sz="quarter" idx="12"/>
          </p:nvPr>
        </p:nvSpPr>
        <p:spPr/>
        <p:txBody>
          <a:bodyPr/>
          <a:lstStyle/>
          <a:p>
            <a:fld id="{D57F1E4F-1CFF-5643-939E-217C01CDF565}" type="slidenum">
              <a:rPr lang="en-US" sz="2800" smtClean="0"/>
              <a:pPr/>
              <a:t>17</a:t>
            </a:fld>
            <a:endParaRPr lang="en-US" sz="2800" dirty="0"/>
          </a:p>
        </p:txBody>
      </p:sp>
    </p:spTree>
    <p:extLst>
      <p:ext uri="{BB962C8B-B14F-4D97-AF65-F5344CB8AC3E}">
        <p14:creationId xmlns:p14="http://schemas.microsoft.com/office/powerpoint/2010/main" val="286630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18</a:t>
            </a:fld>
            <a:endParaRPr lang="en-US" sz="2800" dirty="0"/>
          </a:p>
        </p:txBody>
      </p:sp>
      <mc:AlternateContent xmlns:mc="http://schemas.openxmlformats.org/markup-compatibility/2006" xmlns:a14="http://schemas.microsoft.com/office/drawing/2010/main">
        <mc:Choice Requires="a14">
          <p:sp>
            <p:nvSpPr>
              <p:cNvPr id="59" name="内容占位符 2"/>
              <p:cNvSpPr txBox="1">
                <a:spLocks/>
              </p:cNvSpPr>
              <p:nvPr/>
            </p:nvSpPr>
            <p:spPr>
              <a:xfrm>
                <a:off x="947156" y="2660124"/>
                <a:ext cx="9421406" cy="252346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pPr>
                <a:r>
                  <a:rPr lang="en-US" altLang="zh-CN" sz="2400" dirty="0" smtClean="0">
                    <a:solidFill>
                      <a:schemeClr val="accent1"/>
                    </a:solidFill>
                    <a:latin typeface="Book Antiqua" panose="02040602050305030304" pitchFamily="18" charset="0"/>
                  </a:rPr>
                  <a:t>Definition 1 </a:t>
                </a:r>
                <a:r>
                  <a:rPr lang="en-US" altLang="zh-CN" sz="2400" dirty="0">
                    <a:solidFill>
                      <a:schemeClr val="accent1"/>
                    </a:solidFill>
                    <a:latin typeface="Book Antiqua" panose="02040602050305030304" pitchFamily="18" charset="0"/>
                  </a:rPr>
                  <a:t>(Better </a:t>
                </a:r>
                <a:r>
                  <a:rPr lang="en-US" altLang="zh-CN" sz="2400" dirty="0" smtClean="0">
                    <a:solidFill>
                      <a:schemeClr val="accent1"/>
                    </a:solidFill>
                    <a:latin typeface="Book Antiqua" panose="02040602050305030304" pitchFamily="18" charset="0"/>
                  </a:rPr>
                  <a:t>Reply </a:t>
                </a:r>
                <a:r>
                  <a:rPr lang="en-US" altLang="zh-CN" sz="2400" dirty="0">
                    <a:solidFill>
                      <a:schemeClr val="accent1"/>
                    </a:solidFill>
                    <a:latin typeface="Book Antiqua" panose="02040602050305030304" pitchFamily="18" charset="0"/>
                  </a:rPr>
                  <a:t>Update). </a:t>
                </a:r>
                <a:r>
                  <a:rPr lang="en-US" altLang="zh-CN" sz="2400" i="1" dirty="0">
                    <a:latin typeface="Book Antiqua" panose="02040602050305030304" pitchFamily="18" charset="0"/>
                  </a:rPr>
                  <a:t>The event where a player n changes its choice of strategy from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𝑛</m:t>
                        </m:r>
                      </m:sub>
                    </m:sSub>
                  </m:oMath>
                </a14:m>
                <a:r>
                  <a:rPr lang="zh-CN" altLang="en-US" sz="2400" i="1" dirty="0">
                    <a:latin typeface="Book Antiqua" panose="02040602050305030304" pitchFamily="18" charset="0"/>
                  </a:rPr>
                  <a:t> </a:t>
                </a:r>
                <a:r>
                  <a:rPr lang="en-US" altLang="zh-CN" sz="2400" i="1" dirty="0">
                    <a:latin typeface="Book Antiqua" panose="02040602050305030304" pitchFamily="18" charset="0"/>
                  </a:rPr>
                  <a:t>to </a:t>
                </a:r>
                <a:r>
                  <a:rPr lang="en-US" altLang="zh-CN" sz="2400" i="1" dirty="0" smtClean="0">
                    <a:latin typeface="Book Antiqua" panose="02040602050305030304" pitchFamily="18" charset="0"/>
                  </a:rPr>
                  <a:t>r </a:t>
                </a:r>
                <a:r>
                  <a:rPr lang="en-US" altLang="zh-CN" sz="2400" i="1" dirty="0">
                    <a:latin typeface="Book Antiqua" panose="02040602050305030304" pitchFamily="18" charset="0"/>
                  </a:rPr>
                  <a:t>is a better </a:t>
                </a:r>
                <a:r>
                  <a:rPr lang="en-US" altLang="zh-CN" sz="2400" i="1" dirty="0" smtClean="0">
                    <a:latin typeface="Book Antiqua" panose="02040602050305030304" pitchFamily="18" charset="0"/>
                  </a:rPr>
                  <a:t>reply </a:t>
                </a:r>
                <a:r>
                  <a:rPr lang="en-US" altLang="zh-CN" sz="2400" i="1" dirty="0">
                    <a:latin typeface="Book Antiqua" panose="02040602050305030304" pitchFamily="18" charset="0"/>
                  </a:rPr>
                  <a:t>update if and only if </a:t>
                </a:r>
                <a14:m>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𝑈</m:t>
                        </m:r>
                      </m:e>
                      <m:sub>
                        <m:r>
                          <a:rPr lang="en-US" altLang="zh-CN" sz="2400" i="1">
                            <a:latin typeface="Cambria Math" panose="02040503050406030204" pitchFamily="18" charset="0"/>
                          </a:rPr>
                          <m:t>𝑛</m:t>
                        </m:r>
                      </m:sub>
                    </m:sSub>
                    <m:d>
                      <m:dPr>
                        <m:ctrlPr>
                          <a:rPr lang="en-US" altLang="zh-CN" sz="2400" i="1">
                            <a:latin typeface="Cambria Math" panose="02040503050406030204" pitchFamily="18" charset="0"/>
                          </a:rPr>
                        </m:ctrlPr>
                      </m:dPr>
                      <m:e>
                        <m:r>
                          <a:rPr lang="en-US" altLang="zh-CN" sz="2400" b="0" i="1" smtClean="0">
                            <a:latin typeface="Cambria Math" panose="02040503050406030204" pitchFamily="18" charset="0"/>
                          </a:rPr>
                          <m:t>𝑟</m:t>
                        </m:r>
                        <m:r>
                          <a:rPr lang="en-US" altLang="zh-CN" sz="2400" i="1">
                            <a:latin typeface="Cambria Math" panose="02040503050406030204" pitchFamily="18" charset="0"/>
                          </a:rPr>
                          <m:t>, </m:t>
                        </m:r>
                        <m:sSub>
                          <m:sSubPr>
                            <m:ctrlPr>
                              <a:rPr lang="en-US" altLang="zh-CN" sz="2400" i="1">
                                <a:latin typeface="Cambria Math" panose="02040503050406030204" pitchFamily="18" charset="0"/>
                              </a:rPr>
                            </m:ctrlPr>
                          </m:sSubPr>
                          <m:e>
                            <m:r>
                              <a:rPr lang="en-US" altLang="zh-CN" sz="2400" b="1" i="1">
                                <a:latin typeface="Cambria Math" panose="02040503050406030204" pitchFamily="18" charset="0"/>
                              </a:rPr>
                              <m:t>𝒙</m:t>
                            </m:r>
                          </m:e>
                          <m:sub>
                            <m:r>
                              <a:rPr lang="en-US" altLang="zh-CN" sz="2400" i="1">
                                <a:latin typeface="Cambria Math" panose="02040503050406030204" pitchFamily="18" charset="0"/>
                              </a:rPr>
                              <m:t>−</m:t>
                            </m:r>
                            <m:r>
                              <a:rPr lang="en-US" altLang="zh-CN" sz="2400" i="1">
                                <a:latin typeface="Cambria Math" panose="02040503050406030204" pitchFamily="18" charset="0"/>
                              </a:rPr>
                              <m:t>𝑛</m:t>
                            </m:r>
                          </m:sub>
                        </m:sSub>
                      </m:e>
                    </m:d>
                    <m:r>
                      <a:rPr lang="en-US" altLang="zh-CN" sz="2400" i="1">
                        <a:latin typeface="Cambria Math" panose="02040503050406030204" pitchFamily="18" charset="0"/>
                      </a:rPr>
                      <m:t>&gt;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𝑈</m:t>
                        </m:r>
                      </m:e>
                      <m:sub>
                        <m:r>
                          <a:rPr lang="en-US" altLang="zh-CN" sz="2400" i="1">
                            <a:latin typeface="Cambria Math" panose="02040503050406030204" pitchFamily="18" charset="0"/>
                          </a:rPr>
                          <m:t>𝑛</m:t>
                        </m:r>
                      </m:sub>
                    </m:sSub>
                    <m:d>
                      <m:dPr>
                        <m:ctrlPr>
                          <a:rPr lang="en-US" altLang="zh-CN" sz="2400" i="1">
                            <a:latin typeface="Cambria Math" panose="02040503050406030204" pitchFamily="18" charset="0"/>
                          </a:rPr>
                        </m:ctrlPr>
                      </m:d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𝑛</m:t>
                            </m:r>
                          </m:sub>
                        </m:sSub>
                        <m:r>
                          <a:rPr lang="en-US" altLang="zh-CN" sz="2400" i="1">
                            <a:latin typeface="Cambria Math" panose="02040503050406030204" pitchFamily="18" charset="0"/>
                          </a:rPr>
                          <m:t>, </m:t>
                        </m:r>
                        <m:sSub>
                          <m:sSubPr>
                            <m:ctrlPr>
                              <a:rPr lang="en-US" altLang="zh-CN" sz="2400" i="1">
                                <a:latin typeface="Cambria Math" panose="02040503050406030204" pitchFamily="18" charset="0"/>
                              </a:rPr>
                            </m:ctrlPr>
                          </m:sSubPr>
                          <m:e>
                            <m:r>
                              <a:rPr lang="en-US" altLang="zh-CN" sz="2400" b="1" i="1">
                                <a:latin typeface="Cambria Math" panose="02040503050406030204" pitchFamily="18" charset="0"/>
                              </a:rPr>
                              <m:t>𝒙</m:t>
                            </m:r>
                          </m:e>
                          <m:sub>
                            <m:r>
                              <a:rPr lang="en-US" altLang="zh-CN" sz="2400" i="1">
                                <a:latin typeface="Cambria Math" panose="02040503050406030204" pitchFamily="18" charset="0"/>
                              </a:rPr>
                              <m:t>−</m:t>
                            </m:r>
                            <m:r>
                              <a:rPr lang="en-US" altLang="zh-CN" sz="2400" i="1">
                                <a:latin typeface="Cambria Math" panose="02040503050406030204" pitchFamily="18" charset="0"/>
                              </a:rPr>
                              <m:t>𝑛</m:t>
                            </m:r>
                          </m:sub>
                        </m:sSub>
                      </m:e>
                    </m:d>
                  </m:oMath>
                </a14:m>
                <a:r>
                  <a:rPr lang="en-US" altLang="zh-CN" sz="2400" i="1" dirty="0">
                    <a:latin typeface="Book Antiqua" panose="02040602050305030304" pitchFamily="18" charset="0"/>
                  </a:rPr>
                  <a:t>, where we write the argument of the function as </a:t>
                </a:r>
                <a14:m>
                  <m:oMath xmlns:m="http://schemas.openxmlformats.org/officeDocument/2006/math">
                    <m:r>
                      <a:rPr lang="en-US" altLang="zh-CN" sz="2400" b="1" i="1">
                        <a:latin typeface="Cambria Math" panose="02040503050406030204" pitchFamily="18" charset="0"/>
                      </a:rPr>
                      <m:t>𝒙</m:t>
                    </m:r>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𝑛</m:t>
                        </m:r>
                      </m:sub>
                    </m:sSub>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m:t>
                        </m:r>
                        <m:r>
                          <a:rPr lang="en-US" altLang="zh-CN" sz="2400" i="1">
                            <a:latin typeface="Cambria Math" panose="02040503050406030204" pitchFamily="18" charset="0"/>
                          </a:rPr>
                          <m:t>𝑛</m:t>
                        </m:r>
                      </m:sub>
                    </m:sSub>
                    <m:r>
                      <a:rPr lang="en-US" altLang="zh-CN" sz="2400" i="1">
                        <a:latin typeface="Cambria Math" panose="02040503050406030204" pitchFamily="18" charset="0"/>
                      </a:rPr>
                      <m:t>)</m:t>
                    </m:r>
                  </m:oMath>
                </a14:m>
                <a:r>
                  <a:rPr lang="zh-CN" altLang="en-US" sz="2400" i="1" dirty="0">
                    <a:latin typeface="Book Antiqua" panose="02040602050305030304" pitchFamily="18" charset="0"/>
                  </a:rPr>
                  <a:t> </a:t>
                </a:r>
                <a:r>
                  <a:rPr lang="en-US" altLang="zh-CN" sz="2400" i="1" dirty="0">
                    <a:latin typeface="Book Antiqua" panose="02040602050305030304" pitchFamily="18" charset="0"/>
                  </a:rPr>
                  <a:t>with </a:t>
                </a:r>
                <a14:m>
                  <m:oMath xmlns:m="http://schemas.openxmlformats.org/officeDocument/2006/math">
                    <m:sSub>
                      <m:sSubPr>
                        <m:ctrlPr>
                          <a:rPr lang="en-US" altLang="zh-CN" sz="2400" i="1">
                            <a:latin typeface="Cambria Math" panose="02040503050406030204" pitchFamily="18" charset="0"/>
                          </a:rPr>
                        </m:ctrlPr>
                      </m:sSubPr>
                      <m:e>
                        <m:r>
                          <a:rPr lang="en-US" altLang="zh-CN" sz="2400" b="1" i="1">
                            <a:latin typeface="Cambria Math" panose="02040503050406030204" pitchFamily="18" charset="0"/>
                          </a:rPr>
                          <m:t>𝒙</m:t>
                        </m:r>
                      </m:e>
                      <m:sub>
                        <m:r>
                          <a:rPr lang="en-US" altLang="zh-CN" sz="2400" i="1">
                            <a:latin typeface="Cambria Math" panose="02040503050406030204" pitchFamily="18" charset="0"/>
                          </a:rPr>
                          <m:t>−</m:t>
                        </m:r>
                        <m:r>
                          <a:rPr lang="en-US" altLang="zh-CN" sz="2400" i="1">
                            <a:latin typeface="Cambria Math" panose="02040503050406030204" pitchFamily="18" charset="0"/>
                          </a:rPr>
                          <m:t>𝑛</m:t>
                        </m:r>
                      </m:sub>
                    </m:sSub>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1</m:t>
                        </m:r>
                      </m:sub>
                    </m:sSub>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𝑛</m:t>
                        </m:r>
                        <m:r>
                          <a:rPr lang="en-US" altLang="zh-CN" sz="2400" i="1">
                            <a:latin typeface="Cambria Math" panose="02040503050406030204" pitchFamily="18" charset="0"/>
                          </a:rPr>
                          <m:t>−1</m:t>
                        </m:r>
                      </m:sub>
                    </m:sSub>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𝑛</m:t>
                        </m:r>
                        <m:r>
                          <a:rPr lang="en-US" altLang="zh-CN" sz="2400" i="1">
                            <a:latin typeface="Cambria Math" panose="02040503050406030204" pitchFamily="18" charset="0"/>
                          </a:rPr>
                          <m:t>+1</m:t>
                        </m:r>
                      </m:sub>
                    </m:sSub>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𝑥</m:t>
                        </m:r>
                      </m:e>
                      <m:sub>
                        <m:r>
                          <a:rPr lang="en-US" altLang="zh-CN" sz="2400" i="1">
                            <a:latin typeface="Cambria Math" panose="02040503050406030204" pitchFamily="18" charset="0"/>
                          </a:rPr>
                          <m:t>𝑁</m:t>
                        </m:r>
                      </m:sub>
                    </m:sSub>
                    <m:r>
                      <a:rPr lang="en-US" altLang="zh-CN" sz="2400" i="1">
                        <a:latin typeface="Cambria Math" panose="02040503050406030204" pitchFamily="18" charset="0"/>
                      </a:rPr>
                      <m:t>)</m:t>
                    </m:r>
                  </m:oMath>
                </a14:m>
                <a:r>
                  <a:rPr lang="zh-CN" altLang="en-US" sz="2400" i="1" dirty="0">
                    <a:latin typeface="Book Antiqua" panose="02040602050305030304" pitchFamily="18" charset="0"/>
                  </a:rPr>
                  <a:t> </a:t>
                </a:r>
                <a:r>
                  <a:rPr lang="en-US" altLang="zh-CN" sz="2400" i="1" dirty="0">
                    <a:latin typeface="Book Antiqua" panose="02040602050305030304" pitchFamily="18" charset="0"/>
                  </a:rPr>
                  <a:t>representing the strategy profile of all </a:t>
                </a:r>
                <a:r>
                  <a:rPr lang="en-US" altLang="zh-CN" sz="2400" i="1" dirty="0" smtClean="0">
                    <a:latin typeface="Book Antiqua" panose="02040602050305030304" pitchFamily="18" charset="0"/>
                  </a:rPr>
                  <a:t>users </a:t>
                </a:r>
                <a:r>
                  <a:rPr lang="en-US" altLang="zh-CN" sz="2400" i="1" dirty="0">
                    <a:latin typeface="Book Antiqua" panose="02040602050305030304" pitchFamily="18" charset="0"/>
                  </a:rPr>
                  <a:t>except </a:t>
                </a:r>
                <a:r>
                  <a:rPr lang="en-US" altLang="zh-CN" sz="2400" i="1" dirty="0" smtClean="0">
                    <a:latin typeface="Book Antiqua" panose="02040602050305030304" pitchFamily="18" charset="0"/>
                  </a:rPr>
                  <a:t>player n.</a:t>
                </a:r>
                <a:endParaRPr lang="zh-CN" altLang="en-US" sz="2400" i="1" dirty="0">
                  <a:latin typeface="Book Antiqua" panose="02040602050305030304" pitchFamily="18" charset="0"/>
                </a:endParaRPr>
              </a:p>
            </p:txBody>
          </p:sp>
        </mc:Choice>
        <mc:Fallback xmlns="">
          <p:sp>
            <p:nvSpPr>
              <p:cNvPr id="59" name="内容占位符 2"/>
              <p:cNvSpPr txBox="1">
                <a:spLocks noRot="1" noChangeAspect="1" noMove="1" noResize="1" noEditPoints="1" noAdjustHandles="1" noChangeArrowheads="1" noChangeShapeType="1" noTextEdit="1"/>
              </p:cNvSpPr>
              <p:nvPr/>
            </p:nvSpPr>
            <p:spPr>
              <a:xfrm>
                <a:off x="947156" y="2660124"/>
                <a:ext cx="9421406" cy="2523467"/>
              </a:xfrm>
              <a:prstGeom prst="rect">
                <a:avLst/>
              </a:prstGeom>
              <a:blipFill rotWithShape="0">
                <a:blip r:embed="rId3"/>
                <a:stretch>
                  <a:fillRect l="-517" r="-194"/>
                </a:stretch>
              </a:blipFill>
            </p:spPr>
            <p:txBody>
              <a:bodyPr/>
              <a:lstStyle/>
              <a:p>
                <a:r>
                  <a:rPr lang="zh-CN" altLang="en-US">
                    <a:noFill/>
                  </a:rPr>
                  <a:t> </a:t>
                </a:r>
              </a:p>
            </p:txBody>
          </p:sp>
        </mc:Fallback>
      </mc:AlternateContent>
      <p:sp>
        <p:nvSpPr>
          <p:cNvPr id="5" name="文本框 4"/>
          <p:cNvSpPr txBox="1"/>
          <p:nvPr/>
        </p:nvSpPr>
        <p:spPr>
          <a:xfrm>
            <a:off x="827235" y="1740135"/>
            <a:ext cx="4958968" cy="523220"/>
          </a:xfrm>
          <a:prstGeom prst="rect">
            <a:avLst/>
          </a:prstGeom>
          <a:noFill/>
        </p:spPr>
        <p:txBody>
          <a:bodyPr wrap="square" rtlCol="0">
            <a:spAutoFit/>
          </a:bodyPr>
          <a:lstStyle/>
          <a:p>
            <a:r>
              <a:rPr lang="en-US" altLang="zh-CN" sz="2800" dirty="0" smtClean="0"/>
              <a:t>Key concept in game theory</a:t>
            </a:r>
            <a:endParaRPr lang="zh-CN" altLang="en-US" sz="2800" dirty="0"/>
          </a:p>
        </p:txBody>
      </p:sp>
    </p:spTree>
    <p:extLst>
      <p:ext uri="{BB962C8B-B14F-4D97-AF65-F5344CB8AC3E}">
        <p14:creationId xmlns:p14="http://schemas.microsoft.com/office/powerpoint/2010/main" val="159487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19</a:t>
            </a:fld>
            <a:endParaRPr lang="en-US" sz="2800" dirty="0"/>
          </a:p>
        </p:txBody>
      </p:sp>
      <p:sp>
        <p:nvSpPr>
          <p:cNvPr id="61" name="内容占位符 2"/>
          <p:cNvSpPr txBox="1">
            <a:spLocks/>
          </p:cNvSpPr>
          <p:nvPr/>
        </p:nvSpPr>
        <p:spPr>
          <a:xfrm>
            <a:off x="677334" y="4029945"/>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pPr>
            <a:r>
              <a:rPr lang="en-US" altLang="zh-CN" sz="2400" dirty="0" smtClean="0">
                <a:solidFill>
                  <a:schemeClr val="accent1"/>
                </a:solidFill>
                <a:latin typeface="Book Antiqua" panose="02040602050305030304" pitchFamily="18" charset="0"/>
              </a:rPr>
              <a:t>Definition </a:t>
            </a:r>
            <a:r>
              <a:rPr lang="en-US" altLang="zh-CN" sz="2400" dirty="0">
                <a:solidFill>
                  <a:schemeClr val="accent1"/>
                </a:solidFill>
                <a:latin typeface="Book Antiqua" panose="02040602050305030304" pitchFamily="18" charset="0"/>
              </a:rPr>
              <a:t>3</a:t>
            </a:r>
            <a:r>
              <a:rPr lang="en-US" altLang="zh-CN" sz="2400" dirty="0" smtClean="0">
                <a:solidFill>
                  <a:schemeClr val="accent1"/>
                </a:solidFill>
                <a:latin typeface="Book Antiqua" panose="02040602050305030304" pitchFamily="18" charset="0"/>
              </a:rPr>
              <a:t> (Finite Improvement Property). </a:t>
            </a:r>
            <a:r>
              <a:rPr lang="en-US" altLang="zh-CN" sz="2400" i="1" dirty="0">
                <a:latin typeface="Book Antiqua" panose="02040602050305030304" pitchFamily="18" charset="0"/>
              </a:rPr>
              <a:t>A </a:t>
            </a:r>
            <a:r>
              <a:rPr lang="en-US" altLang="zh-CN" sz="2400" i="1" dirty="0" smtClean="0">
                <a:latin typeface="Book Antiqua" panose="02040602050305030304" pitchFamily="18" charset="0"/>
              </a:rPr>
              <a:t>game has the finite improvement property if any asynchronous better reply update process terminates at a pure NE within a finite number of updates.</a:t>
            </a: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77334" y="2161596"/>
                <a:ext cx="9421406" cy="1402880"/>
              </a:xfrm>
            </p:spPr>
            <p:txBody>
              <a:bodyPr>
                <a:normAutofit lnSpcReduction="10000"/>
              </a:bodyPr>
              <a:lstStyle/>
              <a:p>
                <a:pPr>
                  <a:lnSpc>
                    <a:spcPct val="120000"/>
                  </a:lnSpc>
                </a:pPr>
                <a:r>
                  <a:rPr lang="en-US" altLang="zh-CN" sz="2400" dirty="0" smtClean="0">
                    <a:solidFill>
                      <a:schemeClr val="accent1"/>
                    </a:solidFill>
                    <a:latin typeface="Book Antiqua" panose="02040602050305030304" pitchFamily="18" charset="0"/>
                  </a:rPr>
                  <a:t>Definition 2 (Pure Nash Equilibrium).</a:t>
                </a:r>
                <a:r>
                  <a:rPr lang="en-US" altLang="zh-CN" sz="2400" dirty="0" smtClean="0">
                    <a:latin typeface="Book Antiqua" panose="02040602050305030304" pitchFamily="18" charset="0"/>
                  </a:rPr>
                  <a:t> </a:t>
                </a:r>
                <a:r>
                  <a:rPr lang="en-US" altLang="zh-CN" sz="2400" i="1" dirty="0" smtClean="0">
                    <a:latin typeface="Book Antiqua" panose="02040602050305030304" pitchFamily="18" charset="0"/>
                  </a:rPr>
                  <a:t>A strategy profile </a:t>
                </a:r>
                <a14:m>
                  <m:oMath xmlns:m="http://schemas.openxmlformats.org/officeDocument/2006/math">
                    <m:r>
                      <a:rPr lang="en-US" altLang="zh-CN" sz="2400" b="1" i="1" smtClean="0">
                        <a:latin typeface="Cambria Math" panose="02040503050406030204" pitchFamily="18" charset="0"/>
                      </a:rPr>
                      <m:t>𝒙</m:t>
                    </m:r>
                  </m:oMath>
                </a14:m>
                <a:r>
                  <a:rPr lang="en-US" altLang="zh-CN" sz="2400" i="1" dirty="0" smtClean="0">
                    <a:latin typeface="Book Antiqua" panose="02040602050305030304" pitchFamily="18" charset="0"/>
                  </a:rPr>
                  <a:t> is a pure NE if no users at </a:t>
                </a:r>
                <a14:m>
                  <m:oMath xmlns:m="http://schemas.openxmlformats.org/officeDocument/2006/math">
                    <m:r>
                      <a:rPr lang="en-US" altLang="zh-CN" sz="2400" b="1" i="1">
                        <a:latin typeface="Cambria Math" panose="02040503050406030204" pitchFamily="18" charset="0"/>
                      </a:rPr>
                      <m:t>𝒙</m:t>
                    </m:r>
                  </m:oMath>
                </a14:m>
                <a:r>
                  <a:rPr lang="en-US" altLang="zh-CN" sz="2400" i="1" dirty="0" smtClean="0">
                    <a:latin typeface="Book Antiqua" panose="02040602050305030304" pitchFamily="18" charset="0"/>
                  </a:rPr>
                  <a:t> can perform a better reply update, i.e., </a:t>
                </a:r>
                <a14:m>
                  <m:oMath xmlns:m="http://schemas.openxmlformats.org/officeDocument/2006/math">
                    <m:sSub>
                      <m:sSubPr>
                        <m:ctrlPr>
                          <a:rPr lang="en-US" altLang="zh-CN" sz="2400" i="1">
                            <a:latin typeface="Cambria Math" panose="02040503050406030204" pitchFamily="18" charset="0"/>
                          </a:rPr>
                        </m:ctrlPr>
                      </m:sSubPr>
                      <m:e>
                        <m:r>
                          <a:rPr lang="en-US" altLang="zh-CN" sz="2400" b="0" i="1">
                            <a:latin typeface="Cambria Math" panose="02040503050406030204" pitchFamily="18" charset="0"/>
                          </a:rPr>
                          <m:t>𝑈</m:t>
                        </m:r>
                      </m:e>
                      <m:sub>
                        <m:r>
                          <a:rPr lang="en-US" altLang="zh-CN" sz="2400" b="0" i="1">
                            <a:latin typeface="Cambria Math" panose="02040503050406030204" pitchFamily="18" charset="0"/>
                          </a:rPr>
                          <m:t>𝑛</m:t>
                        </m:r>
                      </m:sub>
                    </m:sSub>
                    <m:d>
                      <m:dPr>
                        <m:ctrlPr>
                          <a:rPr lang="en-US" altLang="zh-CN" sz="2400" i="1">
                            <a:latin typeface="Cambria Math" panose="02040503050406030204" pitchFamily="18" charset="0"/>
                          </a:rPr>
                        </m:ctrlPr>
                      </m:dPr>
                      <m:e>
                        <m:r>
                          <a:rPr lang="en-US" altLang="zh-CN" sz="2400" b="0" i="1" smtClean="0">
                            <a:latin typeface="Cambria Math" panose="02040503050406030204" pitchFamily="18" charset="0"/>
                          </a:rPr>
                          <m:t>𝑟</m:t>
                        </m:r>
                        <m:r>
                          <a:rPr lang="en-US" altLang="zh-CN" sz="2400" b="0" i="1">
                            <a:latin typeface="Cambria Math" panose="02040503050406030204" pitchFamily="18" charset="0"/>
                          </a:rPr>
                          <m:t>, </m:t>
                        </m:r>
                        <m:sSub>
                          <m:sSubPr>
                            <m:ctrlPr>
                              <a:rPr lang="en-US" altLang="zh-CN" sz="2400" i="1">
                                <a:latin typeface="Cambria Math" panose="02040503050406030204" pitchFamily="18" charset="0"/>
                              </a:rPr>
                            </m:ctrlPr>
                          </m:sSubPr>
                          <m:e>
                            <m:r>
                              <a:rPr lang="en-US" altLang="zh-CN" sz="2400" b="1" i="1">
                                <a:latin typeface="Cambria Math" panose="02040503050406030204" pitchFamily="18" charset="0"/>
                              </a:rPr>
                              <m:t>𝒙</m:t>
                            </m:r>
                          </m:e>
                          <m:sub>
                            <m:r>
                              <a:rPr lang="en-US" altLang="zh-CN" sz="2400" b="0" i="1">
                                <a:latin typeface="Cambria Math" panose="02040503050406030204" pitchFamily="18" charset="0"/>
                              </a:rPr>
                              <m:t>−</m:t>
                            </m:r>
                            <m:r>
                              <a:rPr lang="en-US" altLang="zh-CN" sz="2400" b="0" i="1">
                                <a:latin typeface="Cambria Math" panose="02040503050406030204" pitchFamily="18" charset="0"/>
                              </a:rPr>
                              <m:t>𝑛</m:t>
                            </m:r>
                          </m:sub>
                        </m:sSub>
                      </m:e>
                    </m:d>
                    <m:r>
                      <a:rPr lang="en-US" altLang="zh-CN" sz="2400" b="0" i="1">
                        <a:latin typeface="Cambria Math" panose="02040503050406030204" pitchFamily="18" charset="0"/>
                      </a:rPr>
                      <m:t>&gt;</m:t>
                    </m:r>
                    <m:sSub>
                      <m:sSubPr>
                        <m:ctrlPr>
                          <a:rPr lang="en-US" altLang="zh-CN" sz="2400" i="1">
                            <a:latin typeface="Cambria Math" panose="02040503050406030204" pitchFamily="18" charset="0"/>
                          </a:rPr>
                        </m:ctrlPr>
                      </m:sSubPr>
                      <m:e>
                        <m:r>
                          <a:rPr lang="en-US" altLang="zh-CN" sz="2400" b="0" i="1">
                            <a:latin typeface="Cambria Math" panose="02040503050406030204" pitchFamily="18" charset="0"/>
                          </a:rPr>
                          <m:t>𝑈</m:t>
                        </m:r>
                      </m:e>
                      <m:sub>
                        <m:r>
                          <a:rPr lang="en-US" altLang="zh-CN" sz="2400" b="0" i="1">
                            <a:latin typeface="Cambria Math" panose="02040503050406030204" pitchFamily="18" charset="0"/>
                          </a:rPr>
                          <m:t>𝑛</m:t>
                        </m:r>
                      </m:sub>
                    </m:sSub>
                    <m:d>
                      <m:dPr>
                        <m:ctrlPr>
                          <a:rPr lang="en-US" altLang="zh-CN" sz="2400" i="1">
                            <a:latin typeface="Cambria Math" panose="02040503050406030204" pitchFamily="18" charset="0"/>
                          </a:rPr>
                        </m:ctrlPr>
                      </m:dPr>
                      <m:e>
                        <m:sSub>
                          <m:sSubPr>
                            <m:ctrlPr>
                              <a:rPr lang="en-US" altLang="zh-CN" sz="2400" i="1">
                                <a:latin typeface="Cambria Math" panose="02040503050406030204" pitchFamily="18" charset="0"/>
                              </a:rPr>
                            </m:ctrlPr>
                          </m:sSubPr>
                          <m:e>
                            <m:r>
                              <a:rPr lang="en-US" altLang="zh-CN" sz="2400" b="0" i="1">
                                <a:latin typeface="Cambria Math" panose="02040503050406030204" pitchFamily="18" charset="0"/>
                              </a:rPr>
                              <m:t>𝑥</m:t>
                            </m:r>
                          </m:e>
                          <m:sub>
                            <m:r>
                              <a:rPr lang="en-US" altLang="zh-CN" sz="2400" b="0" i="1">
                                <a:latin typeface="Cambria Math" panose="02040503050406030204" pitchFamily="18" charset="0"/>
                              </a:rPr>
                              <m:t>𝑛</m:t>
                            </m:r>
                          </m:sub>
                        </m:sSub>
                        <m:r>
                          <a:rPr lang="en-US" altLang="zh-CN" sz="2400" b="0" i="1">
                            <a:latin typeface="Cambria Math" panose="02040503050406030204" pitchFamily="18" charset="0"/>
                          </a:rPr>
                          <m:t>, </m:t>
                        </m:r>
                        <m:sSub>
                          <m:sSubPr>
                            <m:ctrlPr>
                              <a:rPr lang="en-US" altLang="zh-CN" sz="2400" i="1">
                                <a:latin typeface="Cambria Math" panose="02040503050406030204" pitchFamily="18" charset="0"/>
                              </a:rPr>
                            </m:ctrlPr>
                          </m:sSubPr>
                          <m:e>
                            <m:r>
                              <a:rPr lang="en-US" altLang="zh-CN" sz="2400" b="1" i="1">
                                <a:latin typeface="Cambria Math" panose="02040503050406030204" pitchFamily="18" charset="0"/>
                              </a:rPr>
                              <m:t>𝒙</m:t>
                            </m:r>
                          </m:e>
                          <m:sub>
                            <m:r>
                              <a:rPr lang="en-US" altLang="zh-CN" sz="2400" b="0" i="1">
                                <a:latin typeface="Cambria Math" panose="02040503050406030204" pitchFamily="18" charset="0"/>
                              </a:rPr>
                              <m:t>−</m:t>
                            </m:r>
                            <m:r>
                              <a:rPr lang="en-US" altLang="zh-CN" sz="2400" b="0" i="1">
                                <a:latin typeface="Cambria Math" panose="02040503050406030204" pitchFamily="18" charset="0"/>
                              </a:rPr>
                              <m:t>𝑛</m:t>
                            </m:r>
                          </m:sub>
                        </m:sSub>
                      </m:e>
                    </m:d>
                  </m:oMath>
                </a14:m>
                <a:r>
                  <a:rPr lang="en-US" altLang="zh-CN" sz="2400" i="1" dirty="0" smtClean="0">
                    <a:latin typeface="Book Antiqua" panose="02040602050305030304" pitchFamily="18" charset="0"/>
                  </a:rPr>
                  <a:t> for any </a:t>
                </a:r>
                <a14:m>
                  <m:oMath xmlns:m="http://schemas.openxmlformats.org/officeDocument/2006/math">
                    <m:r>
                      <a:rPr lang="en-US" altLang="zh-CN" sz="2400" b="0" i="1" smtClean="0">
                        <a:latin typeface="Cambria Math" panose="02040503050406030204" pitchFamily="18" charset="0"/>
                      </a:rPr>
                      <m:t>𝑟</m:t>
                    </m:r>
                    <m:r>
                      <a:rPr lang="en-US" altLang="zh-CN" sz="2400" b="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ℛ</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𝑎𝑛𝑑</m:t>
                    </m:r>
                    <m:r>
                      <a:rPr lang="en-US" altLang="zh-CN" sz="2400" b="0" i="1" smtClean="0">
                        <a:latin typeface="Cambria Math" panose="02040503050406030204" pitchFamily="18" charset="0"/>
                        <a:ea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𝑛</m:t>
                    </m:r>
                    <m:r>
                      <a:rPr lang="en-US" altLang="zh-CN" sz="2400" b="0" i="1" smtClean="0">
                        <a:latin typeface="Cambria Math" panose="02040503050406030204" pitchFamily="18" charset="0"/>
                        <a:ea typeface="Cambria Math" panose="02040503050406030204" pitchFamily="18" charset="0"/>
                      </a:rPr>
                      <m:t>∈</m:t>
                    </m:r>
                    <m:r>
                      <a:rPr lang="zh-CN" altLang="en-US" sz="2400" b="0" i="1" smtClean="0">
                        <a:latin typeface="Cambria Math" panose="02040503050406030204" pitchFamily="18" charset="0"/>
                        <a:ea typeface="Cambria Math" panose="02040503050406030204" pitchFamily="18" charset="0"/>
                      </a:rPr>
                      <m:t>𝒩</m:t>
                    </m:r>
                    <m:r>
                      <a:rPr lang="en-US" altLang="zh-CN" sz="2400" b="0" i="1" smtClean="0">
                        <a:latin typeface="Cambria Math" panose="02040503050406030204" pitchFamily="18" charset="0"/>
                        <a:ea typeface="Cambria Math" panose="02040503050406030204" pitchFamily="18" charset="0"/>
                      </a:rPr>
                      <m:t>.</m:t>
                    </m:r>
                  </m:oMath>
                </a14:m>
                <a:endParaRPr lang="en-US" altLang="zh-CN" sz="2400" i="1" dirty="0" smtClean="0">
                  <a:latin typeface="Book Antiqua" panose="02040602050305030304" pitchFamily="18" charset="0"/>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77334" y="2161596"/>
                <a:ext cx="9421406" cy="1402880"/>
              </a:xfrm>
              <a:blipFill rotWithShape="0">
                <a:blip r:embed="rId3"/>
                <a:stretch>
                  <a:fillRect l="-517" t="-1739" b="-173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7299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xEl>
                                              <p:pRg st="0" end="0"/>
                                            </p:txEl>
                                          </p:spTgt>
                                        </p:tgtEl>
                                        <p:attrNameLst>
                                          <p:attrName>style.visibility</p:attrName>
                                        </p:attrNameLst>
                                      </p:cBhvr>
                                      <p:to>
                                        <p:strVal val="visible"/>
                                      </p:to>
                                    </p:set>
                                    <p:animEffect transition="in" filter="fade">
                                      <p:cBhvr>
                                        <p:cTn id="12" dur="500"/>
                                        <p:tgtEl>
                                          <p:spTgt spid="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t>Motivation</a:t>
            </a:r>
          </a:p>
          <a:p>
            <a:pPr>
              <a:lnSpc>
                <a:spcPct val="150000"/>
              </a:lnSpc>
            </a:pPr>
            <a:r>
              <a:rPr lang="en-US" altLang="zh-CN" sz="2400" dirty="0" smtClean="0"/>
              <a:t>System model</a:t>
            </a:r>
          </a:p>
          <a:p>
            <a:pPr>
              <a:lnSpc>
                <a:spcPct val="150000"/>
              </a:lnSpc>
            </a:pPr>
            <a:r>
              <a:rPr lang="en-US" altLang="zh-CN" sz="2400" dirty="0" smtClean="0"/>
              <a:t>Convergence of Nash Equilibria</a:t>
            </a:r>
          </a:p>
          <a:p>
            <a:pPr>
              <a:lnSpc>
                <a:spcPct val="150000"/>
              </a:lnSpc>
            </a:pPr>
            <a:r>
              <a:rPr lang="en-US" altLang="zh-CN" sz="2400" dirty="0" smtClean="0"/>
              <a:t>Simulation </a:t>
            </a:r>
          </a:p>
          <a:p>
            <a:pPr>
              <a:lnSpc>
                <a:spcPct val="150000"/>
              </a:lnSpc>
            </a:pPr>
            <a:r>
              <a:rPr lang="en-US" altLang="zh-CN" sz="2400" dirty="0" smtClean="0"/>
              <a:t>Conclusion </a:t>
            </a:r>
            <a:endParaRPr lang="zh-CN" altLang="en-US" sz="2400"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a:t>
            </a:fld>
            <a:endParaRPr lang="en-US" sz="2800" dirty="0"/>
          </a:p>
        </p:txBody>
      </p:sp>
    </p:spTree>
    <p:extLst>
      <p:ext uri="{BB962C8B-B14F-4D97-AF65-F5344CB8AC3E}">
        <p14:creationId xmlns:p14="http://schemas.microsoft.com/office/powerpoint/2010/main" val="3883365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20</a:t>
            </a:fld>
            <a:endParaRPr lang="en-US" sz="2800" dirty="0"/>
          </a:p>
        </p:txBody>
      </p:sp>
      <mc:AlternateContent xmlns:mc="http://schemas.openxmlformats.org/markup-compatibility/2006" xmlns:a14="http://schemas.microsoft.com/office/drawing/2010/main">
        <mc:Choice Requires="a14">
          <p:sp>
            <p:nvSpPr>
              <p:cNvPr id="6" name="内容占位符 2"/>
              <p:cNvSpPr txBox="1">
                <a:spLocks/>
              </p:cNvSpPr>
              <p:nvPr/>
            </p:nvSpPr>
            <p:spPr>
              <a:xfrm>
                <a:off x="677334" y="1674453"/>
                <a:ext cx="9421406" cy="140288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pPr>
                <a:r>
                  <a:rPr lang="en-US" altLang="zh-CN" sz="2400" dirty="0" smtClean="0">
                    <a:solidFill>
                      <a:schemeClr val="accent1"/>
                    </a:solidFill>
                    <a:latin typeface="Book Antiqua" panose="02040602050305030304" pitchFamily="18" charset="0"/>
                  </a:rPr>
                  <a:t>Definition 4 (modified better reply) </a:t>
                </a:r>
                <a:r>
                  <a:rPr lang="en-US" altLang="zh-CN" sz="2400" i="1" dirty="0" smtClean="0">
                    <a:solidFill>
                      <a:schemeClr val="tx1"/>
                    </a:solidFill>
                    <a:latin typeface="Book Antiqua" panose="02040602050305030304" pitchFamily="18" charset="0"/>
                  </a:rPr>
                  <a:t>An modified better reply for multi-resource allocation problem is that for </a:t>
                </a:r>
                <a14:m>
                  <m:oMath xmlns:m="http://schemas.openxmlformats.org/officeDocument/2006/math">
                    <m:r>
                      <a:rPr lang="en-US" altLang="zh-CN" sz="2400" b="0" i="1" smtClean="0">
                        <a:solidFill>
                          <a:schemeClr val="tx1"/>
                        </a:solidFill>
                        <a:latin typeface="Cambria Math" panose="02040503050406030204" pitchFamily="18" charset="0"/>
                        <a:ea typeface="Cambria Math" panose="02040503050406030204" pitchFamily="18" charset="0"/>
                      </a:rPr>
                      <m:t>∀</m:t>
                    </m:r>
                    <m:r>
                      <a:rPr lang="en-US" altLang="zh-CN" sz="2400" b="0" i="1" smtClean="0">
                        <a:solidFill>
                          <a:schemeClr val="tx1"/>
                        </a:solidFill>
                        <a:latin typeface="Cambria Math" panose="02040503050406030204" pitchFamily="18" charset="0"/>
                      </a:rPr>
                      <m:t>𝑟</m:t>
                    </m:r>
                    <m:r>
                      <a:rPr lang="en-US" altLang="zh-CN" sz="2400" b="0" i="1" smtClean="0">
                        <a:solidFill>
                          <a:schemeClr val="tx1"/>
                        </a:solidFill>
                        <a:latin typeface="Cambria Math" panose="02040503050406030204" pitchFamily="18" charset="0"/>
                        <a:ea typeface="Cambria Math" panose="02040503050406030204" pitchFamily="18" charset="0"/>
                      </a:rPr>
                      <m:t>∈</m:t>
                    </m:r>
                    <m:sSub>
                      <m:sSubPr>
                        <m:ctrlPr>
                          <a:rPr lang="en-US" altLang="zh-CN" sz="2400" b="0" i="1" smtClean="0">
                            <a:solidFill>
                              <a:schemeClr val="tx1"/>
                            </a:solidFill>
                            <a:latin typeface="Cambria Math" panose="02040503050406030204" pitchFamily="18" charset="0"/>
                            <a:ea typeface="Cambria Math" panose="02040503050406030204" pitchFamily="18" charset="0"/>
                          </a:rPr>
                        </m:ctrlPr>
                      </m:sSubPr>
                      <m:e>
                        <m:r>
                          <a:rPr lang="en-US" altLang="zh-CN" sz="2400" b="0" i="1" smtClean="0">
                            <a:solidFill>
                              <a:schemeClr val="tx1"/>
                            </a:solidFill>
                            <a:latin typeface="Cambria Math" panose="02040503050406030204" pitchFamily="18" charset="0"/>
                            <a:ea typeface="Cambria Math" panose="02040503050406030204" pitchFamily="18" charset="0"/>
                          </a:rPr>
                          <m:t>𝐸</m:t>
                        </m:r>
                      </m:e>
                      <m:sub>
                        <m:r>
                          <a:rPr lang="en-US" altLang="zh-CN" sz="2400" b="0" i="1" smtClean="0">
                            <a:solidFill>
                              <a:schemeClr val="tx1"/>
                            </a:solidFill>
                            <a:latin typeface="Cambria Math" panose="02040503050406030204" pitchFamily="18" charset="0"/>
                            <a:ea typeface="Cambria Math" panose="02040503050406030204" pitchFamily="18" charset="0"/>
                          </a:rPr>
                          <m:t>𝑛</m:t>
                        </m:r>
                      </m:sub>
                    </m:sSub>
                    <m:r>
                      <a:rPr lang="en-US" altLang="zh-CN" sz="2400" b="0" i="1" smtClean="0">
                        <a:solidFill>
                          <a:schemeClr val="tx1"/>
                        </a:solidFill>
                        <a:latin typeface="Cambria Math" panose="02040503050406030204" pitchFamily="18" charset="0"/>
                        <a:ea typeface="Cambria Math" panose="02040503050406030204" pitchFamily="18" charset="0"/>
                      </a:rPr>
                      <m:t>(</m:t>
                    </m:r>
                    <m:r>
                      <a:rPr lang="en-US" altLang="zh-CN" sz="2400" b="0" i="1" smtClean="0">
                        <a:solidFill>
                          <a:schemeClr val="tx1"/>
                        </a:solidFill>
                        <a:latin typeface="Cambria Math" panose="02040503050406030204" pitchFamily="18" charset="0"/>
                        <a:ea typeface="Cambria Math" panose="02040503050406030204" pitchFamily="18" charset="0"/>
                      </a:rPr>
                      <m:t>𝑡</m:t>
                    </m:r>
                    <m:r>
                      <a:rPr lang="en-US" altLang="zh-CN" sz="2400" b="0" i="1" smtClean="0">
                        <a:solidFill>
                          <a:schemeClr val="tx1"/>
                        </a:solidFill>
                        <a:latin typeface="Cambria Math" panose="02040503050406030204" pitchFamily="18" charset="0"/>
                        <a:ea typeface="Cambria Math" panose="02040503050406030204" pitchFamily="18" charset="0"/>
                      </a:rPr>
                      <m:t>)</m:t>
                    </m:r>
                  </m:oMath>
                </a14:m>
                <a:r>
                  <a:rPr lang="en-US" altLang="zh-CN" sz="2400" i="1" dirty="0" smtClean="0">
                    <a:solidFill>
                      <a:schemeClr val="tx1"/>
                    </a:solidFill>
                    <a:latin typeface="Book Antiqua" panose="02040602050305030304" pitchFamily="18" charset="0"/>
                  </a:rPr>
                  <a:t>, </a:t>
                </a:r>
                <a14:m>
                  <m:oMath xmlns:m="http://schemas.openxmlformats.org/officeDocument/2006/math">
                    <m:sSubSup>
                      <m:sSubSupPr>
                        <m:ctrlPr>
                          <a:rPr lang="en-US" altLang="zh-CN" sz="2400" i="1" dirty="0" smtClean="0">
                            <a:solidFill>
                              <a:schemeClr val="tx1"/>
                            </a:solidFill>
                            <a:latin typeface="Cambria Math" panose="02040503050406030204" pitchFamily="18" charset="0"/>
                          </a:rPr>
                        </m:ctrlPr>
                      </m:sSubSupPr>
                      <m:e>
                        <m:r>
                          <a:rPr lang="en-US" altLang="zh-CN" sz="2400" b="0" i="1" dirty="0" smtClean="0">
                            <a:solidFill>
                              <a:schemeClr val="tx1"/>
                            </a:solidFill>
                            <a:latin typeface="Cambria Math" panose="02040503050406030204" pitchFamily="18" charset="0"/>
                          </a:rPr>
                          <m:t>𝑈</m:t>
                        </m:r>
                      </m:e>
                      <m:sub>
                        <m:r>
                          <a:rPr lang="en-US" altLang="zh-CN" sz="2400" b="0" i="1" dirty="0" smtClean="0">
                            <a:solidFill>
                              <a:schemeClr val="tx1"/>
                            </a:solidFill>
                            <a:latin typeface="Cambria Math" panose="02040503050406030204" pitchFamily="18" charset="0"/>
                          </a:rPr>
                          <m:t>𝑛</m:t>
                        </m:r>
                      </m:sub>
                      <m:sup>
                        <m:r>
                          <a:rPr lang="en-US" altLang="zh-CN" sz="2400" b="0" i="1" dirty="0" smtClean="0">
                            <a:solidFill>
                              <a:schemeClr val="tx1"/>
                            </a:solidFill>
                            <a:latin typeface="Cambria Math" panose="02040503050406030204" pitchFamily="18" charset="0"/>
                          </a:rPr>
                          <m:t>𝑟</m:t>
                        </m:r>
                      </m:sup>
                    </m:sSubSup>
                    <m:d>
                      <m:dPr>
                        <m:ctrlPr>
                          <a:rPr lang="en-US" altLang="zh-CN" sz="2400" b="0" i="1" dirty="0" smtClean="0">
                            <a:solidFill>
                              <a:schemeClr val="tx1"/>
                            </a:solidFill>
                            <a:latin typeface="Cambria Math" panose="02040503050406030204" pitchFamily="18" charset="0"/>
                          </a:rPr>
                        </m:ctrlPr>
                      </m:dPr>
                      <m:e>
                        <m:r>
                          <a:rPr lang="en-US" altLang="zh-CN" sz="2400" b="0" i="1" dirty="0" smtClean="0">
                            <a:solidFill>
                              <a:schemeClr val="tx1"/>
                            </a:solidFill>
                            <a:latin typeface="Cambria Math" panose="02040503050406030204" pitchFamily="18" charset="0"/>
                          </a:rPr>
                          <m:t>𝑡</m:t>
                        </m:r>
                      </m:e>
                    </m:d>
                    <m:r>
                      <a:rPr lang="en-US" altLang="zh-CN" sz="2400" b="0" i="1" dirty="0" smtClean="0">
                        <a:solidFill>
                          <a:schemeClr val="tx1"/>
                        </a:solidFill>
                        <a:latin typeface="Cambria Math" panose="02040503050406030204" pitchFamily="18" charset="0"/>
                      </a:rPr>
                      <m:t>=0;</m:t>
                    </m:r>
                  </m:oMath>
                </a14:m>
                <a:r>
                  <a:rPr lang="en-US" altLang="zh-CN" sz="2400" i="1" dirty="0" smtClean="0">
                    <a:solidFill>
                      <a:schemeClr val="tx1"/>
                    </a:solidFill>
                    <a:latin typeface="Book Antiqua" panose="02040602050305030304" pitchFamily="18" charset="0"/>
                  </a:rPr>
                  <a:t> and for </a:t>
                </a:r>
                <a14:m>
                  <m:oMath xmlns:m="http://schemas.openxmlformats.org/officeDocument/2006/math">
                    <m:r>
                      <a:rPr lang="en-US" altLang="zh-CN" sz="2400" i="1">
                        <a:solidFill>
                          <a:schemeClr val="tx1"/>
                        </a:solidFill>
                        <a:latin typeface="Cambria Math" panose="02040503050406030204" pitchFamily="18" charset="0"/>
                        <a:ea typeface="Cambria Math" panose="02040503050406030204" pitchFamily="18" charset="0"/>
                      </a:rPr>
                      <m:t>∀</m:t>
                    </m:r>
                    <m:r>
                      <a:rPr lang="en-US" altLang="zh-CN" sz="2400" i="1">
                        <a:solidFill>
                          <a:schemeClr val="tx1"/>
                        </a:solidFill>
                        <a:latin typeface="Cambria Math" panose="02040503050406030204" pitchFamily="18" charset="0"/>
                      </a:rPr>
                      <m:t>𝑟</m:t>
                    </m:r>
                    <m:r>
                      <a:rPr lang="en-US" altLang="zh-CN" sz="2400" i="1">
                        <a:solidFill>
                          <a:schemeClr val="tx1"/>
                        </a:solidFill>
                        <a:latin typeface="Cambria Math" panose="02040503050406030204" pitchFamily="18" charset="0"/>
                        <a:ea typeface="Cambria Math" panose="02040503050406030204" pitchFamily="18" charset="0"/>
                      </a:rPr>
                      <m:t>∈</m:t>
                    </m:r>
                    <m:sSub>
                      <m:sSubPr>
                        <m:ctrlPr>
                          <a:rPr lang="en-US" altLang="zh-CN" sz="2400" i="1">
                            <a:solidFill>
                              <a:schemeClr val="tx1"/>
                            </a:solidFill>
                            <a:latin typeface="Cambria Math" panose="02040503050406030204" pitchFamily="18" charset="0"/>
                            <a:ea typeface="Cambria Math" panose="02040503050406030204" pitchFamily="18" charset="0"/>
                          </a:rPr>
                        </m:ctrlPr>
                      </m:sSubPr>
                      <m:e>
                        <m:r>
                          <a:rPr lang="en-US" altLang="zh-CN" sz="2400" b="0" i="1" smtClean="0">
                            <a:solidFill>
                              <a:schemeClr val="tx1"/>
                            </a:solidFill>
                            <a:latin typeface="Cambria Math" panose="02040503050406030204" pitchFamily="18" charset="0"/>
                            <a:ea typeface="Cambria Math" panose="02040503050406030204" pitchFamily="18" charset="0"/>
                          </a:rPr>
                          <m:t>𝐼</m:t>
                        </m:r>
                      </m:e>
                      <m:sub>
                        <m:r>
                          <a:rPr lang="en-US" altLang="zh-CN" sz="2400" i="1">
                            <a:solidFill>
                              <a:schemeClr val="tx1"/>
                            </a:solidFill>
                            <a:latin typeface="Cambria Math" panose="02040503050406030204" pitchFamily="18" charset="0"/>
                            <a:ea typeface="Cambria Math" panose="02040503050406030204" pitchFamily="18" charset="0"/>
                          </a:rPr>
                          <m:t>𝑛</m:t>
                        </m:r>
                      </m:sub>
                    </m:sSub>
                    <m:r>
                      <a:rPr lang="en-US" altLang="zh-CN" sz="2400" i="1">
                        <a:solidFill>
                          <a:schemeClr val="tx1"/>
                        </a:solidFill>
                        <a:latin typeface="Cambria Math" panose="02040503050406030204" pitchFamily="18" charset="0"/>
                        <a:ea typeface="Cambria Math" panose="02040503050406030204" pitchFamily="18" charset="0"/>
                      </a:rPr>
                      <m:t>(</m:t>
                    </m:r>
                    <m:r>
                      <a:rPr lang="en-US" altLang="zh-CN" sz="2400" i="1">
                        <a:solidFill>
                          <a:schemeClr val="tx1"/>
                        </a:solidFill>
                        <a:latin typeface="Cambria Math" panose="02040503050406030204" pitchFamily="18" charset="0"/>
                        <a:ea typeface="Cambria Math" panose="02040503050406030204" pitchFamily="18" charset="0"/>
                      </a:rPr>
                      <m:t>𝑡</m:t>
                    </m:r>
                    <m:r>
                      <a:rPr lang="en-US" altLang="zh-CN" sz="2400" i="1">
                        <a:solidFill>
                          <a:schemeClr val="tx1"/>
                        </a:solidFill>
                        <a:latin typeface="Cambria Math" panose="02040503050406030204" pitchFamily="18" charset="0"/>
                        <a:ea typeface="Cambria Math" panose="02040503050406030204" pitchFamily="18" charset="0"/>
                      </a:rPr>
                      <m:t>)</m:t>
                    </m:r>
                  </m:oMath>
                </a14:m>
                <a:r>
                  <a:rPr lang="en-US" altLang="zh-CN" sz="2400" i="1" dirty="0">
                    <a:solidFill>
                      <a:schemeClr val="tx1"/>
                    </a:solidFill>
                    <a:latin typeface="Book Antiqua" panose="02040602050305030304" pitchFamily="18" charset="0"/>
                  </a:rPr>
                  <a:t>, </a:t>
                </a:r>
                <a14:m>
                  <m:oMath xmlns:m="http://schemas.openxmlformats.org/officeDocument/2006/math">
                    <m:sSubSup>
                      <m:sSubSupPr>
                        <m:ctrlPr>
                          <a:rPr lang="en-US" altLang="zh-CN" sz="2400" i="1" dirty="0">
                            <a:solidFill>
                              <a:schemeClr val="tx1"/>
                            </a:solidFill>
                            <a:latin typeface="Cambria Math" panose="02040503050406030204" pitchFamily="18" charset="0"/>
                          </a:rPr>
                        </m:ctrlPr>
                      </m:sSubSupPr>
                      <m:e>
                        <m:r>
                          <a:rPr lang="en-US" altLang="zh-CN" sz="2400" i="1" dirty="0">
                            <a:solidFill>
                              <a:schemeClr val="tx1"/>
                            </a:solidFill>
                            <a:latin typeface="Cambria Math" panose="02040503050406030204" pitchFamily="18" charset="0"/>
                          </a:rPr>
                          <m:t>𝑈</m:t>
                        </m:r>
                      </m:e>
                      <m:sub>
                        <m:r>
                          <a:rPr lang="en-US" altLang="zh-CN" sz="2400" i="1" dirty="0">
                            <a:solidFill>
                              <a:schemeClr val="tx1"/>
                            </a:solidFill>
                            <a:latin typeface="Cambria Math" panose="02040503050406030204" pitchFamily="18" charset="0"/>
                          </a:rPr>
                          <m:t>𝑛</m:t>
                        </m:r>
                      </m:sub>
                      <m:sup>
                        <m:r>
                          <a:rPr lang="en-US" altLang="zh-CN" sz="2400" i="1" dirty="0">
                            <a:solidFill>
                              <a:schemeClr val="tx1"/>
                            </a:solidFill>
                            <a:latin typeface="Cambria Math" panose="02040503050406030204" pitchFamily="18" charset="0"/>
                          </a:rPr>
                          <m:t>𝑟</m:t>
                        </m:r>
                      </m:sup>
                    </m:sSubSup>
                    <m:d>
                      <m:dPr>
                        <m:ctrlPr>
                          <a:rPr lang="en-US" altLang="zh-CN" sz="2400" i="1" dirty="0">
                            <a:solidFill>
                              <a:schemeClr val="tx1"/>
                            </a:solidFill>
                            <a:latin typeface="Cambria Math" panose="02040503050406030204" pitchFamily="18" charset="0"/>
                          </a:rPr>
                        </m:ctrlPr>
                      </m:dPr>
                      <m:e>
                        <m:r>
                          <a:rPr lang="en-US" altLang="zh-CN" sz="2400" i="1" dirty="0">
                            <a:solidFill>
                              <a:schemeClr val="tx1"/>
                            </a:solidFill>
                            <a:latin typeface="Cambria Math" panose="02040503050406030204" pitchFamily="18" charset="0"/>
                          </a:rPr>
                          <m:t>𝑡</m:t>
                        </m:r>
                      </m:e>
                    </m:d>
                    <m:r>
                      <a:rPr lang="en-US" altLang="zh-CN" sz="2400" i="1" dirty="0">
                        <a:solidFill>
                          <a:schemeClr val="tx1"/>
                        </a:solidFill>
                        <a:latin typeface="Cambria Math" panose="02040503050406030204" pitchFamily="18" charset="0"/>
                      </a:rPr>
                      <m:t>=</m:t>
                    </m:r>
                    <m:r>
                      <a:rPr lang="en-US" altLang="zh-CN" sz="2400" b="0" i="1" dirty="0" smtClean="0">
                        <a:solidFill>
                          <a:schemeClr val="tx1"/>
                        </a:solidFill>
                        <a:latin typeface="Cambria Math" panose="02040503050406030204" pitchFamily="18" charset="0"/>
                      </a:rPr>
                      <m:t>1</m:t>
                    </m:r>
                  </m:oMath>
                </a14:m>
                <a:r>
                  <a:rPr lang="en-US" altLang="zh-CN" sz="2400" i="1" dirty="0" smtClean="0">
                    <a:solidFill>
                      <a:schemeClr val="tx1"/>
                    </a:solidFill>
                    <a:latin typeface="Book Antiqua" panose="02040602050305030304" pitchFamily="18" charset="0"/>
                  </a:rPr>
                  <a:t>. </a:t>
                </a:r>
                <a14:m>
                  <m:oMath xmlns:m="http://schemas.openxmlformats.org/officeDocument/2006/math">
                    <m:d>
                      <m:dPr>
                        <m:begChr m:val="|"/>
                        <m:endChr m:val="|"/>
                        <m:ctrlPr>
                          <a:rPr lang="en-US" altLang="zh-CN" sz="2400" b="0" i="1" smtClean="0">
                            <a:solidFill>
                              <a:schemeClr val="tx1"/>
                            </a:solidFill>
                            <a:latin typeface="Cambria Math" panose="02040503050406030204" pitchFamily="18" charset="0"/>
                            <a:ea typeface="Cambria Math" panose="02040503050406030204" pitchFamily="18" charset="0"/>
                          </a:rPr>
                        </m:ctrlPr>
                      </m:dPr>
                      <m:e>
                        <m:sSub>
                          <m:sSubPr>
                            <m:ctrlPr>
                              <a:rPr lang="en-US" altLang="zh-CN" sz="2400" i="1">
                                <a:solidFill>
                                  <a:schemeClr val="tx1"/>
                                </a:solidFill>
                                <a:latin typeface="Cambria Math" panose="02040503050406030204" pitchFamily="18" charset="0"/>
                                <a:ea typeface="Cambria Math" panose="02040503050406030204" pitchFamily="18" charset="0"/>
                              </a:rPr>
                            </m:ctrlPr>
                          </m:sSubPr>
                          <m:e>
                            <m:r>
                              <a:rPr lang="en-US" altLang="zh-CN" sz="2400" i="1">
                                <a:solidFill>
                                  <a:schemeClr val="tx1"/>
                                </a:solidFill>
                                <a:latin typeface="Cambria Math" panose="02040503050406030204" pitchFamily="18" charset="0"/>
                                <a:ea typeface="Cambria Math" panose="02040503050406030204" pitchFamily="18" charset="0"/>
                              </a:rPr>
                              <m:t>𝐸</m:t>
                            </m:r>
                          </m:e>
                          <m:sub>
                            <m:r>
                              <a:rPr lang="en-US" altLang="zh-CN" sz="2400" i="1">
                                <a:solidFill>
                                  <a:schemeClr val="tx1"/>
                                </a:solidFill>
                                <a:latin typeface="Cambria Math" panose="02040503050406030204" pitchFamily="18" charset="0"/>
                                <a:ea typeface="Cambria Math" panose="02040503050406030204" pitchFamily="18" charset="0"/>
                              </a:rPr>
                              <m:t>𝑛</m:t>
                            </m:r>
                          </m:sub>
                        </m:sSub>
                        <m:d>
                          <m:dPr>
                            <m:ctrlPr>
                              <a:rPr lang="en-US" altLang="zh-CN" sz="2400" i="1">
                                <a:solidFill>
                                  <a:schemeClr val="tx1"/>
                                </a:solidFill>
                                <a:latin typeface="Cambria Math" panose="02040503050406030204" pitchFamily="18" charset="0"/>
                                <a:ea typeface="Cambria Math" panose="02040503050406030204" pitchFamily="18" charset="0"/>
                              </a:rPr>
                            </m:ctrlPr>
                          </m:dPr>
                          <m:e>
                            <m:r>
                              <a:rPr lang="en-US" altLang="zh-CN" sz="2400" i="1">
                                <a:solidFill>
                                  <a:schemeClr val="tx1"/>
                                </a:solidFill>
                                <a:latin typeface="Cambria Math" panose="02040503050406030204" pitchFamily="18" charset="0"/>
                                <a:ea typeface="Cambria Math" panose="02040503050406030204" pitchFamily="18" charset="0"/>
                              </a:rPr>
                              <m:t>𝑡</m:t>
                            </m:r>
                          </m:e>
                        </m:d>
                      </m:e>
                    </m:d>
                    <m:r>
                      <a:rPr lang="en-US" altLang="zh-CN" sz="2400" b="0" i="1" smtClean="0">
                        <a:solidFill>
                          <a:schemeClr val="tx1"/>
                        </a:solidFill>
                        <a:latin typeface="Cambria Math" panose="02040503050406030204" pitchFamily="18" charset="0"/>
                        <a:ea typeface="Cambria Math" panose="02040503050406030204" pitchFamily="18" charset="0"/>
                      </a:rPr>
                      <m:t>=</m:t>
                    </m:r>
                    <m:d>
                      <m:dPr>
                        <m:begChr m:val="|"/>
                        <m:endChr m:val="|"/>
                        <m:ctrlPr>
                          <a:rPr lang="en-US" altLang="zh-CN" sz="2400" b="0" i="1" smtClean="0">
                            <a:solidFill>
                              <a:schemeClr val="tx1"/>
                            </a:solidFill>
                            <a:latin typeface="Cambria Math" panose="02040503050406030204" pitchFamily="18" charset="0"/>
                            <a:ea typeface="Cambria Math" panose="02040503050406030204" pitchFamily="18" charset="0"/>
                          </a:rPr>
                        </m:ctrlPr>
                      </m:dPr>
                      <m:e>
                        <m:sSub>
                          <m:sSubPr>
                            <m:ctrlPr>
                              <a:rPr lang="en-US" altLang="zh-CN" sz="2400" i="1">
                                <a:solidFill>
                                  <a:schemeClr val="tx1"/>
                                </a:solidFill>
                                <a:latin typeface="Cambria Math" panose="02040503050406030204" pitchFamily="18" charset="0"/>
                                <a:ea typeface="Cambria Math" panose="02040503050406030204" pitchFamily="18" charset="0"/>
                              </a:rPr>
                            </m:ctrlPr>
                          </m:sSubPr>
                          <m:e>
                            <m:r>
                              <a:rPr lang="en-US" altLang="zh-CN" sz="2400" b="0" i="1" smtClean="0">
                                <a:solidFill>
                                  <a:schemeClr val="tx1"/>
                                </a:solidFill>
                                <a:latin typeface="Cambria Math" panose="02040503050406030204" pitchFamily="18" charset="0"/>
                                <a:ea typeface="Cambria Math" panose="02040503050406030204" pitchFamily="18" charset="0"/>
                              </a:rPr>
                              <m:t>𝐼</m:t>
                            </m:r>
                          </m:e>
                          <m:sub>
                            <m:r>
                              <a:rPr lang="en-US" altLang="zh-CN" sz="2400" i="1">
                                <a:solidFill>
                                  <a:schemeClr val="tx1"/>
                                </a:solidFill>
                                <a:latin typeface="Cambria Math" panose="02040503050406030204" pitchFamily="18" charset="0"/>
                                <a:ea typeface="Cambria Math" panose="02040503050406030204" pitchFamily="18" charset="0"/>
                              </a:rPr>
                              <m:t>𝑛</m:t>
                            </m:r>
                          </m:sub>
                        </m:sSub>
                        <m:d>
                          <m:dPr>
                            <m:ctrlPr>
                              <a:rPr lang="en-US" altLang="zh-CN" sz="2400" i="1">
                                <a:solidFill>
                                  <a:schemeClr val="tx1"/>
                                </a:solidFill>
                                <a:latin typeface="Cambria Math" panose="02040503050406030204" pitchFamily="18" charset="0"/>
                                <a:ea typeface="Cambria Math" panose="02040503050406030204" pitchFamily="18" charset="0"/>
                              </a:rPr>
                            </m:ctrlPr>
                          </m:dPr>
                          <m:e>
                            <m:r>
                              <a:rPr lang="en-US" altLang="zh-CN" sz="2400" i="1">
                                <a:solidFill>
                                  <a:schemeClr val="tx1"/>
                                </a:solidFill>
                                <a:latin typeface="Cambria Math" panose="02040503050406030204" pitchFamily="18" charset="0"/>
                                <a:ea typeface="Cambria Math" panose="02040503050406030204" pitchFamily="18" charset="0"/>
                              </a:rPr>
                              <m:t>𝑡</m:t>
                            </m:r>
                          </m:e>
                        </m:d>
                      </m:e>
                    </m:d>
                    <m:r>
                      <a:rPr lang="en-US" altLang="zh-CN" sz="2400" i="1">
                        <a:solidFill>
                          <a:schemeClr val="tx1"/>
                        </a:solidFill>
                        <a:latin typeface="Cambria Math" panose="02040503050406030204" pitchFamily="18" charset="0"/>
                        <a:ea typeface="Cambria Math" panose="02040503050406030204" pitchFamily="18" charset="0"/>
                      </a:rPr>
                      <m:t>≤</m:t>
                    </m:r>
                    <m:r>
                      <a:rPr lang="en-US" altLang="zh-CN" sz="2400" b="0" i="1" smtClean="0">
                        <a:solidFill>
                          <a:schemeClr val="tx1"/>
                        </a:solidFill>
                        <a:latin typeface="Cambria Math" panose="02040503050406030204" pitchFamily="18" charset="0"/>
                        <a:ea typeface="Cambria Math" panose="02040503050406030204" pitchFamily="18" charset="0"/>
                      </a:rPr>
                      <m:t>𝐾</m:t>
                    </m:r>
                    <m:r>
                      <a:rPr lang="en-US" altLang="zh-CN" sz="2400" b="0" i="1" smtClean="0">
                        <a:solidFill>
                          <a:schemeClr val="tx1"/>
                        </a:solidFill>
                        <a:latin typeface="Cambria Math" panose="02040503050406030204" pitchFamily="18" charset="0"/>
                        <a:ea typeface="Cambria Math" panose="02040503050406030204" pitchFamily="18" charset="0"/>
                      </a:rPr>
                      <m:t>(</m:t>
                    </m:r>
                    <m:r>
                      <a:rPr lang="en-US" altLang="zh-CN" sz="2400" b="0" i="1" smtClean="0">
                        <a:solidFill>
                          <a:schemeClr val="tx1"/>
                        </a:solidFill>
                        <a:latin typeface="Cambria Math" panose="02040503050406030204" pitchFamily="18" charset="0"/>
                        <a:ea typeface="Cambria Math" panose="02040503050406030204" pitchFamily="18" charset="0"/>
                      </a:rPr>
                      <m:t>𝑛</m:t>
                    </m:r>
                    <m:r>
                      <a:rPr lang="en-US" altLang="zh-CN" sz="2400" b="0" i="1" smtClean="0">
                        <a:solidFill>
                          <a:schemeClr val="tx1"/>
                        </a:solidFill>
                        <a:latin typeface="Cambria Math" panose="02040503050406030204" pitchFamily="18" charset="0"/>
                        <a:ea typeface="Cambria Math" panose="02040503050406030204" pitchFamily="18" charset="0"/>
                      </a:rPr>
                      <m:t>)</m:t>
                    </m:r>
                  </m:oMath>
                </a14:m>
                <a:r>
                  <a:rPr lang="en-US" altLang="zh-CN" sz="2400" i="1" dirty="0" smtClean="0">
                    <a:solidFill>
                      <a:schemeClr val="tx1"/>
                    </a:solidFill>
                    <a:latin typeface="Book Antiqua" panose="02040602050305030304" pitchFamily="18" charset="0"/>
                  </a:rPr>
                  <a:t>.</a:t>
                </a:r>
              </a:p>
            </p:txBody>
          </p:sp>
        </mc:Choice>
        <mc:Fallback xmlns="">
          <p:sp>
            <p:nvSpPr>
              <p:cNvPr id="6" name="内容占位符 2"/>
              <p:cNvSpPr txBox="1">
                <a:spLocks noRot="1" noChangeAspect="1" noMove="1" noResize="1" noEditPoints="1" noAdjustHandles="1" noChangeArrowheads="1" noChangeShapeType="1" noTextEdit="1"/>
              </p:cNvSpPr>
              <p:nvPr/>
            </p:nvSpPr>
            <p:spPr>
              <a:xfrm>
                <a:off x="677334" y="1674453"/>
                <a:ext cx="9421406" cy="1402880"/>
              </a:xfrm>
              <a:prstGeom prst="rect">
                <a:avLst/>
              </a:prstGeom>
              <a:blipFill rotWithShape="0">
                <a:blip r:embed="rId3"/>
                <a:stretch>
                  <a:fillRect l="-517" t="-1739" b="-1739"/>
                </a:stretch>
              </a:blipFill>
            </p:spPr>
            <p:txBody>
              <a:bodyPr/>
              <a:lstStyle/>
              <a:p>
                <a:r>
                  <a:rPr lang="zh-CN" altLang="en-US">
                    <a:noFill/>
                  </a:rPr>
                  <a:t> </a:t>
                </a:r>
              </a:p>
            </p:txBody>
          </p:sp>
        </mc:Fallback>
      </mc:AlternateContent>
      <p:grpSp>
        <p:nvGrpSpPr>
          <p:cNvPr id="3" name="组合 2"/>
          <p:cNvGrpSpPr/>
          <p:nvPr/>
        </p:nvGrpSpPr>
        <p:grpSpPr>
          <a:xfrm>
            <a:off x="1069965" y="3383721"/>
            <a:ext cx="9028775" cy="2327938"/>
            <a:chOff x="1069965" y="3383721"/>
            <a:chExt cx="9028775" cy="2327938"/>
          </a:xfrm>
        </p:grpSpPr>
        <p:grpSp>
          <p:nvGrpSpPr>
            <p:cNvPr id="29" name="组合 28"/>
            <p:cNvGrpSpPr/>
            <p:nvPr/>
          </p:nvGrpSpPr>
          <p:grpSpPr>
            <a:xfrm>
              <a:off x="1069966" y="3395378"/>
              <a:ext cx="8765119" cy="625896"/>
              <a:chOff x="1333621" y="1856595"/>
              <a:chExt cx="8765119" cy="625896"/>
            </a:xfrm>
          </p:grpSpPr>
          <p:sp>
            <p:nvSpPr>
              <p:cNvPr id="31" name="矩形 30"/>
              <p:cNvSpPr/>
              <p:nvPr/>
            </p:nvSpPr>
            <p:spPr>
              <a:xfrm>
                <a:off x="1333621" y="1859473"/>
                <a:ext cx="8765119" cy="6201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连接符 36"/>
              <p:cNvCxnSpPr/>
              <p:nvPr/>
            </p:nvCxnSpPr>
            <p:spPr>
              <a:xfrm>
                <a:off x="3105509" y="1859472"/>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879675" y="1856595"/>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636588" y="1856595"/>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396377" y="1856595"/>
                <a:ext cx="0" cy="6230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1134164" y="3398255"/>
              <a:ext cx="1794295" cy="646331"/>
            </a:xfrm>
            <a:prstGeom prst="rect">
              <a:avLst/>
            </a:prstGeom>
            <a:noFill/>
          </p:spPr>
          <p:txBody>
            <a:bodyPr wrap="square" rtlCol="0">
              <a:spAutoFit/>
            </a:bodyPr>
            <a:lstStyle/>
            <a:p>
              <a:r>
                <a:rPr lang="en-US" altLang="zh-CN" dirty="0" smtClean="0"/>
                <a:t>Time slot 1 for node n</a:t>
              </a:r>
              <a:r>
                <a:rPr lang="en-US" altLang="zh-CN" baseline="-25000" dirty="0" smtClean="0"/>
                <a:t>1</a:t>
              </a:r>
              <a:endParaRPr lang="zh-CN" altLang="en-US" dirty="0"/>
            </a:p>
          </p:txBody>
        </p:sp>
        <p:sp>
          <p:nvSpPr>
            <p:cNvPr id="42" name="文本框 41"/>
            <p:cNvSpPr txBox="1"/>
            <p:nvPr/>
          </p:nvSpPr>
          <p:spPr>
            <a:xfrm>
              <a:off x="4637011" y="3383721"/>
              <a:ext cx="1794295" cy="646331"/>
            </a:xfrm>
            <a:prstGeom prst="rect">
              <a:avLst/>
            </a:prstGeom>
            <a:noFill/>
          </p:spPr>
          <p:txBody>
            <a:bodyPr wrap="square" rtlCol="0">
              <a:spAutoFit/>
            </a:bodyPr>
            <a:lstStyle/>
            <a:p>
              <a:r>
                <a:rPr lang="en-US" altLang="zh-CN" dirty="0" smtClean="0"/>
                <a:t>Time slot 1 for node n</a:t>
              </a:r>
              <a:endParaRPr lang="zh-CN" altLang="en-US" dirty="0"/>
            </a:p>
          </p:txBody>
        </p:sp>
        <p:sp>
          <p:nvSpPr>
            <p:cNvPr id="43" name="文本框 42"/>
            <p:cNvSpPr txBox="1"/>
            <p:nvPr/>
          </p:nvSpPr>
          <p:spPr>
            <a:xfrm>
              <a:off x="8157278" y="3435561"/>
              <a:ext cx="1794295" cy="646331"/>
            </a:xfrm>
            <a:prstGeom prst="rect">
              <a:avLst/>
            </a:prstGeom>
            <a:noFill/>
          </p:spPr>
          <p:txBody>
            <a:bodyPr wrap="square" rtlCol="0">
              <a:spAutoFit/>
            </a:bodyPr>
            <a:lstStyle/>
            <a:p>
              <a:r>
                <a:rPr lang="en-US" altLang="zh-CN" dirty="0" smtClean="0"/>
                <a:t>Time slot 1 for node </a:t>
              </a:r>
              <a:r>
                <a:rPr lang="en-US" altLang="zh-CN" dirty="0" err="1" smtClean="0"/>
                <a:t>n</a:t>
              </a:r>
              <a:r>
                <a:rPr lang="en-US" altLang="zh-CN" baseline="-25000" dirty="0" err="1"/>
                <a:t>n</a:t>
              </a:r>
              <a:endParaRPr lang="zh-CN" altLang="en-US" dirty="0"/>
            </a:p>
          </p:txBody>
        </p:sp>
        <p:sp>
          <p:nvSpPr>
            <p:cNvPr id="44" name="文本框 43"/>
            <p:cNvSpPr txBox="1"/>
            <p:nvPr/>
          </p:nvSpPr>
          <p:spPr>
            <a:xfrm>
              <a:off x="6794018" y="3459809"/>
              <a:ext cx="1794295" cy="523220"/>
            </a:xfrm>
            <a:prstGeom prst="rect">
              <a:avLst/>
            </a:prstGeom>
            <a:noFill/>
          </p:spPr>
          <p:txBody>
            <a:bodyPr wrap="square" rtlCol="0">
              <a:spAutoFit/>
            </a:bodyPr>
            <a:lstStyle/>
            <a:p>
              <a:r>
                <a:rPr lang="en-US" altLang="zh-CN" sz="2800" dirty="0" smtClean="0"/>
                <a:t>…</a:t>
              </a:r>
              <a:endParaRPr lang="zh-CN" altLang="en-US" sz="2800" dirty="0"/>
            </a:p>
          </p:txBody>
        </p:sp>
        <p:sp>
          <p:nvSpPr>
            <p:cNvPr id="45" name="文本框 44"/>
            <p:cNvSpPr txBox="1"/>
            <p:nvPr/>
          </p:nvSpPr>
          <p:spPr>
            <a:xfrm>
              <a:off x="3377151" y="3470192"/>
              <a:ext cx="1794295" cy="523220"/>
            </a:xfrm>
            <a:prstGeom prst="rect">
              <a:avLst/>
            </a:prstGeom>
            <a:noFill/>
          </p:spPr>
          <p:txBody>
            <a:bodyPr wrap="square" rtlCol="0">
              <a:spAutoFit/>
            </a:bodyPr>
            <a:lstStyle/>
            <a:p>
              <a:r>
                <a:rPr lang="en-US" altLang="zh-CN" sz="2800" dirty="0" smtClean="0"/>
                <a:t>…</a:t>
              </a:r>
              <a:endParaRPr lang="zh-CN" altLang="en-US" sz="2800" dirty="0"/>
            </a:p>
          </p:txBody>
        </p:sp>
        <p:grpSp>
          <p:nvGrpSpPr>
            <p:cNvPr id="46" name="组合 45"/>
            <p:cNvGrpSpPr/>
            <p:nvPr/>
          </p:nvGrpSpPr>
          <p:grpSpPr>
            <a:xfrm>
              <a:off x="1069965" y="5065328"/>
              <a:ext cx="8765119" cy="625896"/>
              <a:chOff x="1333621" y="1856595"/>
              <a:chExt cx="8765119" cy="625896"/>
            </a:xfrm>
          </p:grpSpPr>
          <p:sp>
            <p:nvSpPr>
              <p:cNvPr id="47" name="矩形 46"/>
              <p:cNvSpPr/>
              <p:nvPr/>
            </p:nvSpPr>
            <p:spPr>
              <a:xfrm>
                <a:off x="1333621" y="1859473"/>
                <a:ext cx="8765119" cy="6201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p:nvPr/>
            </p:nvCxnSpPr>
            <p:spPr>
              <a:xfrm>
                <a:off x="3105509" y="1859472"/>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79675" y="1856595"/>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636588" y="1856595"/>
                <a:ext cx="0" cy="62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396377" y="1856595"/>
                <a:ext cx="0" cy="623019"/>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flipH="1">
              <a:off x="1069967" y="4044586"/>
              <a:ext cx="3546052" cy="9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372932" y="4030052"/>
              <a:ext cx="3462152" cy="1035276"/>
            </a:xfrm>
            <a:prstGeom prst="line">
              <a:avLst/>
            </a:prstGeom>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134164" y="5065328"/>
              <a:ext cx="1794295" cy="646331"/>
            </a:xfrm>
            <a:prstGeom prst="rect">
              <a:avLst/>
            </a:prstGeom>
            <a:noFill/>
          </p:spPr>
          <p:txBody>
            <a:bodyPr wrap="square" rtlCol="0">
              <a:spAutoFit/>
            </a:bodyPr>
            <a:lstStyle/>
            <a:p>
              <a:r>
                <a:rPr lang="en-US" altLang="zh-CN" dirty="0" smtClean="0"/>
                <a:t>Update resource 1</a:t>
              </a:r>
              <a:endParaRPr lang="zh-CN" altLang="en-US" dirty="0"/>
            </a:p>
          </p:txBody>
        </p:sp>
        <p:sp>
          <p:nvSpPr>
            <p:cNvPr id="55" name="文本框 54"/>
            <p:cNvSpPr txBox="1"/>
            <p:nvPr/>
          </p:nvSpPr>
          <p:spPr>
            <a:xfrm>
              <a:off x="2992658" y="5044646"/>
              <a:ext cx="1794295" cy="646331"/>
            </a:xfrm>
            <a:prstGeom prst="rect">
              <a:avLst/>
            </a:prstGeom>
            <a:noFill/>
          </p:spPr>
          <p:txBody>
            <a:bodyPr wrap="square" rtlCol="0">
              <a:spAutoFit/>
            </a:bodyPr>
            <a:lstStyle/>
            <a:p>
              <a:r>
                <a:rPr lang="en-US" altLang="zh-CN" dirty="0" smtClean="0"/>
                <a:t>Update resource 2</a:t>
              </a:r>
              <a:endParaRPr lang="zh-CN" altLang="en-US" dirty="0"/>
            </a:p>
          </p:txBody>
        </p:sp>
        <p:sp>
          <p:nvSpPr>
            <p:cNvPr id="56" name="文本框 55"/>
            <p:cNvSpPr txBox="1"/>
            <p:nvPr/>
          </p:nvSpPr>
          <p:spPr>
            <a:xfrm>
              <a:off x="5171446" y="5130302"/>
              <a:ext cx="1794295" cy="523220"/>
            </a:xfrm>
            <a:prstGeom prst="rect">
              <a:avLst/>
            </a:prstGeom>
            <a:noFill/>
          </p:spPr>
          <p:txBody>
            <a:bodyPr wrap="square" rtlCol="0">
              <a:spAutoFit/>
            </a:bodyPr>
            <a:lstStyle/>
            <a:p>
              <a:r>
                <a:rPr lang="en-US" altLang="zh-CN" sz="2800" dirty="0" smtClean="0"/>
                <a:t>…</a:t>
              </a:r>
              <a:endParaRPr lang="zh-CN" altLang="en-US" sz="2800" dirty="0"/>
            </a:p>
          </p:txBody>
        </p:sp>
        <p:sp>
          <p:nvSpPr>
            <p:cNvPr id="57" name="文本框 56"/>
            <p:cNvSpPr txBox="1"/>
            <p:nvPr/>
          </p:nvSpPr>
          <p:spPr>
            <a:xfrm>
              <a:off x="6709646" y="5141958"/>
              <a:ext cx="1794295" cy="523220"/>
            </a:xfrm>
            <a:prstGeom prst="rect">
              <a:avLst/>
            </a:prstGeom>
            <a:noFill/>
          </p:spPr>
          <p:txBody>
            <a:bodyPr wrap="square" rtlCol="0">
              <a:spAutoFit/>
            </a:bodyPr>
            <a:lstStyle/>
            <a:p>
              <a:r>
                <a:rPr lang="en-US" altLang="zh-CN" sz="2800" dirty="0" smtClean="0"/>
                <a:t>…</a:t>
              </a:r>
              <a:endParaRPr lang="zh-CN" altLang="en-US" sz="2800" dirty="0"/>
            </a:p>
          </p:txBody>
        </p:sp>
        <p:sp>
          <p:nvSpPr>
            <p:cNvPr id="58" name="文本框 57"/>
            <p:cNvSpPr txBox="1"/>
            <p:nvPr/>
          </p:nvSpPr>
          <p:spPr>
            <a:xfrm>
              <a:off x="8304445" y="5042016"/>
              <a:ext cx="1794295" cy="646331"/>
            </a:xfrm>
            <a:prstGeom prst="rect">
              <a:avLst/>
            </a:prstGeom>
            <a:noFill/>
          </p:spPr>
          <p:txBody>
            <a:bodyPr wrap="square" rtlCol="0">
              <a:spAutoFit/>
            </a:bodyPr>
            <a:lstStyle/>
            <a:p>
              <a:r>
                <a:rPr lang="en-US" altLang="zh-CN" dirty="0" smtClean="0"/>
                <a:t>Update resource K(n)</a:t>
              </a:r>
              <a:endParaRPr lang="zh-CN" altLang="en-US" dirty="0"/>
            </a:p>
          </p:txBody>
        </p:sp>
      </p:grpSp>
    </p:spTree>
    <p:extLst>
      <p:ext uri="{BB962C8B-B14F-4D97-AF65-F5344CB8AC3E}">
        <p14:creationId xmlns:p14="http://schemas.microsoft.com/office/powerpoint/2010/main" val="236577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21</a:t>
            </a:fld>
            <a:endParaRPr lang="en-US" sz="2800" dirty="0"/>
          </a:p>
        </p:txBody>
      </p:sp>
      <p:sp>
        <p:nvSpPr>
          <p:cNvPr id="6" name="内容占位符 2"/>
          <p:cNvSpPr txBox="1">
            <a:spLocks/>
          </p:cNvSpPr>
          <p:nvPr/>
        </p:nvSpPr>
        <p:spPr>
          <a:xfrm>
            <a:off x="677334" y="1674453"/>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US" altLang="zh-CN" sz="2400" dirty="0" smtClean="0">
                <a:solidFill>
                  <a:schemeClr val="accent1"/>
                </a:solidFill>
                <a:latin typeface="Book Antiqua" panose="02040602050305030304" pitchFamily="18" charset="0"/>
              </a:rPr>
              <a:t>Theorem 1. </a:t>
            </a:r>
            <a:r>
              <a:rPr lang="en-US" altLang="zh-CN" sz="2400" i="1" dirty="0" smtClean="0">
                <a:solidFill>
                  <a:schemeClr val="tx1"/>
                </a:solidFill>
                <a:latin typeface="Book Antiqua" panose="02040602050305030304" pitchFamily="18" charset="0"/>
              </a:rPr>
              <a:t>In satisfaction game for graphical multi-resource allocation, FIP can be guaranteed under modified better reply.</a:t>
            </a:r>
          </a:p>
        </p:txBody>
      </p:sp>
      <p:sp>
        <p:nvSpPr>
          <p:cNvPr id="3" name="文本框 2"/>
          <p:cNvSpPr txBox="1"/>
          <p:nvPr/>
        </p:nvSpPr>
        <p:spPr>
          <a:xfrm>
            <a:off x="677334" y="2912625"/>
            <a:ext cx="1219705" cy="461665"/>
          </a:xfrm>
          <a:prstGeom prst="rect">
            <a:avLst/>
          </a:prstGeom>
          <a:noFill/>
        </p:spPr>
        <p:txBody>
          <a:bodyPr wrap="square" rtlCol="0">
            <a:spAutoFit/>
          </a:bodyPr>
          <a:lstStyle/>
          <a:p>
            <a:r>
              <a:rPr lang="en-US" altLang="zh-CN" sz="2400" dirty="0" smtClean="0"/>
              <a:t>Proof:</a:t>
            </a:r>
            <a:endParaRPr lang="zh-CN" altLang="en-US" sz="2400" dirty="0"/>
          </a:p>
        </p:txBody>
      </p:sp>
      <p:sp>
        <p:nvSpPr>
          <p:cNvPr id="5" name="文本框 4"/>
          <p:cNvSpPr txBox="1"/>
          <p:nvPr/>
        </p:nvSpPr>
        <p:spPr>
          <a:xfrm>
            <a:off x="1023583" y="3434254"/>
            <a:ext cx="3016155" cy="461665"/>
          </a:xfrm>
          <a:prstGeom prst="rect">
            <a:avLst/>
          </a:prstGeom>
          <a:noFill/>
        </p:spPr>
        <p:txBody>
          <a:bodyPr wrap="square" rtlCol="0">
            <a:spAutoFit/>
          </a:bodyPr>
          <a:lstStyle/>
          <a:p>
            <a:r>
              <a:rPr lang="en-US" altLang="zh-CN" sz="2400" dirty="0" smtClean="0">
                <a:solidFill>
                  <a:schemeClr val="accent1"/>
                </a:solidFill>
              </a:rPr>
              <a:t>Potential function:</a:t>
            </a:r>
            <a:endParaRPr lang="zh-CN" altLang="en-US" sz="2400" dirty="0">
              <a:solidFill>
                <a:schemeClr val="accent1"/>
              </a:solidFill>
            </a:endParaRPr>
          </a:p>
        </p:txBody>
      </p:sp>
      <mc:AlternateContent xmlns:mc="http://schemas.openxmlformats.org/markup-compatibility/2006" xmlns:a14="http://schemas.microsoft.com/office/drawing/2010/main">
        <mc:Choice Requires="a14">
          <p:sp>
            <p:nvSpPr>
              <p:cNvPr id="7" name="文本框 6"/>
              <p:cNvSpPr txBox="1"/>
              <p:nvPr/>
            </p:nvSpPr>
            <p:spPr>
              <a:xfrm>
                <a:off x="1562066" y="3905192"/>
                <a:ext cx="8755642" cy="1323439"/>
              </a:xfrm>
              <a:prstGeom prst="rect">
                <a:avLst/>
              </a:prstGeom>
              <a:noFill/>
            </p:spPr>
            <p:txBody>
              <a:bodyPr wrap="square" rtlCol="0">
                <a:spAutoFit/>
              </a:bodyPr>
              <a:lstStyle/>
              <a:p>
                <a:r>
                  <a:rPr lang="en-US" altLang="zh-CN" sz="2000" dirty="0" smtClean="0"/>
                  <a:t>A function </a:t>
                </a:r>
                <a14:m>
                  <m:oMath xmlns:m="http://schemas.openxmlformats.org/officeDocument/2006/math">
                    <m:r>
                      <m:rPr>
                        <m:sty m:val="p"/>
                      </m:rPr>
                      <a:rPr lang="el-GR" altLang="zh-CN" sz="2000" i="1" smtClean="0">
                        <a:latin typeface="Cambria Math" panose="02040503050406030204" pitchFamily="18" charset="0"/>
                        <a:ea typeface="Cambria Math" panose="02040503050406030204" pitchFamily="18" charset="0"/>
                      </a:rPr>
                      <m:t>Φ</m:t>
                    </m:r>
                  </m:oMath>
                </a14:m>
                <a:r>
                  <a:rPr lang="en-US" altLang="zh-CN" sz="2000" dirty="0" smtClean="0"/>
                  <a:t>: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i="1" smtClean="0">
                            <a:latin typeface="Cambria Math" panose="02040503050406030204" pitchFamily="18" charset="0"/>
                            <a:ea typeface="Cambria Math" panose="02040503050406030204" pitchFamily="18" charset="0"/>
                          </a:rPr>
                          <m:t>×</m:t>
                        </m:r>
                      </m:e>
                      <m:sub>
                        <m:r>
                          <a:rPr lang="en-US" altLang="zh-CN" sz="2000" b="0" i="1" smtClean="0">
                            <a:latin typeface="Cambria Math" panose="02040503050406030204" pitchFamily="18" charset="0"/>
                          </a:rPr>
                          <m:t>𝑛</m:t>
                        </m:r>
                      </m:sub>
                    </m:sSub>
                    <m:r>
                      <a:rPr lang="en-US" altLang="zh-CN" sz="2000" b="0" i="1" smtClean="0">
                        <a:latin typeface="Cambria Math" panose="02040503050406030204" pitchFamily="18" charset="0"/>
                      </a:rPr>
                      <m:t>(</m:t>
                    </m:r>
                    <m:sSub>
                      <m:sSubPr>
                        <m:ctrlPr>
                          <a:rPr lang="en-US" altLang="zh-CN" sz="2000" b="0" i="1" smtClean="0">
                            <a:latin typeface="Cambria Math" panose="02040503050406030204" pitchFamily="18" charset="0"/>
                          </a:rPr>
                        </m:ctrlPr>
                      </m:sSubPr>
                      <m:e>
                        <m:r>
                          <a:rPr lang="zh-CN" altLang="en-US" sz="2000" b="0" i="1" smtClean="0">
                            <a:latin typeface="Cambria Math" panose="02040503050406030204" pitchFamily="18" charset="0"/>
                          </a:rPr>
                          <m:t>𝒜</m:t>
                        </m:r>
                      </m:e>
                      <m:sub>
                        <m:r>
                          <a:rPr lang="en-US" altLang="zh-CN" sz="2000" b="0" i="1" smtClean="0">
                            <a:latin typeface="Cambria Math" panose="02040503050406030204" pitchFamily="18" charset="0"/>
                          </a:rPr>
                          <m:t>𝑛</m:t>
                        </m:r>
                      </m:sub>
                    </m:sSub>
                    <m:r>
                      <a:rPr lang="en-US" altLang="zh-CN" sz="2000" b="0" i="1" smtClean="0">
                        <a:latin typeface="Cambria Math" panose="02040503050406030204" pitchFamily="18" charset="0"/>
                      </a:rPr>
                      <m:t>)</m:t>
                    </m:r>
                    <m:r>
                      <a:rPr lang="en-US" altLang="zh-CN" sz="2000" b="0" i="1" smtClean="0">
                        <a:latin typeface="Cambria Math" panose="02040503050406030204" pitchFamily="18" charset="0"/>
                        <a:ea typeface="Cambria Math" panose="02040503050406030204" pitchFamily="18" charset="0"/>
                      </a:rPr>
                      <m:t>→</m:t>
                    </m:r>
                    <m:r>
                      <a:rPr lang="en-US" altLang="zh-CN" sz="2000" b="0" i="1" smtClean="0">
                        <a:latin typeface="Cambria Math" panose="02040503050406030204" pitchFamily="18" charset="0"/>
                        <a:ea typeface="Cambria Math" panose="02040503050406030204" pitchFamily="18" charset="0"/>
                      </a:rPr>
                      <m:t>ℝ</m:t>
                    </m:r>
                  </m:oMath>
                </a14:m>
                <a:r>
                  <a:rPr lang="en-US" altLang="zh-CN" sz="2000" dirty="0" smtClean="0"/>
                  <a:t> is a generalized ordinal potential function for the game if the change of </a:t>
                </a:r>
                <a14:m>
                  <m:oMath xmlns:m="http://schemas.openxmlformats.org/officeDocument/2006/math">
                    <m:r>
                      <m:rPr>
                        <m:sty m:val="p"/>
                      </m:rPr>
                      <a:rPr lang="el-GR" altLang="zh-CN" sz="2000" i="1" smtClean="0">
                        <a:latin typeface="Cambria Math" panose="02040503050406030204" pitchFamily="18" charset="0"/>
                        <a:ea typeface="Cambria Math" panose="02040503050406030204" pitchFamily="18" charset="0"/>
                      </a:rPr>
                      <m:t>Φ</m:t>
                    </m:r>
                  </m:oMath>
                </a14:m>
                <a:r>
                  <a:rPr lang="en-US" altLang="zh-CN" sz="2000" dirty="0" smtClean="0"/>
                  <a:t> is strictly positive if an arbitrary player </a:t>
                </a:r>
                <a:r>
                  <a:rPr lang="en-US" altLang="zh-CN" sz="2000" i="1" dirty="0" smtClean="0"/>
                  <a:t>n</a:t>
                </a:r>
                <a:r>
                  <a:rPr lang="en-US" altLang="zh-CN" sz="2000" dirty="0" smtClean="0"/>
                  <a:t> increases his utility by changing his strategy from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𝐴</m:t>
                        </m:r>
                      </m:e>
                      <m:sub>
                        <m:r>
                          <a:rPr lang="en-US" altLang="zh-CN" sz="2000" b="0" i="1" smtClean="0">
                            <a:latin typeface="Cambria Math" panose="02040503050406030204" pitchFamily="18" charset="0"/>
                          </a:rPr>
                          <m:t>𝑛</m:t>
                        </m:r>
                      </m:sub>
                    </m:sSub>
                  </m:oMath>
                </a14:m>
                <a:r>
                  <a:rPr lang="zh-CN" altLang="en-US" sz="2000" dirty="0" smtClean="0"/>
                  <a:t> </a:t>
                </a:r>
                <a:r>
                  <a:rPr lang="en-US" altLang="zh-CN" sz="2000" dirty="0" smtClean="0"/>
                  <a:t>to </a:t>
                </a:r>
                <a14:m>
                  <m:oMath xmlns:m="http://schemas.openxmlformats.org/officeDocument/2006/math">
                    <m:sSubSup>
                      <m:sSubSupPr>
                        <m:ctrlPr>
                          <a:rPr lang="en-US" altLang="zh-CN" sz="2000" b="0" i="1" smtClean="0">
                            <a:latin typeface="Cambria Math" panose="02040503050406030204" pitchFamily="18" charset="0"/>
                          </a:rPr>
                        </m:ctrlPr>
                      </m:sSubSupPr>
                      <m:e>
                        <m:r>
                          <a:rPr lang="en-US" altLang="zh-CN" sz="2000" i="1">
                            <a:latin typeface="Cambria Math" panose="02040503050406030204" pitchFamily="18" charset="0"/>
                          </a:rPr>
                          <m:t>𝐴</m:t>
                        </m:r>
                      </m:e>
                      <m:sub>
                        <m:r>
                          <a:rPr lang="en-US" altLang="zh-CN" sz="2000" i="1">
                            <a:latin typeface="Cambria Math" panose="02040503050406030204" pitchFamily="18" charset="0"/>
                          </a:rPr>
                          <m:t>𝑛</m:t>
                        </m:r>
                      </m:sub>
                      <m:sup>
                        <m:r>
                          <a:rPr lang="en-US" altLang="zh-CN" sz="2000" b="0" i="0" smtClean="0">
                            <a:latin typeface="Cambria Math" panose="02040503050406030204" pitchFamily="18" charset="0"/>
                          </a:rPr>
                          <m:t>′</m:t>
                        </m:r>
                      </m:sup>
                    </m:sSubSup>
                  </m:oMath>
                </a14:m>
                <a:r>
                  <a:rPr lang="en-US" altLang="zh-CN" sz="2000" dirty="0" smtClean="0"/>
                  <a:t>. Formally,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𝑈</m:t>
                        </m:r>
                      </m:e>
                      <m:sub>
                        <m:r>
                          <a:rPr lang="en-US" altLang="zh-CN" sz="2000" b="0" i="1" smtClean="0">
                            <a:latin typeface="Cambria Math" panose="02040503050406030204" pitchFamily="18" charset="0"/>
                          </a:rPr>
                          <m:t>𝑛</m:t>
                        </m:r>
                      </m:sub>
                    </m:sSub>
                    <m:d>
                      <m:dPr>
                        <m:ctrlPr>
                          <a:rPr lang="en-US" altLang="zh-CN" sz="2000" b="0" i="1" smtClean="0">
                            <a:latin typeface="Cambria Math" panose="02040503050406030204" pitchFamily="18" charset="0"/>
                          </a:rPr>
                        </m:ctrlPr>
                      </m:dPr>
                      <m:e>
                        <m:sSubSup>
                          <m:sSubSupPr>
                            <m:ctrlPr>
                              <a:rPr lang="en-US" altLang="zh-CN" sz="2000" b="0" i="1" smtClean="0">
                                <a:latin typeface="Cambria Math" panose="02040503050406030204" pitchFamily="18" charset="0"/>
                              </a:rPr>
                            </m:ctrlPr>
                          </m:sSubSupPr>
                          <m:e>
                            <m:r>
                              <a:rPr lang="en-US" altLang="zh-CN" sz="2000" b="0" i="1" smtClean="0">
                                <a:latin typeface="Cambria Math" panose="02040503050406030204" pitchFamily="18" charset="0"/>
                              </a:rPr>
                              <m:t>𝐴</m:t>
                            </m:r>
                          </m:e>
                          <m:sub>
                            <m:r>
                              <a:rPr lang="en-US" altLang="zh-CN" sz="2000" b="0" i="1" smtClean="0">
                                <a:latin typeface="Cambria Math" panose="02040503050406030204" pitchFamily="18" charset="0"/>
                              </a:rPr>
                              <m:t>𝑛</m:t>
                            </m:r>
                          </m:sub>
                          <m:sup>
                            <m:r>
                              <a:rPr lang="en-US" altLang="zh-CN" sz="2000" b="0" i="1" smtClean="0">
                                <a:latin typeface="Cambria Math" panose="02040503050406030204" pitchFamily="18" charset="0"/>
                              </a:rPr>
                              <m:t>′</m:t>
                            </m:r>
                          </m:sup>
                        </m:sSubSup>
                        <m:r>
                          <a:rPr lang="en-US" altLang="zh-CN" sz="2000" b="0" i="1" smtClean="0">
                            <a:latin typeface="Cambria Math" panose="02040503050406030204" pitchFamily="18" charset="0"/>
                          </a:rPr>
                          <m:t>, </m:t>
                        </m:r>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𝐴</m:t>
                            </m:r>
                          </m:e>
                          <m:sub>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sub>
                        </m:sSub>
                      </m:e>
                    </m:d>
                    <m:r>
                      <a:rPr lang="en-US" altLang="zh-CN" sz="2000" b="0" i="1" smtClean="0">
                        <a:latin typeface="Cambria Math" panose="02040503050406030204" pitchFamily="18" charset="0"/>
                      </a:rPr>
                      <m:t>&gt;</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𝑈</m:t>
                        </m:r>
                      </m:e>
                      <m:sub>
                        <m:r>
                          <a:rPr lang="en-US" altLang="zh-CN" sz="2000" i="1">
                            <a:latin typeface="Cambria Math" panose="02040503050406030204" pitchFamily="18" charset="0"/>
                          </a:rPr>
                          <m:t>𝑛</m:t>
                        </m:r>
                      </m:sub>
                    </m:sSub>
                    <m:d>
                      <m:dPr>
                        <m:ctrlPr>
                          <a:rPr lang="en-US" altLang="zh-CN" sz="2000" i="1">
                            <a:latin typeface="Cambria Math" panose="02040503050406030204" pitchFamily="18" charset="0"/>
                          </a:rPr>
                        </m:ctrlPr>
                      </m:dPr>
                      <m:e>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𝐴</m:t>
                            </m:r>
                          </m:e>
                          <m:sub>
                            <m:r>
                              <a:rPr lang="en-US" altLang="zh-CN" sz="2000" b="0" i="1" smtClean="0">
                                <a:latin typeface="Cambria Math" panose="02040503050406030204" pitchFamily="18" charset="0"/>
                              </a:rPr>
                              <m:t>𝑛</m:t>
                            </m:r>
                          </m:sub>
                        </m:sSub>
                        <m:r>
                          <a:rPr lang="en-US" altLang="zh-CN" sz="2000" i="1">
                            <a:latin typeface="Cambria Math" panose="02040503050406030204" pitchFamily="18" charset="0"/>
                          </a:rPr>
                          <m:t>, </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𝐴</m:t>
                            </m:r>
                          </m:e>
                          <m:sub>
                            <m:r>
                              <a:rPr lang="en-US" altLang="zh-CN" sz="2000" i="1">
                                <a:latin typeface="Cambria Math" panose="02040503050406030204" pitchFamily="18" charset="0"/>
                              </a:rPr>
                              <m:t>−</m:t>
                            </m:r>
                            <m:r>
                              <a:rPr lang="en-US" altLang="zh-CN" sz="2000" i="1">
                                <a:latin typeface="Cambria Math" panose="02040503050406030204" pitchFamily="18" charset="0"/>
                              </a:rPr>
                              <m:t>𝑛</m:t>
                            </m:r>
                          </m:sub>
                        </m:sSub>
                      </m:e>
                    </m:d>
                    <m:r>
                      <a:rPr lang="en-US" altLang="zh-CN" sz="2000" i="1" smtClean="0">
                        <a:latin typeface="Cambria Math" panose="02040503050406030204" pitchFamily="18" charset="0"/>
                        <a:ea typeface="Cambria Math" panose="02040503050406030204" pitchFamily="18" charset="0"/>
                      </a:rPr>
                      <m:t>⟹</m:t>
                    </m:r>
                    <m:r>
                      <m:rPr>
                        <m:sty m:val="p"/>
                      </m:rPr>
                      <a:rPr lang="el-GR" altLang="zh-CN" sz="2000" i="1" smtClean="0">
                        <a:latin typeface="Cambria Math" panose="02040503050406030204" pitchFamily="18" charset="0"/>
                        <a:ea typeface="Cambria Math" panose="02040503050406030204" pitchFamily="18" charset="0"/>
                      </a:rPr>
                      <m:t>Φ</m:t>
                    </m:r>
                    <m:d>
                      <m:dPr>
                        <m:ctrlPr>
                          <a:rPr lang="en-US" altLang="zh-CN" sz="2000" i="1">
                            <a:latin typeface="Cambria Math" panose="02040503050406030204" pitchFamily="18" charset="0"/>
                          </a:rPr>
                        </m:ctrlPr>
                      </m:dPr>
                      <m:e>
                        <m:sSubSup>
                          <m:sSubSupPr>
                            <m:ctrlPr>
                              <a:rPr lang="en-US" altLang="zh-CN" sz="2000" i="1">
                                <a:latin typeface="Cambria Math" panose="02040503050406030204" pitchFamily="18" charset="0"/>
                              </a:rPr>
                            </m:ctrlPr>
                          </m:sSubSupPr>
                          <m:e>
                            <m:r>
                              <a:rPr lang="en-US" altLang="zh-CN" sz="2000" i="1">
                                <a:latin typeface="Cambria Math" panose="02040503050406030204" pitchFamily="18" charset="0"/>
                              </a:rPr>
                              <m:t>𝐴</m:t>
                            </m:r>
                          </m:e>
                          <m:sub>
                            <m:r>
                              <a:rPr lang="en-US" altLang="zh-CN" sz="2000" i="1">
                                <a:latin typeface="Cambria Math" panose="02040503050406030204" pitchFamily="18" charset="0"/>
                              </a:rPr>
                              <m:t>𝑛</m:t>
                            </m:r>
                          </m:sub>
                          <m:sup>
                            <m:r>
                              <a:rPr lang="en-US" altLang="zh-CN" sz="2000" i="1">
                                <a:latin typeface="Cambria Math" panose="02040503050406030204" pitchFamily="18" charset="0"/>
                              </a:rPr>
                              <m:t>′</m:t>
                            </m:r>
                          </m:sup>
                        </m:sSubSup>
                        <m:r>
                          <a:rPr lang="en-US" altLang="zh-CN" sz="2000" i="1">
                            <a:latin typeface="Cambria Math" panose="02040503050406030204" pitchFamily="18" charset="0"/>
                          </a:rPr>
                          <m:t>, </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𝐴</m:t>
                            </m:r>
                          </m:e>
                          <m:sub>
                            <m:r>
                              <a:rPr lang="en-US" altLang="zh-CN" sz="2000" i="1">
                                <a:latin typeface="Cambria Math" panose="02040503050406030204" pitchFamily="18" charset="0"/>
                              </a:rPr>
                              <m:t>−</m:t>
                            </m:r>
                            <m:r>
                              <a:rPr lang="en-US" altLang="zh-CN" sz="2000" i="1">
                                <a:latin typeface="Cambria Math" panose="02040503050406030204" pitchFamily="18" charset="0"/>
                              </a:rPr>
                              <m:t>𝑛</m:t>
                            </m:r>
                          </m:sub>
                        </m:sSub>
                      </m:e>
                    </m:d>
                    <m:r>
                      <a:rPr lang="en-US" altLang="zh-CN" sz="2000" i="1">
                        <a:latin typeface="Cambria Math" panose="02040503050406030204" pitchFamily="18" charset="0"/>
                      </a:rPr>
                      <m:t>&gt;</m:t>
                    </m:r>
                    <m:r>
                      <m:rPr>
                        <m:sty m:val="p"/>
                      </m:rPr>
                      <a:rPr lang="el-GR" altLang="zh-CN" sz="2000" i="1" smtClean="0">
                        <a:latin typeface="Cambria Math" panose="02040503050406030204" pitchFamily="18" charset="0"/>
                        <a:ea typeface="Cambria Math" panose="02040503050406030204" pitchFamily="18" charset="0"/>
                      </a:rPr>
                      <m:t>Φ</m:t>
                    </m:r>
                    <m:d>
                      <m:dPr>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𝐴</m:t>
                            </m:r>
                          </m:e>
                          <m:sub>
                            <m:r>
                              <a:rPr lang="en-US" altLang="zh-CN" sz="2000" i="1">
                                <a:latin typeface="Cambria Math" panose="02040503050406030204" pitchFamily="18" charset="0"/>
                              </a:rPr>
                              <m:t>𝑛</m:t>
                            </m:r>
                          </m:sub>
                        </m:sSub>
                        <m:r>
                          <a:rPr lang="en-US" altLang="zh-CN" sz="2000" i="1">
                            <a:latin typeface="Cambria Math" panose="02040503050406030204" pitchFamily="18" charset="0"/>
                          </a:rPr>
                          <m:t>, </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𝐴</m:t>
                            </m:r>
                          </m:e>
                          <m:sub>
                            <m:r>
                              <a:rPr lang="en-US" altLang="zh-CN" sz="2000" i="1">
                                <a:latin typeface="Cambria Math" panose="02040503050406030204" pitchFamily="18" charset="0"/>
                              </a:rPr>
                              <m:t>−</m:t>
                            </m:r>
                            <m:r>
                              <a:rPr lang="en-US" altLang="zh-CN" sz="2000" i="1">
                                <a:latin typeface="Cambria Math" panose="02040503050406030204" pitchFamily="18" charset="0"/>
                              </a:rPr>
                              <m:t>𝑛</m:t>
                            </m:r>
                          </m:sub>
                        </m:sSub>
                      </m:e>
                    </m:d>
                  </m:oMath>
                </a14:m>
                <a:endParaRPr lang="zh-CN" altLang="en-US" sz="2000" dirty="0"/>
              </a:p>
            </p:txBody>
          </p:sp>
        </mc:Choice>
        <mc:Fallback xmlns="">
          <p:sp>
            <p:nvSpPr>
              <p:cNvPr id="7" name="文本框 6"/>
              <p:cNvSpPr txBox="1">
                <a:spLocks noRot="1" noChangeAspect="1" noMove="1" noResize="1" noEditPoints="1" noAdjustHandles="1" noChangeArrowheads="1" noChangeShapeType="1" noTextEdit="1"/>
              </p:cNvSpPr>
              <p:nvPr/>
            </p:nvSpPr>
            <p:spPr>
              <a:xfrm>
                <a:off x="1562066" y="3905192"/>
                <a:ext cx="8755642" cy="1323439"/>
              </a:xfrm>
              <a:prstGeom prst="rect">
                <a:avLst/>
              </a:prstGeom>
              <a:blipFill rotWithShape="0">
                <a:blip r:embed="rId3"/>
                <a:stretch>
                  <a:fillRect l="-696" t="-23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p:cNvSpPr txBox="1"/>
              <p:nvPr/>
            </p:nvSpPr>
            <p:spPr>
              <a:xfrm>
                <a:off x="1234521" y="5301635"/>
                <a:ext cx="8693021" cy="522900"/>
              </a:xfrm>
              <a:prstGeom prst="rect">
                <a:avLst/>
              </a:prstGeom>
              <a:noFill/>
            </p:spPr>
            <p:txBody>
              <a:bodyPr wrap="square" rtlCol="0">
                <a:spAutoFit/>
              </a:bodyPr>
              <a:lstStyle/>
              <a:p>
                <a:r>
                  <a:rPr lang="en-US" altLang="zh-CN" sz="2400" dirty="0" smtClean="0"/>
                  <a:t>When </a:t>
                </a:r>
                <a14:m>
                  <m:oMath xmlns:m="http://schemas.openxmlformats.org/officeDocument/2006/math">
                    <m:r>
                      <m:rPr>
                        <m:sty m:val="p"/>
                      </m:rPr>
                      <a:rPr lang="el-GR" altLang="zh-CN" sz="2400" i="1">
                        <a:latin typeface="Cambria Math" panose="02040503050406030204" pitchFamily="18" charset="0"/>
                        <a:ea typeface="Cambria Math" panose="02040503050406030204" pitchFamily="18" charset="0"/>
                      </a:rPr>
                      <m:t>Φ</m:t>
                    </m:r>
                    <m:d>
                      <m:dPr>
                        <m:ctrlPr>
                          <a:rPr lang="en-US" altLang="zh-CN" sz="2400" i="1">
                            <a:latin typeface="Cambria Math" panose="02040503050406030204" pitchFamily="18" charset="0"/>
                          </a:rPr>
                        </m:ctrlPr>
                      </m:dPr>
                      <m:e>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𝐴</m:t>
                            </m:r>
                          </m:e>
                          <m:sub>
                            <m:r>
                              <a:rPr lang="en-US" altLang="zh-CN" sz="2400" i="1">
                                <a:latin typeface="Cambria Math" panose="02040503050406030204" pitchFamily="18" charset="0"/>
                              </a:rPr>
                              <m:t>𝑛</m:t>
                            </m:r>
                          </m:sub>
                          <m:sup/>
                        </m:sSubSup>
                        <m:r>
                          <a:rPr lang="en-US" altLang="zh-CN" sz="2400" i="1">
                            <a:latin typeface="Cambria Math" panose="02040503050406030204" pitchFamily="18" charset="0"/>
                          </a:rPr>
                          <m:t>, </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𝐴</m:t>
                            </m:r>
                          </m:e>
                          <m:sub>
                            <m:r>
                              <a:rPr lang="en-US" altLang="zh-CN" sz="2400" i="1">
                                <a:latin typeface="Cambria Math" panose="02040503050406030204" pitchFamily="18" charset="0"/>
                              </a:rPr>
                              <m:t>−</m:t>
                            </m:r>
                            <m:r>
                              <a:rPr lang="en-US" altLang="zh-CN" sz="2400" i="1">
                                <a:latin typeface="Cambria Math" panose="02040503050406030204" pitchFamily="18" charset="0"/>
                              </a:rPr>
                              <m:t>𝑛</m:t>
                            </m:r>
                          </m:sub>
                        </m:sSub>
                      </m:e>
                    </m:d>
                  </m:oMath>
                </a14:m>
                <a:r>
                  <a:rPr lang="en-US" altLang="zh-CN" sz="2400" dirty="0" smtClean="0"/>
                  <a:t> is the maximum value, then NE is reached.</a:t>
                </a:r>
                <a:endParaRPr lang="zh-CN" altLang="en-US" sz="2400" dirty="0"/>
              </a:p>
            </p:txBody>
          </p:sp>
        </mc:Choice>
        <mc:Fallback xmlns="">
          <p:sp>
            <p:nvSpPr>
              <p:cNvPr id="8" name="文本框 7"/>
              <p:cNvSpPr txBox="1">
                <a:spLocks noRot="1" noChangeAspect="1" noMove="1" noResize="1" noEditPoints="1" noAdjustHandles="1" noChangeArrowheads="1" noChangeShapeType="1" noTextEdit="1"/>
              </p:cNvSpPr>
              <p:nvPr/>
            </p:nvSpPr>
            <p:spPr>
              <a:xfrm>
                <a:off x="1234521" y="5301635"/>
                <a:ext cx="8693021" cy="522900"/>
              </a:xfrm>
              <a:prstGeom prst="rect">
                <a:avLst/>
              </a:prstGeom>
              <a:blipFill rotWithShape="0">
                <a:blip r:embed="rId4"/>
                <a:stretch>
                  <a:fillRect l="-1122" b="-2470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838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P spid="5"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22</a:t>
            </a:fld>
            <a:endParaRPr lang="en-US" sz="2800" dirty="0"/>
          </a:p>
        </p:txBody>
      </p:sp>
      <p:sp>
        <p:nvSpPr>
          <p:cNvPr id="6" name="内容占位符 2"/>
          <p:cNvSpPr txBox="1">
            <a:spLocks/>
          </p:cNvSpPr>
          <p:nvPr/>
        </p:nvSpPr>
        <p:spPr>
          <a:xfrm>
            <a:off x="677334" y="1674453"/>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US" altLang="zh-CN" sz="2400" dirty="0" smtClean="0">
                <a:solidFill>
                  <a:schemeClr val="accent1"/>
                </a:solidFill>
                <a:latin typeface="Book Antiqua" panose="02040602050305030304" pitchFamily="18" charset="0"/>
              </a:rPr>
              <a:t>Theorem 1. </a:t>
            </a:r>
            <a:r>
              <a:rPr lang="en-US" altLang="zh-CN" sz="2400" i="1" dirty="0" smtClean="0">
                <a:solidFill>
                  <a:schemeClr val="tx1"/>
                </a:solidFill>
                <a:latin typeface="Book Antiqua" panose="02040602050305030304" pitchFamily="18" charset="0"/>
              </a:rPr>
              <a:t>In satisfaction game for graphical multi-resource allocation, FIP can be guaranteed under modified better reply.</a:t>
            </a:r>
          </a:p>
        </p:txBody>
      </p:sp>
      <p:sp>
        <p:nvSpPr>
          <p:cNvPr id="3" name="文本框 2"/>
          <p:cNvSpPr txBox="1"/>
          <p:nvPr/>
        </p:nvSpPr>
        <p:spPr>
          <a:xfrm>
            <a:off x="677334" y="2912625"/>
            <a:ext cx="1219705" cy="461665"/>
          </a:xfrm>
          <a:prstGeom prst="rect">
            <a:avLst/>
          </a:prstGeom>
          <a:noFill/>
        </p:spPr>
        <p:txBody>
          <a:bodyPr wrap="square" rtlCol="0">
            <a:spAutoFit/>
          </a:bodyPr>
          <a:lstStyle/>
          <a:p>
            <a:r>
              <a:rPr lang="en-US" altLang="zh-CN" sz="2400" dirty="0" smtClean="0"/>
              <a:t>Proof:</a:t>
            </a:r>
            <a:endParaRPr lang="zh-CN" altLang="en-US" sz="2400" dirty="0"/>
          </a:p>
        </p:txBody>
      </p:sp>
      <mc:AlternateContent xmlns:mc="http://schemas.openxmlformats.org/markup-compatibility/2006" xmlns:a14="http://schemas.microsoft.com/office/drawing/2010/main">
        <mc:Choice Requires="a14">
          <p:sp>
            <p:nvSpPr>
              <p:cNvPr id="9" name="文本框 8"/>
              <p:cNvSpPr txBox="1"/>
              <p:nvPr/>
            </p:nvSpPr>
            <p:spPr>
              <a:xfrm>
                <a:off x="1637731" y="3143457"/>
                <a:ext cx="4135272" cy="9885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latin typeface="Cambria Math" panose="02040503050406030204" pitchFamily="18" charset="0"/>
                          <a:ea typeface="Cambria Math" panose="02040503050406030204" pitchFamily="18" charset="0"/>
                        </a:rPr>
                        <m:t>Φ</m:t>
                      </m:r>
                      <m:d>
                        <m:dPr>
                          <m:ctrlPr>
                            <a:rPr lang="en-US" altLang="zh-CN" sz="2400" b="0" i="1" smtClean="0">
                              <a:latin typeface="Cambria Math" panose="02040503050406030204" pitchFamily="18" charset="0"/>
                              <a:ea typeface="Cambria Math" panose="02040503050406030204" pitchFamily="18" charset="0"/>
                            </a:rPr>
                          </m:ctrlPr>
                        </m:dPr>
                        <m:e>
                          <m:r>
                            <a:rPr lang="en-US" altLang="zh-CN" sz="2400" b="1" i="1" smtClean="0">
                              <a:latin typeface="Cambria Math" panose="02040503050406030204" pitchFamily="18" charset="0"/>
                              <a:ea typeface="Cambria Math" panose="02040503050406030204" pitchFamily="18" charset="0"/>
                            </a:rPr>
                            <m:t>𝑨</m:t>
                          </m:r>
                        </m:e>
                      </m:d>
                      <m:r>
                        <a:rPr lang="en-US" altLang="zh-CN" sz="2400" b="0" i="1" smtClean="0">
                          <a:latin typeface="Cambria Math" panose="02040503050406030204" pitchFamily="18" charset="0"/>
                          <a:ea typeface="Cambria Math" panose="02040503050406030204" pitchFamily="18" charset="0"/>
                        </a:rPr>
                        <m:t>=</m:t>
                      </m:r>
                      <m:nary>
                        <m:naryPr>
                          <m:chr m:val="∑"/>
                          <m:supHide m:val="on"/>
                          <m:ctrlPr>
                            <a:rPr lang="en-US" altLang="zh-CN" sz="2400" b="0" i="1" smtClean="0">
                              <a:latin typeface="Cambria Math" panose="02040503050406030204" pitchFamily="18" charset="0"/>
                              <a:ea typeface="Cambria Math" panose="02040503050406030204" pitchFamily="18" charset="0"/>
                            </a:rPr>
                          </m:ctrlPr>
                        </m:naryPr>
                        <m:sub>
                          <m:r>
                            <m:rPr>
                              <m:brk m:alnAt="7"/>
                            </m:rPr>
                            <a:rPr lang="en-US" altLang="zh-CN" sz="2400" b="0" i="1" smtClean="0">
                              <a:latin typeface="Cambria Math" panose="02040503050406030204" pitchFamily="18" charset="0"/>
                              <a:ea typeface="Cambria Math" panose="02040503050406030204" pitchFamily="18" charset="0"/>
                            </a:rPr>
                            <m:t>𝑛</m:t>
                          </m:r>
                        </m:sub>
                        <m:sup/>
                        <m:e>
                          <m:nary>
                            <m:naryPr>
                              <m:chr m:val="∑"/>
                              <m:supHide m:val="on"/>
                              <m:ctrlPr>
                                <a:rPr lang="en-US" altLang="zh-CN" sz="2400" i="1">
                                  <a:latin typeface="Cambria Math" panose="02040503050406030204" pitchFamily="18" charset="0"/>
                                  <a:ea typeface="Cambria Math" panose="02040503050406030204" pitchFamily="18" charset="0"/>
                                </a:rPr>
                              </m:ctrlPr>
                            </m:naryPr>
                            <m:sub>
                              <m:r>
                                <a:rPr lang="en-US" altLang="zh-CN" sz="2400" i="1">
                                  <a:latin typeface="Cambria Math" panose="02040503050406030204" pitchFamily="18" charset="0"/>
                                  <a:ea typeface="Cambria Math" panose="02040503050406030204" pitchFamily="18" charset="0"/>
                                </a:rPr>
                                <m:t>𝑟</m:t>
                              </m:r>
                            </m:sub>
                            <m:sup/>
                            <m:e>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𝐹</m:t>
                                  </m:r>
                                </m:e>
                                <m:sub>
                                  <m:r>
                                    <a:rPr lang="en-US" altLang="zh-CN" sz="2400" i="1">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𝑟</m:t>
                                  </m:r>
                                </m:sup>
                              </m:sSubSup>
                              <m:d>
                                <m:dPr>
                                  <m:ctrlPr>
                                    <a:rPr lang="en-US" altLang="zh-CN" sz="2400" i="1">
                                      <a:latin typeface="Cambria Math" panose="02040503050406030204" pitchFamily="18" charset="0"/>
                                      <a:ea typeface="Cambria Math" panose="02040503050406030204" pitchFamily="18" charset="0"/>
                                    </a:rPr>
                                  </m:ctrlPr>
                                </m:dPr>
                                <m:e>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𝑛</m:t>
                                      </m:r>
                                    </m:sub>
                                  </m:sSub>
                                  <m:r>
                                    <a:rPr lang="en-US" altLang="zh-CN" sz="2400" i="1">
                                      <a:latin typeface="Cambria Math" panose="02040503050406030204" pitchFamily="18" charset="0"/>
                                      <a:ea typeface="Cambria Math" panose="02040503050406030204" pitchFamily="18" charset="0"/>
                                    </a:rPr>
                                    <m:t>,</m:t>
                                  </m:r>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𝑛</m:t>
                                      </m:r>
                                    </m:sub>
                                  </m:sSub>
                                </m:e>
                              </m:d>
                            </m:e>
                          </m:nary>
                        </m:e>
                      </m:nary>
                    </m:oMath>
                  </m:oMathPara>
                </a14:m>
                <a:endParaRPr lang="zh-CN" altLang="en-US" sz="2400" dirty="0"/>
              </a:p>
            </p:txBody>
          </p:sp>
        </mc:Choice>
        <mc:Fallback xmlns="">
          <p:sp>
            <p:nvSpPr>
              <p:cNvPr id="9" name="文本框 8"/>
              <p:cNvSpPr txBox="1">
                <a:spLocks noRot="1" noChangeAspect="1" noMove="1" noResize="1" noEditPoints="1" noAdjustHandles="1" noChangeArrowheads="1" noChangeShapeType="1" noTextEdit="1"/>
              </p:cNvSpPr>
              <p:nvPr/>
            </p:nvSpPr>
            <p:spPr>
              <a:xfrm>
                <a:off x="1637731" y="3143457"/>
                <a:ext cx="4135272" cy="98854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6032311" y="3143457"/>
                <a:ext cx="3841116" cy="823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eqArr>
                            <m:eqArrPr>
                              <m:ctrlPr>
                                <a:rPr lang="en-US" altLang="zh-CN" sz="2400" b="0" i="1" smtClean="0">
                                  <a:latin typeface="Cambria Math" panose="02040503050406030204" pitchFamily="18" charset="0"/>
                                </a:rPr>
                              </m:ctrlPr>
                            </m:eqArrPr>
                            <m:e>
                              <m:r>
                                <a:rPr lang="en-US" altLang="zh-CN" sz="2400" b="0" i="1" smtClean="0">
                                  <a:latin typeface="Cambria Math" panose="02040503050406030204" pitchFamily="18" charset="0"/>
                                </a:rPr>
                                <m:t>2</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𝑇</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1" i="1" smtClean="0">
                                      <a:latin typeface="Cambria Math" panose="02040503050406030204" pitchFamily="18" charset="0"/>
                                    </a:rPr>
                                    <m:t>𝑨</m:t>
                                  </m:r>
                                </m:e>
                              </m:d>
                              <m:r>
                                <a:rPr lang="en-US" altLang="zh-CN" sz="2400" b="0" i="1"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=1</m:t>
                              </m:r>
                            </m:e>
                            <m:e>
                              <m:r>
                                <a:rPr lang="en-US" altLang="zh-CN" sz="2400" b="0" i="1" smtClean="0">
                                  <a:latin typeface="Cambria Math" panose="02040503050406030204" pitchFamily="18" charset="0"/>
                                </a:rPr>
                                <m:t>0,     </m:t>
                              </m:r>
                              <m:r>
                                <a:rPr lang="en-US" altLang="zh-CN" sz="2400" b="0" i="0"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=0</m:t>
                              </m:r>
                            </m:e>
                          </m:eqArr>
                        </m:e>
                      </m:d>
                    </m:oMath>
                  </m:oMathPara>
                </a14:m>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6032311" y="3143457"/>
                <a:ext cx="3841116" cy="823815"/>
              </a:xfrm>
              <a:prstGeom prst="rect">
                <a:avLst/>
              </a:prstGeom>
              <a:blipFill rotWithShape="0">
                <a:blip r:embed="rId4"/>
                <a:stretch>
                  <a:fillRect/>
                </a:stretch>
              </a:blipFill>
            </p:spPr>
            <p:txBody>
              <a:bodyPr/>
              <a:lstStyle/>
              <a:p>
                <a:r>
                  <a:rPr lang="zh-CN" altLang="en-US">
                    <a:noFill/>
                  </a:rPr>
                  <a:t> </a:t>
                </a:r>
              </a:p>
            </p:txBody>
          </p:sp>
        </mc:Fallback>
      </mc:AlternateContent>
      <p:sp>
        <p:nvSpPr>
          <p:cNvPr id="13" name="椭圆 12"/>
          <p:cNvSpPr/>
          <p:nvPr/>
        </p:nvSpPr>
        <p:spPr>
          <a:xfrm>
            <a:off x="1214203" y="4356515"/>
            <a:ext cx="1933731" cy="755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dissatisfied</a:t>
            </a:r>
            <a:endParaRPr lang="zh-CN" altLang="en-US" dirty="0">
              <a:solidFill>
                <a:schemeClr val="bg1"/>
              </a:solidFill>
            </a:endParaRPr>
          </a:p>
        </p:txBody>
      </p:sp>
      <p:sp>
        <p:nvSpPr>
          <p:cNvPr id="14" name="椭圆 13"/>
          <p:cNvSpPr/>
          <p:nvPr/>
        </p:nvSpPr>
        <p:spPr>
          <a:xfrm>
            <a:off x="5388037" y="4356515"/>
            <a:ext cx="1933731" cy="755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satisfied</a:t>
            </a:r>
            <a:endParaRPr lang="zh-CN" altLang="en-US" dirty="0">
              <a:solidFill>
                <a:schemeClr val="bg1"/>
              </a:solidFill>
            </a:endParaRPr>
          </a:p>
        </p:txBody>
      </p:sp>
      <p:sp>
        <p:nvSpPr>
          <p:cNvPr id="15" name="右箭头 14"/>
          <p:cNvSpPr/>
          <p:nvPr/>
        </p:nvSpPr>
        <p:spPr>
          <a:xfrm>
            <a:off x="3308615" y="4638050"/>
            <a:ext cx="1918741" cy="192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6" name="矩形 15"/>
              <p:cNvSpPr/>
              <p:nvPr/>
            </p:nvSpPr>
            <p:spPr>
              <a:xfrm>
                <a:off x="1214203" y="5336164"/>
                <a:ext cx="180235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i="1">
                              <a:latin typeface="Cambria Math" panose="02040503050406030204" pitchFamily="18" charset="0"/>
                            </a:rPr>
                            <m:t>𝑇</m:t>
                          </m:r>
                        </m:e>
                        <m:sub>
                          <m:r>
                            <a:rPr lang="en-US" altLang="zh-CN" sz="2400" i="1">
                              <a:latin typeface="Cambria Math" panose="02040503050406030204" pitchFamily="18" charset="0"/>
                            </a:rPr>
                            <m:t>𝑛</m:t>
                          </m:r>
                        </m:sub>
                        <m:sup>
                          <m:r>
                            <a:rPr lang="en-US" altLang="zh-CN" sz="2400" i="1">
                              <a:latin typeface="Cambria Math" panose="02040503050406030204" pitchFamily="18" charset="0"/>
                            </a:rPr>
                            <m:t>𝑟</m:t>
                          </m:r>
                        </m:sup>
                      </m:sSubSup>
                      <m:r>
                        <a:rPr lang="en-US" altLang="zh-CN" sz="2400" i="1">
                          <a:latin typeface="Cambria Math" panose="02040503050406030204" pitchFamily="18" charset="0"/>
                          <a:ea typeface="Cambria Math" panose="02040503050406030204" pitchFamily="18" charset="0"/>
                        </a:rPr>
                        <m:t>≤</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r>
                            <a:rPr lang="en-US" altLang="zh-CN" sz="2400" i="1">
                              <a:latin typeface="Cambria Math" panose="02040503050406030204" pitchFamily="18" charset="0"/>
                            </a:rPr>
                            <m:t>𝑟</m:t>
                          </m:r>
                        </m:sup>
                      </m:sSubSup>
                      <m:r>
                        <a:rPr lang="en-US" altLang="zh-CN" sz="2400" b="0" i="1" smtClean="0">
                          <a:latin typeface="Cambria Math" panose="02040503050406030204" pitchFamily="18" charset="0"/>
                        </a:rPr>
                        <m:t>−1</m:t>
                      </m:r>
                    </m:oMath>
                  </m:oMathPara>
                </a14:m>
                <a:endParaRPr lang="zh-CN" altLang="en-US" sz="2400" dirty="0"/>
              </a:p>
            </p:txBody>
          </p:sp>
        </mc:Choice>
        <mc:Fallback xmlns="">
          <p:sp>
            <p:nvSpPr>
              <p:cNvPr id="16" name="矩形 15"/>
              <p:cNvSpPr>
                <a:spLocks noRot="1" noChangeAspect="1" noMove="1" noResize="1" noEditPoints="1" noAdjustHandles="1" noChangeArrowheads="1" noChangeShapeType="1" noTextEdit="1"/>
              </p:cNvSpPr>
              <p:nvPr/>
            </p:nvSpPr>
            <p:spPr>
              <a:xfrm>
                <a:off x="1214203" y="5336164"/>
                <a:ext cx="1802353" cy="461665"/>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p:cNvSpPr/>
              <p:nvPr/>
            </p:nvSpPr>
            <p:spPr>
              <a:xfrm>
                <a:off x="5504316" y="5285766"/>
                <a:ext cx="1448602" cy="5120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i="1">
                              <a:latin typeface="Cambria Math" panose="02040503050406030204" pitchFamily="18" charset="0"/>
                            </a:rPr>
                            <m:t>𝑇</m:t>
                          </m:r>
                        </m:e>
                        <m:sub>
                          <m:r>
                            <a:rPr lang="en-US" altLang="zh-CN" sz="2400" i="1">
                              <a:latin typeface="Cambria Math" panose="02040503050406030204" pitchFamily="18" charset="0"/>
                            </a:rPr>
                            <m:t>𝑛</m:t>
                          </m:r>
                        </m:sub>
                        <m:sup>
                          <m:sSup>
                            <m:sSupPr>
                              <m:ctrlPr>
                                <a:rPr lang="en-US" altLang="zh-CN" sz="2400" b="0" i="1" smtClean="0">
                                  <a:latin typeface="Cambria Math" panose="02040503050406030204" pitchFamily="18" charset="0"/>
                                </a:rPr>
                              </m:ctrlPr>
                            </m:sSupPr>
                            <m:e>
                              <m:r>
                                <a:rPr lang="en-US" altLang="zh-CN" sz="2400" i="1">
                                  <a:latin typeface="Cambria Math" panose="02040503050406030204" pitchFamily="18" charset="0"/>
                                </a:rPr>
                                <m:t>𝑟</m:t>
                              </m:r>
                            </m:e>
                            <m:sup>
                              <m:r>
                                <a:rPr lang="en-US" altLang="zh-CN" sz="2400" b="0" i="1" smtClean="0">
                                  <a:latin typeface="Cambria Math" panose="02040503050406030204" pitchFamily="18" charset="0"/>
                                </a:rPr>
                                <m:t>′</m:t>
                              </m:r>
                            </m:sup>
                          </m:sSup>
                        </m:sup>
                      </m:sSubSup>
                      <m:r>
                        <a:rPr lang="en-US" altLang="zh-CN" sz="2400" i="1">
                          <a:latin typeface="Cambria Math" panose="02040503050406030204" pitchFamily="18" charset="0"/>
                          <a:ea typeface="Cambria Math" panose="02040503050406030204" pitchFamily="18" charset="0"/>
                        </a:rPr>
                        <m:t>≥</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sSup>
                            <m:sSupPr>
                              <m:ctrlPr>
                                <a:rPr lang="en-US" altLang="zh-CN" sz="2400" b="0" i="1" smtClean="0">
                                  <a:latin typeface="Cambria Math" panose="02040503050406030204" pitchFamily="18" charset="0"/>
                                </a:rPr>
                              </m:ctrlPr>
                            </m:sSupPr>
                            <m:e>
                              <m:r>
                                <a:rPr lang="en-US" altLang="zh-CN" sz="2400" i="1">
                                  <a:latin typeface="Cambria Math" panose="02040503050406030204" pitchFamily="18" charset="0"/>
                                </a:rPr>
                                <m:t>𝑟</m:t>
                              </m:r>
                            </m:e>
                            <m:sup>
                              <m:r>
                                <a:rPr lang="en-US" altLang="zh-CN" sz="2400" b="0" i="1" smtClean="0">
                                  <a:latin typeface="Cambria Math" panose="02040503050406030204" pitchFamily="18" charset="0"/>
                                </a:rPr>
                                <m:t>′</m:t>
                              </m:r>
                            </m:sup>
                          </m:sSup>
                        </m:sup>
                      </m:sSubSup>
                    </m:oMath>
                  </m:oMathPara>
                </a14:m>
                <a:endParaRPr lang="zh-CN" altLang="en-US" sz="2400" dirty="0"/>
              </a:p>
            </p:txBody>
          </p:sp>
        </mc:Choice>
        <mc:Fallback xmlns="">
          <p:sp>
            <p:nvSpPr>
              <p:cNvPr id="17" name="矩形 16"/>
              <p:cNvSpPr>
                <a:spLocks noRot="1" noChangeAspect="1" noMove="1" noResize="1" noEditPoints="1" noAdjustHandles="1" noChangeArrowheads="1" noChangeShapeType="1" noTextEdit="1"/>
              </p:cNvSpPr>
              <p:nvPr/>
            </p:nvSpPr>
            <p:spPr>
              <a:xfrm>
                <a:off x="5504316" y="5285766"/>
                <a:ext cx="1448602" cy="512063"/>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p:cNvSpPr txBox="1"/>
              <p:nvPr/>
            </p:nvSpPr>
            <p:spPr>
              <a:xfrm>
                <a:off x="1099428" y="4268718"/>
                <a:ext cx="22955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solidFill>
                            <a:schemeClr val="accent1"/>
                          </a:solidFill>
                          <a:latin typeface="Cambria Math" panose="02040503050406030204" pitchFamily="18" charset="0"/>
                        </a:rPr>
                        <m:t>𝑟</m:t>
                      </m:r>
                    </m:oMath>
                  </m:oMathPara>
                </a14:m>
                <a:endParaRPr lang="zh-CN" altLang="en-US" sz="2400" dirty="0">
                  <a:solidFill>
                    <a:schemeClr val="accent1"/>
                  </a:solidFill>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1099428" y="4268718"/>
                <a:ext cx="229550" cy="369332"/>
              </a:xfrm>
              <a:prstGeom prst="rect">
                <a:avLst/>
              </a:prstGeom>
              <a:blipFill rotWithShape="0">
                <a:blip r:embed="rId7"/>
                <a:stretch>
                  <a:fillRect l="-15789" r="-1315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p:cNvSpPr txBox="1"/>
              <p:nvPr/>
            </p:nvSpPr>
            <p:spPr>
              <a:xfrm>
                <a:off x="5338950" y="4268718"/>
                <a:ext cx="33073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400" b="0" i="1" smtClean="0">
                              <a:solidFill>
                                <a:schemeClr val="accent1"/>
                              </a:solidFill>
                              <a:latin typeface="Cambria Math" panose="02040503050406030204" pitchFamily="18" charset="0"/>
                            </a:rPr>
                          </m:ctrlPr>
                        </m:sSupPr>
                        <m:e>
                          <m:r>
                            <a:rPr lang="en-US" altLang="zh-CN" sz="2400" b="0" i="1" smtClean="0">
                              <a:solidFill>
                                <a:schemeClr val="accent1"/>
                              </a:solidFill>
                              <a:latin typeface="Cambria Math" panose="02040503050406030204" pitchFamily="18" charset="0"/>
                            </a:rPr>
                            <m:t>𝑟</m:t>
                          </m:r>
                        </m:e>
                        <m:sup>
                          <m:r>
                            <a:rPr lang="en-US" altLang="zh-CN" sz="2400" b="0" i="1" smtClean="0">
                              <a:solidFill>
                                <a:schemeClr val="accent1"/>
                              </a:solidFill>
                              <a:latin typeface="Cambria Math" panose="02040503050406030204" pitchFamily="18" charset="0"/>
                            </a:rPr>
                            <m:t>′</m:t>
                          </m:r>
                        </m:sup>
                      </m:sSup>
                    </m:oMath>
                  </m:oMathPara>
                </a14:m>
                <a:endParaRPr lang="zh-CN" altLang="en-US" sz="2400" dirty="0">
                  <a:solidFill>
                    <a:schemeClr val="accent1"/>
                  </a:solidFill>
                </a:endParaRPr>
              </a:p>
            </p:txBody>
          </p:sp>
        </mc:Choice>
        <mc:Fallback xmlns="">
          <p:sp>
            <p:nvSpPr>
              <p:cNvPr id="19" name="文本框 18"/>
              <p:cNvSpPr txBox="1">
                <a:spLocks noRot="1" noChangeAspect="1" noMove="1" noResize="1" noEditPoints="1" noAdjustHandles="1" noChangeArrowheads="1" noChangeShapeType="1" noTextEdit="1"/>
              </p:cNvSpPr>
              <p:nvPr/>
            </p:nvSpPr>
            <p:spPr>
              <a:xfrm>
                <a:off x="5338950" y="4268718"/>
                <a:ext cx="330732" cy="369332"/>
              </a:xfrm>
              <a:prstGeom prst="rect">
                <a:avLst/>
              </a:prstGeom>
              <a:blipFill rotWithShape="0">
                <a:blip r:embed="rId8"/>
                <a:stretch>
                  <a:fillRect l="-12963" r="-185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2533887" y="5986757"/>
                <a:ext cx="3135795" cy="419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𝑟</m:t>
                              </m:r>
                            </m:e>
                            <m:sup>
                              <m:r>
                                <a:rPr lang="en-US" altLang="zh-CN" sz="2400" b="0" i="1" smtClean="0">
                                  <a:latin typeface="Cambria Math" panose="02040503050406030204" pitchFamily="18" charset="0"/>
                                </a:rPr>
                                <m:t>′</m:t>
                              </m:r>
                            </m:sup>
                          </m:sSup>
                        </m:sup>
                      </m:sSubSup>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i="1">
                          <a:latin typeface="Cambria Math" panose="02040503050406030204" pitchFamily="18" charset="0"/>
                          <a:ea typeface="Cambria Math" panose="02040503050406030204" pitchFamily="18" charset="0"/>
                        </a:rPr>
                        <m:t>≥</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sSup>
                            <m:sSupPr>
                              <m:ctrlPr>
                                <a:rPr lang="en-US" altLang="zh-CN" sz="2400" b="0" i="1" smtClean="0">
                                  <a:latin typeface="Cambria Math" panose="02040503050406030204" pitchFamily="18" charset="0"/>
                                </a:rPr>
                              </m:ctrlPr>
                            </m:sSupPr>
                            <m:e>
                              <m:r>
                                <a:rPr lang="en-US" altLang="zh-CN" sz="2400" i="1">
                                  <a:latin typeface="Cambria Math" panose="02040503050406030204" pitchFamily="18" charset="0"/>
                                </a:rPr>
                                <m:t>𝑟</m:t>
                              </m:r>
                            </m:e>
                            <m:sup>
                              <m:r>
                                <a:rPr lang="en-US" altLang="zh-CN" sz="2400" b="0" i="1" smtClean="0">
                                  <a:latin typeface="Cambria Math" panose="02040503050406030204" pitchFamily="18" charset="0"/>
                                </a:rPr>
                                <m:t>′</m:t>
                              </m:r>
                            </m:sup>
                          </m:sSup>
                        </m:sup>
                      </m:sSubSup>
                      <m:r>
                        <a:rPr lang="en-US" altLang="zh-CN" sz="2400" i="1">
                          <a:latin typeface="Cambria Math" panose="02040503050406030204" pitchFamily="18" charset="0"/>
                        </a:rPr>
                        <m:t>−</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+2</m:t>
                      </m:r>
                    </m:oMath>
                  </m:oMathPara>
                </a14:m>
                <a:endParaRPr lang="zh-CN" altLang="en-US" dirty="0"/>
              </a:p>
            </p:txBody>
          </p:sp>
        </mc:Choice>
        <mc:Fallback xmlns="">
          <p:sp>
            <p:nvSpPr>
              <p:cNvPr id="20" name="文本框 19"/>
              <p:cNvSpPr txBox="1">
                <a:spLocks noRot="1" noChangeAspect="1" noMove="1" noResize="1" noEditPoints="1" noAdjustHandles="1" noChangeArrowheads="1" noChangeShapeType="1" noTextEdit="1"/>
              </p:cNvSpPr>
              <p:nvPr/>
            </p:nvSpPr>
            <p:spPr>
              <a:xfrm>
                <a:off x="2533887" y="5986757"/>
                <a:ext cx="3135795" cy="419730"/>
              </a:xfrm>
              <a:prstGeom prst="rect">
                <a:avLst/>
              </a:prstGeom>
              <a:blipFill rotWithShape="0">
                <a:blip r:embed="rId9"/>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3126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animBg="1"/>
      <p:bldP spid="14" grpId="0" animBg="1"/>
      <p:bldP spid="15" grpId="0" animBg="1"/>
      <p:bldP spid="16" grpId="0"/>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23</a:t>
            </a:fld>
            <a:endParaRPr lang="en-US" sz="2800" dirty="0"/>
          </a:p>
        </p:txBody>
      </p:sp>
      <p:sp>
        <p:nvSpPr>
          <p:cNvPr id="6" name="内容占位符 2"/>
          <p:cNvSpPr txBox="1">
            <a:spLocks/>
          </p:cNvSpPr>
          <p:nvPr/>
        </p:nvSpPr>
        <p:spPr>
          <a:xfrm>
            <a:off x="677334" y="1674453"/>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US" altLang="zh-CN" sz="2400" dirty="0" smtClean="0">
                <a:solidFill>
                  <a:schemeClr val="accent1"/>
                </a:solidFill>
                <a:latin typeface="Book Antiqua" panose="02040602050305030304" pitchFamily="18" charset="0"/>
              </a:rPr>
              <a:t>Theorem 1. </a:t>
            </a:r>
            <a:r>
              <a:rPr lang="en-US" altLang="zh-CN" sz="2400" i="1" dirty="0" smtClean="0">
                <a:solidFill>
                  <a:schemeClr val="tx1"/>
                </a:solidFill>
                <a:latin typeface="Book Antiqua" panose="02040602050305030304" pitchFamily="18" charset="0"/>
              </a:rPr>
              <a:t>In satisfaction game for graphical multi-resource allocation, FIP can be guaranteed under modified better reply.</a:t>
            </a:r>
          </a:p>
        </p:txBody>
      </p:sp>
      <p:sp>
        <p:nvSpPr>
          <p:cNvPr id="3" name="文本框 2"/>
          <p:cNvSpPr txBox="1"/>
          <p:nvPr/>
        </p:nvSpPr>
        <p:spPr>
          <a:xfrm>
            <a:off x="677334" y="2912625"/>
            <a:ext cx="1219705" cy="461665"/>
          </a:xfrm>
          <a:prstGeom prst="rect">
            <a:avLst/>
          </a:prstGeom>
          <a:noFill/>
        </p:spPr>
        <p:txBody>
          <a:bodyPr wrap="square" rtlCol="0">
            <a:spAutoFit/>
          </a:bodyPr>
          <a:lstStyle/>
          <a:p>
            <a:r>
              <a:rPr lang="en-US" altLang="zh-CN" sz="2400" dirty="0" smtClean="0"/>
              <a:t>Proof:</a:t>
            </a:r>
            <a:endParaRPr lang="zh-CN" altLang="en-US" sz="2400" dirty="0"/>
          </a:p>
        </p:txBody>
      </p:sp>
      <mc:AlternateContent xmlns:mc="http://schemas.openxmlformats.org/markup-compatibility/2006" xmlns:a14="http://schemas.microsoft.com/office/drawing/2010/main">
        <mc:Choice Requires="a14">
          <p:sp>
            <p:nvSpPr>
              <p:cNvPr id="9" name="文本框 8"/>
              <p:cNvSpPr txBox="1"/>
              <p:nvPr/>
            </p:nvSpPr>
            <p:spPr>
              <a:xfrm>
                <a:off x="1637731" y="3143457"/>
                <a:ext cx="4135272" cy="9885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latin typeface="Cambria Math" panose="02040503050406030204" pitchFamily="18" charset="0"/>
                          <a:ea typeface="Cambria Math" panose="02040503050406030204" pitchFamily="18" charset="0"/>
                        </a:rPr>
                        <m:t>Φ</m:t>
                      </m:r>
                      <m:d>
                        <m:dPr>
                          <m:ctrlPr>
                            <a:rPr lang="en-US" altLang="zh-CN" sz="2400" b="0" i="1" smtClean="0">
                              <a:latin typeface="Cambria Math" panose="02040503050406030204" pitchFamily="18" charset="0"/>
                              <a:ea typeface="Cambria Math" panose="02040503050406030204" pitchFamily="18" charset="0"/>
                            </a:rPr>
                          </m:ctrlPr>
                        </m:dPr>
                        <m:e>
                          <m:r>
                            <a:rPr lang="en-US" altLang="zh-CN" sz="2400" b="1" i="1" smtClean="0">
                              <a:latin typeface="Cambria Math" panose="02040503050406030204" pitchFamily="18" charset="0"/>
                              <a:ea typeface="Cambria Math" panose="02040503050406030204" pitchFamily="18" charset="0"/>
                            </a:rPr>
                            <m:t>𝑨</m:t>
                          </m:r>
                        </m:e>
                      </m:d>
                      <m:r>
                        <a:rPr lang="en-US" altLang="zh-CN" sz="2400" b="0" i="1" smtClean="0">
                          <a:latin typeface="Cambria Math" panose="02040503050406030204" pitchFamily="18" charset="0"/>
                          <a:ea typeface="Cambria Math" panose="02040503050406030204" pitchFamily="18" charset="0"/>
                        </a:rPr>
                        <m:t>=</m:t>
                      </m:r>
                      <m:nary>
                        <m:naryPr>
                          <m:chr m:val="∑"/>
                          <m:supHide m:val="on"/>
                          <m:ctrlPr>
                            <a:rPr lang="en-US" altLang="zh-CN" sz="2400" b="0" i="1" smtClean="0">
                              <a:latin typeface="Cambria Math" panose="02040503050406030204" pitchFamily="18" charset="0"/>
                              <a:ea typeface="Cambria Math" panose="02040503050406030204" pitchFamily="18" charset="0"/>
                            </a:rPr>
                          </m:ctrlPr>
                        </m:naryPr>
                        <m:sub>
                          <m:r>
                            <m:rPr>
                              <m:brk m:alnAt="7"/>
                            </m:rPr>
                            <a:rPr lang="en-US" altLang="zh-CN" sz="2400" b="0" i="1" smtClean="0">
                              <a:latin typeface="Cambria Math" panose="02040503050406030204" pitchFamily="18" charset="0"/>
                              <a:ea typeface="Cambria Math" panose="02040503050406030204" pitchFamily="18" charset="0"/>
                            </a:rPr>
                            <m:t>𝑛</m:t>
                          </m:r>
                        </m:sub>
                        <m:sup/>
                        <m:e>
                          <m:nary>
                            <m:naryPr>
                              <m:chr m:val="∑"/>
                              <m:supHide m:val="on"/>
                              <m:ctrlPr>
                                <a:rPr lang="en-US" altLang="zh-CN" sz="2400" i="1">
                                  <a:latin typeface="Cambria Math" panose="02040503050406030204" pitchFamily="18" charset="0"/>
                                  <a:ea typeface="Cambria Math" panose="02040503050406030204" pitchFamily="18" charset="0"/>
                                </a:rPr>
                              </m:ctrlPr>
                            </m:naryPr>
                            <m:sub>
                              <m:r>
                                <a:rPr lang="en-US" altLang="zh-CN" sz="2400" i="1">
                                  <a:latin typeface="Cambria Math" panose="02040503050406030204" pitchFamily="18" charset="0"/>
                                  <a:ea typeface="Cambria Math" panose="02040503050406030204" pitchFamily="18" charset="0"/>
                                </a:rPr>
                                <m:t>𝑟</m:t>
                              </m:r>
                            </m:sub>
                            <m:sup/>
                            <m:e>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𝐹</m:t>
                                  </m:r>
                                </m:e>
                                <m:sub>
                                  <m:r>
                                    <a:rPr lang="en-US" altLang="zh-CN" sz="2400" i="1">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𝑟</m:t>
                                  </m:r>
                                </m:sup>
                              </m:sSubSup>
                              <m:d>
                                <m:dPr>
                                  <m:ctrlPr>
                                    <a:rPr lang="en-US" altLang="zh-CN" sz="2400" i="1">
                                      <a:latin typeface="Cambria Math" panose="02040503050406030204" pitchFamily="18" charset="0"/>
                                      <a:ea typeface="Cambria Math" panose="02040503050406030204" pitchFamily="18" charset="0"/>
                                    </a:rPr>
                                  </m:ctrlPr>
                                </m:dPr>
                                <m:e>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𝑛</m:t>
                                      </m:r>
                                    </m:sub>
                                  </m:sSub>
                                  <m:r>
                                    <a:rPr lang="en-US" altLang="zh-CN" sz="2400" i="1">
                                      <a:latin typeface="Cambria Math" panose="02040503050406030204" pitchFamily="18" charset="0"/>
                                      <a:ea typeface="Cambria Math" panose="02040503050406030204" pitchFamily="18" charset="0"/>
                                    </a:rPr>
                                    <m:t>,</m:t>
                                  </m:r>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𝑛</m:t>
                                      </m:r>
                                    </m:sub>
                                  </m:sSub>
                                </m:e>
                              </m:d>
                            </m:e>
                          </m:nary>
                        </m:e>
                      </m:nary>
                    </m:oMath>
                  </m:oMathPara>
                </a14:m>
                <a:endParaRPr lang="zh-CN" altLang="en-US" sz="2400" dirty="0"/>
              </a:p>
            </p:txBody>
          </p:sp>
        </mc:Choice>
        <mc:Fallback xmlns="">
          <p:sp>
            <p:nvSpPr>
              <p:cNvPr id="9" name="文本框 8"/>
              <p:cNvSpPr txBox="1">
                <a:spLocks noRot="1" noChangeAspect="1" noMove="1" noResize="1" noEditPoints="1" noAdjustHandles="1" noChangeArrowheads="1" noChangeShapeType="1" noTextEdit="1"/>
              </p:cNvSpPr>
              <p:nvPr/>
            </p:nvSpPr>
            <p:spPr>
              <a:xfrm>
                <a:off x="1637731" y="3143457"/>
                <a:ext cx="4135272" cy="98854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6032311" y="3143457"/>
                <a:ext cx="3841116" cy="823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eqArr>
                            <m:eqArrPr>
                              <m:ctrlPr>
                                <a:rPr lang="en-US" altLang="zh-CN" sz="2400" b="0" i="1" smtClean="0">
                                  <a:latin typeface="Cambria Math" panose="02040503050406030204" pitchFamily="18" charset="0"/>
                                </a:rPr>
                              </m:ctrlPr>
                            </m:eqArrPr>
                            <m:e>
                              <m:r>
                                <a:rPr lang="en-US" altLang="zh-CN" sz="2400" b="0" i="1" smtClean="0">
                                  <a:latin typeface="Cambria Math" panose="02040503050406030204" pitchFamily="18" charset="0"/>
                                </a:rPr>
                                <m:t>2</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𝑇</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1" i="1" smtClean="0">
                                      <a:latin typeface="Cambria Math" panose="02040503050406030204" pitchFamily="18" charset="0"/>
                                    </a:rPr>
                                    <m:t>𝑨</m:t>
                                  </m:r>
                                </m:e>
                              </m:d>
                              <m:r>
                                <a:rPr lang="en-US" altLang="zh-CN" sz="2400" b="0" i="1"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=1</m:t>
                              </m:r>
                            </m:e>
                            <m:e>
                              <m:r>
                                <a:rPr lang="en-US" altLang="zh-CN" sz="2400" b="0" i="1" smtClean="0">
                                  <a:latin typeface="Cambria Math" panose="02040503050406030204" pitchFamily="18" charset="0"/>
                                </a:rPr>
                                <m:t>0,     </m:t>
                              </m:r>
                              <m:r>
                                <a:rPr lang="en-US" altLang="zh-CN" sz="2400" b="0" i="0"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=0</m:t>
                              </m:r>
                            </m:e>
                          </m:eqArr>
                        </m:e>
                      </m:d>
                    </m:oMath>
                  </m:oMathPara>
                </a14:m>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6032311" y="3143457"/>
                <a:ext cx="3841116" cy="823815"/>
              </a:xfrm>
              <a:prstGeom prst="rect">
                <a:avLst/>
              </a:prstGeom>
              <a:blipFill rotWithShape="0">
                <a:blip r:embed="rId4"/>
                <a:stretch>
                  <a:fillRect/>
                </a:stretch>
              </a:blipFill>
            </p:spPr>
            <p:txBody>
              <a:bodyPr/>
              <a:lstStyle/>
              <a:p>
                <a:r>
                  <a:rPr lang="zh-CN" altLang="en-US">
                    <a:noFill/>
                  </a:rPr>
                  <a:t> </a:t>
                </a:r>
              </a:p>
            </p:txBody>
          </p:sp>
        </mc:Fallback>
      </mc:AlternateContent>
      <p:sp>
        <p:nvSpPr>
          <p:cNvPr id="5" name="圆角矩形 4"/>
          <p:cNvSpPr/>
          <p:nvPr/>
        </p:nvSpPr>
        <p:spPr>
          <a:xfrm>
            <a:off x="868362" y="4356514"/>
            <a:ext cx="4107306" cy="500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Node N(n)</a:t>
            </a:r>
            <a:r>
              <a:rPr lang="en-US" altLang="zh-CN" baseline="-25000" dirty="0" smtClean="0">
                <a:solidFill>
                  <a:schemeClr val="bg1"/>
                </a:solidFill>
              </a:rPr>
              <a:t>1,</a:t>
            </a:r>
            <a:r>
              <a:rPr lang="en-US" altLang="zh-CN" dirty="0" smtClean="0">
                <a:solidFill>
                  <a:schemeClr val="bg1"/>
                </a:solidFill>
              </a:rPr>
              <a:t> …., N(n)</a:t>
            </a:r>
            <a:r>
              <a:rPr lang="en-US" altLang="zh-CN" baseline="-25000" dirty="0" smtClean="0">
                <a:solidFill>
                  <a:schemeClr val="bg1"/>
                </a:solidFill>
              </a:rPr>
              <a:t>n-1</a:t>
            </a:r>
            <a:r>
              <a:rPr lang="en-US" altLang="zh-CN" dirty="0" smtClean="0">
                <a:solidFill>
                  <a:schemeClr val="bg1"/>
                </a:solidFill>
              </a:rPr>
              <a:t>, n, N(n)</a:t>
            </a:r>
            <a:r>
              <a:rPr lang="en-US" altLang="zh-CN" baseline="-25000" dirty="0" smtClean="0">
                <a:solidFill>
                  <a:schemeClr val="bg1"/>
                </a:solidFill>
              </a:rPr>
              <a:t>n+1</a:t>
            </a:r>
            <a:r>
              <a:rPr lang="en-US" altLang="zh-CN" dirty="0" smtClean="0">
                <a:solidFill>
                  <a:schemeClr val="bg1"/>
                </a:solidFill>
              </a:rPr>
              <a:t>…</a:t>
            </a:r>
            <a:endParaRPr lang="zh-CN" altLang="en-US" dirty="0">
              <a:solidFill>
                <a:schemeClr val="bg1"/>
              </a:solidFill>
            </a:endParaRPr>
          </a:p>
        </p:txBody>
      </p:sp>
      <p:sp>
        <p:nvSpPr>
          <p:cNvPr id="21" name="圆角矩形 20"/>
          <p:cNvSpPr/>
          <p:nvPr/>
        </p:nvSpPr>
        <p:spPr>
          <a:xfrm>
            <a:off x="6032311" y="4356514"/>
            <a:ext cx="4107306" cy="500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Node N(n)</a:t>
            </a:r>
            <a:r>
              <a:rPr lang="en-US" altLang="zh-CN" baseline="-25000" dirty="0" smtClean="0">
                <a:solidFill>
                  <a:schemeClr val="bg1"/>
                </a:solidFill>
              </a:rPr>
              <a:t>1,</a:t>
            </a:r>
            <a:r>
              <a:rPr lang="en-US" altLang="zh-CN" dirty="0" smtClean="0">
                <a:solidFill>
                  <a:schemeClr val="bg1"/>
                </a:solidFill>
              </a:rPr>
              <a:t> …., N(n)</a:t>
            </a:r>
            <a:r>
              <a:rPr lang="en-US" altLang="zh-CN" baseline="-25000" dirty="0" smtClean="0">
                <a:solidFill>
                  <a:schemeClr val="bg1"/>
                </a:solidFill>
              </a:rPr>
              <a:t>n-1</a:t>
            </a:r>
            <a:r>
              <a:rPr lang="en-US" altLang="zh-CN" dirty="0" smtClean="0">
                <a:solidFill>
                  <a:schemeClr val="bg1"/>
                </a:solidFill>
              </a:rPr>
              <a:t>, N(n)</a:t>
            </a:r>
            <a:r>
              <a:rPr lang="en-US" altLang="zh-CN" baseline="-25000" dirty="0" smtClean="0">
                <a:solidFill>
                  <a:schemeClr val="bg1"/>
                </a:solidFill>
              </a:rPr>
              <a:t>n+1</a:t>
            </a:r>
            <a:r>
              <a:rPr lang="en-US" altLang="zh-CN" dirty="0" smtClean="0">
                <a:solidFill>
                  <a:schemeClr val="bg1"/>
                </a:solidFill>
              </a:rPr>
              <a:t>…</a:t>
            </a:r>
            <a:endParaRPr lang="zh-CN" altLang="en-US" dirty="0">
              <a:solidFill>
                <a:schemeClr val="bg1"/>
              </a:solidFill>
            </a:endParaRPr>
          </a:p>
        </p:txBody>
      </p:sp>
      <p:sp>
        <p:nvSpPr>
          <p:cNvPr id="8" name="右箭头 7"/>
          <p:cNvSpPr/>
          <p:nvPr/>
        </p:nvSpPr>
        <p:spPr>
          <a:xfrm>
            <a:off x="5218281" y="4541548"/>
            <a:ext cx="571416" cy="130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0" name="文本框 9"/>
              <p:cNvSpPr txBox="1"/>
              <p:nvPr/>
            </p:nvSpPr>
            <p:spPr>
              <a:xfrm>
                <a:off x="3217269" y="5327717"/>
                <a:ext cx="3516797" cy="8962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zh-CN" altLang="en-US" sz="2400" i="1" smtClean="0">
                              <a:latin typeface="Cambria Math" panose="02040503050406030204" pitchFamily="18" charset="0"/>
                            </a:rPr>
                          </m:ctrlPr>
                        </m:naryPr>
                        <m:sub>
                          <m:r>
                            <m:rPr>
                              <m:brk m:alnAt="7"/>
                            </m:rP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𝑛</m:t>
                          </m:r>
                        </m:sub>
                        <m:sup/>
                        <m:e>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𝑖</m:t>
                              </m:r>
                            </m:sub>
                            <m:sup>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𝑟</m:t>
                                  </m:r>
                                </m:e>
                                <m:sup>
                                  <m:r>
                                    <a:rPr lang="en-US" altLang="zh-CN" sz="2400" b="0" i="1" smtClean="0">
                                      <a:latin typeface="Cambria Math" panose="02040503050406030204" pitchFamily="18" charset="0"/>
                                    </a:rPr>
                                    <m:t>′</m:t>
                                  </m:r>
                                </m:sup>
                              </m:sSup>
                            </m:sup>
                          </m:sSubSup>
                        </m:e>
                      </m:nary>
                      <m:r>
                        <a:rPr lang="en-US" altLang="zh-CN" sz="2400" b="0" i="1" smtClean="0">
                          <a:latin typeface="Cambria Math" panose="02040503050406030204" pitchFamily="18" charset="0"/>
                        </a:rPr>
                        <m:t>−</m:t>
                      </m:r>
                      <m:nary>
                        <m:naryPr>
                          <m:chr m:val="∑"/>
                          <m:supHide m:val="on"/>
                          <m:ctrlPr>
                            <a:rPr lang="zh-CN" altLang="en-US" sz="2400" i="1">
                              <a:latin typeface="Cambria Math" panose="02040503050406030204" pitchFamily="18" charset="0"/>
                            </a:rPr>
                          </m:ctrlPr>
                        </m:naryPr>
                        <m:sub>
                          <m:r>
                            <m:rPr>
                              <m:brk m:alnAt="7"/>
                            </m:rPr>
                            <a:rPr lang="en-US" altLang="zh-CN" sz="2400" i="1">
                              <a:latin typeface="Cambria Math" panose="02040503050406030204" pitchFamily="18" charset="0"/>
                            </a:rPr>
                            <m:t>−</m:t>
                          </m:r>
                          <m:r>
                            <a:rPr lang="en-US" altLang="zh-CN" sz="2400" i="1">
                              <a:latin typeface="Cambria Math" panose="02040503050406030204" pitchFamily="18" charset="0"/>
                            </a:rPr>
                            <m:t>𝑛</m:t>
                          </m:r>
                        </m:sub>
                        <m:sup/>
                        <m:e>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𝐹</m:t>
                              </m:r>
                            </m:e>
                            <m:sub>
                              <m:r>
                                <a:rPr lang="en-US" altLang="zh-CN" sz="2400" i="1">
                                  <a:latin typeface="Cambria Math" panose="02040503050406030204" pitchFamily="18" charset="0"/>
                                </a:rPr>
                                <m:t>𝑖</m:t>
                              </m:r>
                            </m:sub>
                            <m:sup>
                              <m:r>
                                <a:rPr lang="en-US" altLang="zh-CN" sz="2400" b="0" i="1" smtClean="0">
                                  <a:latin typeface="Cambria Math" panose="02040503050406030204" pitchFamily="18" charset="0"/>
                                </a:rPr>
                                <m:t>𝑟</m:t>
                              </m:r>
                            </m:sup>
                          </m:sSubSup>
                        </m:e>
                      </m:nary>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sSubSup>
                        <m:sSubSupPr>
                          <m:ctrlPr>
                            <a:rPr lang="en-US" altLang="zh-CN" sz="2400" i="1">
                              <a:latin typeface="Cambria Math" panose="02040503050406030204" pitchFamily="18" charset="0"/>
                            </a:rPr>
                          </m:ctrlPr>
                        </m:sSubSupPr>
                        <m:e>
                          <m:r>
                            <a:rPr lang="en-US" altLang="zh-CN" sz="2400" i="1">
                              <a:latin typeface="Cambria Math" panose="02040503050406030204" pitchFamily="18" charset="0"/>
                            </a:rPr>
                            <m:t>𝐼</m:t>
                          </m:r>
                        </m:e>
                        <m:sub>
                          <m:r>
                            <a:rPr lang="en-US" altLang="zh-CN" sz="2400" i="1">
                              <a:latin typeface="Cambria Math" panose="02040503050406030204" pitchFamily="18" charset="0"/>
                            </a:rPr>
                            <m:t>𝑛</m:t>
                          </m:r>
                        </m:sub>
                        <m:sup>
                          <m:sSup>
                            <m:sSupPr>
                              <m:ctrlPr>
                                <a:rPr lang="en-US" altLang="zh-CN" sz="2400" b="0" i="1" smtClean="0">
                                  <a:latin typeface="Cambria Math" panose="02040503050406030204" pitchFamily="18" charset="0"/>
                                </a:rPr>
                              </m:ctrlPr>
                            </m:sSupPr>
                            <m:e>
                              <m:r>
                                <a:rPr lang="en-US" altLang="zh-CN" sz="2400" i="1">
                                  <a:latin typeface="Cambria Math" panose="02040503050406030204" pitchFamily="18" charset="0"/>
                                </a:rPr>
                                <m:t>𝑟</m:t>
                              </m:r>
                            </m:e>
                            <m:sup>
                              <m:r>
                                <a:rPr lang="en-US" altLang="zh-CN" sz="2400" b="0" i="1" smtClean="0">
                                  <a:latin typeface="Cambria Math" panose="02040503050406030204" pitchFamily="18" charset="0"/>
                                </a:rPr>
                                <m:t>′</m:t>
                              </m:r>
                            </m:sup>
                          </m:sSup>
                        </m:sup>
                      </m:sSubSup>
                    </m:oMath>
                  </m:oMathPara>
                </a14:m>
                <a:endParaRPr lang="zh-CN" altLang="en-US" sz="2400" dirty="0"/>
              </a:p>
            </p:txBody>
          </p:sp>
        </mc:Choice>
        <mc:Fallback xmlns="">
          <p:sp>
            <p:nvSpPr>
              <p:cNvPr id="10" name="文本框 9"/>
              <p:cNvSpPr txBox="1">
                <a:spLocks noRot="1" noChangeAspect="1" noMove="1" noResize="1" noEditPoints="1" noAdjustHandles="1" noChangeArrowheads="1" noChangeShapeType="1" noTextEdit="1"/>
              </p:cNvSpPr>
              <p:nvPr/>
            </p:nvSpPr>
            <p:spPr>
              <a:xfrm>
                <a:off x="3217269" y="5327717"/>
                <a:ext cx="3516797" cy="896207"/>
              </a:xfrm>
              <a:prstGeom prst="rect">
                <a:avLst/>
              </a:prstGeom>
              <a:blipFill rotWithShape="0">
                <a:blip r:embed="rId5"/>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982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24</a:t>
            </a:fld>
            <a:endParaRPr lang="en-US" sz="2800" dirty="0"/>
          </a:p>
        </p:txBody>
      </p:sp>
      <p:sp>
        <p:nvSpPr>
          <p:cNvPr id="6" name="内容占位符 2"/>
          <p:cNvSpPr txBox="1">
            <a:spLocks/>
          </p:cNvSpPr>
          <p:nvPr/>
        </p:nvSpPr>
        <p:spPr>
          <a:xfrm>
            <a:off x="677334" y="1674453"/>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US" altLang="zh-CN" sz="2400" dirty="0" smtClean="0">
                <a:solidFill>
                  <a:schemeClr val="accent1"/>
                </a:solidFill>
                <a:latin typeface="Book Antiqua" panose="02040602050305030304" pitchFamily="18" charset="0"/>
              </a:rPr>
              <a:t>Theorem 1. </a:t>
            </a:r>
            <a:r>
              <a:rPr lang="en-US" altLang="zh-CN" sz="2400" i="1" dirty="0" smtClean="0">
                <a:solidFill>
                  <a:schemeClr val="tx1"/>
                </a:solidFill>
                <a:latin typeface="Book Antiqua" panose="02040602050305030304" pitchFamily="18" charset="0"/>
              </a:rPr>
              <a:t>In satisfaction game for graphical multi-resource allocation, FIP can be guaranteed under modified better reply.</a:t>
            </a:r>
          </a:p>
        </p:txBody>
      </p:sp>
      <p:sp>
        <p:nvSpPr>
          <p:cNvPr id="3" name="文本框 2"/>
          <p:cNvSpPr txBox="1"/>
          <p:nvPr/>
        </p:nvSpPr>
        <p:spPr>
          <a:xfrm>
            <a:off x="677334" y="2912625"/>
            <a:ext cx="1219705" cy="461665"/>
          </a:xfrm>
          <a:prstGeom prst="rect">
            <a:avLst/>
          </a:prstGeom>
          <a:noFill/>
        </p:spPr>
        <p:txBody>
          <a:bodyPr wrap="square" rtlCol="0">
            <a:spAutoFit/>
          </a:bodyPr>
          <a:lstStyle/>
          <a:p>
            <a:r>
              <a:rPr lang="en-US" altLang="zh-CN" sz="2400" dirty="0" smtClean="0"/>
              <a:t>Proof:</a:t>
            </a:r>
            <a:endParaRPr lang="zh-CN" altLang="en-US" sz="2400" dirty="0"/>
          </a:p>
        </p:txBody>
      </p:sp>
      <mc:AlternateContent xmlns:mc="http://schemas.openxmlformats.org/markup-compatibility/2006" xmlns:a14="http://schemas.microsoft.com/office/drawing/2010/main">
        <mc:Choice Requires="a14">
          <p:sp>
            <p:nvSpPr>
              <p:cNvPr id="9" name="文本框 8"/>
              <p:cNvSpPr txBox="1"/>
              <p:nvPr/>
            </p:nvSpPr>
            <p:spPr>
              <a:xfrm>
                <a:off x="1637731" y="3143457"/>
                <a:ext cx="4135272" cy="9885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latin typeface="Cambria Math" panose="02040503050406030204" pitchFamily="18" charset="0"/>
                          <a:ea typeface="Cambria Math" panose="02040503050406030204" pitchFamily="18" charset="0"/>
                        </a:rPr>
                        <m:t>Φ</m:t>
                      </m:r>
                      <m:d>
                        <m:dPr>
                          <m:ctrlPr>
                            <a:rPr lang="en-US" altLang="zh-CN" sz="2400" b="0" i="1" smtClean="0">
                              <a:latin typeface="Cambria Math" panose="02040503050406030204" pitchFamily="18" charset="0"/>
                              <a:ea typeface="Cambria Math" panose="02040503050406030204" pitchFamily="18" charset="0"/>
                            </a:rPr>
                          </m:ctrlPr>
                        </m:dPr>
                        <m:e>
                          <m:r>
                            <a:rPr lang="en-US" altLang="zh-CN" sz="2400" b="1" i="1" smtClean="0">
                              <a:latin typeface="Cambria Math" panose="02040503050406030204" pitchFamily="18" charset="0"/>
                              <a:ea typeface="Cambria Math" panose="02040503050406030204" pitchFamily="18" charset="0"/>
                            </a:rPr>
                            <m:t>𝑨</m:t>
                          </m:r>
                        </m:e>
                      </m:d>
                      <m:r>
                        <a:rPr lang="en-US" altLang="zh-CN" sz="2400" b="0" i="1" smtClean="0">
                          <a:latin typeface="Cambria Math" panose="02040503050406030204" pitchFamily="18" charset="0"/>
                          <a:ea typeface="Cambria Math" panose="02040503050406030204" pitchFamily="18" charset="0"/>
                        </a:rPr>
                        <m:t>=</m:t>
                      </m:r>
                      <m:nary>
                        <m:naryPr>
                          <m:chr m:val="∑"/>
                          <m:supHide m:val="on"/>
                          <m:ctrlPr>
                            <a:rPr lang="en-US" altLang="zh-CN" sz="2400" b="0" i="1" smtClean="0">
                              <a:latin typeface="Cambria Math" panose="02040503050406030204" pitchFamily="18" charset="0"/>
                              <a:ea typeface="Cambria Math" panose="02040503050406030204" pitchFamily="18" charset="0"/>
                            </a:rPr>
                          </m:ctrlPr>
                        </m:naryPr>
                        <m:sub>
                          <m:r>
                            <m:rPr>
                              <m:brk m:alnAt="7"/>
                            </m:rPr>
                            <a:rPr lang="en-US" altLang="zh-CN" sz="2400" b="0" i="1" smtClean="0">
                              <a:latin typeface="Cambria Math" panose="02040503050406030204" pitchFamily="18" charset="0"/>
                              <a:ea typeface="Cambria Math" panose="02040503050406030204" pitchFamily="18" charset="0"/>
                            </a:rPr>
                            <m:t>𝑛</m:t>
                          </m:r>
                        </m:sub>
                        <m:sup/>
                        <m:e>
                          <m:nary>
                            <m:naryPr>
                              <m:chr m:val="∑"/>
                              <m:supHide m:val="on"/>
                              <m:ctrlPr>
                                <a:rPr lang="en-US" altLang="zh-CN" sz="2400" i="1">
                                  <a:latin typeface="Cambria Math" panose="02040503050406030204" pitchFamily="18" charset="0"/>
                                  <a:ea typeface="Cambria Math" panose="02040503050406030204" pitchFamily="18" charset="0"/>
                                </a:rPr>
                              </m:ctrlPr>
                            </m:naryPr>
                            <m:sub>
                              <m:r>
                                <a:rPr lang="en-US" altLang="zh-CN" sz="2400" i="1">
                                  <a:latin typeface="Cambria Math" panose="02040503050406030204" pitchFamily="18" charset="0"/>
                                  <a:ea typeface="Cambria Math" panose="02040503050406030204" pitchFamily="18" charset="0"/>
                                </a:rPr>
                                <m:t>𝑟</m:t>
                              </m:r>
                            </m:sub>
                            <m:sup/>
                            <m:e>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𝐹</m:t>
                                  </m:r>
                                </m:e>
                                <m:sub>
                                  <m:r>
                                    <a:rPr lang="en-US" altLang="zh-CN" sz="2400" i="1">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𝑟</m:t>
                                  </m:r>
                                </m:sup>
                              </m:sSubSup>
                              <m:d>
                                <m:dPr>
                                  <m:ctrlPr>
                                    <a:rPr lang="en-US" altLang="zh-CN" sz="2400" i="1">
                                      <a:latin typeface="Cambria Math" panose="02040503050406030204" pitchFamily="18" charset="0"/>
                                      <a:ea typeface="Cambria Math" panose="02040503050406030204" pitchFamily="18" charset="0"/>
                                    </a:rPr>
                                  </m:ctrlPr>
                                </m:dPr>
                                <m:e>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𝑛</m:t>
                                      </m:r>
                                    </m:sub>
                                  </m:sSub>
                                  <m:r>
                                    <a:rPr lang="en-US" altLang="zh-CN" sz="2400" i="1">
                                      <a:latin typeface="Cambria Math" panose="02040503050406030204" pitchFamily="18" charset="0"/>
                                      <a:ea typeface="Cambria Math" panose="02040503050406030204" pitchFamily="18" charset="0"/>
                                    </a:rPr>
                                    <m:t>,</m:t>
                                  </m:r>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𝑛</m:t>
                                      </m:r>
                                    </m:sub>
                                  </m:sSub>
                                </m:e>
                              </m:d>
                            </m:e>
                          </m:nary>
                        </m:e>
                      </m:nary>
                    </m:oMath>
                  </m:oMathPara>
                </a14:m>
                <a:endParaRPr lang="zh-CN" altLang="en-US" sz="2400" dirty="0"/>
              </a:p>
            </p:txBody>
          </p:sp>
        </mc:Choice>
        <mc:Fallback xmlns="">
          <p:sp>
            <p:nvSpPr>
              <p:cNvPr id="9" name="文本框 8"/>
              <p:cNvSpPr txBox="1">
                <a:spLocks noRot="1" noChangeAspect="1" noMove="1" noResize="1" noEditPoints="1" noAdjustHandles="1" noChangeArrowheads="1" noChangeShapeType="1" noTextEdit="1"/>
              </p:cNvSpPr>
              <p:nvPr/>
            </p:nvSpPr>
            <p:spPr>
              <a:xfrm>
                <a:off x="1637731" y="3143457"/>
                <a:ext cx="4135272" cy="98854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6032311" y="3143457"/>
                <a:ext cx="3841116" cy="823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eqArr>
                            <m:eqArrPr>
                              <m:ctrlPr>
                                <a:rPr lang="en-US" altLang="zh-CN" sz="2400" b="0" i="1" smtClean="0">
                                  <a:latin typeface="Cambria Math" panose="02040503050406030204" pitchFamily="18" charset="0"/>
                                </a:rPr>
                              </m:ctrlPr>
                            </m:eqArrPr>
                            <m:e>
                              <m:r>
                                <a:rPr lang="en-US" altLang="zh-CN" sz="2400" b="0" i="1" smtClean="0">
                                  <a:latin typeface="Cambria Math" panose="02040503050406030204" pitchFamily="18" charset="0"/>
                                </a:rPr>
                                <m:t>2</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𝑇</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1" i="1" smtClean="0">
                                      <a:latin typeface="Cambria Math" panose="02040503050406030204" pitchFamily="18" charset="0"/>
                                    </a:rPr>
                                    <m:t>𝑨</m:t>
                                  </m:r>
                                </m:e>
                              </m:d>
                              <m:r>
                                <a:rPr lang="en-US" altLang="zh-CN" sz="2400" b="0" i="1"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=1</m:t>
                              </m:r>
                            </m:e>
                            <m:e>
                              <m:r>
                                <a:rPr lang="en-US" altLang="zh-CN" sz="2400" b="0" i="1" smtClean="0">
                                  <a:latin typeface="Cambria Math" panose="02040503050406030204" pitchFamily="18" charset="0"/>
                                </a:rPr>
                                <m:t>0,     </m:t>
                              </m:r>
                              <m:r>
                                <a:rPr lang="en-US" altLang="zh-CN" sz="2400" b="0" i="0"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=0</m:t>
                              </m:r>
                            </m:e>
                          </m:eqArr>
                        </m:e>
                      </m:d>
                    </m:oMath>
                  </m:oMathPara>
                </a14:m>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6032311" y="3143457"/>
                <a:ext cx="3841116" cy="823815"/>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2027557" y="4340485"/>
                <a:ext cx="2284150" cy="7468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zh-CN" altLang="en-US" sz="2000" i="1" smtClean="0">
                              <a:latin typeface="Cambria Math" panose="02040503050406030204" pitchFamily="18" charset="0"/>
                            </a:rPr>
                          </m:ctrlPr>
                        </m:naryPr>
                        <m:sub>
                          <m:r>
                            <m:rPr>
                              <m:brk m:alnAt="7"/>
                            </m:rPr>
                            <a:rPr lang="en-US" altLang="zh-CN" sz="2000" b="0" i="1" smtClean="0">
                              <a:latin typeface="Cambria Math" panose="02040503050406030204" pitchFamily="18" charset="0"/>
                            </a:rPr>
                            <m:t>𝑛</m:t>
                          </m:r>
                        </m:sub>
                        <m:sup/>
                        <m:e>
                          <m:sSubSup>
                            <m:sSubSupPr>
                              <m:ctrlPr>
                                <a:rPr lang="en-US" altLang="zh-CN" sz="2000" i="1" smtClean="0">
                                  <a:latin typeface="Cambria Math" panose="02040503050406030204" pitchFamily="18" charset="0"/>
                                </a:rPr>
                              </m:ctrlPr>
                            </m:sSubSupPr>
                            <m:e>
                              <m:r>
                                <a:rPr lang="en-US" altLang="zh-CN" sz="2000" b="0" i="1" smtClean="0">
                                  <a:latin typeface="Cambria Math" panose="02040503050406030204" pitchFamily="18" charset="0"/>
                                </a:rPr>
                                <m:t>𝐹</m:t>
                              </m:r>
                            </m:e>
                            <m:sub>
                              <m:r>
                                <a:rPr lang="en-US" altLang="zh-CN" sz="2000" b="0" i="1" smtClean="0">
                                  <a:latin typeface="Cambria Math" panose="02040503050406030204" pitchFamily="18" charset="0"/>
                                </a:rPr>
                                <m:t>𝑛</m:t>
                              </m:r>
                            </m:sub>
                            <m:sup>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𝑟</m:t>
                                  </m:r>
                                </m:e>
                                <m:sup>
                                  <m:r>
                                    <a:rPr lang="en-US" altLang="zh-CN" sz="2000" b="0" i="1" smtClean="0">
                                      <a:latin typeface="Cambria Math" panose="02040503050406030204" pitchFamily="18" charset="0"/>
                                    </a:rPr>
                                    <m:t>′</m:t>
                                  </m:r>
                                </m:sup>
                              </m:sSup>
                            </m:sup>
                          </m:sSubSup>
                        </m:e>
                      </m:nary>
                      <m:r>
                        <a:rPr lang="en-US" altLang="zh-CN" sz="2000" b="0" i="1" smtClean="0">
                          <a:latin typeface="Cambria Math" panose="02040503050406030204" pitchFamily="18" charset="0"/>
                        </a:rPr>
                        <m:t>−</m:t>
                      </m:r>
                      <m:nary>
                        <m:naryPr>
                          <m:chr m:val="∑"/>
                          <m:supHide m:val="on"/>
                          <m:ctrlPr>
                            <a:rPr lang="zh-CN" altLang="en-US" sz="2000" i="1">
                              <a:latin typeface="Cambria Math" panose="02040503050406030204" pitchFamily="18" charset="0"/>
                            </a:rPr>
                          </m:ctrlPr>
                        </m:naryPr>
                        <m:sub>
                          <m:r>
                            <a:rPr lang="en-US" altLang="zh-CN" sz="2000" i="1">
                              <a:latin typeface="Cambria Math" panose="02040503050406030204" pitchFamily="18" charset="0"/>
                            </a:rPr>
                            <m:t>𝑛</m:t>
                          </m:r>
                        </m:sub>
                        <m:sup/>
                        <m:e>
                          <m:sSubSup>
                            <m:sSubSupPr>
                              <m:ctrlPr>
                                <a:rPr lang="en-US" altLang="zh-CN" sz="2000" i="1">
                                  <a:latin typeface="Cambria Math" panose="02040503050406030204" pitchFamily="18" charset="0"/>
                                </a:rPr>
                              </m:ctrlPr>
                            </m:sSubSupPr>
                            <m:e>
                              <m:r>
                                <a:rPr lang="en-US" altLang="zh-CN" sz="2000" i="1">
                                  <a:latin typeface="Cambria Math" panose="02040503050406030204" pitchFamily="18" charset="0"/>
                                </a:rPr>
                                <m:t>𝐹</m:t>
                              </m:r>
                            </m:e>
                            <m:sub>
                              <m:r>
                                <a:rPr lang="en-US" altLang="zh-CN" sz="2000" b="0" i="1" smtClean="0">
                                  <a:latin typeface="Cambria Math" panose="02040503050406030204" pitchFamily="18" charset="0"/>
                                </a:rPr>
                                <m:t>𝑛</m:t>
                              </m:r>
                            </m:sub>
                            <m:sup>
                              <m:r>
                                <a:rPr lang="en-US" altLang="zh-CN" sz="2000" b="0" i="1" smtClean="0">
                                  <a:latin typeface="Cambria Math" panose="02040503050406030204" pitchFamily="18" charset="0"/>
                                </a:rPr>
                                <m:t>𝑟</m:t>
                              </m:r>
                            </m:sup>
                          </m:sSubSup>
                        </m:e>
                      </m:nary>
                      <m:r>
                        <a:rPr lang="en-US" altLang="zh-CN" sz="2000" b="0" i="1" smtClean="0">
                          <a:latin typeface="Cambria Math" panose="02040503050406030204" pitchFamily="18" charset="0"/>
                          <a:ea typeface="Cambria Math" panose="02040503050406030204" pitchFamily="18" charset="0"/>
                        </a:rPr>
                        <m:t>≥2</m:t>
                      </m:r>
                    </m:oMath>
                  </m:oMathPara>
                </a14:m>
                <a:endParaRPr lang="zh-CN" altLang="en-US" sz="2000" dirty="0"/>
              </a:p>
            </p:txBody>
          </p:sp>
        </mc:Choice>
        <mc:Fallback xmlns="">
          <p:sp>
            <p:nvSpPr>
              <p:cNvPr id="10" name="文本框 9"/>
              <p:cNvSpPr txBox="1">
                <a:spLocks noRot="1" noChangeAspect="1" noMove="1" noResize="1" noEditPoints="1" noAdjustHandles="1" noChangeArrowheads="1" noChangeShapeType="1" noTextEdit="1"/>
              </p:cNvSpPr>
              <p:nvPr/>
            </p:nvSpPr>
            <p:spPr>
              <a:xfrm>
                <a:off x="2027557" y="4340485"/>
                <a:ext cx="2284150" cy="746871"/>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1397732" y="5295844"/>
                <a:ext cx="8701008" cy="400110"/>
              </a:xfrm>
              <a:prstGeom prst="rect">
                <a:avLst/>
              </a:prstGeom>
              <a:noFill/>
            </p:spPr>
            <p:txBody>
              <a:bodyPr wrap="square" rtlCol="0">
                <a:spAutoFit/>
              </a:bodyPr>
              <a:lstStyle/>
              <a:p>
                <a:r>
                  <a:rPr lang="en-US" altLang="zh-CN" sz="2000" dirty="0" smtClean="0"/>
                  <a:t>For a modified better reply by node n,</a:t>
                </a:r>
                <a:r>
                  <a:rPr lang="el-GR" altLang="zh-CN" sz="2000" dirty="0">
                    <a:ea typeface="Cambria Math" panose="02040503050406030204" pitchFamily="18" charset="0"/>
                  </a:rPr>
                  <a:t> </a:t>
                </a:r>
                <a14:m>
                  <m:oMath xmlns:m="http://schemas.openxmlformats.org/officeDocument/2006/math">
                    <m:r>
                      <m:rPr>
                        <m:sty m:val="p"/>
                      </m:rPr>
                      <a:rPr lang="el-GR" altLang="zh-CN" sz="2000" i="1">
                        <a:latin typeface="Cambria Math" panose="02040503050406030204" pitchFamily="18" charset="0"/>
                        <a:ea typeface="Cambria Math" panose="02040503050406030204" pitchFamily="18" charset="0"/>
                      </a:rPr>
                      <m:t>Φ</m:t>
                    </m:r>
                    <m:d>
                      <m:dPr>
                        <m:ctrlPr>
                          <a:rPr lang="en-US" altLang="zh-CN" sz="2000" i="1">
                            <a:latin typeface="Cambria Math" panose="02040503050406030204" pitchFamily="18" charset="0"/>
                            <a:ea typeface="Cambria Math" panose="02040503050406030204" pitchFamily="18" charset="0"/>
                          </a:rPr>
                        </m:ctrlPr>
                      </m:dPr>
                      <m:e>
                        <m:r>
                          <a:rPr lang="en-US" altLang="zh-CN" sz="2000" b="1" i="1">
                            <a:latin typeface="Cambria Math" panose="02040503050406030204" pitchFamily="18" charset="0"/>
                            <a:ea typeface="Cambria Math" panose="02040503050406030204" pitchFamily="18" charset="0"/>
                          </a:rPr>
                          <m:t>𝑨</m:t>
                        </m:r>
                      </m:e>
                    </m:d>
                  </m:oMath>
                </a14:m>
                <a:r>
                  <a:rPr lang="zh-CN" altLang="en-US" sz="2000" dirty="0" smtClean="0"/>
                  <a:t> </a:t>
                </a:r>
                <a:r>
                  <a:rPr lang="en-US" altLang="zh-CN" sz="2000" dirty="0" smtClean="0"/>
                  <a:t>will increase at least 2</a:t>
                </a:r>
                <a:endParaRPr lang="zh-CN" altLang="en-US" sz="2000" i="1" dirty="0"/>
              </a:p>
            </p:txBody>
          </p:sp>
        </mc:Choice>
        <mc:Fallback xmlns="">
          <p:sp>
            <p:nvSpPr>
              <p:cNvPr id="5" name="文本框 4"/>
              <p:cNvSpPr txBox="1">
                <a:spLocks noRot="1" noChangeAspect="1" noMove="1" noResize="1" noEditPoints="1" noAdjustHandles="1" noChangeArrowheads="1" noChangeShapeType="1" noTextEdit="1"/>
              </p:cNvSpPr>
              <p:nvPr/>
            </p:nvSpPr>
            <p:spPr>
              <a:xfrm>
                <a:off x="1397732" y="5295844"/>
                <a:ext cx="8701008" cy="400110"/>
              </a:xfrm>
              <a:prstGeom prst="rect">
                <a:avLst/>
              </a:prstGeom>
              <a:blipFill rotWithShape="0">
                <a:blip r:embed="rId6"/>
                <a:stretch>
                  <a:fillRect l="-700" t="-7692" b="-292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76275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P spid="12" grpId="0"/>
      <p:bldP spid="10"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Convergence of NE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25</a:t>
            </a:fld>
            <a:endParaRPr lang="en-US" sz="2800" dirty="0"/>
          </a:p>
        </p:txBody>
      </p:sp>
      <p:sp>
        <p:nvSpPr>
          <p:cNvPr id="6" name="内容占位符 2"/>
          <p:cNvSpPr txBox="1">
            <a:spLocks/>
          </p:cNvSpPr>
          <p:nvPr/>
        </p:nvSpPr>
        <p:spPr>
          <a:xfrm>
            <a:off x="677334" y="1674453"/>
            <a:ext cx="9421406" cy="14028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US" altLang="zh-CN" sz="2400" dirty="0" smtClean="0">
                <a:solidFill>
                  <a:schemeClr val="accent1"/>
                </a:solidFill>
                <a:latin typeface="Book Antiqua" panose="02040602050305030304" pitchFamily="18" charset="0"/>
              </a:rPr>
              <a:t>Theorem 1. </a:t>
            </a:r>
            <a:r>
              <a:rPr lang="en-US" altLang="zh-CN" sz="2400" i="1" dirty="0" smtClean="0">
                <a:solidFill>
                  <a:schemeClr val="tx1"/>
                </a:solidFill>
                <a:latin typeface="Book Antiqua" panose="02040602050305030304" pitchFamily="18" charset="0"/>
              </a:rPr>
              <a:t>In satisfaction game for graphical multi-resource allocation, FIP can be guaranteed under modified better reply.</a:t>
            </a:r>
          </a:p>
        </p:txBody>
      </p:sp>
      <p:sp>
        <p:nvSpPr>
          <p:cNvPr id="3" name="文本框 2"/>
          <p:cNvSpPr txBox="1"/>
          <p:nvPr/>
        </p:nvSpPr>
        <p:spPr>
          <a:xfrm>
            <a:off x="677334" y="2912625"/>
            <a:ext cx="1219705" cy="461665"/>
          </a:xfrm>
          <a:prstGeom prst="rect">
            <a:avLst/>
          </a:prstGeom>
          <a:noFill/>
        </p:spPr>
        <p:txBody>
          <a:bodyPr wrap="square" rtlCol="0">
            <a:spAutoFit/>
          </a:bodyPr>
          <a:lstStyle/>
          <a:p>
            <a:r>
              <a:rPr lang="en-US" altLang="zh-CN" sz="2400" dirty="0" smtClean="0"/>
              <a:t>Proof:</a:t>
            </a:r>
            <a:endParaRPr lang="zh-CN" altLang="en-US" sz="2400" dirty="0"/>
          </a:p>
        </p:txBody>
      </p:sp>
      <mc:AlternateContent xmlns:mc="http://schemas.openxmlformats.org/markup-compatibility/2006" xmlns:a14="http://schemas.microsoft.com/office/drawing/2010/main">
        <mc:Choice Requires="a14">
          <p:sp>
            <p:nvSpPr>
              <p:cNvPr id="9" name="文本框 8"/>
              <p:cNvSpPr txBox="1"/>
              <p:nvPr/>
            </p:nvSpPr>
            <p:spPr>
              <a:xfrm>
                <a:off x="1637731" y="3143457"/>
                <a:ext cx="4135272" cy="9885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latin typeface="Cambria Math" panose="02040503050406030204" pitchFamily="18" charset="0"/>
                          <a:ea typeface="Cambria Math" panose="02040503050406030204" pitchFamily="18" charset="0"/>
                        </a:rPr>
                        <m:t>Φ</m:t>
                      </m:r>
                      <m:d>
                        <m:dPr>
                          <m:ctrlPr>
                            <a:rPr lang="en-US" altLang="zh-CN" sz="2400" b="0" i="1" smtClean="0">
                              <a:latin typeface="Cambria Math" panose="02040503050406030204" pitchFamily="18" charset="0"/>
                              <a:ea typeface="Cambria Math" panose="02040503050406030204" pitchFamily="18" charset="0"/>
                            </a:rPr>
                          </m:ctrlPr>
                        </m:dPr>
                        <m:e>
                          <m:r>
                            <a:rPr lang="en-US" altLang="zh-CN" sz="2400" b="1" i="1" smtClean="0">
                              <a:latin typeface="Cambria Math" panose="02040503050406030204" pitchFamily="18" charset="0"/>
                              <a:ea typeface="Cambria Math" panose="02040503050406030204" pitchFamily="18" charset="0"/>
                            </a:rPr>
                            <m:t>𝑨</m:t>
                          </m:r>
                        </m:e>
                      </m:d>
                      <m:r>
                        <a:rPr lang="en-US" altLang="zh-CN" sz="2400" b="0" i="1" smtClean="0">
                          <a:latin typeface="Cambria Math" panose="02040503050406030204" pitchFamily="18" charset="0"/>
                          <a:ea typeface="Cambria Math" panose="02040503050406030204" pitchFamily="18" charset="0"/>
                        </a:rPr>
                        <m:t>=</m:t>
                      </m:r>
                      <m:nary>
                        <m:naryPr>
                          <m:chr m:val="∑"/>
                          <m:supHide m:val="on"/>
                          <m:ctrlPr>
                            <a:rPr lang="en-US" altLang="zh-CN" sz="2400" b="0" i="1" smtClean="0">
                              <a:latin typeface="Cambria Math" panose="02040503050406030204" pitchFamily="18" charset="0"/>
                              <a:ea typeface="Cambria Math" panose="02040503050406030204" pitchFamily="18" charset="0"/>
                            </a:rPr>
                          </m:ctrlPr>
                        </m:naryPr>
                        <m:sub>
                          <m:r>
                            <m:rPr>
                              <m:brk m:alnAt="7"/>
                            </m:rPr>
                            <a:rPr lang="en-US" altLang="zh-CN" sz="2400" b="0" i="1" smtClean="0">
                              <a:latin typeface="Cambria Math" panose="02040503050406030204" pitchFamily="18" charset="0"/>
                              <a:ea typeface="Cambria Math" panose="02040503050406030204" pitchFamily="18" charset="0"/>
                            </a:rPr>
                            <m:t>𝑛</m:t>
                          </m:r>
                        </m:sub>
                        <m:sup/>
                        <m:e>
                          <m:nary>
                            <m:naryPr>
                              <m:chr m:val="∑"/>
                              <m:supHide m:val="on"/>
                              <m:ctrlPr>
                                <a:rPr lang="en-US" altLang="zh-CN" sz="2400" i="1">
                                  <a:latin typeface="Cambria Math" panose="02040503050406030204" pitchFamily="18" charset="0"/>
                                  <a:ea typeface="Cambria Math" panose="02040503050406030204" pitchFamily="18" charset="0"/>
                                </a:rPr>
                              </m:ctrlPr>
                            </m:naryPr>
                            <m:sub>
                              <m:r>
                                <a:rPr lang="en-US" altLang="zh-CN" sz="2400" i="1">
                                  <a:latin typeface="Cambria Math" panose="02040503050406030204" pitchFamily="18" charset="0"/>
                                  <a:ea typeface="Cambria Math" panose="02040503050406030204" pitchFamily="18" charset="0"/>
                                </a:rPr>
                                <m:t>𝑟</m:t>
                              </m:r>
                            </m:sub>
                            <m:sup/>
                            <m:e>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𝐹</m:t>
                                  </m:r>
                                </m:e>
                                <m:sub>
                                  <m:r>
                                    <a:rPr lang="en-US" altLang="zh-CN" sz="2400" i="1">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𝑟</m:t>
                                  </m:r>
                                </m:sup>
                              </m:sSubSup>
                              <m:d>
                                <m:dPr>
                                  <m:ctrlPr>
                                    <a:rPr lang="en-US" altLang="zh-CN" sz="2400" i="1">
                                      <a:latin typeface="Cambria Math" panose="02040503050406030204" pitchFamily="18" charset="0"/>
                                      <a:ea typeface="Cambria Math" panose="02040503050406030204" pitchFamily="18" charset="0"/>
                                    </a:rPr>
                                  </m:ctrlPr>
                                </m:dPr>
                                <m:e>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𝑛</m:t>
                                      </m:r>
                                    </m:sub>
                                  </m:sSub>
                                  <m:r>
                                    <a:rPr lang="en-US" altLang="zh-CN" sz="2400" i="1">
                                      <a:latin typeface="Cambria Math" panose="02040503050406030204" pitchFamily="18" charset="0"/>
                                      <a:ea typeface="Cambria Math" panose="02040503050406030204" pitchFamily="18" charset="0"/>
                                    </a:rPr>
                                    <m:t>,</m:t>
                                  </m:r>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𝐴</m:t>
                                      </m:r>
                                    </m:e>
                                    <m:sub>
                                      <m:r>
                                        <a:rPr lang="en-US" altLang="zh-CN" sz="2400" i="1">
                                          <a:latin typeface="Cambria Math" panose="02040503050406030204" pitchFamily="18" charset="0"/>
                                          <a:ea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𝑛</m:t>
                                      </m:r>
                                    </m:sub>
                                  </m:sSub>
                                </m:e>
                              </m:d>
                            </m:e>
                          </m:nary>
                        </m:e>
                      </m:nary>
                    </m:oMath>
                  </m:oMathPara>
                </a14:m>
                <a:endParaRPr lang="zh-CN" altLang="en-US" sz="2400" dirty="0"/>
              </a:p>
            </p:txBody>
          </p:sp>
        </mc:Choice>
        <mc:Fallback xmlns="">
          <p:sp>
            <p:nvSpPr>
              <p:cNvPr id="9" name="文本框 8"/>
              <p:cNvSpPr txBox="1">
                <a:spLocks noRot="1" noChangeAspect="1" noMove="1" noResize="1" noEditPoints="1" noAdjustHandles="1" noChangeArrowheads="1" noChangeShapeType="1" noTextEdit="1"/>
              </p:cNvSpPr>
              <p:nvPr/>
            </p:nvSpPr>
            <p:spPr>
              <a:xfrm>
                <a:off x="1637731" y="3143457"/>
                <a:ext cx="4135272" cy="98854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6032311" y="3143457"/>
                <a:ext cx="3841116" cy="823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sz="2400" i="1" smtClean="0">
                              <a:latin typeface="Cambria Math" panose="02040503050406030204" pitchFamily="18" charset="0"/>
                            </a:rPr>
                          </m:ctrlPr>
                        </m:sSubSupPr>
                        <m:e>
                          <m:r>
                            <a:rPr lang="en-US" altLang="zh-CN" sz="2400" b="0" i="1" smtClean="0">
                              <a:latin typeface="Cambria Math" panose="02040503050406030204" pitchFamily="18" charset="0"/>
                            </a:rPr>
                            <m:t>𝐹</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d>
                        <m:dPr>
                          <m:begChr m:val="{"/>
                          <m:endChr m:val=""/>
                          <m:ctrlPr>
                            <a:rPr lang="en-US" altLang="zh-CN" sz="2400" b="0" i="1" smtClean="0">
                              <a:latin typeface="Cambria Math" panose="02040503050406030204" pitchFamily="18" charset="0"/>
                            </a:rPr>
                          </m:ctrlPr>
                        </m:dPr>
                        <m:e>
                          <m:eqArr>
                            <m:eqArrPr>
                              <m:ctrlPr>
                                <a:rPr lang="en-US" altLang="zh-CN" sz="2400" b="0" i="1" smtClean="0">
                                  <a:latin typeface="Cambria Math" panose="02040503050406030204" pitchFamily="18" charset="0"/>
                                </a:rPr>
                              </m:ctrlPr>
                            </m:eqArrPr>
                            <m:e>
                              <m:r>
                                <a:rPr lang="en-US" altLang="zh-CN" sz="2400" b="0" i="1" smtClean="0">
                                  <a:latin typeface="Cambria Math" panose="02040503050406030204" pitchFamily="18" charset="0"/>
                                </a:rPr>
                                <m:t>2</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𝑇</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𝐼</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d>
                                <m:dPr>
                                  <m:ctrlPr>
                                    <a:rPr lang="en-US" altLang="zh-CN" sz="2400" b="0" i="1" smtClean="0">
                                      <a:latin typeface="Cambria Math" panose="02040503050406030204" pitchFamily="18" charset="0"/>
                                    </a:rPr>
                                  </m:ctrlPr>
                                </m:dPr>
                                <m:e>
                                  <m:r>
                                    <a:rPr lang="en-US" altLang="zh-CN" sz="2400" b="1" i="1" smtClean="0">
                                      <a:latin typeface="Cambria Math" panose="02040503050406030204" pitchFamily="18" charset="0"/>
                                    </a:rPr>
                                    <m:t>𝑨</m:t>
                                  </m:r>
                                </m:e>
                              </m:d>
                              <m:r>
                                <a:rPr lang="en-US" altLang="zh-CN" sz="2400" b="0" i="1"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=1</m:t>
                              </m:r>
                            </m:e>
                            <m:e>
                              <m:r>
                                <a:rPr lang="en-US" altLang="zh-CN" sz="2400" b="0" i="1" smtClean="0">
                                  <a:latin typeface="Cambria Math" panose="02040503050406030204" pitchFamily="18" charset="0"/>
                                </a:rPr>
                                <m:t>0,     </m:t>
                              </m:r>
                              <m:r>
                                <a:rPr lang="en-US" altLang="zh-CN" sz="2400" b="0" i="0" smtClean="0">
                                  <a:latin typeface="Cambria Math" panose="02040503050406030204" pitchFamily="18" charset="0"/>
                                </a:rPr>
                                <m:t>          </m:t>
                              </m:r>
                              <m:r>
                                <m:rPr>
                                  <m:sty m:val="p"/>
                                </m:rPr>
                                <a:rPr lang="en-US" altLang="zh-CN" sz="2400" b="0" i="0" smtClean="0">
                                  <a:latin typeface="Cambria Math" panose="02040503050406030204" pitchFamily="18" charset="0"/>
                                </a:rPr>
                                <m:t>if</m:t>
                              </m:r>
                              <m:r>
                                <a:rPr lang="en-US" altLang="zh-CN" sz="2400" b="0" i="1" smtClean="0">
                                  <a:latin typeface="Cambria Math" panose="02040503050406030204" pitchFamily="18" charset="0"/>
                                </a:rPr>
                                <m:t> </m:t>
                              </m:r>
                              <m:sSubSup>
                                <m:sSubSupPr>
                                  <m:ctrlPr>
                                    <a:rPr lang="en-US" altLang="zh-CN" sz="2400" b="0" i="1" smtClean="0">
                                      <a:latin typeface="Cambria Math" panose="02040503050406030204" pitchFamily="18" charset="0"/>
                                    </a:rPr>
                                  </m:ctrlPr>
                                </m:sSubSupPr>
                                <m:e>
                                  <m:r>
                                    <a:rPr lang="en-US" altLang="zh-CN" sz="2400" b="0" i="1" smtClean="0">
                                      <a:latin typeface="Cambria Math" panose="02040503050406030204" pitchFamily="18" charset="0"/>
                                    </a:rPr>
                                    <m:t>𝑎</m:t>
                                  </m:r>
                                </m:e>
                                <m:sub>
                                  <m:r>
                                    <a:rPr lang="en-US" altLang="zh-CN" sz="2400" b="0" i="1" smtClean="0">
                                      <a:latin typeface="Cambria Math" panose="02040503050406030204" pitchFamily="18" charset="0"/>
                                    </a:rPr>
                                    <m:t>𝑛</m:t>
                                  </m:r>
                                </m:sub>
                                <m:sup>
                                  <m:r>
                                    <a:rPr lang="en-US" altLang="zh-CN" sz="2400" b="0" i="1" smtClean="0">
                                      <a:latin typeface="Cambria Math" panose="02040503050406030204" pitchFamily="18" charset="0"/>
                                    </a:rPr>
                                    <m:t>𝑟</m:t>
                                  </m:r>
                                </m:sup>
                              </m:sSubSup>
                              <m:r>
                                <a:rPr lang="en-US" altLang="zh-CN" sz="2400" b="0" i="1" smtClean="0">
                                  <a:latin typeface="Cambria Math" panose="02040503050406030204" pitchFamily="18" charset="0"/>
                                </a:rPr>
                                <m:t>=0</m:t>
                              </m:r>
                            </m:e>
                          </m:eqArr>
                        </m:e>
                      </m:d>
                    </m:oMath>
                  </m:oMathPara>
                </a14:m>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6032311" y="3143457"/>
                <a:ext cx="3841116" cy="823815"/>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p:cNvSpPr txBox="1"/>
              <p:nvPr/>
            </p:nvSpPr>
            <p:spPr>
              <a:xfrm>
                <a:off x="1492133" y="4350497"/>
                <a:ext cx="442646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𝑁</m:t>
                      </m:r>
                      <m:r>
                        <a:rPr lang="en-US" altLang="zh-CN" sz="2400" b="0" i="1" smtClean="0">
                          <a:latin typeface="Cambria Math" panose="02040503050406030204" pitchFamily="18" charset="0"/>
                          <a:ea typeface="Cambria Math" panose="02040503050406030204" pitchFamily="18" charset="0"/>
                        </a:rPr>
                        <m: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𝐼</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r>
                        <a:rPr lang="en-US" altLang="zh-CN" sz="2400" b="0" i="1" smtClean="0">
                          <a:latin typeface="Cambria Math" panose="02040503050406030204" pitchFamily="18" charset="0"/>
                          <a:ea typeface="Cambria Math" panose="02040503050406030204" pitchFamily="18" charset="0"/>
                        </a:rPr>
                        <m:t>&lt;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𝐹</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r>
                        <a:rPr lang="en-US" altLang="zh-CN" sz="2400" b="0" i="1" smtClean="0">
                          <a:latin typeface="Cambria Math" panose="02040503050406030204" pitchFamily="18" charset="0"/>
                          <a:ea typeface="Cambria Math" panose="02040503050406030204" pitchFamily="18" charset="0"/>
                        </a:rPr>
                        <m:t>≤2</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𝑇</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b="0" i="1" smtClean="0">
                              <a:latin typeface="Cambria Math" panose="02040503050406030204" pitchFamily="18" charset="0"/>
                              <a:ea typeface="Cambria Math" panose="02040503050406030204" pitchFamily="18" charset="0"/>
                            </a:rPr>
                            <m:t>𝑟</m:t>
                          </m:r>
                        </m:sup>
                      </m:sSubSup>
                      <m:r>
                        <a:rPr lang="en-US" altLang="zh-CN" sz="2400" b="0" i="1" smtClean="0">
                          <a:latin typeface="Cambria Math" panose="02040503050406030204" pitchFamily="18" charset="0"/>
                          <a:ea typeface="Cambria Math" panose="02040503050406030204" pitchFamily="18" charset="0"/>
                        </a:rPr>
                        <m:t>&lt;2</m:t>
                      </m:r>
                      <m:r>
                        <a:rPr lang="en-US" altLang="zh-CN" sz="2400" b="0" i="1" smtClean="0">
                          <a:latin typeface="Cambria Math" panose="02040503050406030204" pitchFamily="18" charset="0"/>
                          <a:ea typeface="Cambria Math" panose="02040503050406030204" pitchFamily="18" charset="0"/>
                        </a:rPr>
                        <m:t>𝑁</m:t>
                      </m:r>
                      <m:r>
                        <a:rPr lang="en-US" altLang="zh-CN" sz="2400" b="0" i="1" smtClean="0">
                          <a:latin typeface="Cambria Math" panose="02040503050406030204" pitchFamily="18" charset="0"/>
                          <a:ea typeface="Cambria Math" panose="02040503050406030204" pitchFamily="18" charset="0"/>
                        </a:rPr>
                        <m:t>+2</m:t>
                      </m:r>
                    </m:oMath>
                  </m:oMathPara>
                </a14:m>
                <a:endParaRPr lang="zh-CN" altLang="en-US" sz="2400" dirty="0"/>
              </a:p>
            </p:txBody>
          </p:sp>
        </mc:Choice>
        <mc:Fallback xmlns="">
          <p:sp>
            <p:nvSpPr>
              <p:cNvPr id="7" name="文本框 6"/>
              <p:cNvSpPr txBox="1">
                <a:spLocks noRot="1" noChangeAspect="1" noMove="1" noResize="1" noEditPoints="1" noAdjustHandles="1" noChangeArrowheads="1" noChangeShapeType="1" noTextEdit="1"/>
              </p:cNvSpPr>
              <p:nvPr/>
            </p:nvSpPr>
            <p:spPr>
              <a:xfrm>
                <a:off x="1492133" y="4350497"/>
                <a:ext cx="4426468" cy="369332"/>
              </a:xfrm>
              <a:prstGeom prst="rect">
                <a:avLst/>
              </a:prstGeom>
              <a:blipFill rotWithShape="0">
                <a:blip r:embed="rId5"/>
                <a:stretch>
                  <a:fillRect r="-1102" b="-11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p:cNvSpPr txBox="1"/>
              <p:nvPr/>
            </p:nvSpPr>
            <p:spPr>
              <a:xfrm>
                <a:off x="1492133" y="4929904"/>
                <a:ext cx="3780970" cy="8942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latin typeface="Cambria Math" panose="02040503050406030204" pitchFamily="18" charset="0"/>
                          <a:ea typeface="Cambria Math" panose="02040503050406030204" pitchFamily="18" charset="0"/>
                        </a:rPr>
                        <m:t>Φ</m:t>
                      </m:r>
                      <m:d>
                        <m:dPr>
                          <m:ctrlPr>
                            <a:rPr lang="en-US" altLang="zh-CN" sz="2400" i="1">
                              <a:latin typeface="Cambria Math" panose="02040503050406030204" pitchFamily="18" charset="0"/>
                              <a:ea typeface="Cambria Math" panose="02040503050406030204" pitchFamily="18" charset="0"/>
                            </a:rPr>
                          </m:ctrlPr>
                        </m:dPr>
                        <m:e>
                          <m:r>
                            <a:rPr lang="en-US" altLang="zh-CN" sz="2400" b="1" i="1">
                              <a:latin typeface="Cambria Math" panose="02040503050406030204" pitchFamily="18" charset="0"/>
                              <a:ea typeface="Cambria Math" panose="02040503050406030204" pitchFamily="18" charset="0"/>
                            </a:rPr>
                            <m:t>𝑨</m:t>
                          </m:r>
                        </m:e>
                      </m:d>
                      <m:r>
                        <a:rPr lang="en-US" altLang="zh-CN" sz="2400" b="0" i="1" smtClean="0">
                          <a:latin typeface="Cambria Math" panose="02040503050406030204" pitchFamily="18" charset="0"/>
                          <a:ea typeface="Cambria Math" panose="02040503050406030204" pitchFamily="18" charset="0"/>
                        </a:rPr>
                        <m:t>&lt;</m:t>
                      </m:r>
                      <m:d>
                        <m:dPr>
                          <m:ctrlPr>
                            <a:rPr lang="en-US" altLang="zh-CN" sz="2400" b="0" i="1" smtClean="0">
                              <a:latin typeface="Cambria Math" panose="02040503050406030204" pitchFamily="18" charset="0"/>
                              <a:ea typeface="Cambria Math" panose="02040503050406030204" pitchFamily="18" charset="0"/>
                            </a:rPr>
                          </m:ctrlPr>
                        </m:dPr>
                        <m:e>
                          <m:r>
                            <a:rPr lang="en-US" altLang="zh-CN" sz="2400" b="0" i="1" smtClean="0">
                              <a:latin typeface="Cambria Math" panose="02040503050406030204" pitchFamily="18" charset="0"/>
                              <a:ea typeface="Cambria Math" panose="02040503050406030204" pitchFamily="18" charset="0"/>
                            </a:rPr>
                            <m:t>3</m:t>
                          </m:r>
                          <m:r>
                            <a:rPr lang="en-US" altLang="zh-CN" sz="2400" b="0" i="1" smtClean="0">
                              <a:latin typeface="Cambria Math" panose="02040503050406030204" pitchFamily="18" charset="0"/>
                              <a:ea typeface="Cambria Math" panose="02040503050406030204" pitchFamily="18" charset="0"/>
                            </a:rPr>
                            <m:t>𝑁</m:t>
                          </m:r>
                          <m:r>
                            <a:rPr lang="en-US" altLang="zh-CN" sz="2400" b="0" i="1" smtClean="0">
                              <a:latin typeface="Cambria Math" panose="02040503050406030204" pitchFamily="18" charset="0"/>
                              <a:ea typeface="Cambria Math" panose="02040503050406030204" pitchFamily="18" charset="0"/>
                            </a:rPr>
                            <m:t>+2</m:t>
                          </m:r>
                        </m:e>
                      </m:d>
                      <m:r>
                        <a:rPr lang="en-US" altLang="zh-CN" sz="2400" b="0" i="1" smtClean="0">
                          <a:latin typeface="Cambria Math" panose="02040503050406030204" pitchFamily="18" charset="0"/>
                          <a:ea typeface="Cambria Math" panose="02040503050406030204" pitchFamily="18" charset="0"/>
                        </a:rPr>
                        <m:t>𝑁</m:t>
                      </m:r>
                      <m:nary>
                        <m:naryPr>
                          <m:chr m:val="∑"/>
                          <m:supHide m:val="on"/>
                          <m:ctrlPr>
                            <a:rPr lang="en-US" altLang="zh-CN" sz="2400" b="0" i="1" smtClean="0">
                              <a:latin typeface="Cambria Math" panose="02040503050406030204" pitchFamily="18" charset="0"/>
                              <a:ea typeface="Cambria Math" panose="02040503050406030204" pitchFamily="18" charset="0"/>
                            </a:rPr>
                          </m:ctrlPr>
                        </m:naryPr>
                        <m:sub>
                          <m:r>
                            <a:rPr lang="en-US" altLang="zh-CN" sz="2400" b="0" i="1" smtClean="0">
                              <a:latin typeface="Cambria Math" panose="02040503050406030204" pitchFamily="18" charset="0"/>
                              <a:ea typeface="Cambria Math" panose="02040503050406030204" pitchFamily="18" charset="0"/>
                            </a:rPr>
                            <m:t>𝑛</m:t>
                          </m:r>
                        </m:sub>
                        <m:sup/>
                        <m:e>
                          <m:r>
                            <a:rPr lang="en-US" altLang="zh-CN" sz="2400" b="0" i="1" smtClean="0">
                              <a:latin typeface="Cambria Math" panose="02040503050406030204" pitchFamily="18" charset="0"/>
                              <a:ea typeface="Cambria Math" panose="02040503050406030204" pitchFamily="18" charset="0"/>
                            </a:rPr>
                            <m:t>𝐾</m:t>
                          </m:r>
                          <m:r>
                            <a:rPr lang="en-US" altLang="zh-CN" sz="2400" b="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𝑛</m:t>
                          </m:r>
                          <m:r>
                            <a:rPr lang="en-US" altLang="zh-CN" sz="2400" b="0" i="1" smtClean="0">
                              <a:latin typeface="Cambria Math" panose="02040503050406030204" pitchFamily="18" charset="0"/>
                              <a:ea typeface="Cambria Math" panose="02040503050406030204" pitchFamily="18" charset="0"/>
                            </a:rPr>
                            <m:t>)</m:t>
                          </m:r>
                        </m:e>
                      </m:nary>
                    </m:oMath>
                  </m:oMathPara>
                </a14:m>
                <a:endParaRPr lang="zh-CN" altLang="en-US" sz="2400" dirty="0"/>
              </a:p>
            </p:txBody>
          </p:sp>
        </mc:Choice>
        <mc:Fallback xmlns="">
          <p:sp>
            <p:nvSpPr>
              <p:cNvPr id="13" name="文本框 12"/>
              <p:cNvSpPr txBox="1">
                <a:spLocks noRot="1" noChangeAspect="1" noMove="1" noResize="1" noEditPoints="1" noAdjustHandles="1" noChangeArrowheads="1" noChangeShapeType="1" noTextEdit="1"/>
              </p:cNvSpPr>
              <p:nvPr/>
            </p:nvSpPr>
            <p:spPr>
              <a:xfrm>
                <a:off x="1492133" y="4929904"/>
                <a:ext cx="3780970" cy="894219"/>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7105798" y="4593051"/>
                <a:ext cx="2992942" cy="9865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altLang="zh-CN" sz="2400" i="1" smtClean="0">
                              <a:latin typeface="Cambria Math" panose="02040503050406030204" pitchFamily="18" charset="0"/>
                              <a:ea typeface="Cambria Math" panose="02040503050406030204" pitchFamily="18" charset="0"/>
                            </a:rPr>
                          </m:ctrlPr>
                        </m:fPr>
                        <m:num>
                          <m:r>
                            <a:rPr lang="en-US" altLang="zh-CN" sz="2400" b="0" i="1" smtClean="0">
                              <a:latin typeface="Cambria Math" panose="02040503050406030204" pitchFamily="18" charset="0"/>
                              <a:ea typeface="Cambria Math" panose="02040503050406030204" pitchFamily="18" charset="0"/>
                            </a:rPr>
                            <m:t>1</m:t>
                          </m:r>
                        </m:num>
                        <m:den>
                          <m:r>
                            <a:rPr lang="en-US" altLang="zh-CN" sz="2400" b="0" i="1" smtClean="0">
                              <a:latin typeface="Cambria Math" panose="02040503050406030204" pitchFamily="18" charset="0"/>
                              <a:ea typeface="Cambria Math" panose="02040503050406030204" pitchFamily="18" charset="0"/>
                            </a:rPr>
                            <m:t>2</m:t>
                          </m:r>
                        </m:den>
                      </m:f>
                      <m:d>
                        <m:dPr>
                          <m:ctrlPr>
                            <a:rPr lang="en-US" altLang="zh-CN" sz="2400" i="1">
                              <a:latin typeface="Cambria Math" panose="02040503050406030204" pitchFamily="18" charset="0"/>
                              <a:ea typeface="Cambria Math" panose="02040503050406030204" pitchFamily="18" charset="0"/>
                            </a:rPr>
                          </m:ctrlPr>
                        </m:dPr>
                        <m:e>
                          <m:r>
                            <a:rPr lang="en-US" altLang="zh-CN" sz="2400" i="1">
                              <a:latin typeface="Cambria Math" panose="02040503050406030204" pitchFamily="18" charset="0"/>
                              <a:ea typeface="Cambria Math" panose="02040503050406030204" pitchFamily="18" charset="0"/>
                            </a:rPr>
                            <m:t>3</m:t>
                          </m:r>
                          <m:r>
                            <a:rPr lang="en-US" altLang="zh-CN" sz="2400" i="1">
                              <a:latin typeface="Cambria Math" panose="02040503050406030204" pitchFamily="18" charset="0"/>
                              <a:ea typeface="Cambria Math" panose="02040503050406030204" pitchFamily="18" charset="0"/>
                            </a:rPr>
                            <m:t>𝑁</m:t>
                          </m:r>
                          <m:r>
                            <a:rPr lang="en-US" altLang="zh-CN" sz="2400" i="1">
                              <a:latin typeface="Cambria Math" panose="02040503050406030204" pitchFamily="18" charset="0"/>
                              <a:ea typeface="Cambria Math" panose="02040503050406030204" pitchFamily="18" charset="0"/>
                            </a:rPr>
                            <m:t>+2</m:t>
                          </m:r>
                        </m:e>
                      </m:d>
                      <m:r>
                        <a:rPr lang="en-US" altLang="zh-CN" sz="2400" i="1">
                          <a:latin typeface="Cambria Math" panose="02040503050406030204" pitchFamily="18" charset="0"/>
                          <a:ea typeface="Cambria Math" panose="02040503050406030204" pitchFamily="18" charset="0"/>
                        </a:rPr>
                        <m:t>𝑁</m:t>
                      </m:r>
                      <m:nary>
                        <m:naryPr>
                          <m:chr m:val="∑"/>
                          <m:supHide m:val="on"/>
                          <m:ctrlPr>
                            <a:rPr lang="en-US" altLang="zh-CN" sz="2400" i="1">
                              <a:latin typeface="Cambria Math" panose="02040503050406030204" pitchFamily="18" charset="0"/>
                              <a:ea typeface="Cambria Math" panose="02040503050406030204" pitchFamily="18" charset="0"/>
                            </a:rPr>
                          </m:ctrlPr>
                        </m:naryPr>
                        <m:sub>
                          <m:r>
                            <a:rPr lang="en-US" altLang="zh-CN" sz="2400" b="0" i="1" smtClean="0">
                              <a:latin typeface="Cambria Math" panose="02040503050406030204" pitchFamily="18" charset="0"/>
                              <a:ea typeface="Cambria Math" panose="02040503050406030204" pitchFamily="18" charset="0"/>
                            </a:rPr>
                            <m:t>𝑛</m:t>
                          </m:r>
                        </m:sub>
                        <m:sup/>
                        <m:e>
                          <m:r>
                            <a:rPr lang="en-US" altLang="zh-CN" sz="2400" i="1">
                              <a:latin typeface="Cambria Math" panose="02040503050406030204" pitchFamily="18" charset="0"/>
                              <a:ea typeface="Cambria Math" panose="02040503050406030204" pitchFamily="18" charset="0"/>
                            </a:rPr>
                            <m:t>𝐾</m:t>
                          </m:r>
                          <m:r>
                            <a:rPr lang="en-US" altLang="zh-CN" sz="2400" i="1">
                              <a:latin typeface="Cambria Math" panose="02040503050406030204" pitchFamily="18" charset="0"/>
                              <a:ea typeface="Cambria Math" panose="02040503050406030204" pitchFamily="18" charset="0"/>
                            </a:rPr>
                            <m:t>(</m:t>
                          </m:r>
                          <m:r>
                            <a:rPr lang="en-US" altLang="zh-CN" sz="2400" i="1">
                              <a:latin typeface="Cambria Math" panose="02040503050406030204" pitchFamily="18" charset="0"/>
                              <a:ea typeface="Cambria Math" panose="02040503050406030204" pitchFamily="18" charset="0"/>
                            </a:rPr>
                            <m:t>𝑛</m:t>
                          </m:r>
                          <m:r>
                            <a:rPr lang="en-US" altLang="zh-CN" sz="2400" i="1">
                              <a:latin typeface="Cambria Math" panose="02040503050406030204" pitchFamily="18" charset="0"/>
                              <a:ea typeface="Cambria Math" panose="02040503050406030204" pitchFamily="18" charset="0"/>
                            </a:rPr>
                            <m:t>)</m:t>
                          </m:r>
                        </m:e>
                      </m:nary>
                    </m:oMath>
                  </m:oMathPara>
                </a14:m>
                <a:endParaRPr lang="zh-CN" altLang="en-US" sz="2400" dirty="0"/>
              </a:p>
            </p:txBody>
          </p:sp>
        </mc:Choice>
        <mc:Fallback xmlns="">
          <p:sp>
            <p:nvSpPr>
              <p:cNvPr id="11" name="文本框 10"/>
              <p:cNvSpPr txBox="1">
                <a:spLocks noRot="1" noChangeAspect="1" noMove="1" noResize="1" noEditPoints="1" noAdjustHandles="1" noChangeArrowheads="1" noChangeShapeType="1" noTextEdit="1"/>
              </p:cNvSpPr>
              <p:nvPr/>
            </p:nvSpPr>
            <p:spPr>
              <a:xfrm>
                <a:off x="7105798" y="4593051"/>
                <a:ext cx="2992942" cy="986552"/>
              </a:xfrm>
              <a:prstGeom prst="rect">
                <a:avLst/>
              </a:prstGeom>
              <a:blipFill rotWithShape="0">
                <a:blip r:embed="rId7"/>
                <a:stretch>
                  <a:fillRect/>
                </a:stretch>
              </a:blipFill>
            </p:spPr>
            <p:txBody>
              <a:bodyPr/>
              <a:lstStyle/>
              <a:p>
                <a:r>
                  <a:rPr lang="zh-CN" altLang="en-US">
                    <a:noFill/>
                  </a:rPr>
                  <a:t> </a:t>
                </a:r>
              </a:p>
            </p:txBody>
          </p:sp>
        </mc:Fallback>
      </mc:AlternateContent>
      <p:sp>
        <p:nvSpPr>
          <p:cNvPr id="14" name="右箭头 13"/>
          <p:cNvSpPr/>
          <p:nvPr/>
        </p:nvSpPr>
        <p:spPr>
          <a:xfrm>
            <a:off x="6032311" y="4929904"/>
            <a:ext cx="788214" cy="331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542506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solidFill>
                  <a:schemeClr val="bg1">
                    <a:lumMod val="65000"/>
                    <a:lumOff val="35000"/>
                  </a:schemeClr>
                </a:solidFill>
              </a:rPr>
              <a:t>Motivation</a:t>
            </a:r>
          </a:p>
          <a:p>
            <a:pPr>
              <a:lnSpc>
                <a:spcPct val="150000"/>
              </a:lnSpc>
            </a:pPr>
            <a:r>
              <a:rPr lang="en-US" altLang="zh-CN" sz="2400" dirty="0" smtClean="0">
                <a:solidFill>
                  <a:schemeClr val="bg1">
                    <a:lumMod val="65000"/>
                    <a:lumOff val="35000"/>
                  </a:schemeClr>
                </a:solidFill>
              </a:rPr>
              <a:t>System model</a:t>
            </a:r>
          </a:p>
          <a:p>
            <a:pPr>
              <a:lnSpc>
                <a:spcPct val="150000"/>
              </a:lnSpc>
            </a:pPr>
            <a:r>
              <a:rPr lang="en-US" altLang="zh-CN" sz="2400" dirty="0" smtClean="0">
                <a:solidFill>
                  <a:schemeClr val="bg1">
                    <a:lumMod val="65000"/>
                    <a:lumOff val="35000"/>
                  </a:schemeClr>
                </a:solidFill>
              </a:rPr>
              <a:t>Convergence of Nash Equilibria</a:t>
            </a:r>
          </a:p>
          <a:p>
            <a:pPr>
              <a:lnSpc>
                <a:spcPct val="150000"/>
              </a:lnSpc>
            </a:pPr>
            <a:r>
              <a:rPr lang="en-US" altLang="zh-CN" sz="2400" dirty="0" smtClean="0">
                <a:solidFill>
                  <a:schemeClr val="tx1"/>
                </a:solidFill>
              </a:rPr>
              <a:t>Simulation </a:t>
            </a:r>
          </a:p>
          <a:p>
            <a:pPr>
              <a:lnSpc>
                <a:spcPct val="150000"/>
              </a:lnSpc>
            </a:pPr>
            <a:r>
              <a:rPr lang="en-US" altLang="zh-CN" sz="2400" dirty="0" smtClean="0">
                <a:solidFill>
                  <a:schemeClr val="bg1">
                    <a:lumMod val="65000"/>
                    <a:lumOff val="35000"/>
                  </a:schemeClr>
                </a:solidFill>
              </a:rPr>
              <a:t>Conclusion </a:t>
            </a:r>
            <a:endParaRPr lang="zh-CN" altLang="en-US" sz="2400" dirty="0">
              <a:solidFill>
                <a:schemeClr val="bg1">
                  <a:lumMod val="65000"/>
                  <a:lumOff val="35000"/>
                </a:schemeClr>
              </a:solidFill>
            </a:endParaRPr>
          </a:p>
        </p:txBody>
      </p:sp>
      <p:sp>
        <p:nvSpPr>
          <p:cNvPr id="4" name="灯片编号占位符 3"/>
          <p:cNvSpPr>
            <a:spLocks noGrp="1"/>
          </p:cNvSpPr>
          <p:nvPr>
            <p:ph type="sldNum" sz="quarter" idx="12"/>
          </p:nvPr>
        </p:nvSpPr>
        <p:spPr/>
        <p:txBody>
          <a:bodyPr/>
          <a:lstStyle/>
          <a:p>
            <a:fld id="{D57F1E4F-1CFF-5643-939E-217C01CDF565}" type="slidenum">
              <a:rPr lang="en-US" sz="2800" smtClean="0"/>
              <a:pPr/>
              <a:t>26</a:t>
            </a:fld>
            <a:endParaRPr lang="en-US" sz="2800" dirty="0"/>
          </a:p>
        </p:txBody>
      </p:sp>
    </p:spTree>
    <p:extLst>
      <p:ext uri="{BB962C8B-B14F-4D97-AF65-F5344CB8AC3E}">
        <p14:creationId xmlns:p14="http://schemas.microsoft.com/office/powerpoint/2010/main" val="2358533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Simulation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27</a:t>
            </a:fld>
            <a:endParaRPr lang="en-US" sz="2800" dirty="0"/>
          </a:p>
        </p:txBody>
      </p:sp>
      <p:pic>
        <p:nvPicPr>
          <p:cNvPr id="8" name="内容占位符 7"/>
          <p:cNvPicPr>
            <a:picLocks noGrp="1" noChangeAspect="1"/>
          </p:cNvPicPr>
          <p:nvPr>
            <p:ph idx="1"/>
          </p:nvPr>
        </p:nvPicPr>
        <p:blipFill rotWithShape="1">
          <a:blip r:embed="rId3">
            <a:extLst>
              <a:ext uri="{28A0092B-C50C-407E-A947-70E740481C1C}">
                <a14:useLocalDpi xmlns:a14="http://schemas.microsoft.com/office/drawing/2010/main" val="0"/>
              </a:ext>
            </a:extLst>
          </a:blip>
          <a:srcRect l="7026" r="5887"/>
          <a:stretch/>
        </p:blipFill>
        <p:spPr>
          <a:xfrm>
            <a:off x="1482960" y="2530564"/>
            <a:ext cx="6985416" cy="3881437"/>
          </a:xfrm>
        </p:spPr>
      </p:pic>
      <mc:AlternateContent xmlns:mc="http://schemas.openxmlformats.org/markup-compatibility/2006" xmlns:a14="http://schemas.microsoft.com/office/drawing/2010/main">
        <mc:Choice Requires="a14">
          <p:sp>
            <p:nvSpPr>
              <p:cNvPr id="9" name="文本框 8"/>
              <p:cNvSpPr txBox="1"/>
              <p:nvPr/>
            </p:nvSpPr>
            <p:spPr>
              <a:xfrm>
                <a:off x="1158317" y="1514901"/>
                <a:ext cx="10490339" cy="1015663"/>
              </a:xfrm>
              <a:prstGeom prst="rect">
                <a:avLst/>
              </a:prstGeom>
              <a:noFill/>
            </p:spPr>
            <p:txBody>
              <a:bodyPr wrap="square" rtlCol="0">
                <a:spAutoFit/>
              </a:bodyPr>
              <a:lstStyle/>
              <a:p>
                <a:r>
                  <a:rPr lang="en-US" altLang="zh-CN" sz="2000" dirty="0" smtClean="0"/>
                  <a:t>N=6</a:t>
                </a:r>
              </a:p>
              <a:p>
                <a:r>
                  <a:rPr lang="en-US" altLang="zh-CN" sz="2000" dirty="0" smtClean="0"/>
                  <a:t>R=10</a:t>
                </a:r>
              </a:p>
              <a:p>
                <a:r>
                  <a:rPr lang="en-US" altLang="zh-CN" sz="2000" dirty="0" smtClean="0"/>
                  <a:t>Set the threshold </a:t>
                </a:r>
                <a14:m>
                  <m:oMath xmlns:m="http://schemas.openxmlformats.org/officeDocument/2006/math">
                    <m:sSubSup>
                      <m:sSubSupPr>
                        <m:ctrlPr>
                          <a:rPr lang="en-US" altLang="zh-CN" sz="2000" i="1" smtClean="0">
                            <a:latin typeface="Cambria Math" panose="02040503050406030204" pitchFamily="18" charset="0"/>
                          </a:rPr>
                        </m:ctrlPr>
                      </m:sSubSupPr>
                      <m:e>
                        <m:r>
                          <a:rPr lang="en-US" altLang="zh-CN" sz="2000" b="0" i="1" smtClean="0">
                            <a:latin typeface="Cambria Math" panose="02040503050406030204" pitchFamily="18" charset="0"/>
                          </a:rPr>
                          <m:t>𝑇</m:t>
                        </m:r>
                      </m:e>
                      <m:sub>
                        <m:r>
                          <a:rPr lang="en-US" altLang="zh-CN" sz="2000" b="0" i="1" smtClean="0">
                            <a:latin typeface="Cambria Math" panose="02040503050406030204" pitchFamily="18" charset="0"/>
                          </a:rPr>
                          <m:t>𝑛</m:t>
                        </m:r>
                      </m:sub>
                      <m:sup>
                        <m:r>
                          <a:rPr lang="en-US" altLang="zh-CN" sz="2000" b="0" i="1" smtClean="0">
                            <a:latin typeface="Cambria Math" panose="02040503050406030204" pitchFamily="18" charset="0"/>
                          </a:rPr>
                          <m:t>𝑟</m:t>
                        </m:r>
                      </m:sup>
                    </m:sSubSup>
                  </m:oMath>
                </a14:m>
                <a:r>
                  <a:rPr lang="en-US" altLang="zh-CN" sz="2000" dirty="0" smtClean="0"/>
                  <a:t>, interference graph</a:t>
                </a:r>
                <a:r>
                  <a:rPr lang="zh-CN" altLang="en-US" sz="2000" dirty="0" smtClean="0"/>
                  <a:t> </a:t>
                </a:r>
                <a:r>
                  <a:rPr lang="en-US" altLang="zh-CN" sz="2000" dirty="0" smtClean="0"/>
                  <a:t>and the initial stage randomly </a:t>
                </a:r>
                <a:endParaRPr lang="zh-CN" altLang="en-US" sz="2000" dirty="0"/>
              </a:p>
            </p:txBody>
          </p:sp>
        </mc:Choice>
        <mc:Fallback xmlns="">
          <p:sp>
            <p:nvSpPr>
              <p:cNvPr id="9" name="文本框 8"/>
              <p:cNvSpPr txBox="1">
                <a:spLocks noRot="1" noChangeAspect="1" noMove="1" noResize="1" noEditPoints="1" noAdjustHandles="1" noChangeArrowheads="1" noChangeShapeType="1" noTextEdit="1"/>
              </p:cNvSpPr>
              <p:nvPr/>
            </p:nvSpPr>
            <p:spPr>
              <a:xfrm>
                <a:off x="1158317" y="1514901"/>
                <a:ext cx="10490339" cy="1015663"/>
              </a:xfrm>
              <a:prstGeom prst="rect">
                <a:avLst/>
              </a:prstGeom>
              <a:blipFill rotWithShape="0">
                <a:blip r:embed="rId4"/>
                <a:stretch>
                  <a:fillRect l="-581" t="-3012" b="-1084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801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Simulation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28</a:t>
            </a:fld>
            <a:endParaRPr lang="en-US" sz="2800" dirty="0"/>
          </a:p>
        </p:txBody>
      </p:sp>
      <p:sp>
        <p:nvSpPr>
          <p:cNvPr id="9" name="文本框 8"/>
          <p:cNvSpPr txBox="1"/>
          <p:nvPr/>
        </p:nvSpPr>
        <p:spPr>
          <a:xfrm>
            <a:off x="1293228" y="1321221"/>
            <a:ext cx="1405001" cy="707886"/>
          </a:xfrm>
          <a:prstGeom prst="rect">
            <a:avLst/>
          </a:prstGeom>
          <a:noFill/>
        </p:spPr>
        <p:txBody>
          <a:bodyPr wrap="square" rtlCol="0">
            <a:spAutoFit/>
          </a:bodyPr>
          <a:lstStyle/>
          <a:p>
            <a:r>
              <a:rPr lang="en-US" altLang="zh-CN" sz="2000" dirty="0" smtClean="0"/>
              <a:t>N=10</a:t>
            </a:r>
          </a:p>
          <a:p>
            <a:r>
              <a:rPr lang="en-US" altLang="zh-CN" sz="2000" dirty="0" smtClean="0"/>
              <a:t>R=15</a:t>
            </a:r>
            <a:endParaRPr lang="zh-CN" altLang="en-US" sz="2000" dirty="0"/>
          </a:p>
        </p:txBody>
      </p:sp>
      <p:pic>
        <p:nvPicPr>
          <p:cNvPr id="5" name="内容占位符 4"/>
          <p:cNvPicPr>
            <a:picLocks noGrp="1" noChangeAspect="1"/>
          </p:cNvPicPr>
          <p:nvPr>
            <p:ph idx="1"/>
          </p:nvPr>
        </p:nvPicPr>
        <p:blipFill rotWithShape="1">
          <a:blip r:embed="rId3">
            <a:extLst>
              <a:ext uri="{28A0092B-C50C-407E-A947-70E740481C1C}">
                <a14:useLocalDpi xmlns:a14="http://schemas.microsoft.com/office/drawing/2010/main" val="0"/>
              </a:ext>
            </a:extLst>
          </a:blip>
          <a:srcRect l="9086" r="6444"/>
          <a:stretch/>
        </p:blipFill>
        <p:spPr>
          <a:xfrm>
            <a:off x="1587891" y="2045162"/>
            <a:ext cx="6775554" cy="3881437"/>
          </a:xfrm>
        </p:spPr>
      </p:pic>
    </p:spTree>
    <p:extLst>
      <p:ext uri="{BB962C8B-B14F-4D97-AF65-F5344CB8AC3E}">
        <p14:creationId xmlns:p14="http://schemas.microsoft.com/office/powerpoint/2010/main" val="6262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Simulation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29</a:t>
            </a:fld>
            <a:endParaRPr lang="en-US" sz="2800" dirty="0"/>
          </a:p>
        </p:txBody>
      </p:sp>
      <p:sp>
        <p:nvSpPr>
          <p:cNvPr id="9" name="文本框 8"/>
          <p:cNvSpPr txBox="1"/>
          <p:nvPr/>
        </p:nvSpPr>
        <p:spPr>
          <a:xfrm>
            <a:off x="1293228" y="1321221"/>
            <a:ext cx="5737159" cy="707886"/>
          </a:xfrm>
          <a:prstGeom prst="rect">
            <a:avLst/>
          </a:prstGeom>
          <a:noFill/>
        </p:spPr>
        <p:txBody>
          <a:bodyPr wrap="square" rtlCol="0">
            <a:spAutoFit/>
          </a:bodyPr>
          <a:lstStyle/>
          <a:p>
            <a:r>
              <a:rPr lang="en-US" altLang="zh-CN" sz="2000" dirty="0"/>
              <a:t>R=[7,15,25,35,45,53,65,75,83,92];</a:t>
            </a:r>
          </a:p>
          <a:p>
            <a:r>
              <a:rPr lang="en-US" altLang="zh-CN" sz="2000" dirty="0"/>
              <a:t>N=[10,20,30,40,50,60,70,80,90,100];</a:t>
            </a:r>
          </a:p>
        </p:txBody>
      </p:sp>
      <p:pic>
        <p:nvPicPr>
          <p:cNvPr id="6" name="内容占位符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88394" y="2160588"/>
            <a:ext cx="5175249" cy="3881437"/>
          </a:xfrm>
        </p:spPr>
      </p:pic>
    </p:spTree>
    <p:extLst>
      <p:ext uri="{BB962C8B-B14F-4D97-AF65-F5344CB8AC3E}">
        <p14:creationId xmlns:p14="http://schemas.microsoft.com/office/powerpoint/2010/main" val="82200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t>Motivation</a:t>
            </a:r>
          </a:p>
          <a:p>
            <a:pPr>
              <a:lnSpc>
                <a:spcPct val="150000"/>
              </a:lnSpc>
            </a:pPr>
            <a:r>
              <a:rPr lang="en-US" altLang="zh-CN" sz="2400" dirty="0" smtClean="0">
                <a:solidFill>
                  <a:schemeClr val="bg1">
                    <a:lumMod val="65000"/>
                    <a:lumOff val="35000"/>
                  </a:schemeClr>
                </a:solidFill>
              </a:rPr>
              <a:t>System model</a:t>
            </a:r>
          </a:p>
          <a:p>
            <a:pPr>
              <a:lnSpc>
                <a:spcPct val="150000"/>
              </a:lnSpc>
            </a:pPr>
            <a:r>
              <a:rPr lang="en-US" altLang="zh-CN" sz="2400" dirty="0" smtClean="0">
                <a:solidFill>
                  <a:schemeClr val="bg1">
                    <a:lumMod val="65000"/>
                    <a:lumOff val="35000"/>
                  </a:schemeClr>
                </a:solidFill>
              </a:rPr>
              <a:t>Convergence of Nash Equilibria</a:t>
            </a:r>
          </a:p>
          <a:p>
            <a:pPr>
              <a:lnSpc>
                <a:spcPct val="150000"/>
              </a:lnSpc>
            </a:pPr>
            <a:r>
              <a:rPr lang="en-US" altLang="zh-CN" sz="2400" dirty="0" smtClean="0">
                <a:solidFill>
                  <a:schemeClr val="bg1">
                    <a:lumMod val="65000"/>
                    <a:lumOff val="35000"/>
                  </a:schemeClr>
                </a:solidFill>
              </a:rPr>
              <a:t>Simulation </a:t>
            </a:r>
          </a:p>
          <a:p>
            <a:pPr>
              <a:lnSpc>
                <a:spcPct val="150000"/>
              </a:lnSpc>
            </a:pPr>
            <a:r>
              <a:rPr lang="en-US" altLang="zh-CN" sz="2400" dirty="0" smtClean="0">
                <a:solidFill>
                  <a:schemeClr val="bg1">
                    <a:lumMod val="65000"/>
                    <a:lumOff val="35000"/>
                  </a:schemeClr>
                </a:solidFill>
              </a:rPr>
              <a:t>Conclusion </a:t>
            </a:r>
            <a:endParaRPr lang="zh-CN" altLang="en-US" sz="2400" dirty="0">
              <a:solidFill>
                <a:schemeClr val="bg1">
                  <a:lumMod val="65000"/>
                  <a:lumOff val="35000"/>
                </a:schemeClr>
              </a:solidFill>
            </a:endParaRPr>
          </a:p>
        </p:txBody>
      </p:sp>
      <p:sp>
        <p:nvSpPr>
          <p:cNvPr id="4" name="灯片编号占位符 3"/>
          <p:cNvSpPr>
            <a:spLocks noGrp="1"/>
          </p:cNvSpPr>
          <p:nvPr>
            <p:ph type="sldNum" sz="quarter" idx="12"/>
          </p:nvPr>
        </p:nvSpPr>
        <p:spPr/>
        <p:txBody>
          <a:bodyPr/>
          <a:lstStyle/>
          <a:p>
            <a:fld id="{D57F1E4F-1CFF-5643-939E-217C01CDF565}" type="slidenum">
              <a:rPr lang="en-US" sz="2800" smtClean="0"/>
              <a:pPr/>
              <a:t>3</a:t>
            </a:fld>
            <a:endParaRPr lang="en-US" sz="2800" dirty="0"/>
          </a:p>
        </p:txBody>
      </p:sp>
    </p:spTree>
    <p:extLst>
      <p:ext uri="{BB962C8B-B14F-4D97-AF65-F5344CB8AC3E}">
        <p14:creationId xmlns:p14="http://schemas.microsoft.com/office/powerpoint/2010/main" val="15354570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solidFill>
                  <a:schemeClr val="bg1">
                    <a:lumMod val="65000"/>
                    <a:lumOff val="35000"/>
                  </a:schemeClr>
                </a:solidFill>
              </a:rPr>
              <a:t>Motivation</a:t>
            </a:r>
          </a:p>
          <a:p>
            <a:pPr>
              <a:lnSpc>
                <a:spcPct val="150000"/>
              </a:lnSpc>
            </a:pPr>
            <a:r>
              <a:rPr lang="en-US" altLang="zh-CN" sz="2400" dirty="0" smtClean="0">
                <a:solidFill>
                  <a:schemeClr val="bg1">
                    <a:lumMod val="65000"/>
                    <a:lumOff val="35000"/>
                  </a:schemeClr>
                </a:solidFill>
              </a:rPr>
              <a:t>System model</a:t>
            </a:r>
          </a:p>
          <a:p>
            <a:pPr>
              <a:lnSpc>
                <a:spcPct val="150000"/>
              </a:lnSpc>
            </a:pPr>
            <a:r>
              <a:rPr lang="en-US" altLang="zh-CN" sz="2400" dirty="0" smtClean="0">
                <a:solidFill>
                  <a:schemeClr val="bg1">
                    <a:lumMod val="65000"/>
                    <a:lumOff val="35000"/>
                  </a:schemeClr>
                </a:solidFill>
              </a:rPr>
              <a:t>Convergence of Nash Equilibria</a:t>
            </a:r>
          </a:p>
          <a:p>
            <a:pPr>
              <a:lnSpc>
                <a:spcPct val="150000"/>
              </a:lnSpc>
            </a:pPr>
            <a:r>
              <a:rPr lang="en-US" altLang="zh-CN" sz="2400" dirty="0" smtClean="0">
                <a:solidFill>
                  <a:schemeClr val="bg1">
                    <a:lumMod val="65000"/>
                    <a:lumOff val="35000"/>
                  </a:schemeClr>
                </a:solidFill>
              </a:rPr>
              <a:t>Simulation </a:t>
            </a:r>
          </a:p>
          <a:p>
            <a:pPr>
              <a:lnSpc>
                <a:spcPct val="150000"/>
              </a:lnSpc>
            </a:pPr>
            <a:r>
              <a:rPr lang="en-US" altLang="zh-CN" sz="2400" dirty="0" smtClean="0">
                <a:solidFill>
                  <a:schemeClr val="tx1"/>
                </a:solidFill>
              </a:rPr>
              <a:t>Conclusion </a:t>
            </a:r>
            <a:endParaRPr lang="zh-CN" altLang="en-US" sz="2400" dirty="0">
              <a:solidFill>
                <a:schemeClr val="tx1"/>
              </a:solidFill>
            </a:endParaRPr>
          </a:p>
        </p:txBody>
      </p:sp>
      <p:sp>
        <p:nvSpPr>
          <p:cNvPr id="4" name="灯片编号占位符 3"/>
          <p:cNvSpPr>
            <a:spLocks noGrp="1"/>
          </p:cNvSpPr>
          <p:nvPr>
            <p:ph type="sldNum" sz="quarter" idx="12"/>
          </p:nvPr>
        </p:nvSpPr>
        <p:spPr/>
        <p:txBody>
          <a:bodyPr/>
          <a:lstStyle/>
          <a:p>
            <a:fld id="{D57F1E4F-1CFF-5643-939E-217C01CDF565}" type="slidenum">
              <a:rPr lang="en-US" sz="2800" smtClean="0"/>
              <a:pPr/>
              <a:t>30</a:t>
            </a:fld>
            <a:endParaRPr lang="en-US" sz="2800" dirty="0"/>
          </a:p>
        </p:txBody>
      </p:sp>
    </p:spTree>
    <p:extLst>
      <p:ext uri="{BB962C8B-B14F-4D97-AF65-F5344CB8AC3E}">
        <p14:creationId xmlns:p14="http://schemas.microsoft.com/office/powerpoint/2010/main" val="34132422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Conclusion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31</a:t>
            </a:fld>
            <a:endParaRPr lang="en-US" sz="2800" dirty="0"/>
          </a:p>
        </p:txBody>
      </p:sp>
      <p:sp>
        <p:nvSpPr>
          <p:cNvPr id="6" name="文本框 5"/>
          <p:cNvSpPr txBox="1"/>
          <p:nvPr/>
        </p:nvSpPr>
        <p:spPr>
          <a:xfrm>
            <a:off x="1409076" y="2248525"/>
            <a:ext cx="8394492" cy="3046988"/>
          </a:xfrm>
          <a:prstGeom prst="rect">
            <a:avLst/>
          </a:prstGeom>
          <a:noFill/>
        </p:spPr>
        <p:txBody>
          <a:bodyPr wrap="square" rtlCol="0">
            <a:spAutoFit/>
          </a:bodyPr>
          <a:lstStyle/>
          <a:p>
            <a:pPr marL="342900" indent="-342900">
              <a:buFont typeface="Arial" panose="020B0604020202020204" pitchFamily="34" charset="0"/>
              <a:buChar char="•"/>
            </a:pPr>
            <a:r>
              <a:rPr lang="en-US" altLang="zh-CN" sz="2400" dirty="0" smtClean="0"/>
              <a:t>We use the distributed manner to solve the resource allocation problems </a:t>
            </a:r>
          </a:p>
          <a:p>
            <a:pPr marL="342900" indent="-342900">
              <a:buFont typeface="Arial" panose="020B0604020202020204" pitchFamily="34" charset="0"/>
              <a:buChar char="•"/>
            </a:pPr>
            <a:r>
              <a:rPr lang="en-US" altLang="zh-CN" sz="2400" dirty="0" smtClean="0"/>
              <a:t>Instead of single resource allocation, we propose that every node can collect more than one resource</a:t>
            </a:r>
          </a:p>
          <a:p>
            <a:pPr marL="342900" indent="-342900">
              <a:buFont typeface="Arial" panose="020B0604020202020204" pitchFamily="34" charset="0"/>
              <a:buChar char="•"/>
            </a:pPr>
            <a:r>
              <a:rPr lang="en-US" altLang="zh-CN" sz="2400" dirty="0" smtClean="0"/>
              <a:t>Utilize the satisfaction game model to make the allocation problem more practical</a:t>
            </a:r>
          </a:p>
          <a:p>
            <a:pPr marL="342900" indent="-342900">
              <a:buFont typeface="Arial" panose="020B0604020202020204" pitchFamily="34" charset="0"/>
              <a:buChar char="•"/>
            </a:pPr>
            <a:r>
              <a:rPr lang="en-US" altLang="zh-CN" sz="2400" dirty="0" smtClean="0"/>
              <a:t>Using a modified better reply strategy guarantees that NE can be reached.</a:t>
            </a:r>
            <a:endParaRPr lang="zh-CN" altLang="en-US" sz="2400" dirty="0"/>
          </a:p>
        </p:txBody>
      </p:sp>
    </p:spTree>
    <p:extLst>
      <p:ext uri="{BB962C8B-B14F-4D97-AF65-F5344CB8AC3E}">
        <p14:creationId xmlns:p14="http://schemas.microsoft.com/office/powerpoint/2010/main" val="363175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Conclusion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32</a:t>
            </a:fld>
            <a:endParaRPr lang="en-US" sz="2800" dirty="0"/>
          </a:p>
        </p:txBody>
      </p:sp>
      <p:sp>
        <p:nvSpPr>
          <p:cNvPr id="7" name="文本框 6"/>
          <p:cNvSpPr txBox="1"/>
          <p:nvPr/>
        </p:nvSpPr>
        <p:spPr>
          <a:xfrm>
            <a:off x="1349114" y="1528270"/>
            <a:ext cx="2368446" cy="461665"/>
          </a:xfrm>
          <a:prstGeom prst="rect">
            <a:avLst/>
          </a:prstGeom>
          <a:noFill/>
        </p:spPr>
        <p:txBody>
          <a:bodyPr wrap="square" rtlCol="0">
            <a:spAutoFit/>
          </a:bodyPr>
          <a:lstStyle/>
          <a:p>
            <a:r>
              <a:rPr lang="en-US" altLang="zh-CN" sz="2400" dirty="0" smtClean="0"/>
              <a:t>Future work</a:t>
            </a:r>
            <a:endParaRPr lang="zh-CN" altLang="en-US" sz="2400" dirty="0"/>
          </a:p>
        </p:txBody>
      </p:sp>
      <p:sp>
        <p:nvSpPr>
          <p:cNvPr id="8" name="文本框 7"/>
          <p:cNvSpPr txBox="1"/>
          <p:nvPr/>
        </p:nvSpPr>
        <p:spPr>
          <a:xfrm>
            <a:off x="1843790" y="2203554"/>
            <a:ext cx="7944787" cy="1938992"/>
          </a:xfrm>
          <a:prstGeom prst="rect">
            <a:avLst/>
          </a:prstGeom>
          <a:noFill/>
        </p:spPr>
        <p:txBody>
          <a:bodyPr wrap="square" rtlCol="0">
            <a:spAutoFit/>
          </a:bodyPr>
          <a:lstStyle/>
          <a:p>
            <a:pPr marL="285750" indent="-285750">
              <a:buFont typeface="Arial" panose="020B0604020202020204" pitchFamily="34" charset="0"/>
              <a:buChar char="•"/>
            </a:pPr>
            <a:r>
              <a:rPr lang="en-US" altLang="zh-CN" sz="2400" dirty="0" smtClean="0"/>
              <a:t>Find a faster way than asynchronous update for converge</a:t>
            </a:r>
          </a:p>
          <a:p>
            <a:pPr marL="285750" indent="-285750">
              <a:buFont typeface="Arial" panose="020B0604020202020204" pitchFamily="34" charset="0"/>
              <a:buChar char="•"/>
            </a:pPr>
            <a:r>
              <a:rPr lang="en-US" altLang="zh-CN" sz="2400" dirty="0" smtClean="0"/>
              <a:t>To collect more resources (so that we can reduce the demand for each resource) to guarantee that the node is satisfied with every resource he collects.</a:t>
            </a:r>
            <a:endParaRPr lang="zh-CN" altLang="en-US" sz="2400" dirty="0"/>
          </a:p>
        </p:txBody>
      </p:sp>
    </p:spTree>
    <p:extLst>
      <p:ext uri="{BB962C8B-B14F-4D97-AF65-F5344CB8AC3E}">
        <p14:creationId xmlns:p14="http://schemas.microsoft.com/office/powerpoint/2010/main" val="45197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D57F1E4F-1CFF-5643-939E-217C01CDF565}" type="slidenum">
              <a:rPr lang="en-US" smtClean="0"/>
              <a:pPr/>
              <a:t>33</a:t>
            </a:fld>
            <a:endParaRPr lang="en-US" dirty="0"/>
          </a:p>
        </p:txBody>
      </p:sp>
      <p:sp>
        <p:nvSpPr>
          <p:cNvPr id="3" name="文本框 2"/>
          <p:cNvSpPr txBox="1"/>
          <p:nvPr/>
        </p:nvSpPr>
        <p:spPr>
          <a:xfrm>
            <a:off x="4452079" y="569626"/>
            <a:ext cx="5901215" cy="1107996"/>
          </a:xfrm>
          <a:prstGeom prst="rect">
            <a:avLst/>
          </a:prstGeom>
          <a:noFill/>
        </p:spPr>
        <p:txBody>
          <a:bodyPr wrap="square" rtlCol="0">
            <a:spAutoFit/>
          </a:bodyPr>
          <a:lstStyle/>
          <a:p>
            <a:r>
              <a:rPr lang="en-US" altLang="zh-CN" sz="6600" b="1" dirty="0" smtClean="0"/>
              <a:t>Q&amp;A</a:t>
            </a:r>
            <a:endParaRPr lang="zh-CN" altLang="en-US" sz="6600" b="1" dirty="0"/>
          </a:p>
        </p:txBody>
      </p:sp>
    </p:spTree>
    <p:extLst>
      <p:ext uri="{BB962C8B-B14F-4D97-AF65-F5344CB8AC3E}">
        <p14:creationId xmlns:p14="http://schemas.microsoft.com/office/powerpoint/2010/main" val="40412169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D57F1E4F-1CFF-5643-939E-217C01CDF565}" type="slidenum">
              <a:rPr lang="en-US" smtClean="0"/>
              <a:pPr/>
              <a:t>34</a:t>
            </a:fld>
            <a:endParaRPr lang="en-US" dirty="0"/>
          </a:p>
        </p:txBody>
      </p:sp>
      <p:sp>
        <p:nvSpPr>
          <p:cNvPr id="3" name="文本框 2"/>
          <p:cNvSpPr txBox="1"/>
          <p:nvPr/>
        </p:nvSpPr>
        <p:spPr>
          <a:xfrm>
            <a:off x="3372787" y="2548328"/>
            <a:ext cx="5901215" cy="1107996"/>
          </a:xfrm>
          <a:prstGeom prst="rect">
            <a:avLst/>
          </a:prstGeom>
          <a:noFill/>
        </p:spPr>
        <p:txBody>
          <a:bodyPr wrap="square" rtlCol="0">
            <a:spAutoFit/>
          </a:bodyPr>
          <a:lstStyle/>
          <a:p>
            <a:r>
              <a:rPr lang="en-US" altLang="zh-CN" sz="6600" b="1" dirty="0" smtClean="0"/>
              <a:t>Thank you!</a:t>
            </a:r>
            <a:endParaRPr lang="zh-CN" altLang="en-US" sz="6600" b="1" dirty="0"/>
          </a:p>
        </p:txBody>
      </p:sp>
    </p:spTree>
    <p:extLst>
      <p:ext uri="{BB962C8B-B14F-4D97-AF65-F5344CB8AC3E}">
        <p14:creationId xmlns:p14="http://schemas.microsoft.com/office/powerpoint/2010/main" val="1766236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Motivation </a:t>
            </a:r>
            <a:endParaRPr lang="zh-CN" altLang="en-US" sz="4400" b="1" dirty="0"/>
          </a:p>
        </p:txBody>
      </p:sp>
      <p:sp>
        <p:nvSpPr>
          <p:cNvPr id="4" name="文本框 3"/>
          <p:cNvSpPr txBox="1"/>
          <p:nvPr/>
        </p:nvSpPr>
        <p:spPr>
          <a:xfrm>
            <a:off x="929389" y="1633928"/>
            <a:ext cx="4452079" cy="523220"/>
          </a:xfrm>
          <a:prstGeom prst="rect">
            <a:avLst/>
          </a:prstGeom>
          <a:noFill/>
        </p:spPr>
        <p:txBody>
          <a:bodyPr wrap="square" rtlCol="0">
            <a:spAutoFit/>
          </a:bodyPr>
          <a:lstStyle/>
          <a:p>
            <a:r>
              <a:rPr lang="en-US" altLang="zh-CN" sz="2800" dirty="0" smtClean="0"/>
              <a:t>Communication system</a:t>
            </a:r>
            <a:endParaRPr lang="zh-CN" altLang="en-US" sz="2800" dirty="0"/>
          </a:p>
        </p:txBody>
      </p:sp>
      <p:sp>
        <p:nvSpPr>
          <p:cNvPr id="5" name="文本框 4"/>
          <p:cNvSpPr txBox="1"/>
          <p:nvPr/>
        </p:nvSpPr>
        <p:spPr>
          <a:xfrm>
            <a:off x="6730583" y="1664705"/>
            <a:ext cx="3747541" cy="461665"/>
          </a:xfrm>
          <a:prstGeom prst="rect">
            <a:avLst/>
          </a:prstGeom>
          <a:noFill/>
        </p:spPr>
        <p:txBody>
          <a:bodyPr wrap="square" rtlCol="0">
            <a:spAutoFit/>
          </a:bodyPr>
          <a:lstStyle/>
          <a:p>
            <a:r>
              <a:rPr lang="en-US" altLang="zh-CN" sz="2400" dirty="0" smtClean="0"/>
              <a:t>Resource allocation </a:t>
            </a:r>
            <a:endParaRPr lang="zh-CN" altLang="en-US" sz="2400" dirty="0"/>
          </a:p>
        </p:txBody>
      </p:sp>
      <p:cxnSp>
        <p:nvCxnSpPr>
          <p:cNvPr id="7" name="直接箭头连接符 6"/>
          <p:cNvCxnSpPr/>
          <p:nvPr/>
        </p:nvCxnSpPr>
        <p:spPr>
          <a:xfrm>
            <a:off x="5156616" y="1895537"/>
            <a:ext cx="13491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803434" y="2064815"/>
            <a:ext cx="123339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6803434" y="2199231"/>
            <a:ext cx="2038662" cy="461665"/>
          </a:xfrm>
          <a:prstGeom prst="rect">
            <a:avLst/>
          </a:prstGeom>
          <a:noFill/>
        </p:spPr>
        <p:txBody>
          <a:bodyPr wrap="square" rtlCol="0">
            <a:spAutoFit/>
          </a:bodyPr>
          <a:lstStyle/>
          <a:p>
            <a:r>
              <a:rPr lang="en-US" altLang="zh-CN" sz="2400" dirty="0" smtClean="0">
                <a:solidFill>
                  <a:schemeClr val="accent1"/>
                </a:solidFill>
              </a:rPr>
              <a:t>limited</a:t>
            </a:r>
            <a:endParaRPr lang="zh-CN" altLang="en-US" sz="2400" dirty="0">
              <a:solidFill>
                <a:schemeClr val="accent1"/>
              </a:solidFill>
            </a:endParaRPr>
          </a:p>
        </p:txBody>
      </p:sp>
      <p:sp>
        <p:nvSpPr>
          <p:cNvPr id="16" name="文本框 15"/>
          <p:cNvSpPr txBox="1"/>
          <p:nvPr/>
        </p:nvSpPr>
        <p:spPr>
          <a:xfrm>
            <a:off x="6803434" y="2752253"/>
            <a:ext cx="1233390" cy="461665"/>
          </a:xfrm>
          <a:prstGeom prst="rect">
            <a:avLst/>
          </a:prstGeom>
          <a:noFill/>
        </p:spPr>
        <p:txBody>
          <a:bodyPr wrap="square" rtlCol="0">
            <a:spAutoFit/>
          </a:bodyPr>
          <a:lstStyle/>
          <a:p>
            <a:r>
              <a:rPr lang="en-US" altLang="zh-CN" sz="2400" dirty="0" smtClean="0"/>
              <a:t>users</a:t>
            </a:r>
            <a:endParaRPr lang="zh-CN" altLang="en-US" sz="2400" dirty="0"/>
          </a:p>
        </p:txBody>
      </p:sp>
      <p:cxnSp>
        <p:nvCxnSpPr>
          <p:cNvPr id="20" name="直接连接符 19"/>
          <p:cNvCxnSpPr/>
          <p:nvPr/>
        </p:nvCxnSpPr>
        <p:spPr>
          <a:xfrm>
            <a:off x="6875913" y="3168948"/>
            <a:ext cx="743663"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下箭头 20"/>
          <p:cNvSpPr/>
          <p:nvPr/>
        </p:nvSpPr>
        <p:spPr>
          <a:xfrm rot="10800000">
            <a:off x="7753917" y="2660896"/>
            <a:ext cx="327687" cy="7495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6730583" y="1633928"/>
            <a:ext cx="3057994" cy="19637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929389" y="4841822"/>
            <a:ext cx="3792511" cy="461665"/>
          </a:xfrm>
          <a:prstGeom prst="rect">
            <a:avLst/>
          </a:prstGeom>
          <a:noFill/>
        </p:spPr>
        <p:txBody>
          <a:bodyPr wrap="square" rtlCol="0">
            <a:spAutoFit/>
          </a:bodyPr>
          <a:lstStyle/>
          <a:p>
            <a:r>
              <a:rPr lang="en-US" altLang="zh-CN" sz="2400" dirty="0" smtClean="0"/>
              <a:t>Maximize the total utility</a:t>
            </a:r>
            <a:endParaRPr lang="zh-CN" altLang="en-US" sz="2400" dirty="0"/>
          </a:p>
        </p:txBody>
      </p:sp>
      <p:sp>
        <p:nvSpPr>
          <p:cNvPr id="24" name="五角星 23"/>
          <p:cNvSpPr/>
          <p:nvPr/>
        </p:nvSpPr>
        <p:spPr>
          <a:xfrm>
            <a:off x="4564503" y="4673900"/>
            <a:ext cx="764498" cy="62958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6118083" y="4621967"/>
            <a:ext cx="3837482"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2400" dirty="0" smtClean="0"/>
              <a:t>Centralized manner</a:t>
            </a:r>
          </a:p>
          <a:p>
            <a:pPr marL="285750" indent="-285750">
              <a:buFont typeface="Arial" panose="020B0604020202020204" pitchFamily="34" charset="0"/>
              <a:buChar char="•"/>
            </a:pPr>
            <a:r>
              <a:rPr lang="en-US" altLang="zh-CN" sz="2400" dirty="0" smtClean="0"/>
              <a:t>Distributed manner</a:t>
            </a:r>
            <a:endParaRPr lang="zh-CN" altLang="en-US" sz="2400" dirty="0"/>
          </a:p>
        </p:txBody>
      </p:sp>
      <p:sp>
        <p:nvSpPr>
          <p:cNvPr id="26" name="灯片编号占位符 25"/>
          <p:cNvSpPr>
            <a:spLocks noGrp="1"/>
          </p:cNvSpPr>
          <p:nvPr>
            <p:ph type="sldNum" sz="quarter" idx="12"/>
          </p:nvPr>
        </p:nvSpPr>
        <p:spPr/>
        <p:txBody>
          <a:bodyPr/>
          <a:lstStyle/>
          <a:p>
            <a:fld id="{D57F1E4F-1CFF-5643-939E-217C01CDF565}" type="slidenum">
              <a:rPr lang="en-US" sz="2800" smtClean="0"/>
              <a:pPr/>
              <a:t>4</a:t>
            </a:fld>
            <a:endParaRPr lang="en-US" sz="2800" dirty="0"/>
          </a:p>
        </p:txBody>
      </p:sp>
    </p:spTree>
    <p:extLst>
      <p:ext uri="{BB962C8B-B14F-4D97-AF65-F5344CB8AC3E}">
        <p14:creationId xmlns:p14="http://schemas.microsoft.com/office/powerpoint/2010/main" val="241416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
                                            <p:txEl>
                                              <p:pRg st="0" end="0"/>
                                            </p:txEl>
                                          </p:spTgt>
                                        </p:tgtEl>
                                        <p:attrNameLst>
                                          <p:attrName>style.visibility</p:attrName>
                                        </p:attrNameLst>
                                      </p:cBhvr>
                                      <p:to>
                                        <p:strVal val="visible"/>
                                      </p:to>
                                    </p:set>
                                    <p:animEffect transition="in" filter="fade">
                                      <p:cBhvr>
                                        <p:cTn id="55" dur="500"/>
                                        <p:tgtEl>
                                          <p:spTgt spid="25">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5">
                                            <p:txEl>
                                              <p:pRg st="1" end="1"/>
                                            </p:txEl>
                                          </p:spTgt>
                                        </p:tgtEl>
                                        <p:attrNameLst>
                                          <p:attrName>style.visibility</p:attrName>
                                        </p:attrNameLst>
                                      </p:cBhvr>
                                      <p:to>
                                        <p:strVal val="visible"/>
                                      </p:to>
                                    </p:set>
                                    <p:animEffect transition="in" filter="fade">
                                      <p:cBhvr>
                                        <p:cTn id="60" dur="500"/>
                                        <p:tgtEl>
                                          <p:spTgt spid="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P spid="16" grpId="0"/>
      <p:bldP spid="21" grpId="0" animBg="1"/>
      <p:bldP spid="22" grpId="0" animBg="1"/>
      <p:bldP spid="23" grpId="0"/>
      <p:bldP spid="24" grpId="0" animBg="1"/>
      <p:bldP spid="2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Motivation </a:t>
            </a:r>
            <a:endParaRPr lang="zh-CN" altLang="en-US" sz="4400" b="1" dirty="0"/>
          </a:p>
        </p:txBody>
      </p:sp>
      <p:sp>
        <p:nvSpPr>
          <p:cNvPr id="3" name="文本框 2"/>
          <p:cNvSpPr txBox="1"/>
          <p:nvPr/>
        </p:nvSpPr>
        <p:spPr>
          <a:xfrm>
            <a:off x="1085850" y="1676400"/>
            <a:ext cx="4019550" cy="461665"/>
          </a:xfrm>
          <a:prstGeom prst="rect">
            <a:avLst/>
          </a:prstGeom>
          <a:noFill/>
        </p:spPr>
        <p:txBody>
          <a:bodyPr wrap="square" rtlCol="0">
            <a:spAutoFit/>
          </a:bodyPr>
          <a:lstStyle/>
          <a:p>
            <a:r>
              <a:rPr lang="en-US" altLang="zh-CN" sz="2400" dirty="0" smtClean="0"/>
              <a:t>Centralized manner</a:t>
            </a:r>
            <a:endParaRPr lang="zh-CN" altLang="en-US" sz="2400" dirty="0"/>
          </a:p>
        </p:txBody>
      </p:sp>
      <p:sp>
        <p:nvSpPr>
          <p:cNvPr id="6" name="文本框 5"/>
          <p:cNvSpPr txBox="1"/>
          <p:nvPr/>
        </p:nvSpPr>
        <p:spPr>
          <a:xfrm>
            <a:off x="3467100" y="2400300"/>
            <a:ext cx="4400550" cy="461665"/>
          </a:xfrm>
          <a:prstGeom prst="rect">
            <a:avLst/>
          </a:prstGeom>
          <a:noFill/>
        </p:spPr>
        <p:txBody>
          <a:bodyPr wrap="square" rtlCol="0">
            <a:spAutoFit/>
          </a:bodyPr>
          <a:lstStyle/>
          <a:p>
            <a:r>
              <a:rPr lang="en-US" altLang="zh-CN" sz="2400" dirty="0" smtClean="0"/>
              <a:t>Head operator</a:t>
            </a:r>
            <a:endParaRPr lang="zh-CN" altLang="en-US" sz="2400" dirty="0"/>
          </a:p>
        </p:txBody>
      </p:sp>
      <p:sp>
        <p:nvSpPr>
          <p:cNvPr id="8" name="文本框 7"/>
          <p:cNvSpPr txBox="1"/>
          <p:nvPr/>
        </p:nvSpPr>
        <p:spPr>
          <a:xfrm>
            <a:off x="2219325" y="3331865"/>
            <a:ext cx="1752600" cy="461665"/>
          </a:xfrm>
          <a:prstGeom prst="rect">
            <a:avLst/>
          </a:prstGeom>
          <a:noFill/>
        </p:spPr>
        <p:txBody>
          <a:bodyPr wrap="square" rtlCol="0">
            <a:spAutoFit/>
          </a:bodyPr>
          <a:lstStyle/>
          <a:p>
            <a:r>
              <a:rPr lang="en-US" altLang="zh-CN" sz="2400" dirty="0" smtClean="0"/>
              <a:t>entities</a:t>
            </a:r>
            <a:endParaRPr lang="zh-CN" altLang="en-US" sz="2400" dirty="0"/>
          </a:p>
        </p:txBody>
      </p:sp>
      <p:sp>
        <p:nvSpPr>
          <p:cNvPr id="9" name="文本框 8"/>
          <p:cNvSpPr txBox="1"/>
          <p:nvPr/>
        </p:nvSpPr>
        <p:spPr>
          <a:xfrm>
            <a:off x="5495925" y="3331865"/>
            <a:ext cx="2524125" cy="461665"/>
          </a:xfrm>
          <a:prstGeom prst="rect">
            <a:avLst/>
          </a:prstGeom>
          <a:noFill/>
        </p:spPr>
        <p:txBody>
          <a:bodyPr wrap="square" rtlCol="0">
            <a:spAutoFit/>
          </a:bodyPr>
          <a:lstStyle/>
          <a:p>
            <a:r>
              <a:rPr lang="en-US" altLang="zh-CN" sz="2400" dirty="0" smtClean="0"/>
              <a:t>resources</a:t>
            </a:r>
            <a:endParaRPr lang="zh-CN" altLang="en-US" sz="2400" dirty="0"/>
          </a:p>
        </p:txBody>
      </p:sp>
      <p:sp>
        <p:nvSpPr>
          <p:cNvPr id="10" name="左大括号 9"/>
          <p:cNvSpPr/>
          <p:nvPr/>
        </p:nvSpPr>
        <p:spPr>
          <a:xfrm rot="5400000">
            <a:off x="4219575" y="1690687"/>
            <a:ext cx="619125" cy="28670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下箭头 12"/>
          <p:cNvSpPr/>
          <p:nvPr/>
        </p:nvSpPr>
        <p:spPr>
          <a:xfrm>
            <a:off x="4305871" y="3628029"/>
            <a:ext cx="437579" cy="576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686176" y="4401833"/>
            <a:ext cx="1790699" cy="461665"/>
          </a:xfrm>
          <a:prstGeom prst="rect">
            <a:avLst/>
          </a:prstGeom>
          <a:noFill/>
        </p:spPr>
        <p:txBody>
          <a:bodyPr wrap="square" rtlCol="0">
            <a:spAutoFit/>
          </a:bodyPr>
          <a:lstStyle/>
          <a:p>
            <a:r>
              <a:rPr lang="en-US" altLang="zh-CN" sz="2400" dirty="0" smtClean="0"/>
              <a:t>Best results</a:t>
            </a:r>
            <a:endParaRPr lang="zh-CN" altLang="en-US" sz="2400" dirty="0"/>
          </a:p>
        </p:txBody>
      </p:sp>
      <p:sp>
        <p:nvSpPr>
          <p:cNvPr id="15" name="文本框 14"/>
          <p:cNvSpPr txBox="1"/>
          <p:nvPr/>
        </p:nvSpPr>
        <p:spPr>
          <a:xfrm>
            <a:off x="1591246" y="4863498"/>
            <a:ext cx="5429250"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sz="2400" dirty="0" smtClean="0"/>
              <a:t>Massive amounts of information</a:t>
            </a:r>
          </a:p>
          <a:p>
            <a:pPr marL="342900" indent="-342900">
              <a:buFont typeface="Arial" panose="020B0604020202020204" pitchFamily="34" charset="0"/>
              <a:buChar char="•"/>
            </a:pPr>
            <a:r>
              <a:rPr lang="en-US" altLang="zh-CN" sz="2400" dirty="0" smtClean="0"/>
              <a:t>NP hard</a:t>
            </a:r>
            <a:endParaRPr lang="zh-CN" altLang="en-US" sz="2400" dirty="0"/>
          </a:p>
        </p:txBody>
      </p:sp>
      <p:sp>
        <p:nvSpPr>
          <p:cNvPr id="17" name="笑脸 16"/>
          <p:cNvSpPr/>
          <p:nvPr/>
        </p:nvSpPr>
        <p:spPr>
          <a:xfrm>
            <a:off x="7426152" y="3793530"/>
            <a:ext cx="1847850" cy="1781630"/>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灯片编号占位符 17"/>
          <p:cNvSpPr>
            <a:spLocks noGrp="1"/>
          </p:cNvSpPr>
          <p:nvPr>
            <p:ph type="sldNum" sz="quarter" idx="12"/>
          </p:nvPr>
        </p:nvSpPr>
        <p:spPr/>
        <p:txBody>
          <a:bodyPr/>
          <a:lstStyle/>
          <a:p>
            <a:fld id="{D57F1E4F-1CFF-5643-939E-217C01CDF565}" type="slidenum">
              <a:rPr lang="en-US" sz="2800" smtClean="0"/>
              <a:pPr/>
              <a:t>5</a:t>
            </a:fld>
            <a:endParaRPr lang="en-US" sz="2800" dirty="0"/>
          </a:p>
        </p:txBody>
      </p:sp>
    </p:spTree>
    <p:extLst>
      <p:ext uri="{BB962C8B-B14F-4D97-AF65-F5344CB8AC3E}">
        <p14:creationId xmlns:p14="http://schemas.microsoft.com/office/powerpoint/2010/main" val="3536081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fade">
                                      <p:cBhvr>
                                        <p:cTn id="39" dur="500"/>
                                        <p:tgtEl>
                                          <p:spTgt spid="1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xEl>
                                              <p:pRg st="1" end="1"/>
                                            </p:txEl>
                                          </p:spTgt>
                                        </p:tgtEl>
                                        <p:attrNameLst>
                                          <p:attrName>style.visibility</p:attrName>
                                        </p:attrNameLst>
                                      </p:cBhvr>
                                      <p:to>
                                        <p:strVal val="visible"/>
                                      </p:to>
                                    </p:set>
                                    <p:animEffect transition="in" filter="fade">
                                      <p:cBhvr>
                                        <p:cTn id="44" dur="500"/>
                                        <p:tgtEl>
                                          <p:spTgt spid="1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animBg="1"/>
      <p:bldP spid="13" grpId="0" animBg="1"/>
      <p:bldP spid="14" grpId="0"/>
      <p:bldP spid="15" grpId="0" build="p"/>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Motivation </a:t>
            </a:r>
            <a:endParaRPr lang="zh-CN" altLang="en-US" sz="4400" b="1" dirty="0"/>
          </a:p>
        </p:txBody>
      </p:sp>
      <p:sp>
        <p:nvSpPr>
          <p:cNvPr id="3" name="文本框 2"/>
          <p:cNvSpPr txBox="1"/>
          <p:nvPr/>
        </p:nvSpPr>
        <p:spPr>
          <a:xfrm>
            <a:off x="1085850" y="1676400"/>
            <a:ext cx="4019550" cy="461665"/>
          </a:xfrm>
          <a:prstGeom prst="rect">
            <a:avLst/>
          </a:prstGeom>
          <a:noFill/>
        </p:spPr>
        <p:txBody>
          <a:bodyPr wrap="square" rtlCol="0">
            <a:spAutoFit/>
          </a:bodyPr>
          <a:lstStyle/>
          <a:p>
            <a:r>
              <a:rPr lang="en-US" altLang="zh-CN" sz="2400" dirty="0" smtClean="0"/>
              <a:t>Distributed manner</a:t>
            </a:r>
            <a:endParaRPr lang="zh-CN" altLang="en-US" sz="2400" dirty="0"/>
          </a:p>
        </p:txBody>
      </p:sp>
      <p:sp>
        <p:nvSpPr>
          <p:cNvPr id="4" name="文本框 3"/>
          <p:cNvSpPr txBox="1"/>
          <p:nvPr/>
        </p:nvSpPr>
        <p:spPr>
          <a:xfrm>
            <a:off x="2384868" y="2309515"/>
            <a:ext cx="1044132" cy="461665"/>
          </a:xfrm>
          <a:prstGeom prst="rect">
            <a:avLst/>
          </a:prstGeom>
          <a:noFill/>
        </p:spPr>
        <p:txBody>
          <a:bodyPr wrap="square" rtlCol="0">
            <a:spAutoFit/>
          </a:bodyPr>
          <a:lstStyle/>
          <a:p>
            <a:r>
              <a:rPr lang="en-US" altLang="zh-CN" sz="2400" dirty="0" smtClean="0"/>
              <a:t>users</a:t>
            </a:r>
            <a:endParaRPr lang="zh-CN" altLang="en-US" sz="2400" dirty="0"/>
          </a:p>
        </p:txBody>
      </p:sp>
      <p:sp>
        <p:nvSpPr>
          <p:cNvPr id="5" name="文本框 4"/>
          <p:cNvSpPr txBox="1"/>
          <p:nvPr/>
        </p:nvSpPr>
        <p:spPr>
          <a:xfrm>
            <a:off x="4514850" y="2309515"/>
            <a:ext cx="3562350" cy="461665"/>
          </a:xfrm>
          <a:prstGeom prst="rect">
            <a:avLst/>
          </a:prstGeom>
          <a:noFill/>
        </p:spPr>
        <p:txBody>
          <a:bodyPr wrap="square" rtlCol="0">
            <a:spAutoFit/>
          </a:bodyPr>
          <a:lstStyle/>
          <a:p>
            <a:r>
              <a:rPr lang="en-US" altLang="zh-CN" sz="2400" dirty="0"/>
              <a:t>m</a:t>
            </a:r>
            <a:r>
              <a:rPr lang="en-US" altLang="zh-CN" sz="2400" dirty="0" smtClean="0"/>
              <a:t>ake decisions for itself</a:t>
            </a:r>
            <a:endParaRPr lang="zh-CN" altLang="en-US" sz="2400" dirty="0"/>
          </a:p>
        </p:txBody>
      </p:sp>
      <p:sp>
        <p:nvSpPr>
          <p:cNvPr id="7" name="文本框 6"/>
          <p:cNvSpPr txBox="1"/>
          <p:nvPr/>
        </p:nvSpPr>
        <p:spPr>
          <a:xfrm>
            <a:off x="2384868" y="3204865"/>
            <a:ext cx="3657600"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2400" dirty="0" smtClean="0"/>
              <a:t>Convergence</a:t>
            </a:r>
          </a:p>
          <a:p>
            <a:pPr marL="285750" indent="-285750">
              <a:buFont typeface="Arial" panose="020B0604020202020204" pitchFamily="34" charset="0"/>
              <a:buChar char="•"/>
            </a:pPr>
            <a:r>
              <a:rPr lang="en-US" altLang="zh-CN" sz="2400" dirty="0" smtClean="0"/>
              <a:t>Price of anarchy</a:t>
            </a:r>
            <a:endParaRPr lang="zh-CN" altLang="en-US" sz="2400" dirty="0"/>
          </a:p>
        </p:txBody>
      </p:sp>
      <p:sp>
        <p:nvSpPr>
          <p:cNvPr id="11" name="文本框 10"/>
          <p:cNvSpPr txBox="1"/>
          <p:nvPr/>
        </p:nvSpPr>
        <p:spPr>
          <a:xfrm>
            <a:off x="1866900" y="4362450"/>
            <a:ext cx="2914650" cy="461665"/>
          </a:xfrm>
          <a:prstGeom prst="rect">
            <a:avLst/>
          </a:prstGeom>
          <a:noFill/>
        </p:spPr>
        <p:txBody>
          <a:bodyPr wrap="square" rtlCol="0">
            <a:spAutoFit/>
          </a:bodyPr>
          <a:lstStyle/>
          <a:p>
            <a:r>
              <a:rPr lang="en-US" altLang="zh-CN" sz="2400" dirty="0" smtClean="0">
                <a:solidFill>
                  <a:schemeClr val="accent1"/>
                </a:solidFill>
              </a:rPr>
              <a:t>Game theory</a:t>
            </a:r>
          </a:p>
        </p:txBody>
      </p:sp>
      <p:sp>
        <p:nvSpPr>
          <p:cNvPr id="12" name="文本框 11"/>
          <p:cNvSpPr txBox="1"/>
          <p:nvPr/>
        </p:nvSpPr>
        <p:spPr>
          <a:xfrm>
            <a:off x="2384868" y="4995565"/>
            <a:ext cx="6122766" cy="461665"/>
          </a:xfrm>
          <a:prstGeom prst="rect">
            <a:avLst/>
          </a:prstGeom>
          <a:noFill/>
        </p:spPr>
        <p:txBody>
          <a:bodyPr wrap="square" rtlCol="0">
            <a:spAutoFit/>
          </a:bodyPr>
          <a:lstStyle/>
          <a:p>
            <a:r>
              <a:rPr lang="en-US" altLang="zh-CN" sz="2400" dirty="0" smtClean="0"/>
              <a:t>Congestion games, potential games…</a:t>
            </a:r>
            <a:endParaRPr lang="zh-CN" altLang="en-US" sz="2400" dirty="0"/>
          </a:p>
        </p:txBody>
      </p:sp>
      <p:sp>
        <p:nvSpPr>
          <p:cNvPr id="16" name="灯片编号占位符 15"/>
          <p:cNvSpPr>
            <a:spLocks noGrp="1"/>
          </p:cNvSpPr>
          <p:nvPr>
            <p:ph type="sldNum" sz="quarter" idx="12"/>
          </p:nvPr>
        </p:nvSpPr>
        <p:spPr/>
        <p:txBody>
          <a:bodyPr/>
          <a:lstStyle/>
          <a:p>
            <a:fld id="{D57F1E4F-1CFF-5643-939E-217C01CDF565}" type="slidenum">
              <a:rPr lang="en-US" sz="2800" smtClean="0"/>
              <a:pPr/>
              <a:t>6</a:t>
            </a:fld>
            <a:endParaRPr lang="en-US" sz="2800" dirty="0"/>
          </a:p>
        </p:txBody>
      </p:sp>
    </p:spTree>
    <p:extLst>
      <p:ext uri="{BB962C8B-B14F-4D97-AF65-F5344CB8AC3E}">
        <p14:creationId xmlns:p14="http://schemas.microsoft.com/office/powerpoint/2010/main" val="332654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25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25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build="p"/>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Motivation </a:t>
            </a:r>
            <a:endParaRPr lang="zh-CN" altLang="en-US" sz="4400" b="1" dirty="0"/>
          </a:p>
        </p:txBody>
      </p:sp>
      <p:sp>
        <p:nvSpPr>
          <p:cNvPr id="3" name="文本框 2"/>
          <p:cNvSpPr txBox="1"/>
          <p:nvPr/>
        </p:nvSpPr>
        <p:spPr>
          <a:xfrm>
            <a:off x="1085850" y="1676400"/>
            <a:ext cx="5753100" cy="1938992"/>
          </a:xfrm>
          <a:prstGeom prst="rect">
            <a:avLst/>
          </a:prstGeom>
          <a:noFill/>
        </p:spPr>
        <p:txBody>
          <a:bodyPr wrap="square" rtlCol="0">
            <a:spAutoFit/>
          </a:bodyPr>
          <a:lstStyle/>
          <a:p>
            <a:pPr marL="457200" indent="-457200">
              <a:buFont typeface="Arial" panose="020B0604020202020204" pitchFamily="34" charset="0"/>
              <a:buChar char="•"/>
            </a:pPr>
            <a:r>
              <a:rPr lang="en-US" altLang="zh-CN" sz="2400" dirty="0" smtClean="0"/>
              <a:t>Listen to music</a:t>
            </a:r>
          </a:p>
          <a:p>
            <a:pPr marL="457200" indent="-457200">
              <a:buFont typeface="Arial" panose="020B0604020202020204" pitchFamily="34" charset="0"/>
              <a:buChar char="•"/>
            </a:pPr>
            <a:r>
              <a:rPr lang="en-US" altLang="zh-CN" sz="2400" dirty="0" smtClean="0"/>
              <a:t>Read e-book</a:t>
            </a:r>
          </a:p>
          <a:p>
            <a:pPr marL="457200" indent="-457200">
              <a:buFont typeface="Arial" panose="020B0604020202020204" pitchFamily="34" charset="0"/>
              <a:buChar char="•"/>
            </a:pPr>
            <a:r>
              <a:rPr lang="en-US" altLang="zh-CN" sz="2400" dirty="0" smtClean="0"/>
              <a:t>Browse the webpages</a:t>
            </a:r>
          </a:p>
          <a:p>
            <a:pPr marL="457200" indent="-457200">
              <a:buFont typeface="Arial" panose="020B0604020202020204" pitchFamily="34" charset="0"/>
              <a:buChar char="•"/>
            </a:pPr>
            <a:r>
              <a:rPr lang="en-US" altLang="zh-CN" sz="2400" dirty="0" smtClean="0"/>
              <a:t>Watch the video</a:t>
            </a:r>
          </a:p>
          <a:p>
            <a:r>
              <a:rPr lang="en-US" altLang="zh-CN" sz="2400" dirty="0" smtClean="0"/>
              <a:t>…</a:t>
            </a:r>
            <a:endParaRPr lang="zh-CN" altLang="en-US" sz="2400" dirty="0"/>
          </a:p>
        </p:txBody>
      </p:sp>
      <p:sp>
        <p:nvSpPr>
          <p:cNvPr id="6" name="文本框 5"/>
          <p:cNvSpPr txBox="1"/>
          <p:nvPr/>
        </p:nvSpPr>
        <p:spPr>
          <a:xfrm>
            <a:off x="6838950" y="1930400"/>
            <a:ext cx="1409700" cy="584775"/>
          </a:xfrm>
          <a:prstGeom prst="rect">
            <a:avLst/>
          </a:prstGeom>
          <a:noFill/>
        </p:spPr>
        <p:txBody>
          <a:bodyPr wrap="square" rtlCol="0">
            <a:spAutoFit/>
          </a:bodyPr>
          <a:lstStyle/>
          <a:p>
            <a:r>
              <a:rPr lang="en-US" altLang="zh-CN" sz="3200" dirty="0" smtClean="0"/>
              <a:t>QoS</a:t>
            </a:r>
            <a:endParaRPr lang="zh-CN" altLang="en-US" sz="3200" dirty="0"/>
          </a:p>
        </p:txBody>
      </p:sp>
      <p:sp>
        <p:nvSpPr>
          <p:cNvPr id="8" name="文本框 7"/>
          <p:cNvSpPr txBox="1"/>
          <p:nvPr/>
        </p:nvSpPr>
        <p:spPr>
          <a:xfrm>
            <a:off x="6145298" y="2997200"/>
            <a:ext cx="4217901" cy="523220"/>
          </a:xfrm>
          <a:prstGeom prst="rect">
            <a:avLst/>
          </a:prstGeom>
          <a:noFill/>
        </p:spPr>
        <p:txBody>
          <a:bodyPr wrap="square" rtlCol="0">
            <a:spAutoFit/>
          </a:bodyPr>
          <a:lstStyle/>
          <a:p>
            <a:r>
              <a:rPr lang="en-US" altLang="zh-CN" sz="2800" dirty="0" smtClean="0">
                <a:solidFill>
                  <a:schemeClr val="accent1"/>
                </a:solidFill>
              </a:rPr>
              <a:t>Satisfaction game</a:t>
            </a:r>
            <a:endParaRPr lang="zh-CN" altLang="en-US" sz="2800" dirty="0">
              <a:solidFill>
                <a:schemeClr val="accent1"/>
              </a:solidFill>
            </a:endParaRPr>
          </a:p>
        </p:txBody>
      </p:sp>
      <p:sp>
        <p:nvSpPr>
          <p:cNvPr id="9" name="文本框 8"/>
          <p:cNvSpPr txBox="1"/>
          <p:nvPr/>
        </p:nvSpPr>
        <p:spPr>
          <a:xfrm>
            <a:off x="2000250" y="3940890"/>
            <a:ext cx="5543550" cy="523220"/>
          </a:xfrm>
          <a:prstGeom prst="rect">
            <a:avLst/>
          </a:prstGeom>
          <a:noFill/>
        </p:spPr>
        <p:txBody>
          <a:bodyPr wrap="square" rtlCol="0">
            <a:spAutoFit/>
          </a:bodyPr>
          <a:lstStyle/>
          <a:p>
            <a:r>
              <a:rPr lang="en-US" altLang="zh-CN" sz="2800" dirty="0" smtClean="0">
                <a:solidFill>
                  <a:schemeClr val="accent1"/>
                </a:solidFill>
              </a:rPr>
              <a:t>Multi-resource allocation games</a:t>
            </a:r>
            <a:endParaRPr lang="zh-CN" altLang="en-US" sz="2800" dirty="0">
              <a:solidFill>
                <a:schemeClr val="accent1"/>
              </a:solidFill>
            </a:endParaRPr>
          </a:p>
        </p:txBody>
      </p:sp>
      <p:sp>
        <p:nvSpPr>
          <p:cNvPr id="10" name="文本框 9"/>
          <p:cNvSpPr txBox="1"/>
          <p:nvPr/>
        </p:nvSpPr>
        <p:spPr>
          <a:xfrm>
            <a:off x="7467599" y="3957480"/>
            <a:ext cx="2895600" cy="461665"/>
          </a:xfrm>
          <a:prstGeom prst="rect">
            <a:avLst/>
          </a:prstGeom>
          <a:noFill/>
        </p:spPr>
        <p:txBody>
          <a:bodyPr wrap="square" rtlCol="0">
            <a:spAutoFit/>
          </a:bodyPr>
          <a:lstStyle/>
          <a:p>
            <a:r>
              <a:rPr lang="en-US" altLang="zh-CN" sz="2400" dirty="0" smtClean="0"/>
              <a:t>Object replication</a:t>
            </a:r>
            <a:endParaRPr lang="zh-CN" altLang="en-US" sz="2400" dirty="0"/>
          </a:p>
        </p:txBody>
      </p:sp>
      <p:sp>
        <p:nvSpPr>
          <p:cNvPr id="13" name="下箭头 12"/>
          <p:cNvSpPr/>
          <p:nvPr/>
        </p:nvSpPr>
        <p:spPr>
          <a:xfrm>
            <a:off x="5543550" y="4610100"/>
            <a:ext cx="419100" cy="723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795462" y="5479990"/>
            <a:ext cx="7496175" cy="523220"/>
          </a:xfrm>
          <a:prstGeom prst="rect">
            <a:avLst/>
          </a:prstGeom>
          <a:noFill/>
        </p:spPr>
        <p:txBody>
          <a:bodyPr wrap="square" rtlCol="0">
            <a:spAutoFit/>
          </a:bodyPr>
          <a:lstStyle/>
          <a:p>
            <a:r>
              <a:rPr lang="en-US" altLang="zh-CN" sz="2800" dirty="0" smtClean="0"/>
              <a:t>Satisfaction multi-resource allocation games</a:t>
            </a:r>
            <a:endParaRPr lang="zh-CN" altLang="en-US" sz="2800" dirty="0"/>
          </a:p>
        </p:txBody>
      </p:sp>
      <p:sp>
        <p:nvSpPr>
          <p:cNvPr id="15" name="灯片编号占位符 14"/>
          <p:cNvSpPr>
            <a:spLocks noGrp="1"/>
          </p:cNvSpPr>
          <p:nvPr>
            <p:ph type="sldNum" sz="quarter" idx="12"/>
          </p:nvPr>
        </p:nvSpPr>
        <p:spPr/>
        <p:txBody>
          <a:bodyPr/>
          <a:lstStyle/>
          <a:p>
            <a:fld id="{D57F1E4F-1CFF-5643-939E-217C01CDF565}" type="slidenum">
              <a:rPr lang="en-US" sz="2800" smtClean="0"/>
              <a:pPr/>
              <a:t>7</a:t>
            </a:fld>
            <a:endParaRPr lang="en-US" sz="2800" dirty="0"/>
          </a:p>
        </p:txBody>
      </p:sp>
    </p:spTree>
    <p:extLst>
      <p:ext uri="{BB962C8B-B14F-4D97-AF65-F5344CB8AC3E}">
        <p14:creationId xmlns:p14="http://schemas.microsoft.com/office/powerpoint/2010/main" val="38773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fade">
                                      <p:cBhvr>
                                        <p:cTn id="46" dur="500"/>
                                        <p:tgtEl>
                                          <p:spTgt spid="10">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9"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Outline </a:t>
            </a:r>
            <a:endParaRPr lang="zh-CN" altLang="en-US" sz="4400" b="1" dirty="0"/>
          </a:p>
        </p:txBody>
      </p:sp>
      <p:sp>
        <p:nvSpPr>
          <p:cNvPr id="3" name="内容占位符 2"/>
          <p:cNvSpPr>
            <a:spLocks noGrp="1"/>
          </p:cNvSpPr>
          <p:nvPr>
            <p:ph idx="1"/>
          </p:nvPr>
        </p:nvSpPr>
        <p:spPr/>
        <p:txBody>
          <a:bodyPr>
            <a:normAutofit/>
          </a:bodyPr>
          <a:lstStyle/>
          <a:p>
            <a:pPr>
              <a:lnSpc>
                <a:spcPct val="150000"/>
              </a:lnSpc>
            </a:pPr>
            <a:r>
              <a:rPr lang="en-US" altLang="zh-CN" sz="2400" dirty="0" smtClean="0">
                <a:solidFill>
                  <a:schemeClr val="bg1">
                    <a:lumMod val="65000"/>
                    <a:lumOff val="35000"/>
                  </a:schemeClr>
                </a:solidFill>
              </a:rPr>
              <a:t>Motivation</a:t>
            </a:r>
          </a:p>
          <a:p>
            <a:pPr>
              <a:lnSpc>
                <a:spcPct val="150000"/>
              </a:lnSpc>
            </a:pPr>
            <a:r>
              <a:rPr lang="en-US" altLang="zh-CN" sz="2400" dirty="0" smtClean="0"/>
              <a:t>System model</a:t>
            </a:r>
          </a:p>
          <a:p>
            <a:pPr>
              <a:lnSpc>
                <a:spcPct val="150000"/>
              </a:lnSpc>
            </a:pPr>
            <a:r>
              <a:rPr lang="en-US" altLang="zh-CN" sz="2400" dirty="0" smtClean="0">
                <a:solidFill>
                  <a:schemeClr val="bg1">
                    <a:lumMod val="65000"/>
                    <a:lumOff val="35000"/>
                  </a:schemeClr>
                </a:solidFill>
              </a:rPr>
              <a:t>Convergence of Nash Equilibria</a:t>
            </a:r>
          </a:p>
          <a:p>
            <a:pPr>
              <a:lnSpc>
                <a:spcPct val="150000"/>
              </a:lnSpc>
            </a:pPr>
            <a:r>
              <a:rPr lang="en-US" altLang="zh-CN" sz="2400" dirty="0" smtClean="0">
                <a:solidFill>
                  <a:schemeClr val="bg1">
                    <a:lumMod val="65000"/>
                    <a:lumOff val="35000"/>
                  </a:schemeClr>
                </a:solidFill>
              </a:rPr>
              <a:t>Simulation </a:t>
            </a:r>
          </a:p>
          <a:p>
            <a:pPr>
              <a:lnSpc>
                <a:spcPct val="150000"/>
              </a:lnSpc>
            </a:pPr>
            <a:r>
              <a:rPr lang="en-US" altLang="zh-CN" sz="2400" dirty="0" smtClean="0">
                <a:solidFill>
                  <a:schemeClr val="bg1">
                    <a:lumMod val="65000"/>
                    <a:lumOff val="35000"/>
                  </a:schemeClr>
                </a:solidFill>
              </a:rPr>
              <a:t>Conclusion </a:t>
            </a:r>
            <a:endParaRPr lang="zh-CN" altLang="en-US" sz="2400" dirty="0">
              <a:solidFill>
                <a:schemeClr val="bg1">
                  <a:lumMod val="65000"/>
                  <a:lumOff val="35000"/>
                </a:schemeClr>
              </a:solidFill>
            </a:endParaRPr>
          </a:p>
        </p:txBody>
      </p:sp>
      <p:sp>
        <p:nvSpPr>
          <p:cNvPr id="4" name="灯片编号占位符 3"/>
          <p:cNvSpPr>
            <a:spLocks noGrp="1"/>
          </p:cNvSpPr>
          <p:nvPr>
            <p:ph type="sldNum" sz="quarter" idx="12"/>
          </p:nvPr>
        </p:nvSpPr>
        <p:spPr/>
        <p:txBody>
          <a:bodyPr/>
          <a:lstStyle/>
          <a:p>
            <a:fld id="{D57F1E4F-1CFF-5643-939E-217C01CDF565}" type="slidenum">
              <a:rPr lang="en-US" sz="2800" smtClean="0"/>
              <a:pPr/>
              <a:t>8</a:t>
            </a:fld>
            <a:endParaRPr lang="en-US" sz="2800" dirty="0"/>
          </a:p>
        </p:txBody>
      </p:sp>
    </p:spTree>
    <p:extLst>
      <p:ext uri="{BB962C8B-B14F-4D97-AF65-F5344CB8AC3E}">
        <p14:creationId xmlns:p14="http://schemas.microsoft.com/office/powerpoint/2010/main" val="287167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b="1" dirty="0" smtClean="0"/>
              <a:t>System model </a:t>
            </a:r>
            <a:endParaRPr lang="zh-CN" altLang="en-US" sz="4400" b="1" dirty="0"/>
          </a:p>
        </p:txBody>
      </p:sp>
      <p:sp>
        <p:nvSpPr>
          <p:cNvPr id="4" name="灯片编号占位符 3"/>
          <p:cNvSpPr>
            <a:spLocks noGrp="1"/>
          </p:cNvSpPr>
          <p:nvPr>
            <p:ph type="sldNum" sz="quarter" idx="12"/>
          </p:nvPr>
        </p:nvSpPr>
        <p:spPr/>
        <p:txBody>
          <a:bodyPr/>
          <a:lstStyle/>
          <a:p>
            <a:fld id="{D57F1E4F-1CFF-5643-939E-217C01CDF565}" type="slidenum">
              <a:rPr lang="en-US" sz="2800" smtClean="0"/>
              <a:pPr/>
              <a:t>9</a:t>
            </a:fld>
            <a:endParaRPr lang="en-US" sz="2800" dirty="0"/>
          </a:p>
        </p:txBody>
      </p:sp>
      <p:sp>
        <p:nvSpPr>
          <p:cNvPr id="8" name="内容占位符 2"/>
          <p:cNvSpPr txBox="1">
            <a:spLocks/>
          </p:cNvSpPr>
          <p:nvPr/>
        </p:nvSpPr>
        <p:spPr>
          <a:xfrm>
            <a:off x="677334" y="1565973"/>
            <a:ext cx="10055622" cy="483981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N nodes (entities) want to compete for R resources.</a:t>
            </a:r>
          </a:p>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Nodes can be represented by an interference graph according to their locations and each node has a set of neighbors.</a:t>
            </a:r>
          </a:p>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The more nodes in neighbor set of node </a:t>
            </a:r>
            <a:r>
              <a:rPr lang="en-US" altLang="zh-CN" sz="2400" dirty="0" err="1" smtClean="0">
                <a:solidFill>
                  <a:schemeClr val="tx1"/>
                </a:solidFill>
                <a:latin typeface="Book Antiqua" panose="02040602050305030304" pitchFamily="18" charset="0"/>
              </a:rPr>
              <a:t>i</a:t>
            </a:r>
            <a:r>
              <a:rPr lang="en-US" altLang="zh-CN" sz="2400" dirty="0" smtClean="0">
                <a:solidFill>
                  <a:schemeClr val="tx1"/>
                </a:solidFill>
                <a:latin typeface="Book Antiqua" panose="02040602050305030304" pitchFamily="18" charset="0"/>
              </a:rPr>
              <a:t> choose the same resource, the less the QoS received by node </a:t>
            </a:r>
            <a:r>
              <a:rPr lang="en-US" altLang="zh-CN" sz="2400" dirty="0" err="1" smtClean="0">
                <a:solidFill>
                  <a:schemeClr val="tx1"/>
                </a:solidFill>
                <a:latin typeface="Book Antiqua" panose="02040602050305030304" pitchFamily="18" charset="0"/>
              </a:rPr>
              <a:t>i</a:t>
            </a:r>
            <a:r>
              <a:rPr lang="en-US" altLang="zh-CN" sz="2400" dirty="0" smtClean="0">
                <a:solidFill>
                  <a:schemeClr val="tx1"/>
                </a:solidFill>
                <a:latin typeface="Book Antiqua" panose="02040602050305030304" pitchFamily="18" charset="0"/>
              </a:rPr>
              <a:t> is. </a:t>
            </a:r>
          </a:p>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Each node has a demand QoS. </a:t>
            </a:r>
          </a:p>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Once the QoS is larger than or equal to the demand, the user is satisfied.</a:t>
            </a:r>
            <a:endParaRPr lang="en-US" altLang="zh-CN" sz="2400" dirty="0"/>
          </a:p>
          <a:p>
            <a:pPr>
              <a:buFont typeface="Wingdings" panose="05000000000000000000" pitchFamily="2" charset="2"/>
              <a:buChar char="Ø"/>
            </a:pPr>
            <a:r>
              <a:rPr lang="en-US" altLang="zh-CN" sz="2400" dirty="0" smtClean="0">
                <a:solidFill>
                  <a:schemeClr val="tx1"/>
                </a:solidFill>
                <a:latin typeface="Book Antiqua" panose="02040602050305030304" pitchFamily="18" charset="0"/>
              </a:rPr>
              <a:t>Each node can collect more than one resource.</a:t>
            </a:r>
            <a:endParaRPr lang="zh-CN" altLang="en-US" sz="2400" dirty="0" smtClean="0">
              <a:solidFill>
                <a:schemeClr val="tx1"/>
              </a:solidFill>
              <a:latin typeface="Book Antiqua" panose="02040602050305030304" pitchFamily="18" charset="0"/>
            </a:endParaRPr>
          </a:p>
        </p:txBody>
      </p:sp>
    </p:spTree>
    <p:extLst>
      <p:ext uri="{BB962C8B-B14F-4D97-AF65-F5344CB8AC3E}">
        <p14:creationId xmlns:p14="http://schemas.microsoft.com/office/powerpoint/2010/main" val="2555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ook Antiqua">
      <a:majorFont>
        <a:latin typeface="Book Antiqua"/>
        <a:ea typeface="方正姚体"/>
        <a:cs typeface=""/>
      </a:majorFont>
      <a:minorFont>
        <a:latin typeface="Book Antiqua"/>
        <a:ea typeface="华文新魏"/>
        <a:cs typeface=""/>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2109</TotalTime>
  <Words>1815</Words>
  <Application>Microsoft Office PowerPoint</Application>
  <PresentationFormat>宽屏</PresentationFormat>
  <Paragraphs>311</Paragraphs>
  <Slides>34</Slides>
  <Notes>31</Notes>
  <HiddenSlides>6</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34</vt:i4>
      </vt:variant>
    </vt:vector>
  </HeadingPairs>
  <TitlesOfParts>
    <vt:vector size="44" baseType="lpstr">
      <vt:lpstr>方正姚体</vt:lpstr>
      <vt:lpstr>华文新魏</vt:lpstr>
      <vt:lpstr>宋体</vt:lpstr>
      <vt:lpstr>Arial</vt:lpstr>
      <vt:lpstr>Book Antiqua</vt:lpstr>
      <vt:lpstr>Calibri</vt:lpstr>
      <vt:lpstr>Cambria Math</vt:lpstr>
      <vt:lpstr>Wingdings</vt:lpstr>
      <vt:lpstr>Wingdings 3</vt:lpstr>
      <vt:lpstr>平面</vt:lpstr>
      <vt:lpstr>Satisfaction Games in Graphical Multi-resource Allocation</vt:lpstr>
      <vt:lpstr>Outline </vt:lpstr>
      <vt:lpstr>Outline </vt:lpstr>
      <vt:lpstr>Motivation </vt:lpstr>
      <vt:lpstr>Motivation </vt:lpstr>
      <vt:lpstr>Motivation </vt:lpstr>
      <vt:lpstr>Motivation </vt:lpstr>
      <vt:lpstr>Outline </vt:lpstr>
      <vt:lpstr>System model </vt:lpstr>
      <vt:lpstr>System model </vt:lpstr>
      <vt:lpstr>System model </vt:lpstr>
      <vt:lpstr>System model </vt:lpstr>
      <vt:lpstr>System model </vt:lpstr>
      <vt:lpstr>System model </vt:lpstr>
      <vt:lpstr>System model </vt:lpstr>
      <vt:lpstr>System model </vt:lpstr>
      <vt:lpstr>Outline </vt:lpstr>
      <vt:lpstr>Convergence of NE </vt:lpstr>
      <vt:lpstr>Convergence of NE </vt:lpstr>
      <vt:lpstr>Convergence of NE </vt:lpstr>
      <vt:lpstr>Convergence of NE </vt:lpstr>
      <vt:lpstr>Convergence of NE </vt:lpstr>
      <vt:lpstr>Convergence of NE </vt:lpstr>
      <vt:lpstr>Convergence of NE </vt:lpstr>
      <vt:lpstr>Convergence of NE </vt:lpstr>
      <vt:lpstr>Outline </vt:lpstr>
      <vt:lpstr>Simulation  </vt:lpstr>
      <vt:lpstr>Simulation  </vt:lpstr>
      <vt:lpstr>Simulation  </vt:lpstr>
      <vt:lpstr>Outline </vt:lpstr>
      <vt:lpstr>Conclusion  </vt:lpstr>
      <vt:lpstr>Conclusion  </vt:lpstr>
      <vt:lpstr>PowerPoint 演示文稿</vt:lpstr>
      <vt:lpstr>PowerPoint 演示文稿</vt:lpstr>
    </vt:vector>
  </TitlesOfParts>
  <Company>SJTU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Satisfaction Games in Graphical Resource Allocation</dc:title>
  <dc:creator>Echo S</dc:creator>
  <cp:lastModifiedBy>Echo S</cp:lastModifiedBy>
  <cp:revision>61</cp:revision>
  <dcterms:created xsi:type="dcterms:W3CDTF">2014-05-18T08:00:24Z</dcterms:created>
  <dcterms:modified xsi:type="dcterms:W3CDTF">2014-06-19T10:53:57Z</dcterms:modified>
</cp:coreProperties>
</file>