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17"/>
  </p:notesMasterIdLst>
  <p:handoutMasterIdLst>
    <p:handoutMasterId r:id="rId18"/>
  </p:handoutMasterIdLst>
  <p:sldIdLst>
    <p:sldId id="336" r:id="rId2"/>
    <p:sldId id="562" r:id="rId3"/>
    <p:sldId id="529" r:id="rId4"/>
    <p:sldId id="530" r:id="rId5"/>
    <p:sldId id="534" r:id="rId6"/>
    <p:sldId id="538" r:id="rId7"/>
    <p:sldId id="539" r:id="rId8"/>
    <p:sldId id="559" r:id="rId9"/>
    <p:sldId id="557" r:id="rId10"/>
    <p:sldId id="560" r:id="rId11"/>
    <p:sldId id="563" r:id="rId12"/>
    <p:sldId id="555" r:id="rId13"/>
    <p:sldId id="556" r:id="rId14"/>
    <p:sldId id="564" r:id="rId15"/>
    <p:sldId id="561" r:id="rId16"/>
  </p:sldIdLst>
  <p:sldSz cx="9144000" cy="6858000" type="screen4x3"/>
  <p:notesSz cx="6858000" cy="9144000"/>
  <p:custDataLst>
    <p:tags r:id="rId19"/>
  </p:custDataLst>
  <p:defaultTextStyle>
    <a:defPPr>
      <a:defRPr lang="en-US"/>
    </a:defPPr>
    <a:lvl1pPr algn="l" rtl="0" fontAlgn="base">
      <a:spcBef>
        <a:spcPct val="0"/>
      </a:spcBef>
      <a:spcAft>
        <a:spcPct val="0"/>
      </a:spcAft>
      <a:defRPr sz="2400" kern="1200" baseline="-25000">
        <a:solidFill>
          <a:schemeClr val="tx1"/>
        </a:solidFill>
        <a:latin typeface="Arial" charset="0"/>
        <a:ea typeface="宋体" pitchFamily="2" charset="-122"/>
        <a:cs typeface="+mn-cs"/>
      </a:defRPr>
    </a:lvl1pPr>
    <a:lvl2pPr marL="457200" algn="l" rtl="0" fontAlgn="base">
      <a:spcBef>
        <a:spcPct val="0"/>
      </a:spcBef>
      <a:spcAft>
        <a:spcPct val="0"/>
      </a:spcAft>
      <a:defRPr sz="2400" kern="1200" baseline="-25000">
        <a:solidFill>
          <a:schemeClr val="tx1"/>
        </a:solidFill>
        <a:latin typeface="Arial" charset="0"/>
        <a:ea typeface="宋体" pitchFamily="2" charset="-122"/>
        <a:cs typeface="+mn-cs"/>
      </a:defRPr>
    </a:lvl2pPr>
    <a:lvl3pPr marL="914400" algn="l" rtl="0" fontAlgn="base">
      <a:spcBef>
        <a:spcPct val="0"/>
      </a:spcBef>
      <a:spcAft>
        <a:spcPct val="0"/>
      </a:spcAft>
      <a:defRPr sz="2400" kern="1200" baseline="-25000">
        <a:solidFill>
          <a:schemeClr val="tx1"/>
        </a:solidFill>
        <a:latin typeface="Arial" charset="0"/>
        <a:ea typeface="宋体" pitchFamily="2" charset="-122"/>
        <a:cs typeface="+mn-cs"/>
      </a:defRPr>
    </a:lvl3pPr>
    <a:lvl4pPr marL="1371600" algn="l" rtl="0" fontAlgn="base">
      <a:spcBef>
        <a:spcPct val="0"/>
      </a:spcBef>
      <a:spcAft>
        <a:spcPct val="0"/>
      </a:spcAft>
      <a:defRPr sz="2400" kern="1200" baseline="-25000">
        <a:solidFill>
          <a:schemeClr val="tx1"/>
        </a:solidFill>
        <a:latin typeface="Arial" charset="0"/>
        <a:ea typeface="宋体" pitchFamily="2" charset="-122"/>
        <a:cs typeface="+mn-cs"/>
      </a:defRPr>
    </a:lvl4pPr>
    <a:lvl5pPr marL="1828800" algn="l" rtl="0" fontAlgn="base">
      <a:spcBef>
        <a:spcPct val="0"/>
      </a:spcBef>
      <a:spcAft>
        <a:spcPct val="0"/>
      </a:spcAft>
      <a:defRPr sz="2400" kern="1200" baseline="-25000">
        <a:solidFill>
          <a:schemeClr val="tx1"/>
        </a:solidFill>
        <a:latin typeface="Arial" charset="0"/>
        <a:ea typeface="宋体" pitchFamily="2" charset="-122"/>
        <a:cs typeface="+mn-cs"/>
      </a:defRPr>
    </a:lvl5pPr>
    <a:lvl6pPr marL="2286000" algn="l" defTabSz="914400" rtl="0" eaLnBrk="1" latinLnBrk="0" hangingPunct="1">
      <a:defRPr sz="2400" kern="1200" baseline="-25000">
        <a:solidFill>
          <a:schemeClr val="tx1"/>
        </a:solidFill>
        <a:latin typeface="Arial" charset="0"/>
        <a:ea typeface="宋体" pitchFamily="2" charset="-122"/>
        <a:cs typeface="+mn-cs"/>
      </a:defRPr>
    </a:lvl6pPr>
    <a:lvl7pPr marL="2743200" algn="l" defTabSz="914400" rtl="0" eaLnBrk="1" latinLnBrk="0" hangingPunct="1">
      <a:defRPr sz="2400" kern="1200" baseline="-25000">
        <a:solidFill>
          <a:schemeClr val="tx1"/>
        </a:solidFill>
        <a:latin typeface="Arial" charset="0"/>
        <a:ea typeface="宋体" pitchFamily="2" charset="-122"/>
        <a:cs typeface="+mn-cs"/>
      </a:defRPr>
    </a:lvl7pPr>
    <a:lvl8pPr marL="3200400" algn="l" defTabSz="914400" rtl="0" eaLnBrk="1" latinLnBrk="0" hangingPunct="1">
      <a:defRPr sz="2400" kern="1200" baseline="-25000">
        <a:solidFill>
          <a:schemeClr val="tx1"/>
        </a:solidFill>
        <a:latin typeface="Arial" charset="0"/>
        <a:ea typeface="宋体" pitchFamily="2" charset="-122"/>
        <a:cs typeface="+mn-cs"/>
      </a:defRPr>
    </a:lvl8pPr>
    <a:lvl9pPr marL="3657600" algn="l" defTabSz="914400" rtl="0" eaLnBrk="1" latinLnBrk="0" hangingPunct="1">
      <a:defRPr sz="2400" kern="1200" baseline="-25000">
        <a:solidFill>
          <a:schemeClr val="tx1"/>
        </a:solidFill>
        <a:latin typeface="Arial"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nliqin" initials="S" lastIdx="1" clrIdx="0">
    <p:extLst>
      <p:ext uri="{19B8F6BF-5375-455C-9EA6-DF929625EA0E}">
        <p15:presenceInfo xmlns:p15="http://schemas.microsoft.com/office/powerpoint/2012/main" userId="Shanliq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00"/>
    <a:srgbClr val="FF99CC"/>
    <a:srgbClr val="FFCCCC"/>
    <a:srgbClr val="FF99FF"/>
    <a:srgbClr val="CCECFF"/>
    <a:srgbClr val="292929"/>
    <a:srgbClr val="969696"/>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31" autoAdjust="0"/>
    <p:restoredTop sz="72842" autoAdjust="0"/>
  </p:normalViewPr>
  <p:slideViewPr>
    <p:cSldViewPr snapToGrid="0">
      <p:cViewPr varScale="1">
        <p:scale>
          <a:sx n="54" d="100"/>
          <a:sy n="54" d="100"/>
        </p:scale>
        <p:origin x="187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66" d="100"/>
          <a:sy n="66" d="100"/>
        </p:scale>
        <p:origin x="-2784" y="-5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7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defRPr sz="1200" baseline="0">
                <a:effectLst/>
                <a:latin typeface="Times New Roman" pitchFamily="18" charset="0"/>
                <a:ea typeface="+mn-ea"/>
              </a:defRPr>
            </a:lvl1pPr>
          </a:lstStyle>
          <a:p>
            <a:pPr>
              <a:defRPr/>
            </a:pPr>
            <a:endParaRPr lang="en-US" altLang="zh-CN"/>
          </a:p>
        </p:txBody>
      </p:sp>
      <p:sp>
        <p:nvSpPr>
          <p:cNvPr id="577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defRPr sz="1200" baseline="0">
                <a:effectLst/>
                <a:latin typeface="Times New Roman" pitchFamily="18" charset="0"/>
                <a:ea typeface="+mn-ea"/>
              </a:defRPr>
            </a:lvl1pPr>
          </a:lstStyle>
          <a:p>
            <a:pPr>
              <a:defRPr/>
            </a:pPr>
            <a:endParaRPr lang="en-US" altLang="zh-CN"/>
          </a:p>
        </p:txBody>
      </p:sp>
      <p:sp>
        <p:nvSpPr>
          <p:cNvPr id="577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defRPr sz="1200" baseline="0">
                <a:effectLst/>
                <a:latin typeface="Times New Roman" pitchFamily="18" charset="0"/>
                <a:ea typeface="+mn-ea"/>
              </a:defRPr>
            </a:lvl1pPr>
          </a:lstStyle>
          <a:p>
            <a:pPr>
              <a:defRPr/>
            </a:pPr>
            <a:endParaRPr lang="en-US" altLang="zh-CN"/>
          </a:p>
        </p:txBody>
      </p:sp>
      <p:sp>
        <p:nvSpPr>
          <p:cNvPr id="577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defRPr sz="1200" baseline="0">
                <a:effectLst/>
                <a:latin typeface="Times New Roman" pitchFamily="18" charset="0"/>
                <a:ea typeface="+mn-ea"/>
              </a:defRPr>
            </a:lvl1pPr>
          </a:lstStyle>
          <a:p>
            <a:pPr>
              <a:defRPr/>
            </a:pPr>
            <a:fld id="{A92E82E4-E7F4-465F-803D-438CCCF55376}" type="slidenum">
              <a:rPr lang="zh-CN" altLang="en-US"/>
              <a:pPr>
                <a:defRPr/>
              </a:pPr>
              <a:t>‹#›</a:t>
            </a:fld>
            <a:endParaRPr lang="en-US" altLang="zh-CN"/>
          </a:p>
        </p:txBody>
      </p:sp>
    </p:spTree>
    <p:extLst>
      <p:ext uri="{BB962C8B-B14F-4D97-AF65-F5344CB8AC3E}">
        <p14:creationId xmlns:p14="http://schemas.microsoft.com/office/powerpoint/2010/main" val="2890569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buClrTx/>
              <a:buSzTx/>
              <a:defRPr sz="1200" baseline="0">
                <a:effectLst/>
                <a:latin typeface="Times New Roman" pitchFamily="18" charset="0"/>
                <a:ea typeface="+mn-ea"/>
              </a:defRPr>
            </a:lvl1pPr>
          </a:lstStyle>
          <a:p>
            <a:pPr>
              <a:defRPr/>
            </a:pPr>
            <a:endParaRPr lang="en-US" altLang="zh-CN"/>
          </a:p>
        </p:txBody>
      </p:sp>
      <p:sp>
        <p:nvSpPr>
          <p:cNvPr id="6861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defRPr sz="1200" baseline="0">
                <a:effectLst/>
                <a:latin typeface="Times New Roman" pitchFamily="18" charset="0"/>
                <a:ea typeface="+mn-ea"/>
              </a:defRPr>
            </a:lvl1pPr>
          </a:lstStyle>
          <a:p>
            <a:pPr>
              <a:defRPr/>
            </a:pPr>
            <a:endParaRPr lang="en-US" altLang="zh-CN"/>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6861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buClrTx/>
              <a:buSzTx/>
              <a:defRPr sz="1200" baseline="0">
                <a:effectLst/>
                <a:latin typeface="Times New Roman" pitchFamily="18" charset="0"/>
                <a:ea typeface="+mn-ea"/>
              </a:defRPr>
            </a:lvl1pPr>
          </a:lstStyle>
          <a:p>
            <a:pPr>
              <a:defRPr/>
            </a:pPr>
            <a:endParaRPr lang="en-US" altLang="zh-CN"/>
          </a:p>
        </p:txBody>
      </p:sp>
      <p:sp>
        <p:nvSpPr>
          <p:cNvPr id="6861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defRPr sz="1200" baseline="0">
                <a:effectLst/>
                <a:latin typeface="Times New Roman" pitchFamily="18" charset="0"/>
                <a:ea typeface="+mn-ea"/>
              </a:defRPr>
            </a:lvl1pPr>
          </a:lstStyle>
          <a:p>
            <a:pPr>
              <a:defRPr/>
            </a:pPr>
            <a:fld id="{0AB623BC-F2B2-42DB-87D1-F019C41337A2}" type="slidenum">
              <a:rPr lang="zh-CN" altLang="en-US"/>
              <a:pPr>
                <a:defRPr/>
              </a:pPr>
              <a:t>‹#›</a:t>
            </a:fld>
            <a:endParaRPr lang="en-US" altLang="zh-CN"/>
          </a:p>
        </p:txBody>
      </p:sp>
    </p:spTree>
    <p:extLst>
      <p:ext uri="{BB962C8B-B14F-4D97-AF65-F5344CB8AC3E}">
        <p14:creationId xmlns:p14="http://schemas.microsoft.com/office/powerpoint/2010/main" val="3243816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pPr>
              <a:defRPr/>
            </a:pPr>
            <a:fld id="{DAF6C71E-AE2C-4404-9713-1F6170A66DE6}" type="slidenum">
              <a:rPr lang="zh-CN" altLang="en-US" smtClean="0"/>
              <a:pPr>
                <a:defRPr/>
              </a:pPr>
              <a:t>1</a:t>
            </a:fld>
            <a:endParaRPr lang="en-US" altLang="zh-CN"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dirty="0" smtClean="0"/>
              <a:t>Hello everyone, my name is Shanliqin.</a:t>
            </a:r>
            <a:r>
              <a:rPr lang="en-US" altLang="zh-CN" baseline="0" dirty="0" smtClean="0"/>
              <a:t> It will be my honor to introduce </a:t>
            </a:r>
            <a:r>
              <a:rPr lang="en-US" altLang="zh-CN" baseline="0" dirty="0" smtClean="0"/>
              <a:t>how to relieving </a:t>
            </a:r>
            <a:r>
              <a:rPr lang="en-US" altLang="zh-CN" baseline="0" dirty="0" smtClean="0"/>
              <a:t>Hotspots in Data Center Networks with Wireless </a:t>
            </a:r>
            <a:r>
              <a:rPr lang="en-US" altLang="zh-CN" baseline="0" dirty="0" err="1" smtClean="0"/>
              <a:t>Neighborways</a:t>
            </a:r>
            <a:r>
              <a:rPr lang="en-US" altLang="zh-CN" baseline="0" dirty="0" smtClean="0"/>
              <a:t>. Besides</a:t>
            </a:r>
            <a:r>
              <a:rPr lang="en-US" altLang="zh-CN" baseline="0" dirty="0" smtClean="0"/>
              <a:t>, I will introduce some of my recent work.</a:t>
            </a:r>
          </a:p>
        </p:txBody>
      </p:sp>
    </p:spTree>
    <p:extLst>
      <p:ext uri="{BB962C8B-B14F-4D97-AF65-F5344CB8AC3E}">
        <p14:creationId xmlns:p14="http://schemas.microsoft.com/office/powerpoint/2010/main" val="381778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Compared to the linear assignment</a:t>
            </a:r>
            <a:r>
              <a:rPr lang="en-US" altLang="zh-CN" baseline="0" dirty="0" smtClean="0"/>
              <a:t> method, we now proposed to use the </a:t>
            </a:r>
            <a:r>
              <a:rPr lang="en-US" altLang="zh-CN" baseline="0" dirty="0" err="1" smtClean="0"/>
              <a:t>Lyaponov</a:t>
            </a:r>
            <a:r>
              <a:rPr lang="en-US" altLang="zh-CN" baseline="0" dirty="0" smtClean="0"/>
              <a:t> optimizing method to solve the problem. The method is based on the cache occupancy rate beta, which indicates to what extent a hotspot suffers from congestion. </a:t>
            </a:r>
          </a:p>
          <a:p>
            <a:r>
              <a:rPr lang="en-US" altLang="zh-CN" baseline="0" dirty="0" smtClean="0"/>
              <a:t>We now form a function to measure the degree of the whole data center suffering from the </a:t>
            </a:r>
            <a:r>
              <a:rPr lang="en-US" altLang="zh-CN" baseline="0" dirty="0" err="1" smtClean="0"/>
              <a:t>conjestion</a:t>
            </a:r>
            <a:r>
              <a:rPr lang="en-US" altLang="zh-CN" baseline="0" dirty="0" smtClean="0"/>
              <a:t>. This function L(t) is half the sum of square of all beta in the data center. This function is reasonable because to make it small, it requires all beta to be enough small. </a:t>
            </a:r>
          </a:p>
          <a:p>
            <a:r>
              <a:rPr lang="en-US" altLang="zh-CN" baseline="0" dirty="0" smtClean="0"/>
              <a:t>However, using L(t) to be the objective function is not very perfect, because what we need it to relieve the hotspots, which means that we need the network to be more stable. In other word, minimizing L(t) doesn’t necessarily means the resources have been fully utilized. </a:t>
            </a:r>
          </a:p>
          <a:p>
            <a:r>
              <a:rPr lang="en-US" altLang="zh-CN" baseline="0" dirty="0" smtClean="0"/>
              <a:t>Thus, we use a new function delta(t), which is the difference of L(t) between two time slots. </a:t>
            </a:r>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10</a:t>
            </a:fld>
            <a:endParaRPr lang="en-US" altLang="zh-CN"/>
          </a:p>
        </p:txBody>
      </p:sp>
    </p:spTree>
    <p:extLst>
      <p:ext uri="{BB962C8B-B14F-4D97-AF65-F5344CB8AC3E}">
        <p14:creationId xmlns:p14="http://schemas.microsoft.com/office/powerpoint/2010/main" val="1477131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a:t>
            </a:r>
            <a:r>
              <a:rPr lang="en-US" altLang="zh-CN" baseline="0" dirty="0" smtClean="0"/>
              <a:t> minimize the delta(t) seems to be reasonable, because it minimize the changing of states in the data center, which helps to make data center more stable. However, in this function, the assignment is just based on the purpose to make the network stable. In other word, it neglects the efficiency of the data center.</a:t>
            </a:r>
          </a:p>
          <a:p>
            <a:r>
              <a:rPr lang="en-US" altLang="zh-CN" baseline="0" dirty="0" smtClean="0"/>
              <a:t>It means that, the assignment cannot help the traffic flow to reach its destination as quickly as possible. So now we form an new optimizing function, which is the proportional sum of delta(t) and y(t). Delta(t) represents for the stableness and y(t) represents for the efficiency. There is a trade-off between stableness and the efficiency, and it yields to parameter V. </a:t>
            </a:r>
          </a:p>
          <a:p>
            <a:r>
              <a:rPr lang="en-US" altLang="zh-CN" baseline="0" dirty="0" smtClean="0"/>
              <a:t>Here y(t) represents for the efficiency, and we define it to be the ratio of the traffic assigned to transmit towards the destination to the amount of all traffic flow. This is reasonable, because in order to make the network more stable, there must be some traffic flow to detour from their shortest path to the destination, so this ratio is not always be one.</a:t>
            </a:r>
          </a:p>
          <a:p>
            <a:r>
              <a:rPr lang="en-US" altLang="zh-CN" baseline="0" dirty="0" smtClean="0"/>
              <a:t>Thus now, we have form a new optimizing problem based on the </a:t>
            </a:r>
            <a:r>
              <a:rPr lang="en-US" altLang="zh-CN" baseline="0" dirty="0" err="1" smtClean="0"/>
              <a:t>Lyaponov</a:t>
            </a:r>
            <a:r>
              <a:rPr lang="en-US" altLang="zh-CN" baseline="0" dirty="0" smtClean="0"/>
              <a:t> method.</a:t>
            </a:r>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11</a:t>
            </a:fld>
            <a:endParaRPr lang="en-US" altLang="zh-CN"/>
          </a:p>
        </p:txBody>
      </p:sp>
    </p:spTree>
    <p:extLst>
      <p:ext uri="{BB962C8B-B14F-4D97-AF65-F5344CB8AC3E}">
        <p14:creationId xmlns:p14="http://schemas.microsoft.com/office/powerpoint/2010/main" val="972311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I may introduce the</a:t>
            </a:r>
            <a:r>
              <a:rPr lang="en-US" altLang="zh-CN" baseline="0" dirty="0" smtClean="0"/>
              <a:t> simulation results by MATLAB.</a:t>
            </a:r>
          </a:p>
          <a:p>
            <a:r>
              <a:rPr lang="en-US" altLang="zh-CN" baseline="0" dirty="0" smtClean="0"/>
              <a:t>Here we used 1152 </a:t>
            </a:r>
            <a:r>
              <a:rPr lang="en-US" altLang="zh-CN" baseline="0" dirty="0" err="1" smtClean="0"/>
              <a:t>ToRs</a:t>
            </a:r>
            <a:r>
              <a:rPr lang="en-US" altLang="zh-CN" baseline="0" dirty="0" smtClean="0"/>
              <a:t>, and set the switch fabric, which is the T is the previous formulations. The wireless link capacity is set to be 4Gbps.</a:t>
            </a:r>
          </a:p>
          <a:p>
            <a:endParaRPr lang="en-US" altLang="zh-CN" baseline="0" dirty="0" smtClean="0"/>
          </a:p>
          <a:p>
            <a:r>
              <a:rPr kumimoji="1" lang="en-US" altLang="zh-CN" sz="1200" b="0" i="0" u="none" strike="noStrike" kern="1200" baseline="0" dirty="0" smtClean="0">
                <a:solidFill>
                  <a:schemeClr val="tx1"/>
                </a:solidFill>
                <a:latin typeface="Arial" charset="0"/>
                <a:ea typeface="+mn-ea"/>
                <a:cs typeface="+mn-cs"/>
              </a:rPr>
              <a:t>These two pictures shows the hotspot map in the DCN, and each pixel in the graph represents a switch. The darker the pixel’s color is,</a:t>
            </a:r>
          </a:p>
          <a:p>
            <a:r>
              <a:rPr kumimoji="1" lang="en-US" altLang="zh-CN" sz="1200" b="0" i="0" u="none" strike="noStrike" kern="1200" baseline="0" dirty="0" smtClean="0">
                <a:solidFill>
                  <a:schemeClr val="tx1"/>
                </a:solidFill>
                <a:latin typeface="Arial" charset="0"/>
                <a:ea typeface="+mn-ea"/>
                <a:cs typeface="+mn-cs"/>
              </a:rPr>
              <a:t>The hotspot suffers more from the congestion. In Fig.(a), it shows that the workloads of switches are seriously unbalanced.</a:t>
            </a:r>
          </a:p>
          <a:p>
            <a:r>
              <a:rPr kumimoji="1" lang="en-US" altLang="zh-CN" sz="1200" b="0" i="0" u="none" strike="noStrike" kern="1200" baseline="0" dirty="0" smtClean="0">
                <a:solidFill>
                  <a:schemeClr val="tx1"/>
                </a:solidFill>
                <a:latin typeface="Arial" charset="0"/>
                <a:ea typeface="+mn-ea"/>
                <a:cs typeface="+mn-cs"/>
              </a:rPr>
              <a:t>The effectiveness of </a:t>
            </a:r>
            <a:r>
              <a:rPr kumimoji="1" lang="en-US" altLang="zh-CN" sz="1200" b="0" i="0" u="none" strike="noStrike" kern="1200" baseline="0" dirty="0" err="1" smtClean="0">
                <a:solidFill>
                  <a:schemeClr val="tx1"/>
                </a:solidFill>
                <a:latin typeface="Arial" charset="0"/>
                <a:ea typeface="+mn-ea"/>
                <a:cs typeface="+mn-cs"/>
              </a:rPr>
              <a:t>neighborways</a:t>
            </a:r>
            <a:r>
              <a:rPr kumimoji="1" lang="en-US" altLang="zh-CN" sz="1200" b="0" i="0" u="none" strike="noStrike" kern="1200" baseline="0" dirty="0" smtClean="0">
                <a:solidFill>
                  <a:schemeClr val="tx1"/>
                </a:solidFill>
                <a:latin typeface="Arial" charset="0"/>
                <a:ea typeface="+mn-ea"/>
                <a:cs typeface="+mn-cs"/>
              </a:rPr>
              <a:t> are illustrated in Fig. (b), where the number of black and white nodes are reduced and</a:t>
            </a:r>
          </a:p>
          <a:p>
            <a:r>
              <a:rPr kumimoji="1" lang="en-US" altLang="zh-CN" sz="1200" b="0" i="0" u="none" strike="noStrike" kern="1200" baseline="0" dirty="0" smtClean="0">
                <a:solidFill>
                  <a:schemeClr val="tx1"/>
                </a:solidFill>
                <a:latin typeface="Arial" charset="0"/>
                <a:ea typeface="+mn-ea"/>
                <a:cs typeface="+mn-cs"/>
              </a:rPr>
              <a:t>more nodes are in the color of grey. This means that the hotspots have been relieved.</a:t>
            </a:r>
            <a:endParaRPr lang="en-US" altLang="zh-CN" baseline="0" dirty="0" smtClean="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12</a:t>
            </a:fld>
            <a:endParaRPr lang="en-US" altLang="zh-CN"/>
          </a:p>
        </p:txBody>
      </p:sp>
    </p:spTree>
    <p:extLst>
      <p:ext uri="{BB962C8B-B14F-4D97-AF65-F5344CB8AC3E}">
        <p14:creationId xmlns:p14="http://schemas.microsoft.com/office/powerpoint/2010/main" val="64031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kumimoji="1" lang="en-US" altLang="zh-CN" sz="1200" b="0" i="0" u="none" strike="noStrike" kern="1200" baseline="0" dirty="0" smtClean="0">
                <a:solidFill>
                  <a:schemeClr val="tx1"/>
                </a:solidFill>
                <a:latin typeface="Arial" charset="0"/>
                <a:ea typeface="+mn-ea"/>
                <a:cs typeface="+mn-cs"/>
              </a:rPr>
              <a:t>Then we randomly choose sending switches, and assign output traffic from the sending node in the range between</a:t>
            </a:r>
          </a:p>
          <a:p>
            <a:r>
              <a:rPr kumimoji="1" lang="en-US" altLang="zh-CN" sz="1200" b="0" i="0" u="none" strike="noStrike" kern="1200" baseline="0" dirty="0" smtClean="0">
                <a:solidFill>
                  <a:schemeClr val="tx1"/>
                </a:solidFill>
                <a:latin typeface="Arial" charset="0"/>
                <a:ea typeface="+mn-ea"/>
                <a:cs typeface="+mn-cs"/>
              </a:rPr>
              <a:t>5Gbps and 20Gbps. We count the number of switches whose cache occupancy rate is over 90%. It is clear that the our design scheme can largely</a:t>
            </a:r>
          </a:p>
          <a:p>
            <a:r>
              <a:rPr kumimoji="1" lang="en-US" altLang="zh-CN" sz="1200" b="0" i="0" u="none" strike="noStrike" kern="1200" baseline="0" dirty="0" smtClean="0">
                <a:solidFill>
                  <a:schemeClr val="tx1"/>
                </a:solidFill>
                <a:latin typeface="Arial" charset="0"/>
                <a:ea typeface="+mn-ea"/>
                <a:cs typeface="+mn-cs"/>
              </a:rPr>
              <a:t>reduce the number of hotspots in the DCN compared to that without wireless links.</a:t>
            </a:r>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13</a:t>
            </a:fld>
            <a:endParaRPr lang="en-US" altLang="zh-CN"/>
          </a:p>
        </p:txBody>
      </p:sp>
    </p:spTree>
    <p:extLst>
      <p:ext uri="{BB962C8B-B14F-4D97-AF65-F5344CB8AC3E}">
        <p14:creationId xmlns:p14="http://schemas.microsoft.com/office/powerpoint/2010/main" val="2088607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14</a:t>
            </a:fld>
            <a:endParaRPr lang="en-US" altLang="zh-CN"/>
          </a:p>
        </p:txBody>
      </p:sp>
    </p:spTree>
    <p:extLst>
      <p:ext uri="{BB962C8B-B14F-4D97-AF65-F5344CB8AC3E}">
        <p14:creationId xmlns:p14="http://schemas.microsoft.com/office/powerpoint/2010/main" val="2543212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15</a:t>
            </a:fld>
            <a:endParaRPr lang="en-US" altLang="zh-CN"/>
          </a:p>
        </p:txBody>
      </p:sp>
    </p:spTree>
    <p:extLst>
      <p:ext uri="{BB962C8B-B14F-4D97-AF65-F5344CB8AC3E}">
        <p14:creationId xmlns:p14="http://schemas.microsoft.com/office/powerpoint/2010/main" val="602748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2</a:t>
            </a:fld>
            <a:endParaRPr lang="en-US" altLang="zh-CN"/>
          </a:p>
        </p:txBody>
      </p:sp>
    </p:spTree>
    <p:extLst>
      <p:ext uri="{BB962C8B-B14F-4D97-AF65-F5344CB8AC3E}">
        <p14:creationId xmlns:p14="http://schemas.microsoft.com/office/powerpoint/2010/main" val="1395979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 suppose that</a:t>
            </a:r>
            <a:r>
              <a:rPr lang="en-US" altLang="zh-CN" baseline="0" dirty="0" smtClean="0"/>
              <a:t> all of you here have seen this page, and you will have the similar experience when you are selecting courses in the website of SJTU, that you may not even log into this website. A possible reason is that there are congestion happens in the data center of the website in SJTU.</a:t>
            </a:r>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3</a:t>
            </a:fld>
            <a:endParaRPr lang="en-US" altLang="zh-CN"/>
          </a:p>
        </p:txBody>
      </p:sp>
    </p:spTree>
    <p:extLst>
      <p:ext uri="{BB962C8B-B14F-4D97-AF65-F5344CB8AC3E}">
        <p14:creationId xmlns:p14="http://schemas.microsoft.com/office/powerpoint/2010/main" val="3658282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 in</a:t>
            </a:r>
            <a:r>
              <a:rPr lang="en-US" altLang="zh-CN" baseline="0" dirty="0" smtClean="0"/>
              <a:t> this paper, we proposed to integrate 60GHz wireless links into data center network. </a:t>
            </a:r>
          </a:p>
          <a:p>
            <a:endParaRPr lang="en-US" altLang="zh-CN" baseline="0" dirty="0" smtClean="0"/>
          </a:p>
          <a:p>
            <a:r>
              <a:rPr lang="en-US" altLang="zh-CN" baseline="0" dirty="0" smtClean="0"/>
              <a:t>Congestion will degrade the performance of DCN, as previously mentioned. In other word, congestion will happen in some certain node in the whole network. And we call these node hotspot. So our  design is to relieve these hotspots.  // and we also have some by-products: </a:t>
            </a:r>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4</a:t>
            </a:fld>
            <a:endParaRPr lang="en-US" altLang="zh-CN"/>
          </a:p>
        </p:txBody>
      </p:sp>
    </p:spTree>
    <p:extLst>
      <p:ext uri="{BB962C8B-B14F-4D97-AF65-F5344CB8AC3E}">
        <p14:creationId xmlns:p14="http://schemas.microsoft.com/office/powerpoint/2010/main" val="671523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This figure show you a famous data center topology which is also the basis of our design: Fat-Tree topology. It has three layers, the core layer, the aggregation layer and the edge layer,</a:t>
            </a:r>
            <a:r>
              <a:rPr lang="zh-CN" altLang="en-US" baseline="0" dirty="0" smtClean="0"/>
              <a:t> </a:t>
            </a:r>
            <a:r>
              <a:rPr lang="en-US" altLang="zh-CN" baseline="0" dirty="0" smtClean="0"/>
              <a:t>these three layers are composed of switches. In reality, servers are placed on a rack, and on the top of each rack, there is a switch called Top of Rack switch. A Top of Rack switch has connections with all servers in the rack. In this kind of topology, switches in the edge layer is the </a:t>
            </a:r>
            <a:r>
              <a:rPr lang="en-US" altLang="zh-CN" baseline="0" dirty="0" err="1" smtClean="0"/>
              <a:t>ToR</a:t>
            </a:r>
            <a:r>
              <a:rPr lang="en-US" altLang="zh-CN" baseline="0" dirty="0" smtClean="0"/>
              <a:t> switch.</a:t>
            </a:r>
          </a:p>
          <a:p>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5</a:t>
            </a:fld>
            <a:endParaRPr lang="en-US" altLang="zh-CN"/>
          </a:p>
        </p:txBody>
      </p:sp>
    </p:spTree>
    <p:extLst>
      <p:ext uri="{BB962C8B-B14F-4D97-AF65-F5344CB8AC3E}">
        <p14:creationId xmlns:p14="http://schemas.microsoft.com/office/powerpoint/2010/main" val="884211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 our design, we equip four</a:t>
            </a:r>
            <a:r>
              <a:rPr lang="en-US" altLang="zh-CN" baseline="0" dirty="0" smtClean="0"/>
              <a:t> 60GHz directional antennas on each </a:t>
            </a:r>
            <a:r>
              <a:rPr lang="en-US" altLang="zh-CN" baseline="0" dirty="0" err="1" smtClean="0"/>
              <a:t>ToR</a:t>
            </a:r>
            <a:r>
              <a:rPr lang="en-US" altLang="zh-CN" baseline="0" dirty="0" smtClean="0"/>
              <a:t>, establishing wireless links with four neighboring </a:t>
            </a:r>
            <a:r>
              <a:rPr lang="en-US" altLang="zh-CN" baseline="0" dirty="0" err="1" smtClean="0"/>
              <a:t>ToR</a:t>
            </a:r>
            <a:r>
              <a:rPr lang="en-US" altLang="zh-CN" baseline="0" dirty="0" smtClean="0"/>
              <a:t> switch around. </a:t>
            </a:r>
          </a:p>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The reason why we use 60GHz wireless links is that this kind of technology supports high-transmission rate and short-transmission distance. Note that the wireless links can only be established between the neighboring </a:t>
            </a:r>
            <a:r>
              <a:rPr lang="en-US" altLang="zh-CN" baseline="0" dirty="0" err="1" smtClean="0"/>
              <a:t>ToRs</a:t>
            </a:r>
            <a:r>
              <a:rPr lang="en-US" altLang="zh-CN" baseline="0" dirty="0" smtClean="0"/>
              <a:t> because of the short-transmission distance, and the advantage of it is the low interference. </a:t>
            </a:r>
          </a:p>
          <a:p>
            <a:endParaRPr lang="en-US" altLang="zh-CN" baseline="0" dirty="0" smtClean="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6</a:t>
            </a:fld>
            <a:endParaRPr lang="en-US" altLang="zh-CN"/>
          </a:p>
        </p:txBody>
      </p:sp>
    </p:spTree>
    <p:extLst>
      <p:ext uri="{BB962C8B-B14F-4D97-AF65-F5344CB8AC3E}">
        <p14:creationId xmlns:p14="http://schemas.microsoft.com/office/powerpoint/2010/main" val="4040491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Look at this picture, the switches in this figure are </a:t>
            </a:r>
            <a:r>
              <a:rPr lang="en-US" altLang="zh-CN" baseline="0" dirty="0" err="1" smtClean="0"/>
              <a:t>ToRs</a:t>
            </a:r>
            <a:r>
              <a:rPr lang="en-US" altLang="zh-CN" baseline="0" dirty="0" smtClean="0"/>
              <a:t> switches, the solid line means the original path for a transmission process without wireless links.</a:t>
            </a:r>
          </a:p>
          <a:p>
            <a:r>
              <a:rPr lang="en-US" altLang="zh-CN" baseline="0" dirty="0" smtClean="0"/>
              <a:t>Now I will show you the process of a complete </a:t>
            </a:r>
            <a:r>
              <a:rPr lang="en-US" altLang="zh-CN" baseline="0" dirty="0" err="1" smtClean="0"/>
              <a:t>transm</a:t>
            </a:r>
            <a:r>
              <a:rPr lang="en-US" altLang="zh-CN" baseline="0" dirty="0" smtClean="0"/>
              <a:t> </a:t>
            </a:r>
            <a:r>
              <a:rPr lang="en-US" altLang="zh-CN" baseline="0" dirty="0" err="1" smtClean="0"/>
              <a:t>ission</a:t>
            </a:r>
            <a:r>
              <a:rPr lang="en-US" altLang="zh-CN" baseline="0" dirty="0" smtClean="0"/>
              <a:t> </a:t>
            </a:r>
            <a:r>
              <a:rPr lang="en-US" altLang="zh-CN" baseline="0" dirty="0" smtClean="0"/>
              <a:t>in our new design. </a:t>
            </a:r>
          </a:p>
          <a:p>
            <a:r>
              <a:rPr lang="en-US" altLang="zh-CN" baseline="0" dirty="0" smtClean="0"/>
              <a:t>A complete transmission contains three steps:</a:t>
            </a:r>
          </a:p>
          <a:p>
            <a:r>
              <a:rPr lang="en-US" altLang="zh-CN" baseline="0" dirty="0" smtClean="0"/>
              <a:t>First, the sender switch will transmit some data to its four neighboring switches.</a:t>
            </a:r>
          </a:p>
          <a:p>
            <a:r>
              <a:rPr lang="en-US" altLang="zh-CN" baseline="0" dirty="0" smtClean="0"/>
              <a:t>Then, these switches would transmit data to the receiver switches and corresponding neighboring switches around the receiver. Note that the transmission in this step is through wired links in the aggregation and core layer.</a:t>
            </a:r>
          </a:p>
          <a:p>
            <a:r>
              <a:rPr lang="en-US" altLang="zh-CN" baseline="0" dirty="0" smtClean="0"/>
              <a:t>Finally, the data will aggregate from the neighboring switches to the receiver.</a:t>
            </a:r>
          </a:p>
          <a:p>
            <a:r>
              <a:rPr lang="en-US" altLang="zh-CN" baseline="0" dirty="0" smtClean="0"/>
              <a:t>Thus, compared to the original paths within pure wired links, we now have some more offloading paths in this transmission process due to the wireless links. In other word, now we have more switches to share the pressure of the hotspot switch, so the hotspot is relieved.</a:t>
            </a:r>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7</a:t>
            </a:fld>
            <a:endParaRPr lang="en-US" altLang="zh-CN"/>
          </a:p>
        </p:txBody>
      </p:sp>
    </p:spTree>
    <p:extLst>
      <p:ext uri="{BB962C8B-B14F-4D97-AF65-F5344CB8AC3E}">
        <p14:creationId xmlns:p14="http://schemas.microsoft.com/office/powerpoint/2010/main" val="1304214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zh-CN" baseline="0" dirty="0" smtClean="0"/>
              <a:t>In last slide, we may see that there are only four extra offloading paths in the transmission, however due to the multi-paths transmission, there could be more paths from one switch to the others, totally up to twenty-five paths, as shown in this figure. However, there are some constraints to these paths that any two of them should be independent to each other. This is to avoid to incur new hotspots. That means these paths probably cannot be active at the same time.</a:t>
            </a:r>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8</a:t>
            </a:fld>
            <a:endParaRPr lang="en-US" altLang="zh-CN"/>
          </a:p>
        </p:txBody>
      </p:sp>
    </p:spTree>
    <p:extLst>
      <p:ext uri="{BB962C8B-B14F-4D97-AF65-F5344CB8AC3E}">
        <p14:creationId xmlns:p14="http://schemas.microsoft.com/office/powerpoint/2010/main" val="129780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So for a certain sender- and- receiver pair, we now define an offloading factor alpha, which indicates to what extent this pair can benefit from our design. The offloading factor is actually </a:t>
            </a:r>
            <a:r>
              <a:rPr kumimoji="1" lang="en-US" altLang="zh-CN" sz="1200" b="0" i="0" u="none" strike="noStrike" kern="1200" baseline="0" dirty="0" smtClean="0">
                <a:solidFill>
                  <a:schemeClr val="tx1"/>
                </a:solidFill>
                <a:latin typeface="Arial" charset="0"/>
                <a:ea typeface="+mn-ea"/>
                <a:cs typeface="+mn-cs"/>
              </a:rPr>
              <a:t>the number of effective offloading paths for each pair. So now we may form an optimizing problem to maximize the sum of all alpha of each sender and receiver pair in the whole data center network. The solution of this problem is the layout of the data center, or we may say after solving this optimizing problem, we have establish a corresponding relationship between the physical layout and the logical layout of the data center topology.</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pPr>
              <a:defRPr/>
            </a:pPr>
            <a:fld id="{0AB623BC-F2B2-42DB-87D1-F019C41337A2}" type="slidenum">
              <a:rPr lang="zh-CN" altLang="en-US" smtClean="0"/>
              <a:pPr>
                <a:defRPr/>
              </a:pPr>
              <a:t>9</a:t>
            </a:fld>
            <a:endParaRPr lang="en-US" altLang="zh-CN"/>
          </a:p>
        </p:txBody>
      </p:sp>
    </p:spTree>
    <p:extLst>
      <p:ext uri="{BB962C8B-B14F-4D97-AF65-F5344CB8AC3E}">
        <p14:creationId xmlns:p14="http://schemas.microsoft.com/office/powerpoint/2010/main" val="35706552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Line 40"/>
          <p:cNvSpPr>
            <a:spLocks noChangeShapeType="1"/>
          </p:cNvSpPr>
          <p:nvPr/>
        </p:nvSpPr>
        <p:spPr bwMode="auto">
          <a:xfrm>
            <a:off x="0" y="1524000"/>
            <a:ext cx="9144000" cy="0"/>
          </a:xfrm>
          <a:prstGeom prst="line">
            <a:avLst/>
          </a:prstGeom>
          <a:noFill/>
          <a:ln w="3175">
            <a:solidFill>
              <a:srgbClr val="CC3300"/>
            </a:solidFill>
            <a:round/>
            <a:headEnd/>
            <a:tailEnd/>
          </a:ln>
          <a:effectLst/>
        </p:spPr>
        <p:txBody>
          <a:bodyPr/>
          <a:lstStyle/>
          <a:p>
            <a:pPr algn="ctr">
              <a:spcBef>
                <a:spcPct val="50000"/>
              </a:spcBef>
              <a:buClr>
                <a:schemeClr val="bg1"/>
              </a:buClr>
              <a:buSzPct val="100000"/>
              <a:defRPr/>
            </a:pPr>
            <a:endParaRPr lang="zh-CN" altLang="en-US">
              <a:effectLst>
                <a:outerShdw blurRad="38100" dist="38100" dir="2700000" algn="tl">
                  <a:srgbClr val="000000">
                    <a:alpha val="43137"/>
                  </a:srgbClr>
                </a:outerShdw>
              </a:effectLst>
              <a:ea typeface="+mn-ea"/>
            </a:endParaRPr>
          </a:p>
        </p:txBody>
      </p:sp>
      <p:sp>
        <p:nvSpPr>
          <p:cNvPr id="5" name="Line 41"/>
          <p:cNvSpPr>
            <a:spLocks noChangeShapeType="1"/>
          </p:cNvSpPr>
          <p:nvPr/>
        </p:nvSpPr>
        <p:spPr bwMode="auto">
          <a:xfrm>
            <a:off x="0" y="4114800"/>
            <a:ext cx="9144000" cy="0"/>
          </a:xfrm>
          <a:prstGeom prst="line">
            <a:avLst/>
          </a:prstGeom>
          <a:noFill/>
          <a:ln w="3175">
            <a:solidFill>
              <a:srgbClr val="CC3300"/>
            </a:solidFill>
            <a:round/>
            <a:headEnd/>
            <a:tailEnd/>
          </a:ln>
          <a:effectLst/>
        </p:spPr>
        <p:txBody>
          <a:bodyPr/>
          <a:lstStyle/>
          <a:p>
            <a:pPr algn="ctr">
              <a:spcBef>
                <a:spcPct val="50000"/>
              </a:spcBef>
              <a:buClr>
                <a:schemeClr val="bg1"/>
              </a:buClr>
              <a:buSzPct val="100000"/>
              <a:defRPr/>
            </a:pPr>
            <a:endParaRPr lang="zh-CN" altLang="en-US">
              <a:effectLst>
                <a:outerShdw blurRad="38100" dist="38100" dir="2700000" algn="tl">
                  <a:srgbClr val="000000">
                    <a:alpha val="43137"/>
                  </a:srgbClr>
                </a:outerShdw>
              </a:effectLst>
              <a:ea typeface="+mn-ea"/>
            </a:endParaRPr>
          </a:p>
        </p:txBody>
      </p:sp>
      <p:pic>
        <p:nvPicPr>
          <p:cNvPr id="6" name="Picture 45" descr="azzj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52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7" descr="sjtu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01613"/>
            <a:ext cx="38608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06" name="Rectangle 34"/>
          <p:cNvSpPr>
            <a:spLocks noGrp="1" noChangeArrowheads="1"/>
          </p:cNvSpPr>
          <p:nvPr>
            <p:ph type="ctrTitle" sz="quarter"/>
          </p:nvPr>
        </p:nvSpPr>
        <p:spPr>
          <a:xfrm>
            <a:off x="0" y="2209800"/>
            <a:ext cx="9144000" cy="1143000"/>
          </a:xfrm>
        </p:spPr>
        <p:txBody>
          <a:bodyPr/>
          <a:lstStyle>
            <a:lvl1pPr algn="ctr">
              <a:defRPr sz="4000" i="0">
                <a:solidFill>
                  <a:schemeClr val="tx1"/>
                </a:solidFill>
              </a:defRPr>
            </a:lvl1pPr>
          </a:lstStyle>
          <a:p>
            <a:r>
              <a:rPr lang="en-US" altLang="zh-CN"/>
              <a:t>Click to edit Master title style</a:t>
            </a:r>
          </a:p>
        </p:txBody>
      </p:sp>
      <p:sp>
        <p:nvSpPr>
          <p:cNvPr id="3107" name="Rectangle 35"/>
          <p:cNvSpPr>
            <a:spLocks noGrp="1" noChangeArrowheads="1"/>
          </p:cNvSpPr>
          <p:nvPr>
            <p:ph type="subTitle" sz="quarter" idx="1"/>
          </p:nvPr>
        </p:nvSpPr>
        <p:spPr>
          <a:xfrm>
            <a:off x="1638300" y="4648200"/>
            <a:ext cx="5867400" cy="1447800"/>
          </a:xfrm>
        </p:spPr>
        <p:txBody>
          <a:bodyPr lIns="92075" tIns="46038" rIns="92075" bIns="46038"/>
          <a:lstStyle>
            <a:lvl1pPr marL="0" indent="0" algn="ctr">
              <a:buFont typeface="Wingdings" pitchFamily="2" charset="2"/>
              <a:buNone/>
              <a:defRPr sz="2400"/>
            </a:lvl1pPr>
          </a:lstStyle>
          <a:p>
            <a:r>
              <a:rPr lang="en-US" altLang="zh-CN"/>
              <a:t>Click to edit Master subtitle style</a:t>
            </a:r>
          </a:p>
        </p:txBody>
      </p:sp>
      <p:sp>
        <p:nvSpPr>
          <p:cNvPr id="8" name="Rectangle 36"/>
          <p:cNvSpPr>
            <a:spLocks noGrp="1" noChangeArrowheads="1"/>
          </p:cNvSpPr>
          <p:nvPr>
            <p:ph type="dt" sz="quarter" idx="10"/>
          </p:nvPr>
        </p:nvSpPr>
        <p:spPr bwMode="auto">
          <a:xfrm>
            <a:off x="457200" y="6400800"/>
            <a:ext cx="1905000" cy="3048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l">
              <a:spcBef>
                <a:spcPct val="0"/>
              </a:spcBef>
              <a:buClrTx/>
              <a:buSzTx/>
              <a:defRPr sz="1400" baseline="0">
                <a:solidFill>
                  <a:schemeClr val="bg2"/>
                </a:solidFill>
                <a:effectLst/>
                <a:latin typeface="Times New Roman" pitchFamily="18" charset="0"/>
                <a:ea typeface="宋体" pitchFamily="2" charset="-122"/>
              </a:defRPr>
            </a:lvl1pPr>
          </a:lstStyle>
          <a:p>
            <a:pPr>
              <a:defRPr/>
            </a:pPr>
            <a:r>
              <a:rPr lang="zh-CN" altLang="en-US"/>
              <a:t>October 17, 2005</a:t>
            </a:r>
            <a:endParaRPr lang="en-US" altLang="zh-CN"/>
          </a:p>
        </p:txBody>
      </p:sp>
      <p:sp>
        <p:nvSpPr>
          <p:cNvPr id="9" name="Rectangle 37"/>
          <p:cNvSpPr>
            <a:spLocks noGrp="1" noChangeArrowheads="1"/>
          </p:cNvSpPr>
          <p:nvPr>
            <p:ph type="ftr" sz="quarter" idx="11"/>
          </p:nvPr>
        </p:nvSpPr>
        <p:spPr>
          <a:xfrm>
            <a:off x="3124200" y="6400800"/>
            <a:ext cx="2895600" cy="304800"/>
          </a:xfrm>
        </p:spPr>
        <p:txBody>
          <a:bodyPr/>
          <a:lstStyle>
            <a:lvl1pPr>
              <a:defRPr b="0">
                <a:solidFill>
                  <a:schemeClr val="bg2"/>
                </a:solidFill>
                <a:latin typeface="Times New Roman" pitchFamily="18" charset="0"/>
              </a:defRPr>
            </a:lvl1pPr>
          </a:lstStyle>
          <a:p>
            <a:pPr>
              <a:defRPr/>
            </a:pPr>
            <a:r>
              <a:rPr lang="zh-CN" altLang="en-US"/>
              <a:t>Modeling and Analysis of Connectivity in MANETs with Misbehaving Nodes, ICC '06</a:t>
            </a:r>
            <a:endParaRPr lang="en-US" altLang="zh-CN"/>
          </a:p>
        </p:txBody>
      </p:sp>
      <p:sp>
        <p:nvSpPr>
          <p:cNvPr id="10" name="Rectangle 38"/>
          <p:cNvSpPr>
            <a:spLocks noGrp="1" noChangeArrowheads="1"/>
          </p:cNvSpPr>
          <p:nvPr>
            <p:ph type="sldNum" sz="quarter" idx="12"/>
          </p:nvPr>
        </p:nvSpPr>
        <p:spPr>
          <a:xfrm>
            <a:off x="6705600" y="6400800"/>
            <a:ext cx="1905000" cy="304800"/>
          </a:xfrm>
        </p:spPr>
        <p:txBody>
          <a:bodyPr/>
          <a:lstStyle>
            <a:lvl1pPr>
              <a:defRPr sz="1400">
                <a:solidFill>
                  <a:schemeClr val="bg2"/>
                </a:solidFill>
                <a:latin typeface="Times New Roman" pitchFamily="18" charset="0"/>
              </a:defRPr>
            </a:lvl1pPr>
          </a:lstStyle>
          <a:p>
            <a:pPr>
              <a:defRPr/>
            </a:pPr>
            <a:fld id="{B0DF3DC5-5B07-4751-8936-FD1E639CC918}" type="slidenum">
              <a:rPr lang="zh-CN" altLang="en-US"/>
              <a:pPr>
                <a:defRPr/>
              </a:pPr>
              <a:t>‹#›</a:t>
            </a:fld>
            <a:endParaRPr lang="en-US" altLang="zh-CN"/>
          </a:p>
        </p:txBody>
      </p:sp>
    </p:spTree>
    <p:extLst>
      <p:ext uri="{BB962C8B-B14F-4D97-AF65-F5344CB8AC3E}">
        <p14:creationId xmlns:p14="http://schemas.microsoft.com/office/powerpoint/2010/main" val="17462907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5" name="Rectangle 38"/>
          <p:cNvSpPr>
            <a:spLocks noGrp="1" noChangeArrowheads="1"/>
          </p:cNvSpPr>
          <p:nvPr>
            <p:ph type="sldNum" sz="quarter" idx="11"/>
          </p:nvPr>
        </p:nvSpPr>
        <p:spPr>
          <a:ln/>
        </p:spPr>
        <p:txBody>
          <a:bodyPr/>
          <a:lstStyle>
            <a:lvl1pPr>
              <a:defRPr/>
            </a:lvl1pPr>
          </a:lstStyle>
          <a:p>
            <a:pPr>
              <a:defRPr/>
            </a:pPr>
            <a:fld id="{99F01D25-2B03-4636-B6D7-E32BC893DAF9}" type="slidenum">
              <a:rPr lang="zh-CN" altLang="en-US"/>
              <a:pPr>
                <a:defRPr/>
              </a:pPr>
              <a:t>‹#›</a:t>
            </a:fld>
            <a:endParaRPr lang="en-US" altLang="zh-CN"/>
          </a:p>
        </p:txBody>
      </p:sp>
    </p:spTree>
    <p:extLst>
      <p:ext uri="{BB962C8B-B14F-4D97-AF65-F5344CB8AC3E}">
        <p14:creationId xmlns:p14="http://schemas.microsoft.com/office/powerpoint/2010/main" val="206999278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0675" y="38100"/>
            <a:ext cx="2092325" cy="63627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93700" y="38100"/>
            <a:ext cx="6124575" cy="63627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5" name="Rectangle 38"/>
          <p:cNvSpPr>
            <a:spLocks noGrp="1" noChangeArrowheads="1"/>
          </p:cNvSpPr>
          <p:nvPr>
            <p:ph type="sldNum" sz="quarter" idx="11"/>
          </p:nvPr>
        </p:nvSpPr>
        <p:spPr>
          <a:ln/>
        </p:spPr>
        <p:txBody>
          <a:bodyPr/>
          <a:lstStyle>
            <a:lvl1pPr>
              <a:defRPr/>
            </a:lvl1pPr>
          </a:lstStyle>
          <a:p>
            <a:pPr>
              <a:defRPr/>
            </a:pPr>
            <a:fld id="{A80D4F2D-3CCB-4747-AD7D-DD335A7F7960}" type="slidenum">
              <a:rPr lang="zh-CN" altLang="en-US"/>
              <a:pPr>
                <a:defRPr/>
              </a:pPr>
              <a:t>‹#›</a:t>
            </a:fld>
            <a:endParaRPr lang="en-US" altLang="zh-CN"/>
          </a:p>
        </p:txBody>
      </p:sp>
    </p:spTree>
    <p:extLst>
      <p:ext uri="{BB962C8B-B14F-4D97-AF65-F5344CB8AC3E}">
        <p14:creationId xmlns:p14="http://schemas.microsoft.com/office/powerpoint/2010/main" val="18599949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标题和四项内容">
    <p:spTree>
      <p:nvGrpSpPr>
        <p:cNvPr id="1" name=""/>
        <p:cNvGrpSpPr/>
        <p:nvPr/>
      </p:nvGrpSpPr>
      <p:grpSpPr>
        <a:xfrm>
          <a:off x="0" y="0"/>
          <a:ext cx="0" cy="0"/>
          <a:chOff x="0" y="0"/>
          <a:chExt cx="0" cy="0"/>
        </a:xfrm>
      </p:grpSpPr>
      <p:sp>
        <p:nvSpPr>
          <p:cNvPr id="2" name="标题 1"/>
          <p:cNvSpPr>
            <a:spLocks noGrp="1"/>
          </p:cNvSpPr>
          <p:nvPr>
            <p:ph type="title" sz="quarter"/>
          </p:nvPr>
        </p:nvSpPr>
        <p:spPr>
          <a:xfrm>
            <a:off x="393700" y="38100"/>
            <a:ext cx="8242300" cy="914400"/>
          </a:xfrm>
        </p:spPr>
        <p:txBody>
          <a:bodyPr/>
          <a:lstStyle/>
          <a:p>
            <a:r>
              <a:rPr lang="zh-CN" altLang="en-US" smtClean="0"/>
              <a:t>单击此处编辑母版标题样式</a:t>
            </a:r>
            <a:endParaRPr lang="zh-CN" altLang="en-US"/>
          </a:p>
        </p:txBody>
      </p:sp>
      <p:sp>
        <p:nvSpPr>
          <p:cNvPr id="3" name="内容占位符 2"/>
          <p:cNvSpPr>
            <a:spLocks noGrp="1"/>
          </p:cNvSpPr>
          <p:nvPr>
            <p:ph sz="quarter" idx="1"/>
          </p:nvPr>
        </p:nvSpPr>
        <p:spPr>
          <a:xfrm>
            <a:off x="457200" y="990600"/>
            <a:ext cx="4076700"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86300" y="990600"/>
            <a:ext cx="4076700"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57200" y="3771900"/>
            <a:ext cx="4076700"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内容占位符 5"/>
          <p:cNvSpPr>
            <a:spLocks noGrp="1"/>
          </p:cNvSpPr>
          <p:nvPr>
            <p:ph sz="quarter" idx="4"/>
          </p:nvPr>
        </p:nvSpPr>
        <p:spPr>
          <a:xfrm>
            <a:off x="4686300" y="3771900"/>
            <a:ext cx="4076700"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8" name="Rectangle 38"/>
          <p:cNvSpPr>
            <a:spLocks noGrp="1" noChangeArrowheads="1"/>
          </p:cNvSpPr>
          <p:nvPr>
            <p:ph type="sldNum" sz="quarter" idx="11"/>
          </p:nvPr>
        </p:nvSpPr>
        <p:spPr>
          <a:ln/>
        </p:spPr>
        <p:txBody>
          <a:bodyPr/>
          <a:lstStyle>
            <a:lvl1pPr>
              <a:defRPr/>
            </a:lvl1pPr>
          </a:lstStyle>
          <a:p>
            <a:pPr>
              <a:defRPr/>
            </a:pPr>
            <a:fld id="{B8505F9D-3F8E-47C3-A947-EE78C9EC355C}" type="slidenum">
              <a:rPr lang="zh-CN" altLang="en-US"/>
              <a:pPr>
                <a:defRPr/>
              </a:pPr>
              <a:t>‹#›</a:t>
            </a:fld>
            <a:endParaRPr lang="en-US" altLang="zh-CN"/>
          </a:p>
        </p:txBody>
      </p:sp>
    </p:spTree>
    <p:extLst>
      <p:ext uri="{BB962C8B-B14F-4D97-AF65-F5344CB8AC3E}">
        <p14:creationId xmlns:p14="http://schemas.microsoft.com/office/powerpoint/2010/main" val="252159906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393700" y="38100"/>
            <a:ext cx="8242300" cy="914400"/>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90600"/>
            <a:ext cx="4076700" cy="5410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86300" y="990600"/>
            <a:ext cx="4076700"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86300" y="3771900"/>
            <a:ext cx="4076700" cy="2628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7" name="Rectangle 38"/>
          <p:cNvSpPr>
            <a:spLocks noGrp="1" noChangeArrowheads="1"/>
          </p:cNvSpPr>
          <p:nvPr>
            <p:ph type="sldNum" sz="quarter" idx="11"/>
          </p:nvPr>
        </p:nvSpPr>
        <p:spPr>
          <a:ln/>
        </p:spPr>
        <p:txBody>
          <a:bodyPr/>
          <a:lstStyle>
            <a:lvl1pPr>
              <a:defRPr/>
            </a:lvl1pPr>
          </a:lstStyle>
          <a:p>
            <a:pPr>
              <a:defRPr/>
            </a:pPr>
            <a:fld id="{765F2A93-9C5E-4586-83C1-24954AD00D58}" type="slidenum">
              <a:rPr lang="zh-CN" altLang="en-US"/>
              <a:pPr>
                <a:defRPr/>
              </a:pPr>
              <a:t>‹#›</a:t>
            </a:fld>
            <a:endParaRPr lang="en-US" altLang="zh-CN"/>
          </a:p>
        </p:txBody>
      </p:sp>
    </p:spTree>
    <p:extLst>
      <p:ext uri="{BB962C8B-B14F-4D97-AF65-F5344CB8AC3E}">
        <p14:creationId xmlns:p14="http://schemas.microsoft.com/office/powerpoint/2010/main" val="22995954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5" name="Rectangle 38"/>
          <p:cNvSpPr>
            <a:spLocks noGrp="1" noChangeArrowheads="1"/>
          </p:cNvSpPr>
          <p:nvPr>
            <p:ph type="sldNum" sz="quarter" idx="11"/>
          </p:nvPr>
        </p:nvSpPr>
        <p:spPr>
          <a:ln/>
        </p:spPr>
        <p:txBody>
          <a:bodyPr/>
          <a:lstStyle>
            <a:lvl1pPr>
              <a:defRPr/>
            </a:lvl1pPr>
          </a:lstStyle>
          <a:p>
            <a:pPr>
              <a:defRPr/>
            </a:pPr>
            <a:fld id="{403440B3-7014-4B13-A5AD-F0A95BA4D1A0}" type="slidenum">
              <a:rPr lang="zh-CN" altLang="en-US"/>
              <a:pPr>
                <a:defRPr/>
              </a:pPr>
              <a:t>‹#›</a:t>
            </a:fld>
            <a:endParaRPr lang="en-US" altLang="zh-CN"/>
          </a:p>
        </p:txBody>
      </p:sp>
    </p:spTree>
    <p:extLst>
      <p:ext uri="{BB962C8B-B14F-4D97-AF65-F5344CB8AC3E}">
        <p14:creationId xmlns:p14="http://schemas.microsoft.com/office/powerpoint/2010/main" val="405595632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5" name="Rectangle 38"/>
          <p:cNvSpPr>
            <a:spLocks noGrp="1" noChangeArrowheads="1"/>
          </p:cNvSpPr>
          <p:nvPr>
            <p:ph type="sldNum" sz="quarter" idx="11"/>
          </p:nvPr>
        </p:nvSpPr>
        <p:spPr>
          <a:ln/>
        </p:spPr>
        <p:txBody>
          <a:bodyPr/>
          <a:lstStyle>
            <a:lvl1pPr>
              <a:defRPr/>
            </a:lvl1pPr>
          </a:lstStyle>
          <a:p>
            <a:pPr>
              <a:defRPr/>
            </a:pPr>
            <a:fld id="{2DBFF9D8-3934-4ADA-95AE-4E4040CD7633}" type="slidenum">
              <a:rPr lang="zh-CN" altLang="en-US"/>
              <a:pPr>
                <a:defRPr/>
              </a:pPr>
              <a:t>‹#›</a:t>
            </a:fld>
            <a:endParaRPr lang="en-US" altLang="zh-CN"/>
          </a:p>
        </p:txBody>
      </p:sp>
    </p:spTree>
    <p:extLst>
      <p:ext uri="{BB962C8B-B14F-4D97-AF65-F5344CB8AC3E}">
        <p14:creationId xmlns:p14="http://schemas.microsoft.com/office/powerpoint/2010/main" val="187744090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90600"/>
            <a:ext cx="40767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86300" y="990600"/>
            <a:ext cx="40767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6" name="Rectangle 38"/>
          <p:cNvSpPr>
            <a:spLocks noGrp="1" noChangeArrowheads="1"/>
          </p:cNvSpPr>
          <p:nvPr>
            <p:ph type="sldNum" sz="quarter" idx="11"/>
          </p:nvPr>
        </p:nvSpPr>
        <p:spPr>
          <a:ln/>
        </p:spPr>
        <p:txBody>
          <a:bodyPr/>
          <a:lstStyle>
            <a:lvl1pPr>
              <a:defRPr/>
            </a:lvl1pPr>
          </a:lstStyle>
          <a:p>
            <a:pPr>
              <a:defRPr/>
            </a:pPr>
            <a:fld id="{0D261ECF-D3FE-4FFB-A66F-99C3649F5A1C}" type="slidenum">
              <a:rPr lang="zh-CN" altLang="en-US"/>
              <a:pPr>
                <a:defRPr/>
              </a:pPr>
              <a:t>‹#›</a:t>
            </a:fld>
            <a:endParaRPr lang="en-US" altLang="zh-CN"/>
          </a:p>
        </p:txBody>
      </p:sp>
    </p:spTree>
    <p:extLst>
      <p:ext uri="{BB962C8B-B14F-4D97-AF65-F5344CB8AC3E}">
        <p14:creationId xmlns:p14="http://schemas.microsoft.com/office/powerpoint/2010/main" val="114437756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8" name="Rectangle 38"/>
          <p:cNvSpPr>
            <a:spLocks noGrp="1" noChangeArrowheads="1"/>
          </p:cNvSpPr>
          <p:nvPr>
            <p:ph type="sldNum" sz="quarter" idx="11"/>
          </p:nvPr>
        </p:nvSpPr>
        <p:spPr>
          <a:ln/>
        </p:spPr>
        <p:txBody>
          <a:bodyPr/>
          <a:lstStyle>
            <a:lvl1pPr>
              <a:defRPr/>
            </a:lvl1pPr>
          </a:lstStyle>
          <a:p>
            <a:pPr>
              <a:defRPr/>
            </a:pPr>
            <a:fld id="{4D61D5A9-5ACF-4A91-B877-3BA2F2058C3F}" type="slidenum">
              <a:rPr lang="zh-CN" altLang="en-US"/>
              <a:pPr>
                <a:defRPr/>
              </a:pPr>
              <a:t>‹#›</a:t>
            </a:fld>
            <a:endParaRPr lang="en-US" altLang="zh-CN"/>
          </a:p>
        </p:txBody>
      </p:sp>
    </p:spTree>
    <p:extLst>
      <p:ext uri="{BB962C8B-B14F-4D97-AF65-F5344CB8AC3E}">
        <p14:creationId xmlns:p14="http://schemas.microsoft.com/office/powerpoint/2010/main" val="346466320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4" name="Rectangle 38"/>
          <p:cNvSpPr>
            <a:spLocks noGrp="1" noChangeArrowheads="1"/>
          </p:cNvSpPr>
          <p:nvPr>
            <p:ph type="sldNum" sz="quarter" idx="11"/>
          </p:nvPr>
        </p:nvSpPr>
        <p:spPr>
          <a:ln/>
        </p:spPr>
        <p:txBody>
          <a:bodyPr/>
          <a:lstStyle>
            <a:lvl1pPr>
              <a:defRPr/>
            </a:lvl1pPr>
          </a:lstStyle>
          <a:p>
            <a:pPr>
              <a:defRPr/>
            </a:pPr>
            <a:fld id="{766282B0-5F8B-4A3C-BDBC-25FF7E458DDC}" type="slidenum">
              <a:rPr lang="zh-CN" altLang="en-US"/>
              <a:pPr>
                <a:defRPr/>
              </a:pPr>
              <a:t>‹#›</a:t>
            </a:fld>
            <a:endParaRPr lang="en-US" altLang="zh-CN"/>
          </a:p>
        </p:txBody>
      </p:sp>
    </p:spTree>
    <p:extLst>
      <p:ext uri="{BB962C8B-B14F-4D97-AF65-F5344CB8AC3E}">
        <p14:creationId xmlns:p14="http://schemas.microsoft.com/office/powerpoint/2010/main" val="392020895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3" name="Rectangle 38"/>
          <p:cNvSpPr>
            <a:spLocks noGrp="1" noChangeArrowheads="1"/>
          </p:cNvSpPr>
          <p:nvPr>
            <p:ph type="sldNum" sz="quarter" idx="11"/>
          </p:nvPr>
        </p:nvSpPr>
        <p:spPr>
          <a:ln/>
        </p:spPr>
        <p:txBody>
          <a:bodyPr/>
          <a:lstStyle>
            <a:lvl1pPr>
              <a:defRPr/>
            </a:lvl1pPr>
          </a:lstStyle>
          <a:p>
            <a:pPr>
              <a:defRPr/>
            </a:pPr>
            <a:fld id="{0188D8E9-D72F-463C-871F-EE12C1D79781}" type="slidenum">
              <a:rPr lang="zh-CN" altLang="en-US"/>
              <a:pPr>
                <a:defRPr/>
              </a:pPr>
              <a:t>‹#›</a:t>
            </a:fld>
            <a:endParaRPr lang="en-US" altLang="zh-CN"/>
          </a:p>
        </p:txBody>
      </p:sp>
    </p:spTree>
    <p:extLst>
      <p:ext uri="{BB962C8B-B14F-4D97-AF65-F5344CB8AC3E}">
        <p14:creationId xmlns:p14="http://schemas.microsoft.com/office/powerpoint/2010/main" val="144573287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6" name="Rectangle 38"/>
          <p:cNvSpPr>
            <a:spLocks noGrp="1" noChangeArrowheads="1"/>
          </p:cNvSpPr>
          <p:nvPr>
            <p:ph type="sldNum" sz="quarter" idx="11"/>
          </p:nvPr>
        </p:nvSpPr>
        <p:spPr>
          <a:ln/>
        </p:spPr>
        <p:txBody>
          <a:bodyPr/>
          <a:lstStyle>
            <a:lvl1pPr>
              <a:defRPr/>
            </a:lvl1pPr>
          </a:lstStyle>
          <a:p>
            <a:pPr>
              <a:defRPr/>
            </a:pPr>
            <a:fld id="{CDCF67DC-042B-4DB5-ABA8-B615454423A1}" type="slidenum">
              <a:rPr lang="zh-CN" altLang="en-US"/>
              <a:pPr>
                <a:defRPr/>
              </a:pPr>
              <a:t>‹#›</a:t>
            </a:fld>
            <a:endParaRPr lang="en-US" altLang="zh-CN"/>
          </a:p>
        </p:txBody>
      </p:sp>
    </p:spTree>
    <p:extLst>
      <p:ext uri="{BB962C8B-B14F-4D97-AF65-F5344CB8AC3E}">
        <p14:creationId xmlns:p14="http://schemas.microsoft.com/office/powerpoint/2010/main" val="17411994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7"/>
          <p:cNvSpPr>
            <a:spLocks noGrp="1" noChangeArrowheads="1"/>
          </p:cNvSpPr>
          <p:nvPr>
            <p:ph type="ftr" sz="quarter" idx="10"/>
          </p:nvPr>
        </p:nvSpPr>
        <p:spPr>
          <a:ln/>
        </p:spPr>
        <p:txBody>
          <a:bodyPr/>
          <a:lstStyle>
            <a:lvl1pPr>
              <a:defRPr/>
            </a:lvl1pPr>
          </a:lstStyle>
          <a:p>
            <a:pPr>
              <a:defRPr/>
            </a:pPr>
            <a:r>
              <a:rPr lang="en-US" altLang="zh-CN"/>
              <a:t>Two Tier Game Presentation @ Xidian University, 12/19/2008</a:t>
            </a:r>
          </a:p>
        </p:txBody>
      </p:sp>
      <p:sp>
        <p:nvSpPr>
          <p:cNvPr id="6" name="Rectangle 38"/>
          <p:cNvSpPr>
            <a:spLocks noGrp="1" noChangeArrowheads="1"/>
          </p:cNvSpPr>
          <p:nvPr>
            <p:ph type="sldNum" sz="quarter" idx="11"/>
          </p:nvPr>
        </p:nvSpPr>
        <p:spPr>
          <a:ln/>
        </p:spPr>
        <p:txBody>
          <a:bodyPr/>
          <a:lstStyle>
            <a:lvl1pPr>
              <a:defRPr/>
            </a:lvl1pPr>
          </a:lstStyle>
          <a:p>
            <a:pPr>
              <a:defRPr/>
            </a:pPr>
            <a:fld id="{D69C44CA-F6E7-4B1F-8EA0-220588BDFF21}" type="slidenum">
              <a:rPr lang="zh-CN" altLang="en-US"/>
              <a:pPr>
                <a:defRPr/>
              </a:pPr>
              <a:t>‹#›</a:t>
            </a:fld>
            <a:endParaRPr lang="en-US" altLang="zh-CN"/>
          </a:p>
        </p:txBody>
      </p:sp>
    </p:spTree>
    <p:extLst>
      <p:ext uri="{BB962C8B-B14F-4D97-AF65-F5344CB8AC3E}">
        <p14:creationId xmlns:p14="http://schemas.microsoft.com/office/powerpoint/2010/main" val="35084154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82" name="Rectangle 34"/>
          <p:cNvSpPr>
            <a:spLocks noGrp="1" noChangeArrowheads="1"/>
          </p:cNvSpPr>
          <p:nvPr>
            <p:ph type="title"/>
          </p:nvPr>
        </p:nvSpPr>
        <p:spPr bwMode="auto">
          <a:xfrm>
            <a:off x="393700" y="38100"/>
            <a:ext cx="8242300" cy="9144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ltLang="zh-CN" smtClean="0"/>
              <a:t>Click to edit Master title style</a:t>
            </a:r>
          </a:p>
        </p:txBody>
      </p:sp>
      <p:sp>
        <p:nvSpPr>
          <p:cNvPr id="2085" name="Rectangle 37"/>
          <p:cNvSpPr>
            <a:spLocks noGrp="1" noChangeArrowheads="1"/>
          </p:cNvSpPr>
          <p:nvPr>
            <p:ph type="ftr" sz="quarter" idx="3"/>
          </p:nvPr>
        </p:nvSpPr>
        <p:spPr bwMode="auto">
          <a:xfrm>
            <a:off x="457200" y="6553200"/>
            <a:ext cx="79248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spcBef>
                <a:spcPct val="0"/>
              </a:spcBef>
              <a:buClrTx/>
              <a:buSzTx/>
              <a:defRPr sz="1400" b="1" baseline="0">
                <a:solidFill>
                  <a:srgbClr val="777777"/>
                </a:solidFill>
                <a:effectLst/>
                <a:latin typeface="Arial Narrow" pitchFamily="34" charset="0"/>
                <a:ea typeface="宋体" pitchFamily="2" charset="-122"/>
              </a:defRPr>
            </a:lvl1pPr>
          </a:lstStyle>
          <a:p>
            <a:pPr>
              <a:defRPr/>
            </a:pPr>
            <a:r>
              <a:rPr lang="en-US" altLang="zh-CN"/>
              <a:t>Two Tier Game Presentation @ Xidian University, 12/19/2008</a:t>
            </a:r>
          </a:p>
        </p:txBody>
      </p:sp>
      <p:sp>
        <p:nvSpPr>
          <p:cNvPr id="2086" name="Rectangle 38"/>
          <p:cNvSpPr>
            <a:spLocks noGrp="1" noChangeArrowheads="1"/>
          </p:cNvSpPr>
          <p:nvPr>
            <p:ph type="sldNum" sz="quarter" idx="4"/>
          </p:nvPr>
        </p:nvSpPr>
        <p:spPr bwMode="auto">
          <a:xfrm>
            <a:off x="8229600" y="6553200"/>
            <a:ext cx="762000" cy="2286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spcBef>
                <a:spcPct val="0"/>
              </a:spcBef>
              <a:buClrTx/>
              <a:buSzTx/>
              <a:defRPr sz="1800" baseline="0">
                <a:solidFill>
                  <a:schemeClr val="folHlink"/>
                </a:solidFill>
                <a:effectLst/>
                <a:latin typeface="Monotype Corsiva" pitchFamily="66" charset="0"/>
                <a:ea typeface="宋体" pitchFamily="2" charset="-122"/>
              </a:defRPr>
            </a:lvl1pPr>
          </a:lstStyle>
          <a:p>
            <a:pPr>
              <a:defRPr/>
            </a:pPr>
            <a:fld id="{F1E8AFAD-2445-4BF5-A6BA-3AE8773D966E}" type="slidenum">
              <a:rPr lang="zh-CN" altLang="en-US"/>
              <a:pPr>
                <a:defRPr/>
              </a:pPr>
              <a:t>‹#›</a:t>
            </a:fld>
            <a:endParaRPr lang="en-US" altLang="zh-CN"/>
          </a:p>
        </p:txBody>
      </p:sp>
      <p:sp>
        <p:nvSpPr>
          <p:cNvPr id="2087" name="Rectangle 39"/>
          <p:cNvSpPr>
            <a:spLocks noGrp="1" noChangeArrowheads="1"/>
          </p:cNvSpPr>
          <p:nvPr>
            <p:ph type="body" idx="1"/>
          </p:nvPr>
        </p:nvSpPr>
        <p:spPr bwMode="auto">
          <a:xfrm>
            <a:off x="457200" y="990600"/>
            <a:ext cx="83058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2089" name="Line 41"/>
          <p:cNvSpPr>
            <a:spLocks noChangeShapeType="1"/>
          </p:cNvSpPr>
          <p:nvPr/>
        </p:nvSpPr>
        <p:spPr bwMode="auto">
          <a:xfrm>
            <a:off x="457200" y="914400"/>
            <a:ext cx="8610600" cy="0"/>
          </a:xfrm>
          <a:prstGeom prst="line">
            <a:avLst/>
          </a:prstGeom>
          <a:noFill/>
          <a:ln w="3175">
            <a:solidFill>
              <a:srgbClr val="CC3300"/>
            </a:solidFill>
            <a:round/>
            <a:headEnd/>
            <a:tailEnd/>
          </a:ln>
          <a:effectLst/>
        </p:spPr>
        <p:txBody>
          <a:bodyPr/>
          <a:lstStyle/>
          <a:p>
            <a:pPr algn="ctr">
              <a:spcBef>
                <a:spcPct val="50000"/>
              </a:spcBef>
              <a:buClr>
                <a:schemeClr val="bg1"/>
              </a:buClr>
              <a:buSzPct val="100000"/>
              <a:defRPr/>
            </a:pPr>
            <a:endParaRPr lang="zh-CN" altLang="en-US">
              <a:effectLst>
                <a:outerShdw blurRad="38100" dist="38100" dir="2700000" algn="tl">
                  <a:srgbClr val="000000">
                    <a:alpha val="43137"/>
                  </a:srgbClr>
                </a:outerShdw>
              </a:effectLst>
              <a:ea typeface="+mn-ea"/>
            </a:endParaRPr>
          </a:p>
        </p:txBody>
      </p:sp>
      <p:sp>
        <p:nvSpPr>
          <p:cNvPr id="2091" name="Line 43"/>
          <p:cNvSpPr>
            <a:spLocks noChangeShapeType="1"/>
          </p:cNvSpPr>
          <p:nvPr/>
        </p:nvSpPr>
        <p:spPr bwMode="auto">
          <a:xfrm>
            <a:off x="457200" y="914400"/>
            <a:ext cx="0" cy="5486400"/>
          </a:xfrm>
          <a:prstGeom prst="line">
            <a:avLst/>
          </a:prstGeom>
          <a:noFill/>
          <a:ln w="9525">
            <a:solidFill>
              <a:srgbClr val="CC3300"/>
            </a:solidFill>
            <a:round/>
            <a:headEnd/>
            <a:tailEnd/>
          </a:ln>
          <a:effectLst/>
        </p:spPr>
        <p:txBody>
          <a:bodyPr/>
          <a:lstStyle/>
          <a:p>
            <a:pPr algn="ctr">
              <a:spcBef>
                <a:spcPct val="50000"/>
              </a:spcBef>
              <a:buClr>
                <a:schemeClr val="bg1"/>
              </a:buClr>
              <a:buSzPct val="100000"/>
              <a:defRPr/>
            </a:pPr>
            <a:endParaRPr lang="zh-CN" altLang="en-US">
              <a:effectLst>
                <a:outerShdw blurRad="38100" dist="38100" dir="2700000" algn="tl">
                  <a:srgbClr val="000000">
                    <a:alpha val="43137"/>
                  </a:srgbClr>
                </a:outerShdw>
              </a:effectLst>
              <a:ea typeface="+mn-ea"/>
            </a:endParaRPr>
          </a:p>
        </p:txBody>
      </p:sp>
      <p:pic>
        <p:nvPicPr>
          <p:cNvPr id="11272" name="Picture 45" descr="sjtu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45238" y="0"/>
            <a:ext cx="2798762"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 id="2147483717" r:id="rId2"/>
    <p:sldLayoutId id="2147483716" r:id="rId3"/>
    <p:sldLayoutId id="2147483715" r:id="rId4"/>
    <p:sldLayoutId id="2147483714" r:id="rId5"/>
    <p:sldLayoutId id="2147483713" r:id="rId6"/>
    <p:sldLayoutId id="2147483712" r:id="rId7"/>
    <p:sldLayoutId id="2147483711" r:id="rId8"/>
    <p:sldLayoutId id="2147483710" r:id="rId9"/>
    <p:sldLayoutId id="2147483709" r:id="rId10"/>
    <p:sldLayoutId id="2147483708" r:id="rId11"/>
    <p:sldLayoutId id="2147483707" r:id="rId12"/>
    <p:sldLayoutId id="2147483706" r:id="rId13"/>
  </p:sldLayoutIdLst>
  <p:transition/>
  <p:timing>
    <p:tnLst>
      <p:par>
        <p:cTn id="1" dur="indefinite" restart="never" nodeType="tmRoot"/>
      </p:par>
    </p:tnLst>
  </p:timing>
  <p:hf hdr="0" dt="0"/>
  <p:txStyles>
    <p:titleStyle>
      <a:lvl1pPr algn="l" rtl="0" eaLnBrk="0" fontAlgn="base" hangingPunct="0">
        <a:spcBef>
          <a:spcPct val="0"/>
        </a:spcBef>
        <a:spcAft>
          <a:spcPct val="0"/>
        </a:spcAft>
        <a:defRPr sz="3600" i="1">
          <a:solidFill>
            <a:schemeClr val="folHlink"/>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600" i="1">
          <a:solidFill>
            <a:schemeClr val="folHlink"/>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3600" i="1">
          <a:solidFill>
            <a:schemeClr val="folHlink"/>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3600" i="1">
          <a:solidFill>
            <a:schemeClr val="folHlink"/>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3600" i="1">
          <a:solidFill>
            <a:schemeClr val="folHlink"/>
          </a:solidFill>
          <a:effectLst>
            <a:outerShdw blurRad="38100" dist="38100" dir="2700000" algn="tl">
              <a:srgbClr val="C0C0C0"/>
            </a:outerShdw>
          </a:effectLst>
          <a:latin typeface="Arial" charset="0"/>
        </a:defRPr>
      </a:lvl5pPr>
      <a:lvl6pPr marL="457200" algn="l" rtl="0" fontAlgn="base">
        <a:spcBef>
          <a:spcPct val="0"/>
        </a:spcBef>
        <a:spcAft>
          <a:spcPct val="0"/>
        </a:spcAft>
        <a:defRPr sz="3600" i="1">
          <a:solidFill>
            <a:schemeClr val="folHlink"/>
          </a:solidFill>
          <a:effectLst>
            <a:outerShdw blurRad="38100" dist="38100" dir="2700000" algn="tl">
              <a:srgbClr val="C0C0C0"/>
            </a:outerShdw>
          </a:effectLst>
          <a:latin typeface="Arial" charset="0"/>
        </a:defRPr>
      </a:lvl6pPr>
      <a:lvl7pPr marL="914400" algn="l" rtl="0" fontAlgn="base">
        <a:spcBef>
          <a:spcPct val="0"/>
        </a:spcBef>
        <a:spcAft>
          <a:spcPct val="0"/>
        </a:spcAft>
        <a:defRPr sz="3600" i="1">
          <a:solidFill>
            <a:schemeClr val="folHlink"/>
          </a:solidFill>
          <a:effectLst>
            <a:outerShdw blurRad="38100" dist="38100" dir="2700000" algn="tl">
              <a:srgbClr val="C0C0C0"/>
            </a:outerShdw>
          </a:effectLst>
          <a:latin typeface="Arial" charset="0"/>
        </a:defRPr>
      </a:lvl7pPr>
      <a:lvl8pPr marL="1371600" algn="l" rtl="0" fontAlgn="base">
        <a:spcBef>
          <a:spcPct val="0"/>
        </a:spcBef>
        <a:spcAft>
          <a:spcPct val="0"/>
        </a:spcAft>
        <a:defRPr sz="3600" i="1">
          <a:solidFill>
            <a:schemeClr val="folHlink"/>
          </a:solidFill>
          <a:effectLst>
            <a:outerShdw blurRad="38100" dist="38100" dir="2700000" algn="tl">
              <a:srgbClr val="C0C0C0"/>
            </a:outerShdw>
          </a:effectLst>
          <a:latin typeface="Arial" charset="0"/>
        </a:defRPr>
      </a:lvl8pPr>
      <a:lvl9pPr marL="1828800" algn="l" rtl="0" fontAlgn="base">
        <a:spcBef>
          <a:spcPct val="0"/>
        </a:spcBef>
        <a:spcAft>
          <a:spcPct val="0"/>
        </a:spcAft>
        <a:defRPr sz="3600" i="1">
          <a:solidFill>
            <a:schemeClr val="folHlink"/>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q"/>
        <a:defRPr sz="2800">
          <a:solidFill>
            <a:schemeClr val="tx2"/>
          </a:solidFill>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Ø"/>
        <a:defRPr sz="2400" b="1">
          <a:solidFill>
            <a:srgbClr val="000066"/>
          </a:solidFill>
          <a:effectLst>
            <a:outerShdw blurRad="38100" dist="38100" dir="2700000" algn="tl">
              <a:srgbClr val="C0C0C0"/>
            </a:outerShdw>
          </a:effectLst>
          <a:latin typeface="Garamond" pitchFamily="18" charset="0"/>
        </a:defRPr>
      </a:lvl2pPr>
      <a:lvl3pPr marL="1143000" indent="-228600" algn="l" rtl="0" eaLnBrk="0" fontAlgn="base" hangingPunct="0">
        <a:spcBef>
          <a:spcPct val="20000"/>
        </a:spcBef>
        <a:spcAft>
          <a:spcPct val="0"/>
        </a:spcAft>
        <a:buClr>
          <a:schemeClr val="folHlink"/>
        </a:buClr>
        <a:buFont typeface="Times New Roman" pitchFamily="18" charset="0"/>
        <a:buChar char="–"/>
        <a:defRPr sz="2000" b="1" i="1">
          <a:solidFill>
            <a:srgbClr val="5F5F5F"/>
          </a:solidFill>
          <a:latin typeface="Times New Roman" pitchFamily="18" charset="0"/>
        </a:defRPr>
      </a:lvl3pPr>
      <a:lvl4pPr marL="1600200" indent="-228600" algn="l" rtl="0" eaLnBrk="0" fontAlgn="base" hangingPunct="0">
        <a:spcBef>
          <a:spcPct val="20000"/>
        </a:spcBef>
        <a:spcAft>
          <a:spcPct val="0"/>
        </a:spcAft>
        <a:buClr>
          <a:schemeClr val="folHlink"/>
        </a:buClr>
        <a:buSzPct val="100000"/>
        <a:buChar char="o"/>
        <a:defRPr sz="2000">
          <a:solidFill>
            <a:srgbClr val="FF0000"/>
          </a:solidFill>
          <a:latin typeface="+mn-lt"/>
        </a:defRPr>
      </a:lvl4pPr>
      <a:lvl5pPr marL="2057400" indent="-228600" algn="l" rtl="0" eaLnBrk="0" fontAlgn="base" hangingPunct="0">
        <a:spcBef>
          <a:spcPct val="20000"/>
        </a:spcBef>
        <a:spcAft>
          <a:spcPct val="0"/>
        </a:spcAft>
        <a:buClr>
          <a:schemeClr val="folHlink"/>
        </a:buClr>
        <a:buSzPct val="100000"/>
        <a:buFont typeface="Wingdings" pitchFamily="2" charset="2"/>
        <a:buChar char="ü"/>
        <a:defRPr sz="1600" b="1" i="1">
          <a:solidFill>
            <a:srgbClr val="660066"/>
          </a:solidFill>
          <a:latin typeface="+mn-lt"/>
        </a:defRPr>
      </a:lvl5pPr>
      <a:lvl6pPr marL="2514600" indent="-228600" algn="l" rtl="0" fontAlgn="base">
        <a:spcBef>
          <a:spcPct val="20000"/>
        </a:spcBef>
        <a:spcAft>
          <a:spcPct val="0"/>
        </a:spcAft>
        <a:buClr>
          <a:schemeClr val="folHlink"/>
        </a:buClr>
        <a:buSzPct val="100000"/>
        <a:buFont typeface="Wingdings" pitchFamily="2" charset="2"/>
        <a:buChar char="ü"/>
        <a:defRPr sz="1600" b="1" i="1">
          <a:solidFill>
            <a:srgbClr val="660066"/>
          </a:solidFill>
          <a:latin typeface="+mn-lt"/>
        </a:defRPr>
      </a:lvl6pPr>
      <a:lvl7pPr marL="2971800" indent="-228600" algn="l" rtl="0" fontAlgn="base">
        <a:spcBef>
          <a:spcPct val="20000"/>
        </a:spcBef>
        <a:spcAft>
          <a:spcPct val="0"/>
        </a:spcAft>
        <a:buClr>
          <a:schemeClr val="folHlink"/>
        </a:buClr>
        <a:buSzPct val="100000"/>
        <a:buFont typeface="Wingdings" pitchFamily="2" charset="2"/>
        <a:buChar char="ü"/>
        <a:defRPr sz="1600" b="1" i="1">
          <a:solidFill>
            <a:srgbClr val="660066"/>
          </a:solidFill>
          <a:latin typeface="+mn-lt"/>
        </a:defRPr>
      </a:lvl7pPr>
      <a:lvl8pPr marL="3429000" indent="-228600" algn="l" rtl="0" fontAlgn="base">
        <a:spcBef>
          <a:spcPct val="20000"/>
        </a:spcBef>
        <a:spcAft>
          <a:spcPct val="0"/>
        </a:spcAft>
        <a:buClr>
          <a:schemeClr val="folHlink"/>
        </a:buClr>
        <a:buSzPct val="100000"/>
        <a:buFont typeface="Wingdings" pitchFamily="2" charset="2"/>
        <a:buChar char="ü"/>
        <a:defRPr sz="1600" b="1" i="1">
          <a:solidFill>
            <a:srgbClr val="660066"/>
          </a:solidFill>
          <a:latin typeface="+mn-lt"/>
        </a:defRPr>
      </a:lvl8pPr>
      <a:lvl9pPr marL="3886200" indent="-228600" algn="l" rtl="0" fontAlgn="base">
        <a:spcBef>
          <a:spcPct val="20000"/>
        </a:spcBef>
        <a:spcAft>
          <a:spcPct val="0"/>
        </a:spcAft>
        <a:buClr>
          <a:schemeClr val="folHlink"/>
        </a:buClr>
        <a:buSzPct val="100000"/>
        <a:buFont typeface="Wingdings" pitchFamily="2" charset="2"/>
        <a:buChar char="ü"/>
        <a:defRPr sz="1600" b="1" i="1">
          <a:solidFill>
            <a:srgbClr val="660066"/>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ctrTitle"/>
          </p:nvPr>
        </p:nvSpPr>
        <p:spPr>
          <a:xfrm>
            <a:off x="0" y="2182813"/>
            <a:ext cx="9144000" cy="1524000"/>
          </a:xfrm>
        </p:spPr>
        <p:txBody>
          <a:bodyPr/>
          <a:lstStyle/>
          <a:p>
            <a:pPr eaLnBrk="1" hangingPunct="1">
              <a:defRPr/>
            </a:pPr>
            <a:r>
              <a:rPr lang="en-US" altLang="zh-CN" sz="2800" b="1" dirty="0">
                <a:solidFill>
                  <a:srgbClr val="800000"/>
                </a:solidFill>
                <a:ea typeface="宋体" pitchFamily="2" charset="-122"/>
              </a:rPr>
              <a:t>Relieving Hotspots in Data Center Networks with</a:t>
            </a:r>
            <a:br>
              <a:rPr lang="en-US" altLang="zh-CN" sz="2800" b="1" dirty="0">
                <a:solidFill>
                  <a:srgbClr val="800000"/>
                </a:solidFill>
                <a:ea typeface="宋体" pitchFamily="2" charset="-122"/>
              </a:rPr>
            </a:br>
            <a:r>
              <a:rPr lang="en-US" altLang="zh-CN" sz="2800" b="1" dirty="0">
                <a:solidFill>
                  <a:srgbClr val="800000"/>
                </a:solidFill>
                <a:ea typeface="宋体" pitchFamily="2" charset="-122"/>
              </a:rPr>
              <a:t>Wireless </a:t>
            </a:r>
            <a:r>
              <a:rPr lang="en-US" altLang="zh-CN" sz="2800" b="1" dirty="0" err="1">
                <a:solidFill>
                  <a:srgbClr val="800000"/>
                </a:solidFill>
                <a:ea typeface="宋体" pitchFamily="2" charset="-122"/>
              </a:rPr>
              <a:t>Neighborways</a:t>
            </a:r>
            <a:endParaRPr lang="en-US" altLang="zh-CN" sz="2800" b="1" dirty="0" smtClean="0">
              <a:solidFill>
                <a:srgbClr val="800000"/>
              </a:solidFill>
              <a:ea typeface="宋体" pitchFamily="2" charset="-122"/>
            </a:endParaRPr>
          </a:p>
        </p:txBody>
      </p:sp>
      <p:sp>
        <p:nvSpPr>
          <p:cNvPr id="13315" name="Rectangle 3"/>
          <p:cNvSpPr>
            <a:spLocks noGrp="1" noChangeArrowheads="1"/>
          </p:cNvSpPr>
          <p:nvPr>
            <p:ph type="subTitle" idx="1"/>
          </p:nvPr>
        </p:nvSpPr>
        <p:spPr>
          <a:xfrm>
            <a:off x="419100" y="5076965"/>
            <a:ext cx="8305800" cy="1236261"/>
          </a:xfrm>
        </p:spPr>
        <p:txBody>
          <a:bodyPr/>
          <a:lstStyle/>
          <a:p>
            <a:pPr eaLnBrk="1" hangingPunct="1"/>
            <a:r>
              <a:rPr lang="en-US" altLang="zh-CN" sz="2200" b="1" dirty="0" err="1" smtClean="0">
                <a:latin typeface="Courier New" pitchFamily="49" charset="0"/>
                <a:ea typeface="宋体" pitchFamily="2" charset="-122"/>
              </a:rPr>
              <a:t>Liqin</a:t>
            </a:r>
            <a:r>
              <a:rPr lang="en-US" altLang="zh-CN" sz="2200" b="1" dirty="0" smtClean="0">
                <a:latin typeface="Courier New" pitchFamily="49" charset="0"/>
                <a:ea typeface="宋体" pitchFamily="2" charset="-122"/>
              </a:rPr>
              <a:t> </a:t>
            </a:r>
            <a:r>
              <a:rPr lang="en-US" altLang="zh-CN" sz="2200" b="1" dirty="0" smtClean="0">
                <a:latin typeface="Courier New" pitchFamily="49" charset="0"/>
                <a:ea typeface="宋体" pitchFamily="2" charset="-122"/>
              </a:rPr>
              <a:t>Shan</a:t>
            </a:r>
          </a:p>
          <a:p>
            <a:pPr eaLnBrk="1" hangingPunct="1"/>
            <a:r>
              <a:rPr lang="en-US" altLang="zh-CN" sz="2200" b="1" dirty="0" smtClean="0">
                <a:latin typeface="Courier New" pitchFamily="49" charset="0"/>
                <a:ea typeface="宋体" pitchFamily="2" charset="-122"/>
              </a:rPr>
              <a:t>June 3. 2014</a:t>
            </a:r>
            <a:endParaRPr lang="en-US" altLang="zh-CN" b="1" dirty="0" smtClean="0">
              <a:latin typeface="Courier New" pitchFamily="49" charset="0"/>
              <a:ea typeface="宋体" pitchFamily="2" charset="-122"/>
            </a:endParaRPr>
          </a:p>
        </p:txBody>
      </p:sp>
    </p:spTree>
  </p:cSld>
  <p:clrMapOvr>
    <a:masterClrMapping/>
  </p:clrMapOvr>
  <p:transition advTm="14735"/>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Traffic Engineering</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2400" b="1" dirty="0" err="1" smtClean="0"/>
                  <a:t>Lyaponov</a:t>
                </a:r>
                <a:r>
                  <a:rPr lang="en-US" altLang="zh-CN" sz="2400" dirty="0" smtClean="0"/>
                  <a:t> Optimizing Method</a:t>
                </a:r>
              </a:p>
              <a:p>
                <a:endParaRPr lang="en-US" altLang="zh-CN" sz="2400" dirty="0" smtClean="0"/>
              </a:p>
              <a:p>
                <a:r>
                  <a:rPr lang="en-US" altLang="zh-CN" sz="2400" dirty="0" smtClean="0"/>
                  <a:t>Cache Occupancy Rate </a:t>
                </a:r>
                <a14:m>
                  <m:oMath xmlns:m="http://schemas.openxmlformats.org/officeDocument/2006/math">
                    <m:r>
                      <a:rPr lang="zh-CN" altLang="en-US" sz="2400" i="1">
                        <a:latin typeface="Cambria Math" panose="02040503050406030204" pitchFamily="18" charset="0"/>
                      </a:rPr>
                      <m:t>𝛽</m:t>
                    </m:r>
                  </m:oMath>
                </a14:m>
                <a:endParaRPr lang="en-US" altLang="zh-CN" sz="2400" dirty="0"/>
              </a:p>
              <a:p>
                <a:pPr marL="0" indent="0">
                  <a:buNone/>
                </a:pPr>
                <a:r>
                  <a:rPr lang="en-US" altLang="zh-CN" dirty="0" smtClean="0"/>
                  <a:t>  </a:t>
                </a:r>
              </a:p>
              <a:p>
                <a:r>
                  <a:rPr lang="en-US" altLang="zh-CN" sz="2400" dirty="0"/>
                  <a:t>Define</a:t>
                </a:r>
                <a:r>
                  <a:rPr lang="en-US" altLang="zh-CN" dirty="0" smtClean="0"/>
                  <a:t> </a:t>
                </a:r>
                <a14:m>
                  <m:oMath xmlns:m="http://schemas.openxmlformats.org/officeDocument/2006/math">
                    <m:r>
                      <a:rPr lang="en-US" altLang="zh-CN" b="0" i="1" smtClean="0">
                        <a:latin typeface="Cambria Math" panose="02040503050406030204" pitchFamily="18" charset="0"/>
                      </a:rPr>
                      <m:t>𝐿</m:t>
                    </m:r>
                    <m:d>
                      <m:dPr>
                        <m:ctrlPr>
                          <a:rPr lang="en-US" altLang="zh-CN" b="0" i="1" smtClean="0">
                            <a:latin typeface="Cambria Math" panose="02040503050406030204" pitchFamily="18" charset="0"/>
                          </a:rPr>
                        </m:ctrlPr>
                      </m:dPr>
                      <m:e>
                        <m:r>
                          <m:rPr>
                            <m:sty m:val="p"/>
                          </m:rPr>
                          <a:rPr lang="en-US" altLang="zh-CN" i="1">
                            <a:latin typeface="Cambria Math" panose="02040503050406030204" pitchFamily="18" charset="0"/>
                          </a:rPr>
                          <m:t>t</m:t>
                        </m:r>
                      </m:e>
                    </m:d>
                    <m:r>
                      <a:rPr lang="en-US" altLang="zh-CN" b="0" i="1" smtClean="0">
                        <a:latin typeface="Cambria Math" panose="02040503050406030204" pitchFamily="18" charset="0"/>
                        <a:ea typeface="Cambria Math" panose="02040503050406030204" pitchFamily="18" charset="0"/>
                      </a:rPr>
                      <m:t>= </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r>
                          <a:rPr lang="en-US" altLang="zh-CN" b="0" i="1" smtClean="0">
                            <a:latin typeface="Cambria Math" panose="02040503050406030204" pitchFamily="18" charset="0"/>
                            <a:ea typeface="Cambria Math" panose="02040503050406030204" pitchFamily="18" charset="0"/>
                          </a:rPr>
                          <m:t>2</m:t>
                        </m:r>
                      </m:den>
                    </m:f>
                    <m:nary>
                      <m:naryPr>
                        <m:chr m:val="∑"/>
                        <m:subHide m:val="on"/>
                        <m:supHide m:val="on"/>
                        <m:ctrlPr>
                          <a:rPr lang="en-US" altLang="zh-CN" b="0" i="1" smtClean="0">
                            <a:latin typeface="Cambria Math" panose="02040503050406030204" pitchFamily="18" charset="0"/>
                            <a:ea typeface="Cambria Math" panose="02040503050406030204" pitchFamily="18" charset="0"/>
                          </a:rPr>
                        </m:ctrlPr>
                      </m:naryPr>
                      <m:sub/>
                      <m:sup/>
                      <m:e>
                        <m:sSup>
                          <m:sSupPr>
                            <m:ctrlPr>
                              <a:rPr lang="en-US" altLang="zh-CN" b="0" i="1" smtClean="0">
                                <a:latin typeface="Cambria Math" panose="02040503050406030204" pitchFamily="18" charset="0"/>
                                <a:ea typeface="Cambria Math" panose="02040503050406030204" pitchFamily="18" charset="0"/>
                              </a:rPr>
                            </m:ctrlPr>
                          </m:sSupPr>
                          <m:e>
                            <m:r>
                              <a:rPr lang="zh-CN" altLang="en-US" b="0" i="1" smtClean="0">
                                <a:latin typeface="Cambria Math" panose="02040503050406030204" pitchFamily="18" charset="0"/>
                                <a:ea typeface="Cambria Math" panose="02040503050406030204" pitchFamily="18" charset="0"/>
                              </a:rPr>
                              <m:t>𝛽</m:t>
                            </m:r>
                          </m:e>
                          <m:sup>
                            <m:r>
                              <a:rPr lang="en-US" altLang="zh-CN" b="0" i="1" smtClean="0">
                                <a:latin typeface="Cambria Math" panose="02040503050406030204" pitchFamily="18" charset="0"/>
                                <a:ea typeface="Cambria Math" panose="02040503050406030204" pitchFamily="18" charset="0"/>
                              </a:rPr>
                              <m:t>2</m:t>
                            </m:r>
                          </m:sup>
                        </m:sSup>
                        <m:r>
                          <a:rPr lang="en-US" altLang="zh-CN" b="0"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𝑡</m:t>
                        </m:r>
                        <m:r>
                          <a:rPr lang="en-US" altLang="zh-CN" b="0" i="1" smtClean="0">
                            <a:latin typeface="Cambria Math" panose="02040503050406030204" pitchFamily="18" charset="0"/>
                            <a:ea typeface="Cambria Math" panose="02040503050406030204" pitchFamily="18" charset="0"/>
                          </a:rPr>
                          <m:t>)</m:t>
                        </m:r>
                      </m:e>
                    </m:nary>
                  </m:oMath>
                </a14:m>
                <a:endParaRPr lang="en-US" altLang="zh-CN" dirty="0" smtClean="0"/>
              </a:p>
              <a:p>
                <a:endParaRPr lang="en-US" altLang="zh-CN" dirty="0"/>
              </a:p>
              <a:p>
                <a:r>
                  <a:rPr lang="en-US" altLang="zh-CN" sz="2400" dirty="0"/>
                  <a:t>Prefer to use </a:t>
                </a:r>
                <a14:m>
                  <m:oMath xmlns:m="http://schemas.openxmlformats.org/officeDocument/2006/math">
                    <m:r>
                      <a:rPr lang="en-US" altLang="zh-CN" sz="2400" i="1" smtClean="0">
                        <a:latin typeface="Cambria Math" panose="02040503050406030204" pitchFamily="18" charset="0"/>
                        <a:ea typeface="Cambria Math" panose="02040503050406030204" pitchFamily="18" charset="0"/>
                      </a:rPr>
                      <m:t>∆</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𝐿</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r>
                          <a:rPr lang="en-US" altLang="zh-CN" sz="2400" b="0" i="1" smtClean="0">
                            <a:latin typeface="Cambria Math" panose="02040503050406030204" pitchFamily="18" charset="0"/>
                            <a:ea typeface="Cambria Math" panose="02040503050406030204" pitchFamily="18" charset="0"/>
                          </a:rPr>
                          <m:t>+1</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𝐿</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e>
                    </m:d>
                  </m:oMath>
                </a14:m>
                <a:endParaRPr lang="en-US" altLang="zh-CN" sz="2400" b="0" dirty="0" smtClean="0">
                  <a:ea typeface="Cambria Math" panose="02040503050406030204" pitchFamily="18" charset="0"/>
                </a:endParaRPr>
              </a:p>
              <a:p>
                <a:endParaRPr lang="en-US" altLang="zh-CN" sz="2400" dirty="0" smtClean="0"/>
              </a:p>
              <a:p>
                <a:endParaRPr lang="en-US" altLang="zh-CN" sz="2400" dirty="0"/>
              </a:p>
              <a:p>
                <a:endParaRPr lang="en-US" altLang="zh-CN" dirty="0"/>
              </a:p>
              <a:p>
                <a:endParaRPr lang="en-US" altLang="zh-CN" dirty="0" smtClean="0"/>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954" t="-789"/>
                </a:stretch>
              </a:blipFill>
            </p:spPr>
            <p:txBody>
              <a:bodyPr/>
              <a:lstStyle/>
              <a:p>
                <a:r>
                  <a:rPr lang="zh-CN" altLang="en-US">
                    <a:noFill/>
                  </a:rPr>
                  <a:t> </a:t>
                </a:r>
              </a:p>
            </p:txBody>
          </p:sp>
        </mc:Fallback>
      </mc:AlternateContent>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10</a:t>
            </a:fld>
            <a:endParaRPr lang="en-US" altLang="zh-CN"/>
          </a:p>
        </p:txBody>
      </p:sp>
    </p:spTree>
    <p:extLst>
      <p:ext uri="{BB962C8B-B14F-4D97-AF65-F5344CB8AC3E}">
        <p14:creationId xmlns:p14="http://schemas.microsoft.com/office/powerpoint/2010/main" val="1683934418"/>
      </p:ext>
    </p:extLst>
  </p:cSld>
  <p:clrMapOvr>
    <a:masterClrMapping/>
  </p:clrMapOvr>
  <p:transition advTm="99852"/>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Traffic Engineering</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14:m>
                  <m:oMath xmlns:m="http://schemas.openxmlformats.org/officeDocument/2006/math">
                    <m:r>
                      <m:rPr>
                        <m:sty m:val="p"/>
                      </m:rPr>
                      <a:rPr lang="en-US" altLang="zh-CN" sz="2400" b="0" i="0" smtClean="0">
                        <a:latin typeface="Cambria Math" panose="02040503050406030204" pitchFamily="18" charset="0"/>
                        <a:ea typeface="Cambria Math" panose="02040503050406030204" pitchFamily="18" charset="0"/>
                      </a:rPr>
                      <m:t>Minimize</m:t>
                    </m:r>
                    <m:r>
                      <a:rPr lang="en-US" altLang="zh-CN" sz="2400" b="0" i="1" smtClean="0">
                        <a:latin typeface="Cambria Math" panose="02040503050406030204" pitchFamily="18" charset="0"/>
                        <a:ea typeface="Cambria Math" panose="02040503050406030204" pitchFamily="18" charset="0"/>
                      </a:rPr>
                      <m:t>    </m:t>
                    </m:r>
                    <m:r>
                      <a:rPr lang="en-US" altLang="zh-CN" sz="2400" i="1" smtClean="0">
                        <a:latin typeface="Cambria Math" panose="02040503050406030204" pitchFamily="18" charset="0"/>
                        <a:ea typeface="Cambria Math" panose="02040503050406030204" pitchFamily="18" charset="0"/>
                      </a:rPr>
                      <m:t>∆</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𝐿</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r>
                          <a:rPr lang="en-US" altLang="zh-CN" sz="2400" b="0" i="1" smtClean="0">
                            <a:latin typeface="Cambria Math" panose="02040503050406030204" pitchFamily="18" charset="0"/>
                            <a:ea typeface="Cambria Math" panose="02040503050406030204" pitchFamily="18" charset="0"/>
                          </a:rPr>
                          <m:t>+1</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𝐿</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𝑡</m:t>
                        </m:r>
                      </m:e>
                    </m:d>
                  </m:oMath>
                </a14:m>
                <a:r>
                  <a:rPr lang="en-US" altLang="zh-CN" sz="2400" b="0" dirty="0" smtClean="0">
                    <a:ea typeface="Cambria Math" panose="02040503050406030204" pitchFamily="18" charset="0"/>
                  </a:rPr>
                  <a:t>   (</a:t>
                </a:r>
                <a:r>
                  <a:rPr lang="en-US" altLang="zh-CN" sz="2400" dirty="0">
                    <a:latin typeface="Cambria Math" panose="02040503050406030204" pitchFamily="18" charset="0"/>
                    <a:ea typeface="Cambria Math" panose="02040503050406030204" pitchFamily="18" charset="0"/>
                  </a:rPr>
                  <a:t>unreasonable</a:t>
                </a:r>
                <a:r>
                  <a:rPr lang="en-US" altLang="zh-CN" sz="2400" b="0" dirty="0" smtClean="0">
                    <a:ea typeface="Cambria Math" panose="02040503050406030204" pitchFamily="18" charset="0"/>
                  </a:rPr>
                  <a:t>)</a:t>
                </a:r>
              </a:p>
              <a:p>
                <a:endParaRPr lang="en-US" altLang="zh-CN" sz="2400" dirty="0">
                  <a:ea typeface="Cambria Math" panose="02040503050406030204" pitchFamily="18" charset="0"/>
                </a:endParaRPr>
              </a:p>
              <a:p>
                <a14:m>
                  <m:oMath xmlns:m="http://schemas.openxmlformats.org/officeDocument/2006/math">
                    <m:r>
                      <m:rPr>
                        <m:sty m:val="p"/>
                      </m:rPr>
                      <a:rPr lang="en-US" altLang="zh-CN" sz="2400">
                        <a:latin typeface="Cambria Math" panose="02040503050406030204" pitchFamily="18" charset="0"/>
                        <a:ea typeface="Cambria Math" panose="02040503050406030204" pitchFamily="18" charset="0"/>
                      </a:rPr>
                      <m:t>Minimize</m:t>
                    </m:r>
                    <m:r>
                      <a:rPr lang="en-US" altLang="zh-CN" sz="2400" i="1">
                        <a:latin typeface="Cambria Math" panose="02040503050406030204" pitchFamily="18" charset="0"/>
                        <a:ea typeface="Cambria Math" panose="02040503050406030204" pitchFamily="18" charset="0"/>
                      </a:rPr>
                      <m:t>    ∆</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𝑡</m:t>
                        </m:r>
                      </m:e>
                    </m:d>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𝑉</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𝑦</m:t>
                    </m:r>
                    <m:r>
                      <a:rPr lang="en-US" altLang="zh-CN" sz="2400" b="0" i="1"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𝑡</m:t>
                    </m:r>
                    <m:r>
                      <a:rPr lang="en-US" altLang="zh-CN" sz="2400" b="0" i="1" smtClean="0">
                        <a:latin typeface="Cambria Math" panose="02040503050406030204" pitchFamily="18" charset="0"/>
                        <a:ea typeface="Cambria Math" panose="02040503050406030204" pitchFamily="18" charset="0"/>
                      </a:rPr>
                      <m:t>)</m:t>
                    </m:r>
                  </m:oMath>
                </a14:m>
                <a:endParaRPr lang="en-US" altLang="zh-CN" sz="2400" b="0" dirty="0" smtClean="0">
                  <a:ea typeface="Cambria Math" panose="02040503050406030204" pitchFamily="18" charset="0"/>
                </a:endParaRPr>
              </a:p>
              <a:p>
                <a:endParaRPr lang="en-US" altLang="zh-CN" sz="2400" dirty="0">
                  <a:ea typeface="Cambria Math" panose="02040503050406030204" pitchFamily="18" charset="0"/>
                </a:endParaRPr>
              </a:p>
              <a:p>
                <a14:m>
                  <m:oMath xmlns:m="http://schemas.openxmlformats.org/officeDocument/2006/math">
                    <m:r>
                      <a:rPr lang="en-US" altLang="zh-CN" sz="2400" i="1">
                        <a:latin typeface="Cambria Math" panose="02040503050406030204" pitchFamily="18" charset="0"/>
                        <a:ea typeface="Cambria Math" panose="02040503050406030204" pitchFamily="18" charset="0"/>
                      </a:rPr>
                      <m:t>∆</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𝑡</m:t>
                        </m:r>
                      </m:e>
                    </m:d>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𝑆𝑡𝑎𝑏𝑙𝑒𝑛𝑒𝑠𝑠</m:t>
                    </m:r>
                  </m:oMath>
                </a14:m>
                <a:endParaRPr lang="en-US" altLang="zh-CN" sz="2400" b="0" dirty="0" smtClean="0">
                  <a:ea typeface="Cambria Math" panose="02040503050406030204" pitchFamily="18" charset="0"/>
                </a:endParaRPr>
              </a:p>
              <a:p>
                <a:endParaRPr lang="en-US" altLang="zh-CN" sz="2400" b="0" dirty="0" smtClean="0">
                  <a:ea typeface="Cambria Math" panose="02040503050406030204" pitchFamily="18" charset="0"/>
                </a:endParaRPr>
              </a:p>
              <a:p>
                <a14:m>
                  <m:oMath xmlns:m="http://schemas.openxmlformats.org/officeDocument/2006/math">
                    <m:r>
                      <a:rPr lang="en-US" altLang="zh-CN" sz="2400" i="1">
                        <a:latin typeface="Cambria Math" panose="02040503050406030204" pitchFamily="18" charset="0"/>
                        <a:ea typeface="Cambria Math" panose="02040503050406030204" pitchFamily="18" charset="0"/>
                      </a:rPr>
                      <m:t>𝑦</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𝑡</m:t>
                        </m:r>
                      </m:e>
                    </m:d>
                    <m:r>
                      <a:rPr lang="en-US" altLang="zh-CN" sz="2400" b="0" i="0" smtClean="0">
                        <a:latin typeface="Cambria Math" panose="02040503050406030204" pitchFamily="18" charset="0"/>
                        <a:ea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𝐸𝑓𝑓𝑖𝑐𝑖𝑒𝑛𝑐𝑦</m:t>
                    </m:r>
                  </m:oMath>
                </a14:m>
                <a:endParaRPr lang="en-US" altLang="zh-CN" sz="2400" b="0" i="1" dirty="0" smtClean="0">
                  <a:ea typeface="Cambria Math" panose="02040503050406030204" pitchFamily="18" charset="0"/>
                </a:endParaRPr>
              </a:p>
              <a:p>
                <a:endParaRPr lang="en-US" altLang="zh-CN" sz="2400" i="1" dirty="0">
                  <a:ea typeface="Cambria Math" panose="02040503050406030204" pitchFamily="18" charset="0"/>
                </a:endParaRPr>
              </a:p>
              <a:p>
                <a14:m>
                  <m:oMath xmlns:m="http://schemas.openxmlformats.org/officeDocument/2006/math">
                    <m:r>
                      <a:rPr lang="en-US" altLang="zh-CN" sz="2400" i="1">
                        <a:latin typeface="Cambria Math" panose="02040503050406030204" pitchFamily="18" charset="0"/>
                        <a:ea typeface="Cambria Math" panose="02040503050406030204" pitchFamily="18" charset="0"/>
                      </a:rPr>
                      <m:t>𝑦</m:t>
                    </m:r>
                    <m:d>
                      <m:dPr>
                        <m:ctrlPr>
                          <a:rPr lang="en-US" altLang="zh-CN" sz="2400" i="1">
                            <a:latin typeface="Cambria Math" panose="02040503050406030204" pitchFamily="18" charset="0"/>
                            <a:ea typeface="Cambria Math" panose="02040503050406030204" pitchFamily="18" charset="0"/>
                          </a:rPr>
                        </m:ctrlPr>
                      </m:dPr>
                      <m:e>
                        <m:r>
                          <a:rPr lang="en-US" altLang="zh-CN" sz="2400" i="1">
                            <a:latin typeface="Cambria Math" panose="02040503050406030204" pitchFamily="18" charset="0"/>
                            <a:ea typeface="Cambria Math" panose="02040503050406030204" pitchFamily="18" charset="0"/>
                          </a:rPr>
                          <m:t>𝑡</m:t>
                        </m:r>
                      </m:e>
                    </m:d>
                    <m:r>
                      <a:rPr lang="en-US" altLang="zh-CN" sz="2400" i="1" smtClean="0">
                        <a:latin typeface="Cambria Math" panose="02040503050406030204" pitchFamily="18" charset="0"/>
                        <a:ea typeface="Cambria Math" panose="02040503050406030204" pitchFamily="18" charset="0"/>
                      </a:rPr>
                      <m:t>=</m:t>
                    </m:r>
                    <m:f>
                      <m:fPr>
                        <m:ctrlPr>
                          <a:rPr lang="en-US" altLang="zh-CN" sz="2400" i="1" smtClean="0">
                            <a:latin typeface="Cambria Math" panose="02040503050406030204" pitchFamily="18" charset="0"/>
                            <a:ea typeface="Cambria Math" panose="02040503050406030204" pitchFamily="18" charset="0"/>
                          </a:rPr>
                        </m:ctrlPr>
                      </m:fPr>
                      <m:num>
                        <m:r>
                          <a:rPr lang="en-US" altLang="zh-CN" sz="2400" b="0" i="1" smtClean="0">
                            <a:latin typeface="Cambria Math" panose="02040503050406030204" pitchFamily="18" charset="0"/>
                            <a:ea typeface="Cambria Math" panose="02040503050406030204" pitchFamily="18" charset="0"/>
                          </a:rPr>
                          <m:t>𝑇𝑟𝑎𝑓𝑓𝑖𝑐</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𝑎𝑠𝑠𝑖𝑔𝑛𝑒𝑑</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𝑡𝑜𝑤𝑎𝑟𝑑𝑠</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𝑑𝑒𝑠𝑡𝑖𝑜𝑛𝑎𝑡𝑖𝑜𝑛</m:t>
                        </m:r>
                      </m:num>
                      <m:den>
                        <m:r>
                          <a:rPr lang="en-US" altLang="zh-CN" sz="2400" b="0" i="1" smtClean="0">
                            <a:latin typeface="Cambria Math" panose="02040503050406030204" pitchFamily="18" charset="0"/>
                            <a:ea typeface="Cambria Math" panose="02040503050406030204" pitchFamily="18" charset="0"/>
                          </a:rPr>
                          <m:t>𝐴𝑙𝑙</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𝑎𝑠𝑠𝑖𝑔𝑛𝑒𝑑</m:t>
                        </m:r>
                        <m:r>
                          <a:rPr lang="en-US" altLang="zh-CN" sz="2400" b="0" i="1" smtClean="0">
                            <a:latin typeface="Cambria Math" panose="02040503050406030204" pitchFamily="18" charset="0"/>
                            <a:ea typeface="Cambria Math" panose="02040503050406030204" pitchFamily="18" charset="0"/>
                          </a:rPr>
                          <m:t> </m:t>
                        </m:r>
                        <m:r>
                          <a:rPr lang="en-US" altLang="zh-CN" sz="2400" b="0" i="1" smtClean="0">
                            <a:latin typeface="Cambria Math" panose="02040503050406030204" pitchFamily="18" charset="0"/>
                            <a:ea typeface="Cambria Math" panose="02040503050406030204" pitchFamily="18" charset="0"/>
                          </a:rPr>
                          <m:t>𝑡𝑟𝑎𝑓𝑓𝑖𝑐</m:t>
                        </m:r>
                      </m:den>
                    </m:f>
                    <m:r>
                      <a:rPr lang="en-US" altLang="zh-CN" sz="2400" b="0" i="1" smtClean="0">
                        <a:latin typeface="Cambria Math" panose="02040503050406030204" pitchFamily="18" charset="0"/>
                        <a:ea typeface="Cambria Math" panose="02040503050406030204" pitchFamily="18" charset="0"/>
                      </a:rPr>
                      <m:t>  </m:t>
                    </m:r>
                    <m:d>
                      <m:dPr>
                        <m:ctrlPr>
                          <a:rPr lang="en-US" altLang="zh-CN" sz="2400" b="0" i="1" smtClean="0">
                            <a:latin typeface="Cambria Math" panose="02040503050406030204" pitchFamily="18" charset="0"/>
                            <a:ea typeface="Cambria Math" panose="02040503050406030204" pitchFamily="18" charset="0"/>
                          </a:rPr>
                        </m:ctrlPr>
                      </m:dPr>
                      <m:e>
                        <m:r>
                          <a:rPr lang="en-US" altLang="zh-CN" sz="2400" b="0" i="1" smtClean="0">
                            <a:latin typeface="Cambria Math" panose="02040503050406030204" pitchFamily="18" charset="0"/>
                            <a:ea typeface="Cambria Math" panose="02040503050406030204" pitchFamily="18" charset="0"/>
                          </a:rPr>
                          <m:t>𝑚𝑎𝑥𝑚𝑖𝑧𝑒</m:t>
                        </m:r>
                      </m:e>
                    </m:d>
                  </m:oMath>
                </a14:m>
                <a:endParaRPr lang="en-US" altLang="zh-CN" sz="2400" b="0" dirty="0" smtClean="0">
                  <a:ea typeface="Cambria Math" panose="02040503050406030204" pitchFamily="18" charset="0"/>
                </a:endParaRPr>
              </a:p>
              <a:p>
                <a:endParaRPr lang="en-US" altLang="zh-CN" sz="2400" dirty="0" smtClean="0">
                  <a:ea typeface="Cambria Math" panose="02040503050406030204" pitchFamily="18" charset="0"/>
                </a:endParaRPr>
              </a:p>
              <a:p>
                <a:r>
                  <a:rPr lang="en-US" altLang="zh-CN" sz="2400" dirty="0" err="1">
                    <a:latin typeface="Cambria Math" panose="02040503050406030204" pitchFamily="18" charset="0"/>
                    <a:ea typeface="Cambria Math" panose="02040503050406030204" pitchFamily="18" charset="0"/>
                  </a:rPr>
                  <a:t>s</a:t>
                </a:r>
                <a:r>
                  <a:rPr lang="en-US" altLang="zh-CN" sz="2400" dirty="0" err="1">
                    <a:latin typeface="Cambria Math" panose="02040503050406030204" pitchFamily="18" charset="0"/>
                    <a:ea typeface="Cambria Math" panose="02040503050406030204" pitchFamily="18" charset="0"/>
                  </a:rPr>
                  <a:t>.t.</a:t>
                </a:r>
                <a:r>
                  <a:rPr lang="en-US" altLang="zh-CN" sz="2400" dirty="0">
                    <a:latin typeface="Cambria Math" panose="02040503050406030204" pitchFamily="18" charset="0"/>
                    <a:ea typeface="Cambria Math" panose="02040503050406030204" pitchFamily="18" charset="0"/>
                  </a:rPr>
                  <a:t>  Switch Capacity</a:t>
                </a:r>
                <a:endParaRPr lang="en-US" altLang="zh-CN" sz="2400" dirty="0">
                  <a:latin typeface="Cambria Math" panose="02040503050406030204" pitchFamily="18" charset="0"/>
                  <a:ea typeface="Cambria Math" panose="02040503050406030204" pitchFamily="18" charset="0"/>
                </a:endParaRPr>
              </a:p>
              <a:p>
                <a:endParaRPr lang="en-US" altLang="zh-CN" sz="2400" b="0" dirty="0" smtClean="0">
                  <a:ea typeface="Cambria Math" panose="02040503050406030204" pitchFamily="18" charset="0"/>
                </a:endParaRPr>
              </a:p>
              <a:p>
                <a:endParaRPr lang="en-US" altLang="zh-CN" sz="2400" dirty="0" smtClean="0"/>
              </a:p>
              <a:p>
                <a:endParaRPr lang="en-US" altLang="zh-CN" sz="2400" dirty="0"/>
              </a:p>
              <a:p>
                <a:endParaRPr lang="en-US" altLang="zh-CN" dirty="0"/>
              </a:p>
              <a:p>
                <a:endParaRPr lang="en-US" altLang="zh-CN" dirty="0" smtClean="0"/>
              </a:p>
              <a:p>
                <a:endParaRPr lang="zh-CN" altLang="en-US" dirty="0"/>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954" t="-902"/>
                </a:stretch>
              </a:blipFill>
            </p:spPr>
            <p:txBody>
              <a:bodyPr/>
              <a:lstStyle/>
              <a:p>
                <a:r>
                  <a:rPr lang="zh-CN" altLang="en-US">
                    <a:noFill/>
                  </a:rPr>
                  <a:t> </a:t>
                </a:r>
              </a:p>
            </p:txBody>
          </p:sp>
        </mc:Fallback>
      </mc:AlternateContent>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11</a:t>
            </a:fld>
            <a:endParaRPr lang="en-US" altLang="zh-CN"/>
          </a:p>
        </p:txBody>
      </p:sp>
    </p:spTree>
    <p:extLst>
      <p:ext uri="{BB962C8B-B14F-4D97-AF65-F5344CB8AC3E}">
        <p14:creationId xmlns:p14="http://schemas.microsoft.com/office/powerpoint/2010/main" val="2365385529"/>
      </p:ext>
    </p:extLst>
  </p:cSld>
  <p:clrMapOvr>
    <a:masterClrMapping/>
  </p:clrMapOvr>
  <p:transition advTm="122363"/>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Simulation Results</a:t>
            </a:r>
            <a:endParaRPr lang="zh-CN" altLang="en-US"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12</a:t>
            </a:fld>
            <a:endParaRPr lang="en-US" altLang="zh-CN"/>
          </a:p>
        </p:txBody>
      </p:sp>
      <p:sp>
        <p:nvSpPr>
          <p:cNvPr id="7" name="内容占位符 6"/>
          <p:cNvSpPr>
            <a:spLocks noGrp="1"/>
          </p:cNvSpPr>
          <p:nvPr>
            <p:ph idx="1"/>
          </p:nvPr>
        </p:nvSpPr>
        <p:spPr/>
        <p:txBody>
          <a:bodyPr/>
          <a:lstStyle/>
          <a:p>
            <a:r>
              <a:rPr lang="en-US" altLang="zh-CN" dirty="0" smtClean="0"/>
              <a:t>1152 </a:t>
            </a:r>
            <a:r>
              <a:rPr lang="en-US" altLang="zh-CN" dirty="0" err="1" smtClean="0"/>
              <a:t>ToRs</a:t>
            </a:r>
            <a:endParaRPr lang="en-US" altLang="zh-CN" dirty="0"/>
          </a:p>
          <a:p>
            <a:r>
              <a:rPr lang="en-US" altLang="zh-CN" dirty="0" smtClean="0"/>
              <a:t>Switch Fabric: 20Gbps</a:t>
            </a:r>
          </a:p>
          <a:p>
            <a:r>
              <a:rPr lang="en-US" altLang="zh-CN" dirty="0" smtClean="0"/>
              <a:t>Wireless Link Capacity: 4Gbps</a:t>
            </a:r>
            <a:endParaRPr lang="zh-CN" altLang="en-US"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150" y="2800430"/>
            <a:ext cx="7791450" cy="3209925"/>
          </a:xfrm>
          <a:prstGeom prst="rect">
            <a:avLst/>
          </a:prstGeom>
        </p:spPr>
      </p:pic>
    </p:spTree>
    <p:extLst>
      <p:ext uri="{BB962C8B-B14F-4D97-AF65-F5344CB8AC3E}">
        <p14:creationId xmlns:p14="http://schemas.microsoft.com/office/powerpoint/2010/main" val="1167553922"/>
      </p:ext>
    </p:extLst>
  </p:cSld>
  <p:clrMapOvr>
    <a:masterClrMapping/>
  </p:clrMapOvr>
  <p:transition advTm="78941"/>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Simulation Results</a:t>
            </a:r>
            <a:endParaRPr lang="zh-CN" altLang="en-US"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13</a:t>
            </a:fld>
            <a:endParaRPr lang="en-US" altLang="zh-CN"/>
          </a:p>
        </p:txBody>
      </p:sp>
      <p:sp>
        <p:nvSpPr>
          <p:cNvPr id="7" name="内容占位符 6"/>
          <p:cNvSpPr>
            <a:spLocks noGrp="1"/>
          </p:cNvSpPr>
          <p:nvPr>
            <p:ph idx="1"/>
          </p:nvPr>
        </p:nvSpPr>
        <p:spPr/>
        <p:txBody>
          <a:bodyPr/>
          <a:lstStyle/>
          <a:p>
            <a:r>
              <a:rPr lang="en-US" altLang="zh-CN" dirty="0" smtClean="0"/>
              <a:t>1152 </a:t>
            </a:r>
            <a:r>
              <a:rPr lang="en-US" altLang="zh-CN" dirty="0" err="1" smtClean="0"/>
              <a:t>ToRs</a:t>
            </a:r>
            <a:endParaRPr lang="en-US" altLang="zh-CN" dirty="0"/>
          </a:p>
          <a:p>
            <a:r>
              <a:rPr lang="en-US" altLang="zh-CN" dirty="0" smtClean="0"/>
              <a:t>Switch Fabric: 20Gbps</a:t>
            </a:r>
          </a:p>
          <a:p>
            <a:r>
              <a:rPr lang="en-US" altLang="zh-CN" dirty="0" smtClean="0"/>
              <a:t>Wireless Link Capacity: 4Gbps</a:t>
            </a:r>
            <a:endParaRPr lang="zh-CN" altLang="en-US"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8002" y="2491353"/>
            <a:ext cx="5779296" cy="4290447"/>
          </a:xfrm>
          <a:prstGeom prst="rect">
            <a:avLst/>
          </a:prstGeom>
        </p:spPr>
      </p:pic>
    </p:spTree>
    <p:extLst>
      <p:ext uri="{BB962C8B-B14F-4D97-AF65-F5344CB8AC3E}">
        <p14:creationId xmlns:p14="http://schemas.microsoft.com/office/powerpoint/2010/main" val="3024971140"/>
      </p:ext>
    </p:extLst>
  </p:cSld>
  <p:clrMapOvr>
    <a:masterClrMapping/>
  </p:clrMapOvr>
  <p:transition advTm="24978"/>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Future Work</a:t>
            </a:r>
            <a:endParaRPr lang="zh-CN" altLang="en-US" dirty="0"/>
          </a:p>
        </p:txBody>
      </p:sp>
      <p:sp>
        <p:nvSpPr>
          <p:cNvPr id="3" name="内容占位符 2"/>
          <p:cNvSpPr>
            <a:spLocks noGrp="1"/>
          </p:cNvSpPr>
          <p:nvPr>
            <p:ph idx="1"/>
          </p:nvPr>
        </p:nvSpPr>
        <p:spPr>
          <a:xfrm>
            <a:off x="474382" y="952500"/>
            <a:ext cx="8669618" cy="5410200"/>
          </a:xfrm>
        </p:spPr>
        <p:txBody>
          <a:bodyPr/>
          <a:lstStyle/>
          <a:p>
            <a:r>
              <a:rPr lang="en-US" altLang="zh-CN" sz="2400" dirty="0" smtClean="0"/>
              <a:t>Determine </a:t>
            </a:r>
            <a:r>
              <a:rPr lang="en-US" altLang="zh-CN" sz="2400" dirty="0" smtClean="0"/>
              <a:t>the parameter V by self-learning</a:t>
            </a:r>
            <a:r>
              <a:rPr lang="en-US" altLang="zh-CN" sz="2400" dirty="0"/>
              <a:t> </a:t>
            </a:r>
            <a:r>
              <a:rPr lang="en-US" altLang="zh-CN" sz="2400" dirty="0" smtClean="0"/>
              <a:t>algorithm.</a:t>
            </a:r>
          </a:p>
          <a:p>
            <a:endParaRPr lang="en-US" altLang="zh-CN" sz="2400" dirty="0"/>
          </a:p>
          <a:p>
            <a:r>
              <a:rPr lang="en-US" altLang="zh-CN" sz="2400" dirty="0" smtClean="0"/>
              <a:t>Simulate by ns3.</a:t>
            </a:r>
          </a:p>
          <a:p>
            <a:endParaRPr lang="en-US" altLang="zh-CN" dirty="0"/>
          </a:p>
          <a:p>
            <a:endParaRPr lang="zh-CN" altLang="en-US"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14</a:t>
            </a:fld>
            <a:endParaRPr lang="en-US" altLang="zh-CN"/>
          </a:p>
        </p:txBody>
      </p:sp>
    </p:spTree>
    <p:extLst>
      <p:ext uri="{BB962C8B-B14F-4D97-AF65-F5344CB8AC3E}">
        <p14:creationId xmlns:p14="http://schemas.microsoft.com/office/powerpoint/2010/main" val="1257078455"/>
      </p:ext>
    </p:extLst>
  </p:cSld>
  <p:clrMapOvr>
    <a:masterClrMapping/>
  </p:clrMapOvr>
  <p:transition advTm="23621"/>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End</a:t>
            </a:r>
            <a:endParaRPr lang="zh-CN" altLang="en-US"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15</a:t>
            </a:fld>
            <a:endParaRPr lang="en-US" altLang="zh-CN"/>
          </a:p>
        </p:txBody>
      </p:sp>
      <p:sp>
        <p:nvSpPr>
          <p:cNvPr id="7" name="内容占位符 6"/>
          <p:cNvSpPr>
            <a:spLocks noGrp="1"/>
          </p:cNvSpPr>
          <p:nvPr>
            <p:ph idx="1"/>
          </p:nvPr>
        </p:nvSpPr>
        <p:spPr/>
        <p:txBody>
          <a:bodyPr/>
          <a:lstStyle/>
          <a:p>
            <a:pPr marL="0" indent="0" algn="ctr">
              <a:buNone/>
            </a:pPr>
            <a:endParaRPr lang="en-US" altLang="zh-CN" dirty="0" smtClean="0"/>
          </a:p>
          <a:p>
            <a:pPr marL="0" indent="0" algn="ctr">
              <a:buNone/>
            </a:pPr>
            <a:endParaRPr lang="en-US" altLang="zh-CN" dirty="0"/>
          </a:p>
          <a:p>
            <a:pPr marL="0" indent="0" algn="ctr">
              <a:buNone/>
            </a:pPr>
            <a:endParaRPr lang="en-US" altLang="zh-CN" dirty="0" smtClean="0"/>
          </a:p>
          <a:p>
            <a:pPr marL="0" indent="0" algn="ctr">
              <a:buNone/>
            </a:pPr>
            <a:endParaRPr lang="en-US" altLang="zh-CN" dirty="0" smtClean="0"/>
          </a:p>
          <a:p>
            <a:pPr marL="0" indent="0" algn="ctr">
              <a:buNone/>
            </a:pPr>
            <a:r>
              <a:rPr lang="en-US" altLang="zh-CN" sz="6000" dirty="0" smtClean="0"/>
              <a:t>Thank You !</a:t>
            </a:r>
            <a:endParaRPr lang="zh-CN" altLang="en-US" sz="6000" dirty="0"/>
          </a:p>
        </p:txBody>
      </p:sp>
    </p:spTree>
    <p:extLst>
      <p:ext uri="{BB962C8B-B14F-4D97-AF65-F5344CB8AC3E}">
        <p14:creationId xmlns:p14="http://schemas.microsoft.com/office/powerpoint/2010/main" val="1348622626"/>
      </p:ext>
    </p:extLst>
  </p:cSld>
  <p:clrMapOvr>
    <a:masterClrMapping/>
  </p:clrMapOvr>
  <p:transition advTm="133796"/>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Outline</a:t>
            </a:r>
            <a:endParaRPr lang="zh-CN" altLang="en-US" b="1" dirty="0"/>
          </a:p>
        </p:txBody>
      </p:sp>
      <p:sp>
        <p:nvSpPr>
          <p:cNvPr id="3" name="内容占位符 2"/>
          <p:cNvSpPr>
            <a:spLocks noGrp="1"/>
          </p:cNvSpPr>
          <p:nvPr>
            <p:ph idx="1"/>
          </p:nvPr>
        </p:nvSpPr>
        <p:spPr/>
        <p:txBody>
          <a:bodyPr/>
          <a:lstStyle/>
          <a:p>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Motivation </a:t>
            </a:r>
            <a:r>
              <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rPr>
              <a:t>&amp; </a:t>
            </a:r>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Objective</a:t>
            </a:r>
          </a:p>
          <a:p>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r>
              <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rPr>
              <a:t>Fat-Tree </a:t>
            </a:r>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Topology</a:t>
            </a:r>
          </a:p>
          <a:p>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r>
              <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rPr>
              <a:t>Design of  Wireless </a:t>
            </a:r>
            <a:r>
              <a:rPr lang="en-US" altLang="zh-CN" sz="2400" b="1" dirty="0" err="1" smtClean="0">
                <a:solidFill>
                  <a:schemeClr val="tx1"/>
                </a:solidFill>
                <a:effectLst>
                  <a:outerShdw blurRad="38100" dist="38100" dir="2700000" algn="tl">
                    <a:srgbClr val="C0C0C0"/>
                  </a:outerShdw>
                </a:effectLst>
                <a:latin typeface="Eras Demi ITC" pitchFamily="34" charset="0"/>
                <a:ea typeface="黑体" pitchFamily="2" charset="-122"/>
              </a:rPr>
              <a:t>Neighborways</a:t>
            </a:r>
            <a:endPar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endParaRPr>
          </a:p>
          <a:p>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r>
              <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rPr>
              <a:t>IP Address </a:t>
            </a:r>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Setting</a:t>
            </a:r>
          </a:p>
          <a:p>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r>
              <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rPr>
              <a:t>Traffic </a:t>
            </a:r>
            <a:r>
              <a:rPr lang="en-US" altLang="zh-CN" sz="2400" b="1" dirty="0" err="1" smtClean="0">
                <a:solidFill>
                  <a:schemeClr val="tx1"/>
                </a:solidFill>
                <a:effectLst>
                  <a:outerShdw blurRad="38100" dist="38100" dir="2700000" algn="tl">
                    <a:srgbClr val="C0C0C0"/>
                  </a:outerShdw>
                </a:effectLst>
                <a:latin typeface="Eras Demi ITC" pitchFamily="34" charset="0"/>
                <a:ea typeface="黑体" pitchFamily="2" charset="-122"/>
              </a:rPr>
              <a:t>Enginerring</a:t>
            </a:r>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 (</a:t>
            </a:r>
            <a:r>
              <a:rPr lang="en-US" altLang="zh-CN" sz="2400" b="1" dirty="0" err="1" smtClean="0">
                <a:solidFill>
                  <a:schemeClr val="tx1"/>
                </a:solidFill>
                <a:effectLst>
                  <a:outerShdw blurRad="38100" dist="38100" dir="2700000" algn="tl">
                    <a:srgbClr val="C0C0C0"/>
                  </a:outerShdw>
                </a:effectLst>
                <a:latin typeface="Eras Demi ITC" pitchFamily="34" charset="0"/>
                <a:ea typeface="黑体" pitchFamily="2" charset="-122"/>
              </a:rPr>
              <a:t>Lyaponov</a:t>
            </a:r>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 Optimizing)</a:t>
            </a:r>
          </a:p>
          <a:p>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Simulation</a:t>
            </a:r>
          </a:p>
          <a:p>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r>
              <a:rPr lang="en-US" altLang="zh-CN" sz="2400" b="1" dirty="0" smtClean="0">
                <a:solidFill>
                  <a:schemeClr val="tx1"/>
                </a:solidFill>
                <a:effectLst>
                  <a:outerShdw blurRad="38100" dist="38100" dir="2700000" algn="tl">
                    <a:srgbClr val="C0C0C0"/>
                  </a:outerShdw>
                </a:effectLst>
                <a:latin typeface="Eras Demi ITC" pitchFamily="34" charset="0"/>
                <a:ea typeface="黑体" pitchFamily="2" charset="-122"/>
              </a:rPr>
              <a:t>Future Work</a:t>
            </a:r>
            <a:endParaRPr lang="en-US" altLang="zh-CN" sz="2400" b="1" dirty="0">
              <a:solidFill>
                <a:schemeClr val="tx1"/>
              </a:solidFill>
              <a:effectLst>
                <a:outerShdw blurRad="38100" dist="38100" dir="2700000" algn="tl">
                  <a:srgbClr val="C0C0C0"/>
                </a:outerShdw>
              </a:effectLst>
              <a:latin typeface="Eras Demi ITC" pitchFamily="34" charset="0"/>
              <a:ea typeface="黑体" pitchFamily="2" charset="-122"/>
            </a:endParaRPr>
          </a:p>
          <a:p>
            <a:endParaRPr lang="en-US" altLang="zh-CN" b="1" dirty="0">
              <a:solidFill>
                <a:schemeClr val="tx1"/>
              </a:solidFill>
              <a:effectLst>
                <a:outerShdw blurRad="38100" dist="38100" dir="2700000" algn="tl">
                  <a:srgbClr val="C0C0C0"/>
                </a:outerShdw>
              </a:effectLst>
              <a:latin typeface="Eras Demi ITC" pitchFamily="34" charset="0"/>
              <a:ea typeface="黑体" pitchFamily="2" charset="-122"/>
            </a:endParaRPr>
          </a:p>
          <a:p>
            <a:endParaRPr lang="zh-CN" altLang="en-US" sz="3600" b="1" i="1" dirty="0">
              <a:solidFill>
                <a:schemeClr val="folHlink"/>
              </a:solidFill>
              <a:effectLst>
                <a:outerShdw blurRad="38100" dist="38100" dir="2700000" algn="tl">
                  <a:srgbClr val="C0C0C0"/>
                </a:outerShdw>
              </a:effectLst>
              <a:latin typeface="+mj-lt"/>
              <a:ea typeface="+mj-ea"/>
              <a:cs typeface="+mj-cs"/>
            </a:endParaRPr>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2</a:t>
            </a:fld>
            <a:endParaRPr lang="en-US" altLang="zh-CN"/>
          </a:p>
        </p:txBody>
      </p:sp>
    </p:spTree>
    <p:extLst>
      <p:ext uri="{BB962C8B-B14F-4D97-AF65-F5344CB8AC3E}">
        <p14:creationId xmlns:p14="http://schemas.microsoft.com/office/powerpoint/2010/main" val="4131938356"/>
      </p:ext>
    </p:extLst>
  </p:cSld>
  <p:clrMapOvr>
    <a:masterClrMapping/>
  </p:clrMapOvr>
  <p:transition advTm="3148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a typeface="宋体" pitchFamily="2" charset="-122"/>
              </a:rPr>
              <a:t>Motivation &amp; Objective  I/II</a:t>
            </a:r>
            <a:endParaRPr lang="zh-CN" altLang="en-US" dirty="0"/>
          </a:p>
        </p:txBody>
      </p:sp>
      <p:sp>
        <p:nvSpPr>
          <p:cNvPr id="3" name="内容占位符 2"/>
          <p:cNvSpPr>
            <a:spLocks noGrp="1"/>
          </p:cNvSpPr>
          <p:nvPr>
            <p:ph idx="1"/>
          </p:nvPr>
        </p:nvSpPr>
        <p:spPr/>
        <p:txBody>
          <a:bodyPr/>
          <a:lstStyle/>
          <a:p>
            <a:r>
              <a:rPr lang="en-US" altLang="zh-CN" dirty="0" smtClean="0"/>
              <a:t>Failed to select courses in </a:t>
            </a:r>
            <a:r>
              <a:rPr lang="en-US" altLang="zh-CN" dirty="0" err="1" smtClean="0"/>
              <a:t>electsys.sjtu</a:t>
            </a:r>
            <a:r>
              <a:rPr lang="en-US" altLang="zh-CN" dirty="0" smtClean="0"/>
              <a:t> !</a:t>
            </a:r>
          </a:p>
          <a:p>
            <a:endParaRPr lang="en-US" altLang="zh-CN"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3</a:t>
            </a:fld>
            <a:endParaRPr lang="en-US" altLang="zh-CN" dirty="0"/>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5691" y="1871387"/>
            <a:ext cx="6088817" cy="4529413"/>
          </a:xfrm>
          <a:prstGeom prst="rect">
            <a:avLst/>
          </a:prstGeom>
        </p:spPr>
      </p:pic>
    </p:spTree>
    <p:extLst>
      <p:ext uri="{BB962C8B-B14F-4D97-AF65-F5344CB8AC3E}">
        <p14:creationId xmlns:p14="http://schemas.microsoft.com/office/powerpoint/2010/main" val="3799240586"/>
      </p:ext>
    </p:extLst>
  </p:cSld>
  <p:clrMapOvr>
    <a:masterClrMapping/>
  </p:clrMapOvr>
  <p:transition advTm="21387"/>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ea typeface="宋体" pitchFamily="2" charset="-122"/>
              </a:rPr>
              <a:t>Motivation &amp; Objective  I/II</a:t>
            </a:r>
            <a:endParaRPr lang="zh-CN" altLang="en-US" dirty="0"/>
          </a:p>
        </p:txBody>
      </p:sp>
      <p:sp>
        <p:nvSpPr>
          <p:cNvPr id="3" name="内容占位符 2"/>
          <p:cNvSpPr>
            <a:spLocks noGrp="1"/>
          </p:cNvSpPr>
          <p:nvPr>
            <p:ph idx="1"/>
          </p:nvPr>
        </p:nvSpPr>
        <p:spPr/>
        <p:txBody>
          <a:bodyPr/>
          <a:lstStyle/>
          <a:p>
            <a:r>
              <a:rPr lang="en-US" altLang="zh-CN" dirty="0" smtClean="0"/>
              <a:t>We propose to integrate </a:t>
            </a:r>
            <a:r>
              <a:rPr lang="en-US" altLang="zh-CN" dirty="0">
                <a:solidFill>
                  <a:srgbClr val="FF0000"/>
                </a:solidFill>
              </a:rPr>
              <a:t>60GHz wireless </a:t>
            </a:r>
            <a:r>
              <a:rPr lang="en-US" altLang="zh-CN" dirty="0" smtClean="0">
                <a:solidFill>
                  <a:srgbClr val="FF0000"/>
                </a:solidFill>
              </a:rPr>
              <a:t>links </a:t>
            </a:r>
            <a:r>
              <a:rPr lang="en-US" altLang="zh-CN" dirty="0" smtClean="0"/>
              <a:t>into </a:t>
            </a:r>
            <a:r>
              <a:rPr lang="en-US" altLang="zh-CN" i="1" dirty="0" smtClean="0"/>
              <a:t>data center network</a:t>
            </a:r>
            <a:r>
              <a:rPr lang="en-US" altLang="zh-CN" dirty="0" smtClean="0"/>
              <a:t>(DCN)</a:t>
            </a:r>
          </a:p>
          <a:p>
            <a:endParaRPr lang="en-US" altLang="zh-CN" dirty="0" smtClean="0"/>
          </a:p>
          <a:p>
            <a:r>
              <a:rPr lang="en-US" altLang="zh-CN" dirty="0" smtClean="0"/>
              <a:t>Objectives: </a:t>
            </a:r>
            <a:endParaRPr lang="en-US" altLang="zh-CN" dirty="0"/>
          </a:p>
          <a:p>
            <a:pPr lvl="1"/>
            <a:r>
              <a:rPr lang="en-US" altLang="zh-CN" dirty="0" smtClean="0"/>
              <a:t>Relieve the hotspots.</a:t>
            </a:r>
          </a:p>
          <a:p>
            <a:pPr marL="0" indent="0">
              <a:buNone/>
            </a:pPr>
            <a:endParaRPr lang="en-US" altLang="zh-CN" dirty="0" smtClean="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4</a:t>
            </a:fld>
            <a:endParaRPr lang="en-US" altLang="zh-CN"/>
          </a:p>
        </p:txBody>
      </p:sp>
    </p:spTree>
    <p:extLst>
      <p:ext uri="{BB962C8B-B14F-4D97-AF65-F5344CB8AC3E}">
        <p14:creationId xmlns:p14="http://schemas.microsoft.com/office/powerpoint/2010/main" val="2775037117"/>
      </p:ext>
    </p:extLst>
  </p:cSld>
  <p:clrMapOvr>
    <a:masterClrMapping/>
  </p:clrMapOvr>
  <p:transition advTm="44446"/>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1"/>
            <a:r>
              <a:rPr lang="en-US" altLang="zh-CN" b="1" dirty="0">
                <a:latin typeface="Rockwell" pitchFamily="18" charset="0"/>
                <a:ea typeface="黑体" pitchFamily="49" charset="-122"/>
              </a:rPr>
              <a:t>Fat-Tree </a:t>
            </a:r>
            <a:r>
              <a:rPr lang="en-US" altLang="zh-CN" b="1" dirty="0" smtClean="0">
                <a:latin typeface="Rockwell" pitchFamily="18" charset="0"/>
                <a:ea typeface="黑体" pitchFamily="49" charset="-122"/>
              </a:rPr>
              <a:t>Topology</a:t>
            </a:r>
            <a:endParaRPr lang="zh-CN" altLang="en-US"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5</a:t>
            </a:fld>
            <a:endParaRPr lang="en-US" altLang="zh-CN"/>
          </a:p>
        </p:txBody>
      </p:sp>
      <p:sp>
        <p:nvSpPr>
          <p:cNvPr id="9" name="内容占位符 8"/>
          <p:cNvSpPr>
            <a:spLocks noGrp="1"/>
          </p:cNvSpPr>
          <p:nvPr>
            <p:ph idx="1"/>
          </p:nvPr>
        </p:nvSpPr>
        <p:spPr/>
        <p:txBody>
          <a:bodyPr/>
          <a:lstStyle/>
          <a:p>
            <a:pPr marL="0" indent="0">
              <a:buNone/>
            </a:pPr>
            <a:endParaRPr lang="en-US" altLang="zh-CN" dirty="0"/>
          </a:p>
          <a:p>
            <a:endParaRPr lang="en-US" altLang="zh-CN" dirty="0" smtClean="0"/>
          </a:p>
        </p:txBody>
      </p:sp>
      <p:pic>
        <p:nvPicPr>
          <p:cNvPr id="11" name="图片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051772"/>
            <a:ext cx="7264400" cy="3252972"/>
          </a:xfrm>
          <a:prstGeom prst="rect">
            <a:avLst/>
          </a:prstGeom>
        </p:spPr>
      </p:pic>
      <p:sp>
        <p:nvSpPr>
          <p:cNvPr id="4" name="圆角矩形 3"/>
          <p:cNvSpPr/>
          <p:nvPr/>
        </p:nvSpPr>
        <p:spPr bwMode="auto">
          <a:xfrm>
            <a:off x="6057900" y="3020291"/>
            <a:ext cx="422031" cy="298938"/>
          </a:xfrm>
          <a:prstGeom prst="roundRect">
            <a:avLst/>
          </a:prstGeom>
          <a:no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
                <a:schemeClr val="bg1"/>
              </a:buClr>
              <a:buSzPct val="100000"/>
              <a:buFontTx/>
              <a:buNone/>
              <a:tabLst/>
            </a:pPr>
            <a:endParaRPr kumimoji="0" lang="zh-CN" altLang="en-US" sz="2400" b="0" i="0" u="none" strike="noStrike" cap="none" normalizeH="0" baseline="-25000" smtClean="0">
              <a:ln>
                <a:noFill/>
              </a:ln>
              <a:solidFill>
                <a:schemeClr val="tx1"/>
              </a:solidFill>
              <a:effectLst>
                <a:outerShdw blurRad="38100" dist="38100" dir="2700000" algn="tl">
                  <a:srgbClr val="000000">
                    <a:alpha val="43137"/>
                  </a:srgbClr>
                </a:outerShdw>
              </a:effectLst>
              <a:latin typeface="Arial" charset="0"/>
            </a:endParaRPr>
          </a:p>
        </p:txBody>
      </p:sp>
      <p:cxnSp>
        <p:nvCxnSpPr>
          <p:cNvPr id="7" name="直接箭头连接符 6"/>
          <p:cNvCxnSpPr>
            <a:endCxn id="8" idx="0"/>
          </p:cNvCxnSpPr>
          <p:nvPr/>
        </p:nvCxnSpPr>
        <p:spPr bwMode="auto">
          <a:xfrm>
            <a:off x="6477489" y="3169760"/>
            <a:ext cx="842597" cy="81181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8" name="文本框 7"/>
          <p:cNvSpPr txBox="1"/>
          <p:nvPr/>
        </p:nvSpPr>
        <p:spPr>
          <a:xfrm>
            <a:off x="6253286" y="3981579"/>
            <a:ext cx="2133599" cy="584775"/>
          </a:xfrm>
          <a:prstGeom prst="rect">
            <a:avLst/>
          </a:prstGeom>
          <a:noFill/>
        </p:spPr>
        <p:txBody>
          <a:bodyPr wrap="square" rtlCol="0">
            <a:spAutoFit/>
          </a:bodyPr>
          <a:lstStyle/>
          <a:p>
            <a:r>
              <a:rPr lang="en-US" altLang="zh-CN" b="1" dirty="0" smtClean="0">
                <a:solidFill>
                  <a:srgbClr val="FF0000"/>
                </a:solidFill>
              </a:rPr>
              <a:t>Top of Rack Switch</a:t>
            </a:r>
          </a:p>
          <a:p>
            <a:r>
              <a:rPr lang="en-US" altLang="zh-CN" b="1" dirty="0" smtClean="0">
                <a:solidFill>
                  <a:srgbClr val="FF0000"/>
                </a:solidFill>
              </a:rPr>
              <a:t>(</a:t>
            </a:r>
            <a:r>
              <a:rPr lang="en-US" altLang="zh-CN" b="1" dirty="0" err="1" smtClean="0">
                <a:solidFill>
                  <a:srgbClr val="FF0000"/>
                </a:solidFill>
              </a:rPr>
              <a:t>ToR</a:t>
            </a:r>
            <a:r>
              <a:rPr lang="en-US" altLang="zh-CN" b="1" dirty="0" smtClean="0">
                <a:solidFill>
                  <a:srgbClr val="FF0000"/>
                </a:solidFill>
              </a:rPr>
              <a:t>)</a:t>
            </a:r>
            <a:endParaRPr lang="zh-CN" altLang="en-US" b="1" dirty="0">
              <a:solidFill>
                <a:srgbClr val="FF0000"/>
              </a:solidFill>
            </a:endParaRPr>
          </a:p>
        </p:txBody>
      </p:sp>
      <p:sp>
        <p:nvSpPr>
          <p:cNvPr id="20" name="右大括号 19"/>
          <p:cNvSpPr/>
          <p:nvPr/>
        </p:nvSpPr>
        <p:spPr bwMode="auto">
          <a:xfrm>
            <a:off x="7391400" y="1409700"/>
            <a:ext cx="503156" cy="2286000"/>
          </a:xfrm>
          <a:prstGeom prst="rightBrace">
            <a:avLst/>
          </a:prstGeom>
          <a:ln w="19050">
            <a:solidFill>
              <a:schemeClr val="tx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
                <a:schemeClr val="bg1"/>
              </a:buClr>
              <a:buSzPct val="100000"/>
              <a:buFontTx/>
              <a:buNone/>
              <a:tabLst/>
            </a:pPr>
            <a:endParaRPr kumimoji="0" lang="zh-CN" altLang="en-US" sz="2400" b="0" i="0" u="none" strike="noStrike" cap="none" normalizeH="0" baseline="-25000" dirty="0" smtClean="0">
              <a:ln>
                <a:noFill/>
              </a:ln>
              <a:solidFill>
                <a:schemeClr val="tx1"/>
              </a:solidFill>
              <a:effectLst>
                <a:outerShdw blurRad="38100" dist="38100" dir="2700000" algn="tl">
                  <a:srgbClr val="000000">
                    <a:alpha val="43137"/>
                  </a:srgbClr>
                </a:outerShdw>
              </a:effectLst>
              <a:latin typeface="Arial" charset="0"/>
            </a:endParaRPr>
          </a:p>
        </p:txBody>
      </p:sp>
      <p:sp>
        <p:nvSpPr>
          <p:cNvPr id="21" name="文本框 20"/>
          <p:cNvSpPr txBox="1"/>
          <p:nvPr/>
        </p:nvSpPr>
        <p:spPr>
          <a:xfrm>
            <a:off x="7867149" y="2324367"/>
            <a:ext cx="1074333" cy="338554"/>
          </a:xfrm>
          <a:prstGeom prst="rect">
            <a:avLst/>
          </a:prstGeom>
          <a:noFill/>
        </p:spPr>
        <p:txBody>
          <a:bodyPr wrap="none" rtlCol="0">
            <a:spAutoFit/>
          </a:bodyPr>
          <a:lstStyle/>
          <a:p>
            <a:r>
              <a:rPr lang="en-US" altLang="zh-CN" b="1" dirty="0" smtClean="0"/>
              <a:t>Switches</a:t>
            </a:r>
            <a:endParaRPr lang="zh-CN" altLang="en-US" b="1" dirty="0"/>
          </a:p>
        </p:txBody>
      </p:sp>
      <p:sp>
        <p:nvSpPr>
          <p:cNvPr id="22" name="椭圆 21"/>
          <p:cNvSpPr/>
          <p:nvPr/>
        </p:nvSpPr>
        <p:spPr bwMode="auto">
          <a:xfrm>
            <a:off x="2294477" y="3319229"/>
            <a:ext cx="1511300" cy="638050"/>
          </a:xfrm>
          <a:prstGeom prst="ellipse">
            <a:avLst/>
          </a:prstGeom>
          <a:noFill/>
          <a:ln>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
                <a:schemeClr val="bg1"/>
              </a:buClr>
              <a:buSzPct val="100000"/>
              <a:buFontTx/>
              <a:buNone/>
              <a:tabLst/>
            </a:pPr>
            <a:endParaRPr kumimoji="0" lang="zh-CN" altLang="en-US" sz="2400" b="0" i="0" u="none" strike="noStrike" cap="none" normalizeH="0" baseline="-25000" smtClean="0">
              <a:ln>
                <a:noFill/>
              </a:ln>
              <a:solidFill>
                <a:schemeClr val="tx1"/>
              </a:solidFill>
              <a:effectLst>
                <a:outerShdw blurRad="38100" dist="38100" dir="2700000" algn="tl">
                  <a:srgbClr val="000000">
                    <a:alpha val="43137"/>
                  </a:srgbClr>
                </a:outerShdw>
              </a:effectLst>
              <a:latin typeface="Arial" charset="0"/>
            </a:endParaRPr>
          </a:p>
        </p:txBody>
      </p:sp>
      <p:cxnSp>
        <p:nvCxnSpPr>
          <p:cNvPr id="24" name="直接箭头连接符 23"/>
          <p:cNvCxnSpPr>
            <a:stCxn id="22" idx="5"/>
          </p:cNvCxnSpPr>
          <p:nvPr/>
        </p:nvCxnSpPr>
        <p:spPr bwMode="auto">
          <a:xfrm>
            <a:off x="3584452" y="3863839"/>
            <a:ext cx="379158" cy="60656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6" name="文本框 16"/>
          <p:cNvSpPr txBox="1"/>
          <p:nvPr/>
        </p:nvSpPr>
        <p:spPr>
          <a:xfrm>
            <a:off x="3489589" y="4470400"/>
            <a:ext cx="948041" cy="338554"/>
          </a:xfrm>
          <a:prstGeom prst="rect">
            <a:avLst/>
          </a:prstGeom>
          <a:noFill/>
        </p:spPr>
        <p:txBody>
          <a:bodyPr wrap="square" rtlCol="0">
            <a:spAutoFit/>
          </a:bodyPr>
          <a:lstStyle>
            <a:defPPr>
              <a:defRPr lang="en-US"/>
            </a:defPPr>
            <a:lvl1pPr algn="l" rtl="0" fontAlgn="base">
              <a:spcBef>
                <a:spcPct val="0"/>
              </a:spcBef>
              <a:spcAft>
                <a:spcPct val="0"/>
              </a:spcAft>
              <a:defRPr sz="2400" kern="1200" baseline="-25000">
                <a:solidFill>
                  <a:schemeClr val="tx1"/>
                </a:solidFill>
                <a:latin typeface="Arial" charset="0"/>
                <a:ea typeface="宋体" pitchFamily="2" charset="-122"/>
                <a:cs typeface="+mn-cs"/>
              </a:defRPr>
            </a:lvl1pPr>
            <a:lvl2pPr marL="457200" algn="l" rtl="0" fontAlgn="base">
              <a:spcBef>
                <a:spcPct val="0"/>
              </a:spcBef>
              <a:spcAft>
                <a:spcPct val="0"/>
              </a:spcAft>
              <a:defRPr sz="2400" kern="1200" baseline="-25000">
                <a:solidFill>
                  <a:schemeClr val="tx1"/>
                </a:solidFill>
                <a:latin typeface="Arial" charset="0"/>
                <a:ea typeface="宋体" pitchFamily="2" charset="-122"/>
                <a:cs typeface="+mn-cs"/>
              </a:defRPr>
            </a:lvl2pPr>
            <a:lvl3pPr marL="914400" algn="l" rtl="0" fontAlgn="base">
              <a:spcBef>
                <a:spcPct val="0"/>
              </a:spcBef>
              <a:spcAft>
                <a:spcPct val="0"/>
              </a:spcAft>
              <a:defRPr sz="2400" kern="1200" baseline="-25000">
                <a:solidFill>
                  <a:schemeClr val="tx1"/>
                </a:solidFill>
                <a:latin typeface="Arial" charset="0"/>
                <a:ea typeface="宋体" pitchFamily="2" charset="-122"/>
                <a:cs typeface="+mn-cs"/>
              </a:defRPr>
            </a:lvl3pPr>
            <a:lvl4pPr marL="1371600" algn="l" rtl="0" fontAlgn="base">
              <a:spcBef>
                <a:spcPct val="0"/>
              </a:spcBef>
              <a:spcAft>
                <a:spcPct val="0"/>
              </a:spcAft>
              <a:defRPr sz="2400" kern="1200" baseline="-25000">
                <a:solidFill>
                  <a:schemeClr val="tx1"/>
                </a:solidFill>
                <a:latin typeface="Arial" charset="0"/>
                <a:ea typeface="宋体" pitchFamily="2" charset="-122"/>
                <a:cs typeface="+mn-cs"/>
              </a:defRPr>
            </a:lvl4pPr>
            <a:lvl5pPr marL="1828800" algn="l" rtl="0" fontAlgn="base">
              <a:spcBef>
                <a:spcPct val="0"/>
              </a:spcBef>
              <a:spcAft>
                <a:spcPct val="0"/>
              </a:spcAft>
              <a:defRPr sz="2400" kern="1200" baseline="-25000">
                <a:solidFill>
                  <a:schemeClr val="tx1"/>
                </a:solidFill>
                <a:latin typeface="Arial" charset="0"/>
                <a:ea typeface="宋体" pitchFamily="2" charset="-122"/>
                <a:cs typeface="+mn-cs"/>
              </a:defRPr>
            </a:lvl5pPr>
            <a:lvl6pPr marL="2286000" algn="l" defTabSz="914400" rtl="0" eaLnBrk="1" latinLnBrk="0" hangingPunct="1">
              <a:defRPr sz="2400" kern="1200" baseline="-25000">
                <a:solidFill>
                  <a:schemeClr val="tx1"/>
                </a:solidFill>
                <a:latin typeface="Arial" charset="0"/>
                <a:ea typeface="宋体" pitchFamily="2" charset="-122"/>
                <a:cs typeface="+mn-cs"/>
              </a:defRPr>
            </a:lvl6pPr>
            <a:lvl7pPr marL="2743200" algn="l" defTabSz="914400" rtl="0" eaLnBrk="1" latinLnBrk="0" hangingPunct="1">
              <a:defRPr sz="2400" kern="1200" baseline="-25000">
                <a:solidFill>
                  <a:schemeClr val="tx1"/>
                </a:solidFill>
                <a:latin typeface="Arial" charset="0"/>
                <a:ea typeface="宋体" pitchFamily="2" charset="-122"/>
                <a:cs typeface="+mn-cs"/>
              </a:defRPr>
            </a:lvl7pPr>
            <a:lvl8pPr marL="3200400" algn="l" defTabSz="914400" rtl="0" eaLnBrk="1" latinLnBrk="0" hangingPunct="1">
              <a:defRPr sz="2400" kern="1200" baseline="-25000">
                <a:solidFill>
                  <a:schemeClr val="tx1"/>
                </a:solidFill>
                <a:latin typeface="Arial" charset="0"/>
                <a:ea typeface="宋体" pitchFamily="2" charset="-122"/>
                <a:cs typeface="+mn-cs"/>
              </a:defRPr>
            </a:lvl8pPr>
            <a:lvl9pPr marL="3657600" algn="l" defTabSz="914400" rtl="0" eaLnBrk="1" latinLnBrk="0" hangingPunct="1">
              <a:defRPr sz="2400" kern="1200" baseline="-25000">
                <a:solidFill>
                  <a:schemeClr val="tx1"/>
                </a:solidFill>
                <a:latin typeface="Arial" charset="0"/>
                <a:ea typeface="宋体" pitchFamily="2" charset="-122"/>
                <a:cs typeface="+mn-cs"/>
              </a:defRPr>
            </a:lvl9pPr>
          </a:lstStyle>
          <a:p>
            <a:r>
              <a:rPr lang="en-US" altLang="zh-CN" b="1" dirty="0" smtClean="0"/>
              <a:t>Servers</a:t>
            </a:r>
            <a:endParaRPr lang="zh-CN" altLang="en-US" b="1" dirty="0"/>
          </a:p>
        </p:txBody>
      </p:sp>
    </p:spTree>
    <p:extLst>
      <p:ext uri="{BB962C8B-B14F-4D97-AF65-F5344CB8AC3E}">
        <p14:creationId xmlns:p14="http://schemas.microsoft.com/office/powerpoint/2010/main" val="3572938543"/>
      </p:ext>
    </p:extLst>
  </p:cSld>
  <p:clrMapOvr>
    <a:masterClrMapping/>
  </p:clrMapOvr>
  <p:transition advTm="55665"/>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dirty="0"/>
              <a:t>Design of  Wireless </a:t>
            </a:r>
            <a:r>
              <a:rPr lang="en-US" altLang="zh-CN" sz="2800" b="1" dirty="0" err="1"/>
              <a:t>Neighborways</a:t>
            </a:r>
            <a:endParaRPr lang="zh-CN" altLang="en-US" sz="2800"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6</a:t>
            </a:fld>
            <a:endParaRPr lang="en-US" altLang="zh-CN"/>
          </a:p>
        </p:txBody>
      </p:sp>
      <p:sp>
        <p:nvSpPr>
          <p:cNvPr id="7" name="内容占位符 6"/>
          <p:cNvSpPr>
            <a:spLocks noGrp="1"/>
          </p:cNvSpPr>
          <p:nvPr>
            <p:ph idx="1"/>
          </p:nvPr>
        </p:nvSpPr>
        <p:spPr/>
        <p:txBody>
          <a:bodyPr/>
          <a:lstStyle/>
          <a:p>
            <a:r>
              <a:rPr lang="en-US" altLang="zh-CN" dirty="0" smtClean="0"/>
              <a:t>There are four 60GHz directional antennas on each </a:t>
            </a:r>
            <a:r>
              <a:rPr lang="en-US" altLang="zh-CN" dirty="0" err="1" smtClean="0"/>
              <a:t>ToR</a:t>
            </a:r>
            <a:r>
              <a:rPr lang="en-US" altLang="zh-CN" dirty="0" smtClean="0"/>
              <a:t>, establishing wireless links with four neighboring </a:t>
            </a:r>
            <a:r>
              <a:rPr lang="en-US" altLang="zh-CN" dirty="0" err="1" smtClean="0"/>
              <a:t>ToR</a:t>
            </a:r>
            <a:r>
              <a:rPr lang="en-US" altLang="zh-CN" dirty="0" smtClean="0"/>
              <a:t> switch around.</a:t>
            </a:r>
          </a:p>
          <a:p>
            <a:endParaRPr lang="en-US" altLang="zh-CN" dirty="0" smtClean="0"/>
          </a:p>
          <a:p>
            <a:endParaRPr lang="zh-CN" altLang="en-US" dirty="0"/>
          </a:p>
        </p:txBody>
      </p:sp>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608" y="2751204"/>
            <a:ext cx="7972392" cy="2938396"/>
          </a:xfrm>
          <a:prstGeom prst="rect">
            <a:avLst/>
          </a:prstGeom>
        </p:spPr>
      </p:pic>
    </p:spTree>
    <p:extLst>
      <p:ext uri="{BB962C8B-B14F-4D97-AF65-F5344CB8AC3E}">
        <p14:creationId xmlns:p14="http://schemas.microsoft.com/office/powerpoint/2010/main" val="1875136340"/>
      </p:ext>
    </p:extLst>
  </p:cSld>
  <p:clrMapOvr>
    <a:masterClrMapping/>
  </p:clrMapOvr>
  <p:transition advTm="50592"/>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dirty="0"/>
              <a:t>Design of  Wireless </a:t>
            </a:r>
            <a:r>
              <a:rPr lang="en-US" altLang="zh-CN" sz="2800" b="1" dirty="0" err="1"/>
              <a:t>Neighborways</a:t>
            </a:r>
            <a:endParaRPr lang="zh-CN" altLang="en-US" sz="2800"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7</a:t>
            </a:fld>
            <a:endParaRPr lang="en-US" altLang="zh-CN"/>
          </a:p>
        </p:txBody>
      </p:sp>
      <p:sp>
        <p:nvSpPr>
          <p:cNvPr id="7" name="内容占位符 6"/>
          <p:cNvSpPr>
            <a:spLocks noGrp="1"/>
          </p:cNvSpPr>
          <p:nvPr>
            <p:ph idx="1"/>
          </p:nvPr>
        </p:nvSpPr>
        <p:spPr/>
        <p:txBody>
          <a:bodyPr/>
          <a:lstStyle/>
          <a:p>
            <a:r>
              <a:rPr lang="en-US" altLang="zh-CN" sz="2400" dirty="0" smtClean="0"/>
              <a:t>There are three steps in a complete transmission.</a:t>
            </a:r>
            <a:endParaRPr lang="zh-CN" altLang="en-US" sz="2400" dirty="0"/>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3481" y="1765910"/>
            <a:ext cx="6662738" cy="5015890"/>
          </a:xfrm>
          <a:prstGeom prst="rect">
            <a:avLst/>
          </a:prstGeom>
        </p:spPr>
      </p:pic>
      <p:cxnSp>
        <p:nvCxnSpPr>
          <p:cNvPr id="6" name="直接箭头连接符 5"/>
          <p:cNvCxnSpPr/>
          <p:nvPr/>
        </p:nvCxnSpPr>
        <p:spPr bwMode="auto">
          <a:xfrm>
            <a:off x="2501900" y="1765910"/>
            <a:ext cx="406400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2138223957"/>
      </p:ext>
    </p:extLst>
  </p:cSld>
  <p:clrMapOvr>
    <a:masterClrMapping/>
  </p:clrMapOvr>
  <p:transition advTm="93185"/>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2800" b="1" dirty="0"/>
              <a:t>Design of  Wireless </a:t>
            </a:r>
            <a:r>
              <a:rPr lang="en-US" altLang="zh-CN" sz="2800" b="1" dirty="0" err="1"/>
              <a:t>Neighborways</a:t>
            </a:r>
            <a:endParaRPr lang="zh-CN" altLang="en-US" sz="2800" b="1" dirty="0"/>
          </a:p>
        </p:txBody>
      </p:sp>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8</a:t>
            </a:fld>
            <a:endParaRPr lang="en-US" altLang="zh-CN"/>
          </a:p>
        </p:txBody>
      </p:sp>
      <p:sp>
        <p:nvSpPr>
          <p:cNvPr id="7" name="内容占位符 6"/>
          <p:cNvSpPr>
            <a:spLocks noGrp="1"/>
          </p:cNvSpPr>
          <p:nvPr>
            <p:ph idx="1"/>
          </p:nvPr>
        </p:nvSpPr>
        <p:spPr/>
        <p:txBody>
          <a:bodyPr/>
          <a:lstStyle/>
          <a:p>
            <a:r>
              <a:rPr lang="en-US" altLang="zh-CN" sz="2400" dirty="0" smtClean="0"/>
              <a:t>There are three steps in a complete transmission.</a:t>
            </a:r>
            <a:endParaRPr lang="zh-CN" altLang="en-US" sz="2400" dirty="0"/>
          </a:p>
        </p:txBody>
      </p:sp>
      <p:cxnSp>
        <p:nvCxnSpPr>
          <p:cNvPr id="6" name="直接箭头连接符 5"/>
          <p:cNvCxnSpPr/>
          <p:nvPr/>
        </p:nvCxnSpPr>
        <p:spPr bwMode="auto">
          <a:xfrm>
            <a:off x="2501900" y="1765910"/>
            <a:ext cx="4064000" cy="0"/>
          </a:xfrm>
          <a:prstGeom prst="straightConnector1">
            <a:avLst/>
          </a:prstGeom>
          <a:solidFill>
            <a:schemeClr val="accent1"/>
          </a:solidFill>
          <a:ln w="57150" cap="flat" cmpd="sng" algn="ctr">
            <a:solidFill>
              <a:schemeClr val="tx1"/>
            </a:solidFill>
            <a:prstDash val="solid"/>
            <a:round/>
            <a:headEnd type="none" w="med" len="med"/>
            <a:tailEnd type="triangle"/>
          </a:ln>
          <a:effectLst/>
        </p:spPr>
      </p:cxnSp>
      <p:pic>
        <p:nvPicPr>
          <p:cNvPr id="8" name="图片 7"/>
          <p:cNvPicPr>
            <a:picLocks noChangeAspect="1"/>
          </p:cNvPicPr>
          <p:nvPr/>
        </p:nvPicPr>
        <p:blipFill>
          <a:blip r:embed="rId3"/>
          <a:stretch>
            <a:fillRect/>
          </a:stretch>
        </p:blipFill>
        <p:spPr>
          <a:xfrm>
            <a:off x="815378" y="2163868"/>
            <a:ext cx="7589444" cy="4236932"/>
          </a:xfrm>
          <a:prstGeom prst="rect">
            <a:avLst/>
          </a:prstGeom>
        </p:spPr>
      </p:pic>
    </p:spTree>
    <p:extLst>
      <p:ext uri="{BB962C8B-B14F-4D97-AF65-F5344CB8AC3E}">
        <p14:creationId xmlns:p14="http://schemas.microsoft.com/office/powerpoint/2010/main" val="2432076537"/>
      </p:ext>
    </p:extLst>
  </p:cSld>
  <p:clrMapOvr>
    <a:masterClrMapping/>
  </p:clrMapOvr>
  <p:transition advTm="50398"/>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a:t>IP Address Setting</a:t>
            </a:r>
            <a:endParaRPr lang="zh-CN" altLang="en-US" dirty="0"/>
          </a:p>
        </p:txBody>
      </p:sp>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lstStyle/>
              <a:p>
                <a:r>
                  <a:rPr lang="en-US" altLang="zh-CN" dirty="0" smtClean="0"/>
                  <a:t>Offloading Factor:</a:t>
                </a:r>
                <a14:m>
                  <m:oMath xmlns:m="http://schemas.openxmlformats.org/officeDocument/2006/math">
                    <m:r>
                      <a:rPr lang="en-US" altLang="zh-CN" b="0" i="0" smtClean="0">
                        <a:latin typeface="Cambria Math" panose="02040503050406030204" pitchFamily="18" charset="0"/>
                        <a:ea typeface="Cambria Math" panose="02040503050406030204" pitchFamily="18" charset="0"/>
                      </a:rPr>
                      <m:t> </m:t>
                    </m:r>
                    <m:r>
                      <m:rPr>
                        <m:sty m:val="p"/>
                      </m:rPr>
                      <a:rPr lang="el-GR" altLang="zh-CN" i="1" smtClean="0">
                        <a:latin typeface="Cambria Math" panose="02040503050406030204" pitchFamily="18" charset="0"/>
                        <a:ea typeface="Cambria Math" panose="02040503050406030204" pitchFamily="18" charset="0"/>
                      </a:rPr>
                      <m:t>α</m:t>
                    </m:r>
                    <m:r>
                      <a:rPr lang="en-US" altLang="zh-CN" i="1" smtClean="0">
                        <a:latin typeface="Cambria Math" panose="02040503050406030204" pitchFamily="18" charset="0"/>
                        <a:ea typeface="Cambria Math" panose="02040503050406030204" pitchFamily="18" charset="0"/>
                      </a:rPr>
                      <m:t>=</m:t>
                    </m:r>
                    <m:r>
                      <a:rPr lang="en-US" altLang="zh-CN" b="0" i="1" smtClean="0">
                        <a:latin typeface="Cambria Math" panose="02040503050406030204" pitchFamily="18" charset="0"/>
                        <a:ea typeface="Cambria Math" panose="02040503050406030204" pitchFamily="18" charset="0"/>
                      </a:rPr>
                      <m:t> </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𝑛</m:t>
                        </m:r>
                      </m:e>
                      <m:sub>
                        <m:r>
                          <a:rPr lang="en-US" altLang="zh-CN" b="0" i="1" smtClean="0">
                            <a:latin typeface="Cambria Math" panose="02040503050406030204" pitchFamily="18" charset="0"/>
                            <a:ea typeface="Cambria Math" panose="02040503050406030204" pitchFamily="18" charset="0"/>
                          </a:rPr>
                          <m:t>𝑠</m:t>
                        </m:r>
                      </m:sub>
                    </m:sSub>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𝑛</m:t>
                        </m:r>
                      </m:e>
                      <m:sub>
                        <m:r>
                          <a:rPr lang="en-US" altLang="zh-CN" b="0" i="1" smtClean="0">
                            <a:latin typeface="Cambria Math" panose="02040503050406030204" pitchFamily="18" charset="0"/>
                            <a:ea typeface="Cambria Math" panose="02040503050406030204" pitchFamily="18" charset="0"/>
                          </a:rPr>
                          <m:t>𝑑</m:t>
                        </m:r>
                      </m:sub>
                    </m:sSub>
                    <m:r>
                      <a:rPr lang="en-US" altLang="zh-CN" b="0" i="1" smtClean="0">
                        <a:latin typeface="Cambria Math" panose="02040503050406030204" pitchFamily="18" charset="0"/>
                        <a:ea typeface="Cambria Math" panose="02040503050406030204" pitchFamily="18" charset="0"/>
                      </a:rPr>
                      <m:t> −</m:t>
                    </m:r>
                    <m:r>
                      <a:rPr lang="en-US" altLang="zh-CN" b="0" i="1" smtClean="0">
                        <a:latin typeface="Cambria Math" panose="02040503050406030204" pitchFamily="18" charset="0"/>
                        <a:ea typeface="Cambria Math" panose="02040503050406030204" pitchFamily="18" charset="0"/>
                      </a:rPr>
                      <m:t>𝑛</m:t>
                    </m:r>
                  </m:oMath>
                </a14:m>
                <a:endParaRPr lang="en-US" altLang="zh-CN" b="0" dirty="0" smtClean="0">
                  <a:ea typeface="Cambria Math" panose="02040503050406030204" pitchFamily="18" charset="0"/>
                </a:endParaRPr>
              </a:p>
              <a:p>
                <a:endParaRPr lang="en-US" altLang="zh-CN" b="0" dirty="0" smtClean="0">
                  <a:ea typeface="Cambria Math" panose="02040503050406030204" pitchFamily="18" charset="0"/>
                </a:endParaRPr>
              </a:p>
              <a:p>
                <a:r>
                  <a:rPr lang="en-US" altLang="zh-CN" dirty="0" smtClean="0">
                    <a:ea typeface="Cambria Math" panose="02040503050406030204" pitchFamily="18" charset="0"/>
                  </a:rPr>
                  <a:t>Optimizing Problem</a:t>
                </a:r>
                <a:r>
                  <a:rPr lang="en-US" altLang="zh-CN" dirty="0" smtClean="0">
                    <a:ea typeface="Cambria Math" panose="02040503050406030204" pitchFamily="18" charset="0"/>
                  </a:rPr>
                  <a:t>:</a:t>
                </a:r>
                <a:endParaRPr lang="en-US" altLang="zh-CN" dirty="0" smtClean="0">
                  <a:ea typeface="Cambria Math" panose="02040503050406030204" pitchFamily="18" charset="0"/>
                </a:endParaRPr>
              </a:p>
              <a:p>
                <a:endParaRPr lang="en-US" altLang="zh-CN" b="0" dirty="0">
                  <a:ea typeface="Cambria Math" panose="02040503050406030204" pitchFamily="18" charset="0"/>
                </a:endParaRPr>
              </a:p>
              <a:p>
                <a:pPr marL="457200" lvl="1" indent="0">
                  <a:buNone/>
                </a:pPr>
                <a:r>
                  <a:rPr lang="en-US" altLang="zh-CN" b="0" dirty="0" smtClean="0">
                    <a:solidFill>
                      <a:schemeClr val="tx1"/>
                    </a:solidFill>
                    <a:ea typeface="Cambria Math" panose="02040503050406030204" pitchFamily="18" charset="0"/>
                  </a:rPr>
                  <a:t>			</a:t>
                </a:r>
                <a:r>
                  <a:rPr lang="en-US" altLang="zh-CN" sz="3600" b="0" dirty="0">
                    <a:solidFill>
                      <a:schemeClr val="tx1"/>
                    </a:solidFill>
                    <a:ea typeface="Cambria Math" panose="02040503050406030204" pitchFamily="18" charset="0"/>
                  </a:rPr>
                  <a:t>m</a:t>
                </a:r>
                <a:r>
                  <a:rPr lang="en-US" altLang="zh-CN" sz="3600" b="0" dirty="0" smtClean="0">
                    <a:solidFill>
                      <a:schemeClr val="tx1"/>
                    </a:solidFill>
                    <a:ea typeface="Cambria Math" panose="02040503050406030204" pitchFamily="18" charset="0"/>
                  </a:rPr>
                  <a:t>ax</a:t>
                </a:r>
                <a:endParaRPr lang="en-US" altLang="zh-CN" sz="3600" b="0" dirty="0" smtClean="0">
                  <a:solidFill>
                    <a:schemeClr val="tx1"/>
                  </a:solidFill>
                  <a:ea typeface="Cambria Math" panose="02040503050406030204" pitchFamily="18" charset="0"/>
                </a:endParaRPr>
              </a:p>
              <a:p>
                <a:pPr marL="457200" lvl="1" indent="0" algn="ctr">
                  <a:buNone/>
                </a:pPr>
                <a:endParaRPr lang="en-US" altLang="zh-CN" sz="3600" b="0" dirty="0">
                  <a:solidFill>
                    <a:schemeClr val="tx1"/>
                  </a:solidFill>
                  <a:effectLst/>
                  <a:ea typeface="Cambria Math" panose="02040503050406030204" pitchFamily="18" charset="0"/>
                </a:endParaRPr>
              </a:p>
              <a:p>
                <a:pPr marL="457200" lvl="1" indent="0" algn="ctr">
                  <a:buNone/>
                </a:pPr>
                <a:r>
                  <a:rPr lang="en-US" altLang="zh-CN" sz="3200" b="0" dirty="0" err="1" smtClean="0">
                    <a:solidFill>
                      <a:schemeClr val="tx1"/>
                    </a:solidFill>
                    <a:effectLst/>
                    <a:ea typeface="Cambria Math" panose="02040503050406030204" pitchFamily="18" charset="0"/>
                  </a:rPr>
                  <a:t>s.t.</a:t>
                </a:r>
                <a:r>
                  <a:rPr lang="en-US" altLang="zh-CN" sz="3200" b="0" dirty="0" smtClean="0">
                    <a:solidFill>
                      <a:schemeClr val="tx1"/>
                    </a:solidFill>
                    <a:effectLst/>
                    <a:ea typeface="Cambria Math" panose="02040503050406030204" pitchFamily="18" charset="0"/>
                  </a:rPr>
                  <a:t>    Topology Contraints</a:t>
                </a:r>
                <a:r>
                  <a:rPr lang="zh-CN" altLang="zh-CN" sz="3200" dirty="0">
                    <a:effectLst/>
                  </a:rPr>
                  <a:t> </a:t>
                </a:r>
                <a14:m>
                  <m:oMath xmlns:m="http://schemas.openxmlformats.org/officeDocument/2006/math">
                    <m:r>
                      <a:rPr lang="en-US" altLang="zh-CN" sz="3200" b="1" i="0" smtClean="0">
                        <a:effectLst/>
                        <a:latin typeface="Cambria Math" panose="02040503050406030204" pitchFamily="18" charset="0"/>
                      </a:rPr>
                      <m:t>  </m:t>
                    </m:r>
                  </m:oMath>
                </a14:m>
                <a:endParaRPr lang="zh-CN" altLang="zh-CN" sz="1600" dirty="0">
                  <a:effectLst/>
                </a:endParaRPr>
              </a:p>
              <a:p>
                <a:pPr lvl="1"/>
                <a:endParaRPr lang="en-US" altLang="zh-CN" b="0" dirty="0" smtClean="0">
                  <a:ea typeface="Cambria Math" panose="02040503050406030204" pitchFamily="18" charset="0"/>
                </a:endParaRPr>
              </a:p>
            </p:txBody>
          </p:sp>
        </mc:Choice>
        <mc:Fallback>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247" t="-1240"/>
                </a:stretch>
              </a:blipFill>
            </p:spPr>
            <p:txBody>
              <a:bodyPr/>
              <a:lstStyle/>
              <a:p>
                <a:r>
                  <a:rPr lang="zh-CN" altLang="en-US">
                    <a:noFill/>
                  </a:rPr>
                  <a:t> </a:t>
                </a:r>
              </a:p>
            </p:txBody>
          </p:sp>
        </mc:Fallback>
      </mc:AlternateContent>
      <p:sp>
        <p:nvSpPr>
          <p:cNvPr id="5" name="灯片编号占位符 4"/>
          <p:cNvSpPr>
            <a:spLocks noGrp="1"/>
          </p:cNvSpPr>
          <p:nvPr>
            <p:ph type="sldNum" sz="quarter" idx="11"/>
          </p:nvPr>
        </p:nvSpPr>
        <p:spPr/>
        <p:txBody>
          <a:bodyPr/>
          <a:lstStyle/>
          <a:p>
            <a:pPr>
              <a:defRPr/>
            </a:pPr>
            <a:fld id="{403440B3-7014-4B13-A5AD-F0A95BA4D1A0}" type="slidenum">
              <a:rPr lang="zh-CN" altLang="en-US" smtClean="0"/>
              <a:pPr>
                <a:defRPr/>
              </a:pPr>
              <a:t>9</a:t>
            </a:fld>
            <a:endParaRPr lang="en-US" altLang="zh-CN"/>
          </a:p>
        </p:txBody>
      </p:sp>
      <p:pic>
        <p:nvPicPr>
          <p:cNvPr id="4" name="图片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8494" y="2975428"/>
            <a:ext cx="1674596" cy="1043441"/>
          </a:xfrm>
          <a:prstGeom prst="rect">
            <a:avLst/>
          </a:prstGeom>
        </p:spPr>
      </p:pic>
    </p:spTree>
    <p:extLst>
      <p:ext uri="{BB962C8B-B14F-4D97-AF65-F5344CB8AC3E}">
        <p14:creationId xmlns:p14="http://schemas.microsoft.com/office/powerpoint/2010/main" val="279372522"/>
      </p:ext>
    </p:extLst>
  </p:cSld>
  <p:clrMapOvr>
    <a:masterClrMapping/>
  </p:clrMapOvr>
  <p:transition advTm="70337"/>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54"/>
  <p:tag name="DEFAULTHEIGHT" val="200"/>
</p:tagLst>
</file>

<file path=ppt/theme/theme1.xml><?xml version="1.0" encoding="utf-8"?>
<a:theme xmlns:a="http://schemas.openxmlformats.org/drawingml/2006/main" name="NCSU-CS">
  <a:themeElements>
    <a:clrScheme name="">
      <a:dk1>
        <a:srgbClr val="000000"/>
      </a:dk1>
      <a:lt1>
        <a:srgbClr val="FFFFFF"/>
      </a:lt1>
      <a:dk2>
        <a:srgbClr val="000000"/>
      </a:dk2>
      <a:lt2>
        <a:srgbClr val="777777"/>
      </a:lt2>
      <a:accent1>
        <a:srgbClr val="00CCCC"/>
      </a:accent1>
      <a:accent2>
        <a:srgbClr val="6666FF"/>
      </a:accent2>
      <a:accent3>
        <a:srgbClr val="FFFFFF"/>
      </a:accent3>
      <a:accent4>
        <a:srgbClr val="000000"/>
      </a:accent4>
      <a:accent5>
        <a:srgbClr val="AAE2E2"/>
      </a:accent5>
      <a:accent6>
        <a:srgbClr val="5C5CE7"/>
      </a:accent6>
      <a:hlink>
        <a:srgbClr val="FF3300"/>
      </a:hlink>
      <a:folHlink>
        <a:srgbClr val="CC3300"/>
      </a:folHlink>
    </a:clrScheme>
    <a:fontScheme name="NCSU-C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
            <a:schemeClr val="bg1"/>
          </a:buClr>
          <a:buSzPct val="100000"/>
          <a:buFontTx/>
          <a:buNone/>
          <a:tabLst/>
          <a:defRPr kumimoji="0" lang="en-US" sz="2400" b="0" i="0" u="none" strike="noStrike" cap="none" normalizeH="0" baseline="-2500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
            <a:schemeClr val="bg1"/>
          </a:buClr>
          <a:buSzPct val="100000"/>
          <a:buFontTx/>
          <a:buNone/>
          <a:tabLst/>
          <a:defRPr kumimoji="0" lang="en-US" sz="2400" b="0" i="0" u="none" strike="noStrike" cap="none" normalizeH="0" baseline="-2500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NCSU-CS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NCSU-CS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NCSU-CS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NCSU-CS 4">
        <a:dk1>
          <a:srgbClr val="000000"/>
        </a:dk1>
        <a:lt1>
          <a:srgbClr val="FFFFFF"/>
        </a:lt1>
        <a:dk2>
          <a:srgbClr val="000000"/>
        </a:dk2>
        <a:lt2>
          <a:srgbClr val="777777"/>
        </a:lt2>
        <a:accent1>
          <a:srgbClr val="00CCCC"/>
        </a:accent1>
        <a:accent2>
          <a:srgbClr val="6666FF"/>
        </a:accent2>
        <a:accent3>
          <a:srgbClr val="FFFFFF"/>
        </a:accent3>
        <a:accent4>
          <a:srgbClr val="000000"/>
        </a:accent4>
        <a:accent5>
          <a:srgbClr val="AAE2E2"/>
        </a:accent5>
        <a:accent6>
          <a:srgbClr val="5C5CE7"/>
        </a:accent6>
        <a:hlink>
          <a:srgbClr val="CCCCFF"/>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NCSU-CS</Template>
  <TotalTime>33247</TotalTime>
  <Words>1538</Words>
  <Application>Microsoft Office PowerPoint</Application>
  <PresentationFormat>全屏显示(4:3)</PresentationFormat>
  <Paragraphs>152</Paragraphs>
  <Slides>15</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黑体</vt:lpstr>
      <vt:lpstr>宋体</vt:lpstr>
      <vt:lpstr>Arial</vt:lpstr>
      <vt:lpstr>Arial Narrow</vt:lpstr>
      <vt:lpstr>Cambria Math</vt:lpstr>
      <vt:lpstr>Courier New</vt:lpstr>
      <vt:lpstr>Eras Demi ITC</vt:lpstr>
      <vt:lpstr>Garamond</vt:lpstr>
      <vt:lpstr>Monotype Corsiva</vt:lpstr>
      <vt:lpstr>Rockwell</vt:lpstr>
      <vt:lpstr>Times New Roman</vt:lpstr>
      <vt:lpstr>Wingdings</vt:lpstr>
      <vt:lpstr>NCSU-CS</vt:lpstr>
      <vt:lpstr>Relieving Hotspots in Data Center Networks with Wireless Neighborways</vt:lpstr>
      <vt:lpstr>Outline</vt:lpstr>
      <vt:lpstr>Motivation &amp; Objective  I/II</vt:lpstr>
      <vt:lpstr>Motivation &amp; Objective  I/II</vt:lpstr>
      <vt:lpstr>Fat-Tree Topology</vt:lpstr>
      <vt:lpstr>Design of  Wireless Neighborways</vt:lpstr>
      <vt:lpstr>Design of  Wireless Neighborways</vt:lpstr>
      <vt:lpstr>Design of  Wireless Neighborways</vt:lpstr>
      <vt:lpstr>IP Address Setting</vt:lpstr>
      <vt:lpstr>Traffic Engineering</vt:lpstr>
      <vt:lpstr>Traffic Engineering</vt:lpstr>
      <vt:lpstr>Simulation Results</vt:lpstr>
      <vt:lpstr>Simulation Results</vt:lpstr>
      <vt:lpstr>Future Work</vt:lpstr>
      <vt:lpstr>End</vt:lpstr>
    </vt:vector>
  </TitlesOfParts>
  <Company>NCSU</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MobiCom09</dc:title>
  <dc:creator>Xinbing Wang</dc:creator>
  <cp:lastModifiedBy>Shanliqin</cp:lastModifiedBy>
  <cp:revision>1436</cp:revision>
  <cp:lastPrinted>2009-04-22T19:24:48Z</cp:lastPrinted>
  <dcterms:created xsi:type="dcterms:W3CDTF">2005-04-16T16:23:33Z</dcterms:created>
  <dcterms:modified xsi:type="dcterms:W3CDTF">2014-06-03T00:44:37Z</dcterms:modified>
</cp:coreProperties>
</file>