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3"/>
    <p:sldId id="257" r:id="rId4"/>
    <p:sldId id="259" r:id="rId5"/>
    <p:sldId id="258" r:id="rId6"/>
    <p:sldId id="260" r:id="rId7"/>
    <p:sldId id="261" r:id="rId8"/>
    <p:sldId id="264" r:id="rId9"/>
    <p:sldId id="262" r:id="rId10"/>
    <p:sldId id="263" r:id="rId11"/>
    <p:sldId id="265" r:id="rId12"/>
    <p:sldId id="266" r:id="rId13"/>
    <p:sldId id="267"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slideLayout" Target="../slideLayouts/slideLayout4.xml"/><Relationship Id="rId4" Type="http://schemas.openxmlformats.org/officeDocument/2006/relationships/image" Target="../media/image16.wmf"/><Relationship Id="rId3" Type="http://schemas.openxmlformats.org/officeDocument/2006/relationships/oleObject" Target="../embeddings/oleObject6.bin"/><Relationship Id="rId2" Type="http://schemas.openxmlformats.org/officeDocument/2006/relationships/image" Target="../media/image15.wmf"/><Relationship Id="rId1"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8.png"/><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2.xml"/><Relationship Id="rId4" Type="http://schemas.openxmlformats.org/officeDocument/2006/relationships/image" Target="../media/image12.wmf"/><Relationship Id="rId3" Type="http://schemas.openxmlformats.org/officeDocument/2006/relationships/oleObject" Target="../embeddings/oleObject2.bin"/><Relationship Id="rId2" Type="http://schemas.openxmlformats.org/officeDocument/2006/relationships/image" Target="../media/image11.wmf"/><Relationship Id="rId1"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4.xml"/><Relationship Id="rId4" Type="http://schemas.openxmlformats.org/officeDocument/2006/relationships/image" Target="../media/image14.wmf"/><Relationship Id="rId3" Type="http://schemas.openxmlformats.org/officeDocument/2006/relationships/oleObject" Target="../embeddings/oleObject4.bin"/><Relationship Id="rId2" Type="http://schemas.openxmlformats.org/officeDocument/2006/relationships/image" Target="../media/image13.wmf"/><Relationship Id="rId1"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normAutofit/>
          </a:bodyPr>
          <a:p>
            <a:r>
              <a:rPr lang="zh-CN" altLang="en-US"/>
              <a:t>Android Programming</a:t>
            </a:r>
            <a:br>
              <a:rPr lang="zh-CN" altLang="en-US"/>
            </a:br>
            <a:r>
              <a:rPr lang="en-US" altLang="zh-CN" sz="4400">
                <a:solidFill>
                  <a:schemeClr val="bg1">
                    <a:lumMod val="65000"/>
                  </a:schemeClr>
                </a:solidFill>
              </a:rPr>
              <a:t>Use Wex5 to Develope HTML5 APP</a:t>
            </a:r>
            <a:endParaRPr lang="en-US" altLang="zh-CN" sz="4400">
              <a:solidFill>
                <a:schemeClr val="bg1">
                  <a:lumMod val="65000"/>
                </a:schemeClr>
              </a:solidFill>
            </a:endParaRPr>
          </a:p>
        </p:txBody>
      </p:sp>
      <p:sp>
        <p:nvSpPr>
          <p:cNvPr id="3" name="副标题 2"/>
          <p:cNvSpPr>
            <a:spLocks noGrp="1"/>
          </p:cNvSpPr>
          <p:nvPr>
            <p:ph type="subTitle" idx="1"/>
          </p:nvPr>
        </p:nvSpPr>
        <p:spPr/>
        <p:txBody>
          <a:bodyPr/>
          <a:p>
            <a:endParaRPr lang="en-US" altLang="zh-CN"/>
          </a:p>
          <a:p>
            <a:r>
              <a:rPr lang="en-US" altLang="zh-CN"/>
              <a:t>Chuqi Wang, SEIEE</a:t>
            </a:r>
            <a:endParaRPr lang="en-US" altLang="zh-CN"/>
          </a:p>
          <a:p>
            <a:r>
              <a:rPr lang="en-US" altLang="zh-CN"/>
              <a:t>2016-05</a:t>
            </a:r>
            <a:endParaRPr lang="en-US" altLang="zh-C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Interface designing</a:t>
            </a:r>
            <a:endParaRPr lang="zh-CN" altLang="en-US"/>
          </a:p>
        </p:txBody>
      </p:sp>
      <p:sp>
        <p:nvSpPr>
          <p:cNvPr id="3" name="内容占位符 2"/>
          <p:cNvSpPr>
            <a:spLocks noGrp="1"/>
          </p:cNvSpPr>
          <p:nvPr>
            <p:ph sz="half" idx="1"/>
          </p:nvPr>
        </p:nvSpPr>
        <p:spPr/>
        <p:txBody>
          <a:bodyPr/>
          <a:p>
            <a:r>
              <a:rPr lang="en-US" altLang="zh-CN"/>
              <a:t>D</a:t>
            </a:r>
            <a:r>
              <a:rPr lang="zh-CN" altLang="en-US"/>
              <a:t>rag the components</a:t>
            </a:r>
            <a:endParaRPr lang="zh-CN" altLang="en-US"/>
          </a:p>
          <a:p>
            <a:r>
              <a:rPr lang="en-US" altLang="zh-CN">
                <a:sym typeface="+mn-ea"/>
              </a:rPr>
              <a:t>Bind with the UI components.</a:t>
            </a:r>
            <a:endParaRPr lang="en-US" altLang="zh-CN"/>
          </a:p>
          <a:p>
            <a:r>
              <a:rPr lang="en-US" altLang="zh-CN">
                <a:sym typeface="+mn-ea"/>
              </a:rPr>
              <a:t>When the  data change, the ui elements.</a:t>
            </a:r>
            <a:endParaRPr lang="en-US" altLang="zh-CN"/>
          </a:p>
        </p:txBody>
      </p:sp>
      <p:graphicFrame>
        <p:nvGraphicFramePr>
          <p:cNvPr id="8" name="内容占位符 7"/>
          <p:cNvGraphicFramePr>
            <a:graphicFrameLocks noChangeAspect="1"/>
          </p:cNvGraphicFramePr>
          <p:nvPr>
            <p:ph sz="half" idx="2"/>
          </p:nvPr>
        </p:nvGraphicFramePr>
        <p:xfrm>
          <a:off x="5822315" y="1631315"/>
          <a:ext cx="5561965" cy="4528185"/>
        </p:xfrm>
        <a:graphic>
          <a:graphicData uri="http://schemas.openxmlformats.org/presentationml/2006/ole">
            <mc:AlternateContent xmlns:mc="http://schemas.openxmlformats.org/markup-compatibility/2006">
              <mc:Choice xmlns:v="urn:schemas-microsoft-com:vml" Requires="v">
                <p:oleObj spid="_x0000_s9" name="" r:id="rId1" imgW="6772275" imgH="5514975" progId="Paint.Picture">
                  <p:embed/>
                </p:oleObj>
              </mc:Choice>
              <mc:Fallback>
                <p:oleObj name="" r:id="rId1" imgW="6772275" imgH="5514975" progId="Paint.Picture">
                  <p:embed/>
                  <p:pic>
                    <p:nvPicPr>
                      <p:cNvPr id="0" name="图片 8"/>
                      <p:cNvPicPr/>
                      <p:nvPr/>
                    </p:nvPicPr>
                    <p:blipFill>
                      <a:blip r:embed="rId2"/>
                    </p:blipFill>
                    <p:spPr>
                      <a:xfrm>
                        <a:off x="5822315" y="1631315"/>
                        <a:ext cx="5561965" cy="4528185"/>
                      </a:xfrm>
                      <a:prstGeom prst="rect">
                        <a:avLst/>
                      </a:prstGeom>
                    </p:spPr>
                  </p:pic>
                </p:oleObj>
              </mc:Fallback>
            </mc:AlternateContent>
          </a:graphicData>
        </a:graphic>
      </p:graphicFrame>
      <p:graphicFrame>
        <p:nvGraphicFramePr>
          <p:cNvPr id="10" name="对象 9"/>
          <p:cNvGraphicFramePr/>
          <p:nvPr/>
        </p:nvGraphicFramePr>
        <p:xfrm>
          <a:off x="2931795" y="3404235"/>
          <a:ext cx="2212975" cy="2761615"/>
        </p:xfrm>
        <a:graphic>
          <a:graphicData uri="http://schemas.openxmlformats.org/presentationml/2006/ole">
            <mc:AlternateContent xmlns:mc="http://schemas.openxmlformats.org/markup-compatibility/2006">
              <mc:Choice xmlns:v="urn:schemas-microsoft-com:vml" Requires="v">
                <p:oleObj spid="_x0000_s11" name="" r:id="rId3" imgW="2971800" imgH="3124200" progId="Paint.Picture">
                  <p:embed/>
                </p:oleObj>
              </mc:Choice>
              <mc:Fallback>
                <p:oleObj name="" r:id="rId3" imgW="2971800" imgH="3124200" progId="Paint.Picture">
                  <p:embed/>
                  <p:pic>
                    <p:nvPicPr>
                      <p:cNvPr id="0" name="图片 10"/>
                      <p:cNvPicPr/>
                      <p:nvPr/>
                    </p:nvPicPr>
                    <p:blipFill>
                      <a:blip r:embed="rId4"/>
                    </p:blipFill>
                    <p:spPr>
                      <a:xfrm>
                        <a:off x="2931795" y="3404235"/>
                        <a:ext cx="2212975" cy="2761615"/>
                      </a:xfrm>
                      <a:prstGeom prst="rect">
                        <a:avLst/>
                      </a:prstGeom>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Testing and packing</a:t>
            </a:r>
            <a:endParaRPr lang="zh-CN" altLang="en-US"/>
          </a:p>
        </p:txBody>
      </p:sp>
      <p:sp>
        <p:nvSpPr>
          <p:cNvPr id="3" name="内容占位符 2"/>
          <p:cNvSpPr>
            <a:spLocks noGrp="1"/>
          </p:cNvSpPr>
          <p:nvPr>
            <p:ph sz="half" idx="1"/>
          </p:nvPr>
        </p:nvSpPr>
        <p:spPr/>
        <p:txBody>
          <a:bodyPr/>
          <a:p>
            <a:r>
              <a:rPr lang="en-US" altLang="zh-CN"/>
              <a:t>Test: use chrome</a:t>
            </a:r>
            <a:endParaRPr lang="en-US" altLang="zh-CN"/>
          </a:p>
          <a:p>
            <a:r>
              <a:rPr lang="en-US" altLang="zh-CN"/>
              <a:t>Packing: There is a wizard</a:t>
            </a:r>
            <a:endParaRPr lang="en-US" altLang="zh-CN"/>
          </a:p>
          <a:p>
            <a:endParaRPr lang="en-US" altLang="zh-CN"/>
          </a:p>
          <a:p>
            <a:r>
              <a:rPr lang="en-US" altLang="zh-CN"/>
              <a:t>Can get the final .apk file</a:t>
            </a:r>
            <a:endParaRPr lang="en-US" altLang="zh-CN"/>
          </a:p>
          <a:p>
            <a:endParaRPr lang="en-US" altLang="zh-CN"/>
          </a:p>
          <a:p>
            <a:r>
              <a:rPr lang="en-US" altLang="zh-CN"/>
              <a:t>ios app is difficult.</a:t>
            </a:r>
            <a:endParaRPr lang="en-US" altLang="zh-CN"/>
          </a:p>
        </p:txBody>
      </p:sp>
      <p:pic>
        <p:nvPicPr>
          <p:cNvPr id="5" name="内容占位符 4"/>
          <p:cNvPicPr>
            <a:picLocks noChangeAspect="1"/>
          </p:cNvPicPr>
          <p:nvPr>
            <p:ph sz="half" idx="2"/>
          </p:nvPr>
        </p:nvPicPr>
        <p:blipFill>
          <a:blip r:embed="rId1"/>
          <a:stretch>
            <a:fillRect/>
          </a:stretch>
        </p:blipFill>
        <p:spPr>
          <a:xfrm>
            <a:off x="7056120" y="595630"/>
            <a:ext cx="4511040" cy="3434715"/>
          </a:xfrm>
          <a:prstGeom prst="rect">
            <a:avLst/>
          </a:prstGeom>
        </p:spPr>
      </p:pic>
      <p:pic>
        <p:nvPicPr>
          <p:cNvPr id="6" name="图片 5"/>
          <p:cNvPicPr>
            <a:picLocks noChangeAspect="1"/>
          </p:cNvPicPr>
          <p:nvPr/>
        </p:nvPicPr>
        <p:blipFill>
          <a:blip r:embed="rId2"/>
          <a:stretch>
            <a:fillRect/>
          </a:stretch>
        </p:blipFill>
        <p:spPr>
          <a:xfrm>
            <a:off x="5430520" y="2966085"/>
            <a:ext cx="3977005" cy="32873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ctrTitle"/>
          </p:nvPr>
        </p:nvSpPr>
        <p:spPr/>
        <p:txBody>
          <a:bodyPr/>
          <a:p>
            <a:r>
              <a:rPr lang="en-US" altLang="zh-CN"/>
              <a:t>Thank you</a:t>
            </a:r>
            <a:endParaRPr lang="en-US" altLang="zh-CN"/>
          </a:p>
        </p:txBody>
      </p:sp>
      <p:sp>
        <p:nvSpPr>
          <p:cNvPr id="6" name="副标题 5"/>
          <p:cNvSpPr>
            <a:spLocks noGrp="1"/>
          </p:cNvSpPr>
          <p:nvPr>
            <p:ph type="subTitle" idx="1"/>
          </p:nvPr>
        </p:nvSpPr>
        <p:spPr/>
        <p:txBody>
          <a:bodyPr/>
          <a:p>
            <a:r>
              <a:rPr lang="en-US" altLang="zh-CN"/>
              <a:t>and Q&amp;A</a:t>
            </a:r>
            <a:endParaRPr lang="en-US" altLang="zh-C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24230" y="365125"/>
            <a:ext cx="10515600" cy="1325563"/>
          </a:xfrm>
        </p:spPr>
        <p:txBody>
          <a:bodyPr/>
          <a:p>
            <a:r>
              <a:rPr lang="en-US" altLang="zh-CN"/>
              <a:t>HTML5 Application</a:t>
            </a:r>
            <a:endParaRPr lang="en-US" altLang="zh-CN"/>
          </a:p>
        </p:txBody>
      </p:sp>
      <p:sp>
        <p:nvSpPr>
          <p:cNvPr id="3" name="内容占位符 2"/>
          <p:cNvSpPr>
            <a:spLocks noGrp="1"/>
          </p:cNvSpPr>
          <p:nvPr>
            <p:ph sz="half" idx="1"/>
          </p:nvPr>
        </p:nvSpPr>
        <p:spPr/>
        <p:txBody>
          <a:bodyPr/>
          <a:p>
            <a:r>
              <a:rPr lang="zh-CN" altLang="en-US"/>
              <a:t>Web apps run in mobile browsers and can also be repackaged as native apps on the various mobile platforms. With the wide range of platforms to support, combined with the sheer power of mobile browsers, developers are turning to HTML5 as a </a:t>
            </a:r>
            <a:r>
              <a:rPr lang="en-US" altLang="zh-CN"/>
              <a:t>“</a:t>
            </a:r>
            <a:r>
              <a:rPr lang="zh-CN" altLang="en-US"/>
              <a:t>write one, run many</a:t>
            </a:r>
            <a:r>
              <a:rPr lang="en-US" altLang="zh-CN"/>
              <a:t>”</a:t>
            </a:r>
            <a:r>
              <a:rPr lang="zh-CN" altLang="en-US"/>
              <a:t> solution.</a:t>
            </a:r>
            <a:endParaRPr lang="zh-CN" altLang="en-US"/>
          </a:p>
        </p:txBody>
      </p:sp>
      <p:pic>
        <p:nvPicPr>
          <p:cNvPr id="5" name="内容占位符 4"/>
          <p:cNvPicPr>
            <a:picLocks noChangeAspect="1"/>
          </p:cNvPicPr>
          <p:nvPr>
            <p:ph sz="half" idx="2"/>
          </p:nvPr>
        </p:nvPicPr>
        <p:blipFill>
          <a:blip r:embed="rId1"/>
          <a:stretch>
            <a:fillRect/>
          </a:stretch>
        </p:blipFill>
        <p:spPr>
          <a:xfrm>
            <a:off x="6605905" y="860425"/>
            <a:ext cx="1953895" cy="3474720"/>
          </a:xfrm>
          <a:prstGeom prst="rect">
            <a:avLst/>
          </a:prstGeom>
        </p:spPr>
      </p:pic>
      <p:pic>
        <p:nvPicPr>
          <p:cNvPr id="6" name="图片 5"/>
          <p:cNvPicPr>
            <a:picLocks noChangeAspect="1"/>
          </p:cNvPicPr>
          <p:nvPr/>
        </p:nvPicPr>
        <p:blipFill>
          <a:blip r:embed="rId2"/>
          <a:stretch>
            <a:fillRect/>
          </a:stretch>
        </p:blipFill>
        <p:spPr>
          <a:xfrm>
            <a:off x="9091295" y="2954020"/>
            <a:ext cx="2079625" cy="3120390"/>
          </a:xfrm>
          <a:prstGeom prst="rect">
            <a:avLst/>
          </a:prstGeom>
        </p:spPr>
      </p:pic>
      <p:sp>
        <p:nvSpPr>
          <p:cNvPr id="7" name="圆角矩形标注 6"/>
          <p:cNvSpPr/>
          <p:nvPr/>
        </p:nvSpPr>
        <p:spPr>
          <a:xfrm>
            <a:off x="8954135" y="647700"/>
            <a:ext cx="2138045" cy="973455"/>
          </a:xfrm>
          <a:prstGeom prst="wedgeRoundRectCallout">
            <a:avLst>
              <a:gd name="adj1" fmla="val -67701"/>
              <a:gd name="adj2" fmla="val 672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t>Taobao</a:t>
            </a:r>
            <a:endParaRPr lang="en-US" altLang="zh-CN" sz="2400"/>
          </a:p>
          <a:p>
            <a:pPr algn="ctr"/>
            <a:r>
              <a:rPr lang="en-US" altLang="zh-CN" sz="2400"/>
              <a:t>HTML5 App</a:t>
            </a:r>
            <a:endParaRPr lang="en-US" altLang="zh-CN" sz="2400"/>
          </a:p>
        </p:txBody>
      </p:sp>
      <p:sp>
        <p:nvSpPr>
          <p:cNvPr id="8" name="圆角矩形标注 7"/>
          <p:cNvSpPr/>
          <p:nvPr/>
        </p:nvSpPr>
        <p:spPr>
          <a:xfrm>
            <a:off x="6493510" y="4767580"/>
            <a:ext cx="2138045" cy="1195070"/>
          </a:xfrm>
          <a:prstGeom prst="wedgeRoundRectCallout">
            <a:avLst>
              <a:gd name="adj1" fmla="val 84541"/>
              <a:gd name="adj2" fmla="val 8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t>Wechat</a:t>
            </a:r>
            <a:endParaRPr lang="en-US" altLang="zh-CN" sz="2400"/>
          </a:p>
          <a:p>
            <a:pPr algn="ctr"/>
            <a:r>
              <a:rPr lang="en-US" altLang="zh-CN" sz="2400"/>
              <a:t>Native</a:t>
            </a:r>
            <a:endParaRPr lang="en-US" altLang="zh-CN" sz="2400"/>
          </a:p>
        </p:txBody>
      </p:sp>
      <p:sp>
        <p:nvSpPr>
          <p:cNvPr id="9" name="圆角矩形标注 8"/>
          <p:cNvSpPr/>
          <p:nvPr/>
        </p:nvSpPr>
        <p:spPr>
          <a:xfrm>
            <a:off x="9067165" y="1818005"/>
            <a:ext cx="2138045" cy="973455"/>
          </a:xfrm>
          <a:prstGeom prst="wedgeRoundRectCallout">
            <a:avLst>
              <a:gd name="adj1" fmla="val 82580"/>
              <a:gd name="adj2" fmla="val -199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t>QQ</a:t>
            </a:r>
            <a:endParaRPr lang="en-US" altLang="zh-CN" sz="2400"/>
          </a:p>
          <a:p>
            <a:pPr algn="ctr"/>
            <a:r>
              <a:rPr lang="en-US" altLang="zh-CN" sz="2400"/>
              <a:t>Hybird</a:t>
            </a:r>
            <a:endParaRPr lang="en-US" altLang="zh-CN"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sym typeface="+mn-ea"/>
              </a:rPr>
              <a:t>HTML5 Application</a:t>
            </a:r>
            <a:br>
              <a:rPr lang="en-US" altLang="zh-CN"/>
            </a:br>
            <a:endParaRPr lang="zh-CN" altLang="en-US"/>
          </a:p>
        </p:txBody>
      </p:sp>
      <p:sp>
        <p:nvSpPr>
          <p:cNvPr id="3" name="内容占位符 2"/>
          <p:cNvSpPr>
            <a:spLocks noGrp="1"/>
          </p:cNvSpPr>
          <p:nvPr>
            <p:ph sz="half" idx="1"/>
          </p:nvPr>
        </p:nvSpPr>
        <p:spPr/>
        <p:txBody>
          <a:bodyPr>
            <a:normAutofit lnSpcReduction="20000"/>
          </a:bodyPr>
          <a:p>
            <a:r>
              <a:rPr lang="en-US" altLang="zh-CN"/>
              <a:t>HTML5 App is not a simple browser.</a:t>
            </a:r>
            <a:endParaRPr lang="en-US" altLang="zh-CN"/>
          </a:p>
          <a:p>
            <a:r>
              <a:rPr lang="en-US" altLang="zh-CN"/>
              <a:t>WebView was originally designed to allow local applications to process and display web content.</a:t>
            </a:r>
            <a:endParaRPr lang="en-US" altLang="zh-CN"/>
          </a:p>
          <a:p>
            <a:r>
              <a:rPr lang="en-US" altLang="zh-CN"/>
              <a:t>PhoneGap </a:t>
            </a:r>
            <a:r>
              <a:rPr lang="en-US" altLang="zh-CN">
                <a:sym typeface="+mn-ea"/>
              </a:rPr>
              <a:t>builds a bridge between</a:t>
            </a:r>
            <a:r>
              <a:rPr lang="en-US" altLang="zh-CN"/>
              <a:t> JavaScript code and native code (for example, Java) to . This bridge allows the JavaScript code to call the local code.</a:t>
            </a:r>
            <a:endParaRPr lang="en-US" altLang="zh-CN"/>
          </a:p>
        </p:txBody>
      </p:sp>
      <p:pic>
        <p:nvPicPr>
          <p:cNvPr id="5" name="内容占位符 4"/>
          <p:cNvPicPr>
            <a:picLocks noChangeAspect="1"/>
          </p:cNvPicPr>
          <p:nvPr>
            <p:ph sz="half" idx="2"/>
          </p:nvPr>
        </p:nvPicPr>
        <p:blipFill>
          <a:blip r:embed="rId1"/>
          <a:stretch>
            <a:fillRect/>
          </a:stretch>
        </p:blipFill>
        <p:spPr>
          <a:xfrm>
            <a:off x="6459220" y="2319655"/>
            <a:ext cx="4537075" cy="3090545"/>
          </a:xfrm>
          <a:prstGeom prst="rect">
            <a:avLst/>
          </a:prstGeom>
        </p:spPr>
      </p:pic>
      <p:sp>
        <p:nvSpPr>
          <p:cNvPr id="6" name="文本框 5"/>
          <p:cNvSpPr txBox="1"/>
          <p:nvPr/>
        </p:nvSpPr>
        <p:spPr>
          <a:xfrm>
            <a:off x="371475" y="6356350"/>
            <a:ext cx="5041265" cy="368300"/>
          </a:xfrm>
          <a:prstGeom prst="rect">
            <a:avLst/>
          </a:prstGeom>
          <a:noFill/>
        </p:spPr>
        <p:txBody>
          <a:bodyPr wrap="none" rtlCol="0">
            <a:spAutoFit/>
          </a:bodyPr>
          <a:p>
            <a:pPr algn="l"/>
            <a:r>
              <a:rPr lang="en-US" altLang="zh-CN"/>
              <a:t>Source: http://www.uml.org.cn/safe/201406115.asp</a:t>
            </a:r>
            <a:endParaRPr lang="en-US" altLang="zh-C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WeX5</a:t>
            </a:r>
            <a:endParaRPr lang="en-US" altLang="zh-CN"/>
          </a:p>
        </p:txBody>
      </p:sp>
      <p:pic>
        <p:nvPicPr>
          <p:cNvPr id="4" name="内容占位符 3"/>
          <p:cNvPicPr>
            <a:picLocks noChangeAspect="1"/>
          </p:cNvPicPr>
          <p:nvPr>
            <p:ph idx="1"/>
          </p:nvPr>
        </p:nvPicPr>
        <p:blipFill>
          <a:blip r:embed="rId1"/>
          <a:stretch>
            <a:fillRect/>
          </a:stretch>
        </p:blipFill>
        <p:spPr>
          <a:xfrm>
            <a:off x="4916170" y="1624965"/>
            <a:ext cx="6867525" cy="4250055"/>
          </a:xfrm>
          <a:prstGeom prst="rect">
            <a:avLst/>
          </a:prstGeom>
        </p:spPr>
      </p:pic>
      <p:sp>
        <p:nvSpPr>
          <p:cNvPr id="5" name="文本框 4"/>
          <p:cNvSpPr txBox="1"/>
          <p:nvPr/>
        </p:nvSpPr>
        <p:spPr>
          <a:xfrm>
            <a:off x="371475" y="6356350"/>
            <a:ext cx="4852035" cy="368300"/>
          </a:xfrm>
          <a:prstGeom prst="rect">
            <a:avLst/>
          </a:prstGeom>
          <a:noFill/>
        </p:spPr>
        <p:txBody>
          <a:bodyPr wrap="none" rtlCol="0">
            <a:spAutoFit/>
          </a:bodyPr>
          <a:p>
            <a:pPr algn="l"/>
            <a:r>
              <a:rPr lang="en-US" altLang="zh-CN"/>
              <a:t>Source: http://docs.wex5.com/wex5-introduction/</a:t>
            </a:r>
            <a:endParaRPr lang="en-US" altLang="zh-CN"/>
          </a:p>
        </p:txBody>
      </p:sp>
      <p:pic>
        <p:nvPicPr>
          <p:cNvPr id="6" name="图片 5"/>
          <p:cNvPicPr>
            <a:picLocks noChangeAspect="1"/>
          </p:cNvPicPr>
          <p:nvPr/>
        </p:nvPicPr>
        <p:blipFill>
          <a:blip r:embed="rId2"/>
          <a:stretch>
            <a:fillRect/>
          </a:stretch>
        </p:blipFill>
        <p:spPr>
          <a:xfrm>
            <a:off x="523875" y="1617980"/>
            <a:ext cx="4161790" cy="1924050"/>
          </a:xfrm>
          <a:prstGeom prst="rect">
            <a:avLst/>
          </a:prstGeom>
        </p:spPr>
      </p:pic>
      <p:sp>
        <p:nvSpPr>
          <p:cNvPr id="7" name="圆角矩形标注 6"/>
          <p:cNvSpPr/>
          <p:nvPr/>
        </p:nvSpPr>
        <p:spPr>
          <a:xfrm>
            <a:off x="760730" y="3980815"/>
            <a:ext cx="3724275" cy="1958975"/>
          </a:xfrm>
          <a:prstGeom prst="wedgeRoundRectCallout">
            <a:avLst>
              <a:gd name="adj1" fmla="val 45481"/>
              <a:gd name="adj2" fmla="val -769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ym typeface="+mn-ea"/>
              </a:rPr>
              <a:t>Solution of </a:t>
            </a:r>
            <a:r>
              <a:rPr lang="en-US" altLang="zh-CN" sz="2800"/>
              <a:t>Front-end design, Back-end, test, pack of </a:t>
            </a:r>
            <a:r>
              <a:rPr lang="en-US" altLang="zh-CN" sz="2800">
                <a:sym typeface="+mn-ea"/>
              </a:rPr>
              <a:t>H5 app.</a:t>
            </a:r>
            <a:endParaRPr lang="en-US" altLang="zh-CN" sz="280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Luogu App (time consuming: 1.5d)</a:t>
            </a:r>
            <a:endParaRPr lang="en-US" altLang="zh-CN"/>
          </a:p>
        </p:txBody>
      </p:sp>
      <p:sp>
        <p:nvSpPr>
          <p:cNvPr id="3" name="内容占位符 2"/>
          <p:cNvSpPr>
            <a:spLocks noGrp="1"/>
          </p:cNvSpPr>
          <p:nvPr>
            <p:ph idx="1"/>
          </p:nvPr>
        </p:nvSpPr>
        <p:spPr/>
        <p:txBody>
          <a:bodyPr/>
          <a:p>
            <a:endParaRPr lang="zh-CN" altLang="en-US"/>
          </a:p>
        </p:txBody>
      </p:sp>
      <p:pic>
        <p:nvPicPr>
          <p:cNvPr id="4" name="图片 3" descr="t3"/>
          <p:cNvPicPr>
            <a:picLocks noChangeAspect="1"/>
          </p:cNvPicPr>
          <p:nvPr/>
        </p:nvPicPr>
        <p:blipFill>
          <a:blip r:embed="rId1"/>
          <a:stretch>
            <a:fillRect/>
          </a:stretch>
        </p:blipFill>
        <p:spPr>
          <a:xfrm>
            <a:off x="6216015" y="1766570"/>
            <a:ext cx="2332355" cy="4148455"/>
          </a:xfrm>
          <a:prstGeom prst="rect">
            <a:avLst/>
          </a:prstGeom>
        </p:spPr>
      </p:pic>
      <p:pic>
        <p:nvPicPr>
          <p:cNvPr id="5" name="图片 4" descr="t4"/>
          <p:cNvPicPr>
            <a:picLocks noChangeAspect="1"/>
          </p:cNvPicPr>
          <p:nvPr/>
        </p:nvPicPr>
        <p:blipFill>
          <a:blip r:embed="rId2"/>
          <a:stretch>
            <a:fillRect/>
          </a:stretch>
        </p:blipFill>
        <p:spPr>
          <a:xfrm>
            <a:off x="9011920" y="1739265"/>
            <a:ext cx="2332355" cy="4148455"/>
          </a:xfrm>
          <a:prstGeom prst="rect">
            <a:avLst/>
          </a:prstGeom>
        </p:spPr>
      </p:pic>
      <p:pic>
        <p:nvPicPr>
          <p:cNvPr id="6" name="图片 5" descr="t1"/>
          <p:cNvPicPr>
            <a:picLocks noChangeAspect="1"/>
          </p:cNvPicPr>
          <p:nvPr/>
        </p:nvPicPr>
        <p:blipFill>
          <a:blip r:embed="rId3"/>
          <a:stretch>
            <a:fillRect/>
          </a:stretch>
        </p:blipFill>
        <p:spPr>
          <a:xfrm>
            <a:off x="568325" y="1835150"/>
            <a:ext cx="2332355" cy="4148455"/>
          </a:xfrm>
          <a:prstGeom prst="rect">
            <a:avLst/>
          </a:prstGeom>
        </p:spPr>
      </p:pic>
      <p:pic>
        <p:nvPicPr>
          <p:cNvPr id="7" name="图片 6" descr="t2"/>
          <p:cNvPicPr>
            <a:picLocks noChangeAspect="1"/>
          </p:cNvPicPr>
          <p:nvPr/>
        </p:nvPicPr>
        <p:blipFill>
          <a:blip r:embed="rId4"/>
          <a:stretch>
            <a:fillRect/>
          </a:stretch>
        </p:blipFill>
        <p:spPr>
          <a:xfrm>
            <a:off x="3253740" y="1738630"/>
            <a:ext cx="2332355" cy="41484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Developing Procedure</a:t>
            </a:r>
            <a:endParaRPr lang="en-US" altLang="zh-CN"/>
          </a:p>
        </p:txBody>
      </p:sp>
      <p:sp>
        <p:nvSpPr>
          <p:cNvPr id="3" name="内容占位符 2"/>
          <p:cNvSpPr>
            <a:spLocks noGrp="1"/>
          </p:cNvSpPr>
          <p:nvPr>
            <p:ph idx="1"/>
          </p:nvPr>
        </p:nvSpPr>
        <p:spPr/>
        <p:txBody>
          <a:bodyPr/>
          <a:p>
            <a:r>
              <a:rPr lang="zh-CN" altLang="en-US"/>
              <a:t>Environment Installing</a:t>
            </a:r>
            <a:endParaRPr lang="zh-CN" altLang="en-US"/>
          </a:p>
          <a:p>
            <a:r>
              <a:rPr lang="zh-CN" altLang="en-US"/>
              <a:t>Data model constructing</a:t>
            </a:r>
            <a:endParaRPr lang="zh-CN" altLang="en-US"/>
          </a:p>
          <a:p>
            <a:r>
              <a:rPr lang="zh-CN" altLang="en-US"/>
              <a:t>Interface designing</a:t>
            </a:r>
            <a:endParaRPr lang="zh-CN" altLang="en-US"/>
          </a:p>
          <a:p>
            <a:r>
              <a:rPr lang="zh-CN" altLang="en-US"/>
              <a:t>Testing and packing</a:t>
            </a:r>
            <a:endParaRPr lang="zh-CN" altLang="en-US"/>
          </a:p>
          <a:p>
            <a:endParaRPr lang="zh-CN" altLang="en-US"/>
          </a:p>
          <a:p>
            <a:r>
              <a:rPr lang="en-US" altLang="zh-CN" sz="4000"/>
              <a:t>YOU DON'T NEED TO KNOW ABOUT JAVA.</a:t>
            </a:r>
            <a:endParaRPr lang="en-US" altLang="zh-CN" sz="4000"/>
          </a:p>
          <a:p>
            <a:r>
              <a:rPr lang="en-US" altLang="zh-CN"/>
              <a:t>(but HTML, CSS, JS knowledge is required)</a:t>
            </a:r>
            <a:endParaRPr lang="en-US" altLang="zh-C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WeX5 IDE</a:t>
            </a:r>
            <a:endParaRPr lang="en-US" altLang="zh-CN"/>
          </a:p>
        </p:txBody>
      </p:sp>
      <p:pic>
        <p:nvPicPr>
          <p:cNvPr id="6" name="内容占位符 5"/>
          <p:cNvPicPr>
            <a:picLocks noChangeAspect="1"/>
          </p:cNvPicPr>
          <p:nvPr>
            <p:ph idx="1"/>
          </p:nvPr>
        </p:nvPicPr>
        <p:blipFill>
          <a:blip r:embed="rId1"/>
          <a:stretch>
            <a:fillRect/>
          </a:stretch>
        </p:blipFill>
        <p:spPr>
          <a:xfrm>
            <a:off x="3815080" y="785495"/>
            <a:ext cx="7974965" cy="5483225"/>
          </a:xfrm>
          <a:prstGeom prst="rect">
            <a:avLst/>
          </a:prstGeom>
        </p:spPr>
      </p:pic>
      <p:sp>
        <p:nvSpPr>
          <p:cNvPr id="7" name="圆角矩形标注 6"/>
          <p:cNvSpPr/>
          <p:nvPr/>
        </p:nvSpPr>
        <p:spPr>
          <a:xfrm>
            <a:off x="608330" y="3462655"/>
            <a:ext cx="2703830" cy="1471295"/>
          </a:xfrm>
          <a:prstGeom prst="wedgeRoundRectCallout">
            <a:avLst>
              <a:gd name="adj1" fmla="val 194856"/>
              <a:gd name="adj2" fmla="val -22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ym typeface="+mn-ea"/>
              </a:rPr>
              <a:t> what you see is what you gain</a:t>
            </a:r>
            <a:endParaRPr lang="en-US" altLang="zh-CN" sz="280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Environment Installing</a:t>
            </a:r>
            <a:endParaRPr lang="zh-CN" altLang="en-US"/>
          </a:p>
        </p:txBody>
      </p:sp>
      <p:sp>
        <p:nvSpPr>
          <p:cNvPr id="3" name="内容占位符 2"/>
          <p:cNvSpPr>
            <a:spLocks noGrp="1"/>
          </p:cNvSpPr>
          <p:nvPr>
            <p:ph idx="1"/>
          </p:nvPr>
        </p:nvSpPr>
        <p:spPr/>
        <p:txBody>
          <a:bodyPr/>
          <a:p>
            <a:r>
              <a:rPr lang="zh-CN" altLang="en-US"/>
              <a:t>WeX5 ( http://www.wex5.com/ ) </a:t>
            </a:r>
            <a:endParaRPr lang="zh-CN" altLang="en-US"/>
          </a:p>
          <a:p>
            <a:r>
              <a:rPr lang="en-US" altLang="zh-CN"/>
              <a:t>Download and Unzip</a:t>
            </a:r>
            <a:endParaRPr lang="en-US" altLang="zh-CN"/>
          </a:p>
          <a:p>
            <a:r>
              <a:rPr lang="en-US" altLang="zh-CN"/>
              <a:t>Don't need to install</a:t>
            </a:r>
            <a:endParaRPr lang="en-US" altLang="zh-CN"/>
          </a:p>
          <a:p>
            <a:r>
              <a:rPr lang="en-US" altLang="zh-CN"/>
              <a:t>Run the Studio.</a:t>
            </a:r>
            <a:endParaRPr lang="en-US" altLang="zh-CN"/>
          </a:p>
        </p:txBody>
      </p:sp>
      <p:graphicFrame>
        <p:nvGraphicFramePr>
          <p:cNvPr id="4" name="对象 3"/>
          <p:cNvGraphicFramePr/>
          <p:nvPr/>
        </p:nvGraphicFramePr>
        <p:xfrm>
          <a:off x="6195060" y="1369695"/>
          <a:ext cx="5156200" cy="2616835"/>
        </p:xfrm>
        <a:graphic>
          <a:graphicData uri="http://schemas.openxmlformats.org/presentationml/2006/ole">
            <mc:AlternateContent xmlns:mc="http://schemas.openxmlformats.org/markup-compatibility/2006">
              <mc:Choice xmlns:v="urn:schemas-microsoft-com:vml" Requires="v">
                <p:oleObj spid="_x0000_s5" name="" r:id="rId1" imgW="7696200" imgH="3810000" progId="Paint.Picture">
                  <p:embed/>
                </p:oleObj>
              </mc:Choice>
              <mc:Fallback>
                <p:oleObj name="" r:id="rId1" imgW="7696200" imgH="3810000" progId="Paint.Picture">
                  <p:embed/>
                  <p:pic>
                    <p:nvPicPr>
                      <p:cNvPr id="0" name="图片 4"/>
                      <p:cNvPicPr/>
                      <p:nvPr/>
                    </p:nvPicPr>
                    <p:blipFill>
                      <a:blip r:embed="rId2"/>
                    </p:blipFill>
                    <p:spPr>
                      <a:xfrm>
                        <a:off x="6195060" y="1369695"/>
                        <a:ext cx="5156200" cy="2616835"/>
                      </a:xfrm>
                      <a:prstGeom prst="rect">
                        <a:avLst/>
                      </a:prstGeom>
                    </p:spPr>
                  </p:pic>
                </p:oleObj>
              </mc:Fallback>
            </mc:AlternateContent>
          </a:graphicData>
        </a:graphic>
      </p:graphicFrame>
      <p:graphicFrame>
        <p:nvGraphicFramePr>
          <p:cNvPr id="6" name="对象 5"/>
          <p:cNvGraphicFramePr/>
          <p:nvPr/>
        </p:nvGraphicFramePr>
        <p:xfrm>
          <a:off x="6569710" y="3952875"/>
          <a:ext cx="4631055" cy="2373630"/>
        </p:xfrm>
        <a:graphic>
          <a:graphicData uri="http://schemas.openxmlformats.org/presentationml/2006/ole">
            <mc:AlternateContent xmlns:mc="http://schemas.openxmlformats.org/markup-compatibility/2006">
              <mc:Choice xmlns:v="urn:schemas-microsoft-com:vml" Requires="v">
                <p:oleObj spid="_x0000_s7" name="" r:id="rId3" imgW="4391025" imgH="2066925" progId="Paint.Picture">
                  <p:embed/>
                </p:oleObj>
              </mc:Choice>
              <mc:Fallback>
                <p:oleObj name="" r:id="rId3" imgW="4391025" imgH="2066925" progId="Paint.Picture">
                  <p:embed/>
                  <p:pic>
                    <p:nvPicPr>
                      <p:cNvPr id="0" name="图片 6"/>
                      <p:cNvPicPr/>
                      <p:nvPr/>
                    </p:nvPicPr>
                    <p:blipFill>
                      <a:blip r:embed="rId4"/>
                    </p:blipFill>
                    <p:spPr>
                      <a:xfrm>
                        <a:off x="6569710" y="3952875"/>
                        <a:ext cx="4631055" cy="2373630"/>
                      </a:xfrm>
                      <a:prstGeom prst="rect">
                        <a:avLst/>
                      </a:prstGeom>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Data model constructing</a:t>
            </a:r>
            <a:endParaRPr lang="zh-CN" altLang="en-US"/>
          </a:p>
        </p:txBody>
      </p:sp>
      <p:sp>
        <p:nvSpPr>
          <p:cNvPr id="3" name="内容占位符 2"/>
          <p:cNvSpPr>
            <a:spLocks noGrp="1"/>
          </p:cNvSpPr>
          <p:nvPr>
            <p:ph sz="half" idx="1"/>
          </p:nvPr>
        </p:nvSpPr>
        <p:spPr/>
        <p:txBody>
          <a:bodyPr/>
          <a:p>
            <a:r>
              <a:rPr lang="zh-CN" altLang="en-US"/>
              <a:t>It can control the </a:t>
            </a:r>
            <a:r>
              <a:rPr lang="en-US" altLang="zh-CN"/>
              <a:t>v</a:t>
            </a:r>
            <a:r>
              <a:rPr lang="zh-CN" altLang="en-US"/>
              <a:t>arious types of data</a:t>
            </a:r>
            <a:r>
              <a:rPr lang="en-US" altLang="zh-CN"/>
              <a:t>.</a:t>
            </a:r>
            <a:endParaRPr lang="en-US" altLang="zh-CN"/>
          </a:p>
          <a:p>
            <a:endParaRPr lang="en-US" altLang="zh-CN"/>
          </a:p>
          <a:p>
            <a:endParaRPr lang="en-US" altLang="zh-CN"/>
          </a:p>
          <a:p>
            <a:endParaRPr lang="en-US" altLang="zh-CN"/>
          </a:p>
        </p:txBody>
      </p:sp>
      <p:sp>
        <p:nvSpPr>
          <p:cNvPr id="7" name="圆角矩形标注 6"/>
          <p:cNvSpPr/>
          <p:nvPr/>
        </p:nvSpPr>
        <p:spPr>
          <a:xfrm>
            <a:off x="1385570" y="2837180"/>
            <a:ext cx="2703830" cy="969010"/>
          </a:xfrm>
          <a:prstGeom prst="wedgeRoundRectCallout">
            <a:avLst>
              <a:gd name="adj1" fmla="val 109182"/>
              <a:gd name="adj2" fmla="val -198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ym typeface="+mn-ea"/>
              </a:rPr>
              <a:t>Manage data</a:t>
            </a:r>
            <a:endParaRPr lang="en-US" altLang="zh-CN" sz="2800">
              <a:sym typeface="+mn-ea"/>
            </a:endParaRPr>
          </a:p>
          <a:p>
            <a:pPr algn="ctr"/>
            <a:r>
              <a:rPr lang="en-US" altLang="zh-CN" sz="2800">
                <a:sym typeface="+mn-ea"/>
              </a:rPr>
              <a:t>Coding on data </a:t>
            </a:r>
            <a:endParaRPr lang="en-US" altLang="zh-CN" sz="2800">
              <a:sym typeface="+mn-ea"/>
            </a:endParaRPr>
          </a:p>
        </p:txBody>
      </p:sp>
      <p:graphicFrame>
        <p:nvGraphicFramePr>
          <p:cNvPr id="8" name="对象 7"/>
          <p:cNvGraphicFramePr/>
          <p:nvPr/>
        </p:nvGraphicFramePr>
        <p:xfrm>
          <a:off x="6118225" y="1576070"/>
          <a:ext cx="5305425" cy="3536950"/>
        </p:xfrm>
        <a:graphic>
          <a:graphicData uri="http://schemas.openxmlformats.org/presentationml/2006/ole">
            <mc:AlternateContent xmlns:mc="http://schemas.openxmlformats.org/markup-compatibility/2006">
              <mc:Choice xmlns:v="urn:schemas-microsoft-com:vml" Requires="v">
                <p:oleObj spid="_x0000_s9" name="" r:id="rId1" imgW="5991225" imgH="3552825" progId="Paint.Picture">
                  <p:embed/>
                </p:oleObj>
              </mc:Choice>
              <mc:Fallback>
                <p:oleObj name="" r:id="rId1" imgW="5991225" imgH="3552825" progId="Paint.Picture">
                  <p:embed/>
                  <p:pic>
                    <p:nvPicPr>
                      <p:cNvPr id="0" name="图片 4"/>
                      <p:cNvPicPr/>
                      <p:nvPr/>
                    </p:nvPicPr>
                    <p:blipFill>
                      <a:blip r:embed="rId2"/>
                      <a:stretch>
                        <a:fillRect/>
                      </a:stretch>
                    </p:blipFill>
                    <p:spPr>
                      <a:xfrm>
                        <a:off x="6118225" y="1576070"/>
                        <a:ext cx="5305425" cy="3536950"/>
                      </a:xfrm>
                      <a:prstGeom prst="rect">
                        <a:avLst/>
                      </a:prstGeom>
                    </p:spPr>
                  </p:pic>
                </p:oleObj>
              </mc:Fallback>
            </mc:AlternateContent>
          </a:graphicData>
        </a:graphic>
      </p:graphicFrame>
      <p:graphicFrame>
        <p:nvGraphicFramePr>
          <p:cNvPr id="10" name="对象 9"/>
          <p:cNvGraphicFramePr/>
          <p:nvPr/>
        </p:nvGraphicFramePr>
        <p:xfrm>
          <a:off x="719455" y="4483100"/>
          <a:ext cx="7688580" cy="1732280"/>
        </p:xfrm>
        <a:graphic>
          <a:graphicData uri="http://schemas.openxmlformats.org/presentationml/2006/ole">
            <mc:AlternateContent xmlns:mc="http://schemas.openxmlformats.org/markup-compatibility/2006">
              <mc:Choice xmlns:v="urn:schemas-microsoft-com:vml" Requires="v">
                <p:oleObj spid="_x0000_s11" name="" r:id="rId3" imgW="5657850" imgH="1304925" progId="Paint.Picture">
                  <p:embed/>
                </p:oleObj>
              </mc:Choice>
              <mc:Fallback>
                <p:oleObj name="" r:id="rId3" imgW="5657850" imgH="1304925" progId="Paint.Picture">
                  <p:embed/>
                  <p:pic>
                    <p:nvPicPr>
                      <p:cNvPr id="0" name="图片 10"/>
                      <p:cNvPicPr/>
                      <p:nvPr/>
                    </p:nvPicPr>
                    <p:blipFill>
                      <a:blip r:embed="rId4"/>
                    </p:blipFill>
                    <p:spPr>
                      <a:xfrm>
                        <a:off x="719455" y="4483100"/>
                        <a:ext cx="7688580" cy="1732280"/>
                      </a:xfrm>
                      <a:prstGeom prst="rect">
                        <a:avLst/>
                      </a:prstGeom>
                    </p:spPr>
                  </p:pic>
                </p:oleObj>
              </mc:Fallback>
            </mc:AlternateContent>
          </a:graphicData>
        </a:graphic>
      </p:graphicFrame>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1530</Words>
  <Application>WPS 演示</Application>
  <PresentationFormat>宽屏</PresentationFormat>
  <Paragraphs>84</Paragraphs>
  <Slides>12</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12</vt:i4>
      </vt:variant>
    </vt:vector>
  </HeadingPairs>
  <TitlesOfParts>
    <vt:vector size="14" baseType="lpstr">
      <vt:lpstr>Office 主题</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cp:revision>
  <dcterms:created xsi:type="dcterms:W3CDTF">2016-05-30T08:27:00Z</dcterms:created>
  <dcterms:modified xsi:type="dcterms:W3CDTF">2016-05-30T09:57:53Z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2052-10.1.0.5740</vt:lpwstr>
  </property>
</Properties>
</file>