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wdp" ContentType="image/vnd.ms-photo"/>
  <Default Extension="emf" ContentType="image/x-em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0" r:id="rId3"/>
    <p:sldId id="285" r:id="rId4"/>
    <p:sldId id="286" r:id="rId5"/>
    <p:sldId id="287" r:id="rId6"/>
    <p:sldId id="277" r:id="rId7"/>
    <p:sldId id="288" r:id="rId8"/>
    <p:sldId id="291" r:id="rId9"/>
    <p:sldId id="295" r:id="rId10"/>
    <p:sldId id="293" r:id="rId11"/>
    <p:sldId id="297" r:id="rId12"/>
    <p:sldId id="289" r:id="rId13"/>
    <p:sldId id="298" r:id="rId14"/>
    <p:sldId id="300" r:id="rId15"/>
    <p:sldId id="301" r:id="rId16"/>
    <p:sldId id="302" r:id="rId17"/>
    <p:sldId id="290" r:id="rId18"/>
    <p:sldId id="303" r:id="rId19"/>
    <p:sldId id="282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B1D8"/>
    <a:srgbClr val="3F6E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99" autoAdjust="0"/>
    <p:restoredTop sz="94660"/>
  </p:normalViewPr>
  <p:slideViewPr>
    <p:cSldViewPr snapToGrid="0">
      <p:cViewPr>
        <p:scale>
          <a:sx n="100" d="100"/>
          <a:sy n="100" d="100"/>
        </p:scale>
        <p:origin x="640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1496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166AE6-6E17-AF48-B56A-C9BBA31EEAFF}" type="doc">
      <dgm:prSet loTypeId="urn:microsoft.com/office/officeart/2005/8/layout/hChevron3" loCatId="" qsTypeId="urn:microsoft.com/office/officeart/2005/8/quickstyle/simple4" qsCatId="simple" csTypeId="urn:microsoft.com/office/officeart/2005/8/colors/accent1_2" csCatId="accent1" phldr="1"/>
      <dgm:spPr/>
    </dgm:pt>
    <dgm:pt modelId="{ECD5AB22-34DA-A642-9669-986D5734C3F7}">
      <dgm:prSet phldrT="[文本]"/>
      <dgm:spPr>
        <a:gradFill rotWithShape="0">
          <a:gsLst>
            <a:gs pos="9600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n-US" altLang="zh-CN" b="1" dirty="0" smtClean="0"/>
            <a:t>ZeroWalk</a:t>
          </a:r>
        </a:p>
        <a:p>
          <a:r>
            <a:rPr lang="en-US" altLang="zh-CN" b="1" dirty="0" smtClean="0">
              <a:solidFill>
                <a:schemeClr val="accent4">
                  <a:lumMod val="50000"/>
                  <a:lumOff val="50000"/>
                </a:schemeClr>
              </a:solidFill>
            </a:rPr>
            <a:t>Feature extractor</a:t>
          </a:r>
          <a:endParaRPr lang="zh-CN" altLang="en-US" b="1" dirty="0">
            <a:solidFill>
              <a:schemeClr val="accent4">
                <a:lumMod val="50000"/>
                <a:lumOff val="50000"/>
              </a:schemeClr>
            </a:solidFill>
          </a:endParaRPr>
        </a:p>
      </dgm:t>
    </dgm:pt>
    <dgm:pt modelId="{3847B48D-A66E-B64D-9D17-7AF69A8BCB31}" type="parTrans" cxnId="{7FE8EDB5-FF53-D74B-9F8F-4429072A424C}">
      <dgm:prSet/>
      <dgm:spPr/>
      <dgm:t>
        <a:bodyPr/>
        <a:lstStyle/>
        <a:p>
          <a:endParaRPr lang="zh-CN" altLang="en-US"/>
        </a:p>
      </dgm:t>
    </dgm:pt>
    <dgm:pt modelId="{F0E28887-8E24-B044-BBFC-85088402FCCD}" type="sibTrans" cxnId="{7FE8EDB5-FF53-D74B-9F8F-4429072A424C}">
      <dgm:prSet/>
      <dgm:spPr/>
      <dgm:t>
        <a:bodyPr/>
        <a:lstStyle/>
        <a:p>
          <a:endParaRPr lang="zh-CN" altLang="en-US"/>
        </a:p>
      </dgm:t>
    </dgm:pt>
    <dgm:pt modelId="{0A8E1CDC-6050-164A-9715-0934ED06DDBD}">
      <dgm:prSet phldrT="[文本]"/>
      <dgm:spPr/>
      <dgm:t>
        <a:bodyPr/>
        <a:lstStyle/>
        <a:p>
          <a:r>
            <a:rPr lang="en-US" altLang="zh-CN" b="1" dirty="0" smtClean="0"/>
            <a:t>Learning</a:t>
          </a:r>
          <a:r>
            <a:rPr lang="en-US" altLang="zh-CN" b="1" baseline="0" dirty="0" smtClean="0"/>
            <a:t> to Rank</a:t>
          </a:r>
        </a:p>
        <a:p>
          <a:r>
            <a:rPr lang="en-US" altLang="zh-CN" b="1" baseline="0" dirty="0" smtClean="0">
              <a:solidFill>
                <a:schemeClr val="accent4">
                  <a:lumMod val="50000"/>
                  <a:lumOff val="50000"/>
                </a:schemeClr>
              </a:solidFill>
            </a:rPr>
            <a:t>Model trainer</a:t>
          </a:r>
          <a:endParaRPr lang="zh-CN" altLang="en-US" b="1" dirty="0">
            <a:solidFill>
              <a:schemeClr val="accent4">
                <a:lumMod val="50000"/>
                <a:lumOff val="50000"/>
              </a:schemeClr>
            </a:solidFill>
          </a:endParaRPr>
        </a:p>
      </dgm:t>
    </dgm:pt>
    <dgm:pt modelId="{EBD1D363-EDC3-D040-9761-4418F3051D14}" type="parTrans" cxnId="{410838C2-A6CE-E34B-8D1B-19FEE1E75182}">
      <dgm:prSet/>
      <dgm:spPr/>
      <dgm:t>
        <a:bodyPr/>
        <a:lstStyle/>
        <a:p>
          <a:endParaRPr lang="zh-CN" altLang="en-US"/>
        </a:p>
      </dgm:t>
    </dgm:pt>
    <dgm:pt modelId="{705B28C3-E4A5-6642-ACBB-934876BFD39B}" type="sibTrans" cxnId="{410838C2-A6CE-E34B-8D1B-19FEE1E75182}">
      <dgm:prSet/>
      <dgm:spPr/>
      <dgm:t>
        <a:bodyPr/>
        <a:lstStyle/>
        <a:p>
          <a:endParaRPr lang="zh-CN" altLang="en-US"/>
        </a:p>
      </dgm:t>
    </dgm:pt>
    <dgm:pt modelId="{203BB935-7673-7046-92AE-D29B2124806C}" type="pres">
      <dgm:prSet presAssocID="{B7166AE6-6E17-AF48-B56A-C9BBA31EEAFF}" presName="Name0" presStyleCnt="0">
        <dgm:presLayoutVars>
          <dgm:dir/>
          <dgm:resizeHandles val="exact"/>
        </dgm:presLayoutVars>
      </dgm:prSet>
      <dgm:spPr/>
    </dgm:pt>
    <dgm:pt modelId="{DE43E910-1D7D-E945-957E-99B3BE7DECBC}" type="pres">
      <dgm:prSet presAssocID="{ECD5AB22-34DA-A642-9669-986D5734C3F7}" presName="parTxOnly" presStyleLbl="node1" presStyleIdx="0" presStyleCnt="2">
        <dgm:presLayoutVars>
          <dgm:bulletEnabled val="1"/>
        </dgm:presLayoutVars>
      </dgm:prSet>
      <dgm:spPr/>
    </dgm:pt>
    <dgm:pt modelId="{B87CE143-6F93-1244-99A6-6DF3438DF944}" type="pres">
      <dgm:prSet presAssocID="{F0E28887-8E24-B044-BBFC-85088402FCCD}" presName="parSpace" presStyleCnt="0"/>
      <dgm:spPr/>
    </dgm:pt>
    <dgm:pt modelId="{E244A768-8A14-D644-8C6F-1ADBED8AEBB0}" type="pres">
      <dgm:prSet presAssocID="{0A8E1CDC-6050-164A-9715-0934ED06DDBD}" presName="parTxOnly" presStyleLbl="node1" presStyleIdx="1" presStyleCnt="2" custLinFactNeighborX="50000">
        <dgm:presLayoutVars>
          <dgm:bulletEnabled val="1"/>
        </dgm:presLayoutVars>
      </dgm:prSet>
      <dgm:spPr/>
    </dgm:pt>
  </dgm:ptLst>
  <dgm:cxnLst>
    <dgm:cxn modelId="{514AD41F-0247-A140-94E7-1596D2DC2A88}" type="presOf" srcId="{ECD5AB22-34DA-A642-9669-986D5734C3F7}" destId="{DE43E910-1D7D-E945-957E-99B3BE7DECBC}" srcOrd="0" destOrd="0" presId="urn:microsoft.com/office/officeart/2005/8/layout/hChevron3"/>
    <dgm:cxn modelId="{410838C2-A6CE-E34B-8D1B-19FEE1E75182}" srcId="{B7166AE6-6E17-AF48-B56A-C9BBA31EEAFF}" destId="{0A8E1CDC-6050-164A-9715-0934ED06DDBD}" srcOrd="1" destOrd="0" parTransId="{EBD1D363-EDC3-D040-9761-4418F3051D14}" sibTransId="{705B28C3-E4A5-6642-ACBB-934876BFD39B}"/>
    <dgm:cxn modelId="{7FE8EDB5-FF53-D74B-9F8F-4429072A424C}" srcId="{B7166AE6-6E17-AF48-B56A-C9BBA31EEAFF}" destId="{ECD5AB22-34DA-A642-9669-986D5734C3F7}" srcOrd="0" destOrd="0" parTransId="{3847B48D-A66E-B64D-9D17-7AF69A8BCB31}" sibTransId="{F0E28887-8E24-B044-BBFC-85088402FCCD}"/>
    <dgm:cxn modelId="{5F174233-4B1A-3D4B-B535-E94FC399AF9C}" type="presOf" srcId="{B7166AE6-6E17-AF48-B56A-C9BBA31EEAFF}" destId="{203BB935-7673-7046-92AE-D29B2124806C}" srcOrd="0" destOrd="0" presId="urn:microsoft.com/office/officeart/2005/8/layout/hChevron3"/>
    <dgm:cxn modelId="{6970D776-AE00-9246-994F-34191D448885}" type="presOf" srcId="{0A8E1CDC-6050-164A-9715-0934ED06DDBD}" destId="{E244A768-8A14-D644-8C6F-1ADBED8AEBB0}" srcOrd="0" destOrd="0" presId="urn:microsoft.com/office/officeart/2005/8/layout/hChevron3"/>
    <dgm:cxn modelId="{6CF08429-A9CA-0F40-A815-DDD0914A8D7D}" type="presParOf" srcId="{203BB935-7673-7046-92AE-D29B2124806C}" destId="{DE43E910-1D7D-E945-957E-99B3BE7DECBC}" srcOrd="0" destOrd="0" presId="urn:microsoft.com/office/officeart/2005/8/layout/hChevron3"/>
    <dgm:cxn modelId="{86BCF430-16A8-A543-872E-C65589F4CCEC}" type="presParOf" srcId="{203BB935-7673-7046-92AE-D29B2124806C}" destId="{B87CE143-6F93-1244-99A6-6DF3438DF944}" srcOrd="1" destOrd="0" presId="urn:microsoft.com/office/officeart/2005/8/layout/hChevron3"/>
    <dgm:cxn modelId="{71C9BEE6-4E47-0640-8FF2-CF0AEAE52756}" type="presParOf" srcId="{203BB935-7673-7046-92AE-D29B2124806C}" destId="{E244A768-8A14-D644-8C6F-1ADBED8AEBB0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BB0B23-7E39-5C4D-820C-33DEE4D142B2}" type="doc">
      <dgm:prSet loTypeId="urn:microsoft.com/office/officeart/2005/8/layout/cycle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17F5486E-3974-4B4A-9AEA-4073D1E12DEF}">
      <dgm:prSet phldrT="[文本]"/>
      <dgm:spPr/>
      <dgm:t>
        <a:bodyPr/>
        <a:lstStyle/>
        <a:p>
          <a:r>
            <a:rPr lang="en-US" altLang="zh-CN" dirty="0" smtClean="0">
              <a:solidFill>
                <a:srgbClr val="FF0000"/>
              </a:solidFill>
              <a:latin typeface="Times" charset="0"/>
              <a:ea typeface="Times" charset="0"/>
              <a:cs typeface="Times" charset="0"/>
            </a:rPr>
            <a:t>Compute author/venue/ affiliation authority score</a:t>
          </a:r>
          <a:endParaRPr lang="zh-CN" altLang="en-US" dirty="0">
            <a:solidFill>
              <a:srgbClr val="FF0000"/>
            </a:solidFill>
            <a:latin typeface="Times" charset="0"/>
            <a:ea typeface="Times" charset="0"/>
            <a:cs typeface="Times" charset="0"/>
          </a:endParaRPr>
        </a:p>
      </dgm:t>
    </dgm:pt>
    <dgm:pt modelId="{E1018532-8717-EF4E-BEAC-492E613B2AFD}" type="parTrans" cxnId="{25F19206-9527-1D4E-89D2-4BE32477637D}">
      <dgm:prSet/>
      <dgm:spPr/>
      <dgm:t>
        <a:bodyPr/>
        <a:lstStyle/>
        <a:p>
          <a:endParaRPr lang="zh-CN" altLang="en-US"/>
        </a:p>
      </dgm:t>
    </dgm:pt>
    <dgm:pt modelId="{0E924CD5-81AE-784B-8D9E-08B564E2C022}" type="sibTrans" cxnId="{25F19206-9527-1D4E-89D2-4BE32477637D}">
      <dgm:prSet/>
      <dgm:spPr/>
      <dgm:t>
        <a:bodyPr/>
        <a:lstStyle/>
        <a:p>
          <a:endParaRPr lang="zh-CN" altLang="en-US"/>
        </a:p>
      </dgm:t>
    </dgm:pt>
    <dgm:pt modelId="{D431868E-FC34-784F-806C-80BD9C18412B}">
      <dgm:prSet phldrT="[文本]"/>
      <dgm:spPr/>
      <dgm:t>
        <a:bodyPr/>
        <a:lstStyle/>
        <a:p>
          <a:r>
            <a:rPr lang="en-US" altLang="zh-CN" dirty="0" smtClean="0">
              <a:latin typeface="Times" charset="0"/>
              <a:ea typeface="Times" charset="0"/>
              <a:cs typeface="Times" charset="0"/>
            </a:rPr>
            <a:t>Compute</a:t>
          </a:r>
          <a:r>
            <a:rPr lang="en-US" altLang="zh-CN" baseline="0" dirty="0" smtClean="0">
              <a:latin typeface="Times" charset="0"/>
              <a:ea typeface="Times" charset="0"/>
              <a:cs typeface="Times" charset="0"/>
            </a:rPr>
            <a:t> paper’s</a:t>
          </a:r>
          <a:r>
            <a:rPr lang="en-US" altLang="zh-CN" dirty="0" smtClean="0">
              <a:latin typeface="Times" charset="0"/>
              <a:ea typeface="Times" charset="0"/>
              <a:cs typeface="Times" charset="0"/>
            </a:rPr>
            <a:t> PageRank score</a:t>
          </a:r>
          <a:endParaRPr lang="zh-CN" altLang="en-US" dirty="0">
            <a:latin typeface="Times" charset="0"/>
            <a:ea typeface="Times" charset="0"/>
            <a:cs typeface="Times" charset="0"/>
          </a:endParaRPr>
        </a:p>
      </dgm:t>
    </dgm:pt>
    <dgm:pt modelId="{073CB1F7-2C8C-D24F-8466-D2D35B181E38}" type="parTrans" cxnId="{9947FD09-9771-394B-972F-E187BA5A21A2}">
      <dgm:prSet/>
      <dgm:spPr/>
      <dgm:t>
        <a:bodyPr/>
        <a:lstStyle/>
        <a:p>
          <a:endParaRPr lang="zh-CN" altLang="en-US"/>
        </a:p>
      </dgm:t>
    </dgm:pt>
    <dgm:pt modelId="{F79F50DB-D1E2-064A-8B43-378780D5F496}" type="sibTrans" cxnId="{9947FD09-9771-394B-972F-E187BA5A21A2}">
      <dgm:prSet/>
      <dgm:spPr/>
      <dgm:t>
        <a:bodyPr/>
        <a:lstStyle/>
        <a:p>
          <a:endParaRPr lang="zh-CN" altLang="en-US"/>
        </a:p>
      </dgm:t>
    </dgm:pt>
    <dgm:pt modelId="{1E76DCE0-84CA-4C48-98C6-C647055C174C}">
      <dgm:prSet phldrT="[文本]"/>
      <dgm:spPr/>
      <dgm:t>
        <a:bodyPr/>
        <a:lstStyle/>
        <a:p>
          <a:r>
            <a:rPr lang="en-US" altLang="zh-CN" dirty="0" smtClean="0">
              <a:latin typeface="Times" charset="0"/>
              <a:ea typeface="Times" charset="0"/>
              <a:cs typeface="Times" charset="0"/>
            </a:rPr>
            <a:t>Compute author/venue/ affiliation hub score</a:t>
          </a:r>
          <a:endParaRPr lang="zh-CN" altLang="en-US" dirty="0">
            <a:latin typeface="Times" charset="0"/>
            <a:ea typeface="Times" charset="0"/>
            <a:cs typeface="Times" charset="0"/>
          </a:endParaRPr>
        </a:p>
      </dgm:t>
    </dgm:pt>
    <dgm:pt modelId="{13FE0EF3-FCB2-014C-8FCE-25A3023DE419}" type="parTrans" cxnId="{8FBD7808-00EF-2648-9EA2-C14D8757B15E}">
      <dgm:prSet/>
      <dgm:spPr/>
      <dgm:t>
        <a:bodyPr/>
        <a:lstStyle/>
        <a:p>
          <a:endParaRPr lang="zh-CN" altLang="en-US"/>
        </a:p>
      </dgm:t>
    </dgm:pt>
    <dgm:pt modelId="{818A7168-502E-D149-A1EB-E10D0C2E88E6}" type="sibTrans" cxnId="{8FBD7808-00EF-2648-9EA2-C14D8757B15E}">
      <dgm:prSet/>
      <dgm:spPr/>
      <dgm:t>
        <a:bodyPr/>
        <a:lstStyle/>
        <a:p>
          <a:endParaRPr lang="zh-CN" altLang="en-US"/>
        </a:p>
      </dgm:t>
    </dgm:pt>
    <dgm:pt modelId="{745D90FE-2E3B-7643-9F48-E65793D26B52}">
      <dgm:prSet phldrT="[文本]"/>
      <dgm:spPr/>
      <dgm:t>
        <a:bodyPr/>
        <a:lstStyle/>
        <a:p>
          <a:r>
            <a:rPr lang="en-US" altLang="zh-CN" dirty="0" smtClean="0">
              <a:latin typeface="Times" charset="0"/>
              <a:ea typeface="Times" charset="0"/>
              <a:cs typeface="Times" charset="0"/>
            </a:rPr>
            <a:t>Compute</a:t>
          </a:r>
          <a:r>
            <a:rPr lang="en-US" altLang="zh-CN" baseline="0" dirty="0" smtClean="0">
              <a:latin typeface="Times" charset="0"/>
              <a:ea typeface="Times" charset="0"/>
              <a:cs typeface="Times" charset="0"/>
            </a:rPr>
            <a:t> paper’s</a:t>
          </a:r>
          <a:r>
            <a:rPr lang="en-US" altLang="zh-CN" dirty="0" smtClean="0">
              <a:latin typeface="Times" charset="0"/>
              <a:ea typeface="Times" charset="0"/>
              <a:cs typeface="Times" charset="0"/>
            </a:rPr>
            <a:t> time variant score</a:t>
          </a:r>
          <a:endParaRPr lang="zh-CN" altLang="en-US" dirty="0">
            <a:latin typeface="Times" charset="0"/>
            <a:ea typeface="Times" charset="0"/>
            <a:cs typeface="Times" charset="0"/>
          </a:endParaRPr>
        </a:p>
      </dgm:t>
    </dgm:pt>
    <dgm:pt modelId="{D739C96D-1A30-7B4A-ACAF-5358AEA2B9A8}" type="parTrans" cxnId="{047AD73F-B596-264C-BB5A-5DC4AE5673D2}">
      <dgm:prSet/>
      <dgm:spPr/>
      <dgm:t>
        <a:bodyPr/>
        <a:lstStyle/>
        <a:p>
          <a:endParaRPr lang="zh-CN" altLang="en-US"/>
        </a:p>
      </dgm:t>
    </dgm:pt>
    <dgm:pt modelId="{6E01FA2A-BB35-3645-9ED3-87722FA7E55B}" type="sibTrans" cxnId="{047AD73F-B596-264C-BB5A-5DC4AE5673D2}">
      <dgm:prSet/>
      <dgm:spPr/>
      <dgm:t>
        <a:bodyPr/>
        <a:lstStyle/>
        <a:p>
          <a:endParaRPr lang="zh-CN" altLang="en-US"/>
        </a:p>
      </dgm:t>
    </dgm:pt>
    <dgm:pt modelId="{83DD635D-A60D-4748-8494-4934E16F2D65}">
      <dgm:prSet phldrT="[文本]"/>
      <dgm:spPr/>
      <dgm:t>
        <a:bodyPr/>
        <a:lstStyle/>
        <a:p>
          <a:r>
            <a:rPr lang="en-US" altLang="zh-CN" dirty="0" smtClean="0">
              <a:latin typeface="Times" charset="0"/>
              <a:ea typeface="Times" charset="0"/>
              <a:cs typeface="Times" charset="0"/>
            </a:rPr>
            <a:t>Compute new paper score</a:t>
          </a:r>
          <a:endParaRPr lang="zh-CN" altLang="en-US" dirty="0">
            <a:latin typeface="Times" charset="0"/>
            <a:ea typeface="Times" charset="0"/>
            <a:cs typeface="Times" charset="0"/>
          </a:endParaRPr>
        </a:p>
      </dgm:t>
    </dgm:pt>
    <dgm:pt modelId="{3DC98505-D650-1646-8477-08D5322675A8}" type="parTrans" cxnId="{1B00E0C1-1C5E-E444-AB15-A9E19004A039}">
      <dgm:prSet/>
      <dgm:spPr/>
      <dgm:t>
        <a:bodyPr/>
        <a:lstStyle/>
        <a:p>
          <a:endParaRPr lang="zh-CN" altLang="en-US"/>
        </a:p>
      </dgm:t>
    </dgm:pt>
    <dgm:pt modelId="{C2AC9574-CBAB-4440-8CAA-6F6255FC2E0B}" type="sibTrans" cxnId="{1B00E0C1-1C5E-E444-AB15-A9E19004A039}">
      <dgm:prSet/>
      <dgm:spPr/>
      <dgm:t>
        <a:bodyPr/>
        <a:lstStyle/>
        <a:p>
          <a:endParaRPr lang="zh-CN" altLang="en-US"/>
        </a:p>
      </dgm:t>
    </dgm:pt>
    <dgm:pt modelId="{B86C3FCF-1557-F04D-A3AC-1E74331B3E7B}" type="pres">
      <dgm:prSet presAssocID="{8ABB0B23-7E39-5C4D-820C-33DEE4D142B2}" presName="cycle" presStyleCnt="0">
        <dgm:presLayoutVars>
          <dgm:dir/>
          <dgm:resizeHandles val="exact"/>
        </dgm:presLayoutVars>
      </dgm:prSet>
      <dgm:spPr/>
    </dgm:pt>
    <dgm:pt modelId="{4FDF1AF0-7BDC-0442-95D0-323DBFE9D5B1}" type="pres">
      <dgm:prSet presAssocID="{17F5486E-3974-4B4A-9AEA-4073D1E12DEF}" presName="dummy" presStyleCnt="0"/>
      <dgm:spPr/>
    </dgm:pt>
    <dgm:pt modelId="{B4C6D033-4829-134F-B33C-0A60EA90B83B}" type="pres">
      <dgm:prSet presAssocID="{17F5486E-3974-4B4A-9AEA-4073D1E12DEF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4352166-7871-3E46-BECC-8E838EF7102F}" type="pres">
      <dgm:prSet presAssocID="{0E924CD5-81AE-784B-8D9E-08B564E2C022}" presName="sibTrans" presStyleLbl="node1" presStyleIdx="0" presStyleCnt="5"/>
      <dgm:spPr/>
    </dgm:pt>
    <dgm:pt modelId="{35EEA6E8-292A-4E4B-AF77-3BA6BB69A85D}" type="pres">
      <dgm:prSet presAssocID="{D431868E-FC34-784F-806C-80BD9C18412B}" presName="dummy" presStyleCnt="0"/>
      <dgm:spPr/>
    </dgm:pt>
    <dgm:pt modelId="{E626F0DD-D4E5-474B-99B9-DB24723F918A}" type="pres">
      <dgm:prSet presAssocID="{D431868E-FC34-784F-806C-80BD9C18412B}" presName="node" presStyleLbl="revTx" presStyleIdx="1" presStyleCnt="5">
        <dgm:presLayoutVars>
          <dgm:bulletEnabled val="1"/>
        </dgm:presLayoutVars>
      </dgm:prSet>
      <dgm:spPr/>
    </dgm:pt>
    <dgm:pt modelId="{20372959-DE27-BF4F-972D-50FBA3E2B085}" type="pres">
      <dgm:prSet presAssocID="{F79F50DB-D1E2-064A-8B43-378780D5F496}" presName="sibTrans" presStyleLbl="node1" presStyleIdx="1" presStyleCnt="5"/>
      <dgm:spPr/>
    </dgm:pt>
    <dgm:pt modelId="{38FAEF1A-B415-3949-A7FF-85619DB7E5AF}" type="pres">
      <dgm:prSet presAssocID="{1E76DCE0-84CA-4C48-98C6-C647055C174C}" presName="dummy" presStyleCnt="0"/>
      <dgm:spPr/>
    </dgm:pt>
    <dgm:pt modelId="{810FED4B-04E6-AC4D-BB10-4EAC0F6710AE}" type="pres">
      <dgm:prSet presAssocID="{1E76DCE0-84CA-4C48-98C6-C647055C174C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1D5AA0E-A53C-0042-925C-2BDA26CABA34}" type="pres">
      <dgm:prSet presAssocID="{818A7168-502E-D149-A1EB-E10D0C2E88E6}" presName="sibTrans" presStyleLbl="node1" presStyleIdx="2" presStyleCnt="5"/>
      <dgm:spPr/>
    </dgm:pt>
    <dgm:pt modelId="{EBE9F3BB-B18E-CB4D-BB12-ED71C521CAEF}" type="pres">
      <dgm:prSet presAssocID="{745D90FE-2E3B-7643-9F48-E65793D26B52}" presName="dummy" presStyleCnt="0"/>
      <dgm:spPr/>
    </dgm:pt>
    <dgm:pt modelId="{C126EC91-6298-9541-9014-B1D8BC8A6D20}" type="pres">
      <dgm:prSet presAssocID="{745D90FE-2E3B-7643-9F48-E65793D26B52}" presName="node" presStyleLbl="revTx" presStyleIdx="3" presStyleCnt="5">
        <dgm:presLayoutVars>
          <dgm:bulletEnabled val="1"/>
        </dgm:presLayoutVars>
      </dgm:prSet>
      <dgm:spPr/>
    </dgm:pt>
    <dgm:pt modelId="{6B2083D1-ED60-B14F-A12E-69FED0587DA6}" type="pres">
      <dgm:prSet presAssocID="{6E01FA2A-BB35-3645-9ED3-87722FA7E55B}" presName="sibTrans" presStyleLbl="node1" presStyleIdx="3" presStyleCnt="5"/>
      <dgm:spPr/>
    </dgm:pt>
    <dgm:pt modelId="{9C6BEA37-A648-5E4E-9E68-792E68E61793}" type="pres">
      <dgm:prSet presAssocID="{83DD635D-A60D-4748-8494-4934E16F2D65}" presName="dummy" presStyleCnt="0"/>
      <dgm:spPr/>
    </dgm:pt>
    <dgm:pt modelId="{622F8CF2-2EC2-DE40-B159-A4744748EE19}" type="pres">
      <dgm:prSet presAssocID="{83DD635D-A60D-4748-8494-4934E16F2D65}" presName="node" presStyleLbl="revTx" presStyleIdx="4" presStyleCnt="5">
        <dgm:presLayoutVars>
          <dgm:bulletEnabled val="1"/>
        </dgm:presLayoutVars>
      </dgm:prSet>
      <dgm:spPr/>
    </dgm:pt>
    <dgm:pt modelId="{CE6A1E69-A071-2A45-9049-4F8B3167DC52}" type="pres">
      <dgm:prSet presAssocID="{C2AC9574-CBAB-4440-8CAA-6F6255FC2E0B}" presName="sibTrans" presStyleLbl="node1" presStyleIdx="4" presStyleCnt="5"/>
      <dgm:spPr/>
    </dgm:pt>
  </dgm:ptLst>
  <dgm:cxnLst>
    <dgm:cxn modelId="{06CCC73C-68F3-8841-9575-49517925F227}" type="presOf" srcId="{C2AC9574-CBAB-4440-8CAA-6F6255FC2E0B}" destId="{CE6A1E69-A071-2A45-9049-4F8B3167DC52}" srcOrd="0" destOrd="0" presId="urn:microsoft.com/office/officeart/2005/8/layout/cycle1"/>
    <dgm:cxn modelId="{1B00E0C1-1C5E-E444-AB15-A9E19004A039}" srcId="{8ABB0B23-7E39-5C4D-820C-33DEE4D142B2}" destId="{83DD635D-A60D-4748-8494-4934E16F2D65}" srcOrd="4" destOrd="0" parTransId="{3DC98505-D650-1646-8477-08D5322675A8}" sibTransId="{C2AC9574-CBAB-4440-8CAA-6F6255FC2E0B}"/>
    <dgm:cxn modelId="{047AD73F-B596-264C-BB5A-5DC4AE5673D2}" srcId="{8ABB0B23-7E39-5C4D-820C-33DEE4D142B2}" destId="{745D90FE-2E3B-7643-9F48-E65793D26B52}" srcOrd="3" destOrd="0" parTransId="{D739C96D-1A30-7B4A-ACAF-5358AEA2B9A8}" sibTransId="{6E01FA2A-BB35-3645-9ED3-87722FA7E55B}"/>
    <dgm:cxn modelId="{A232D415-DE1F-054E-8AA1-231206B48A4B}" type="presOf" srcId="{F79F50DB-D1E2-064A-8B43-378780D5F496}" destId="{20372959-DE27-BF4F-972D-50FBA3E2B085}" srcOrd="0" destOrd="0" presId="urn:microsoft.com/office/officeart/2005/8/layout/cycle1"/>
    <dgm:cxn modelId="{2EEF2E76-8146-D347-ABF1-6E62A753EC6A}" type="presOf" srcId="{745D90FE-2E3B-7643-9F48-E65793D26B52}" destId="{C126EC91-6298-9541-9014-B1D8BC8A6D20}" srcOrd="0" destOrd="0" presId="urn:microsoft.com/office/officeart/2005/8/layout/cycle1"/>
    <dgm:cxn modelId="{54C1A7FA-70CD-4C44-8D97-CEB325F25DAE}" type="presOf" srcId="{8ABB0B23-7E39-5C4D-820C-33DEE4D142B2}" destId="{B86C3FCF-1557-F04D-A3AC-1E74331B3E7B}" srcOrd="0" destOrd="0" presId="urn:microsoft.com/office/officeart/2005/8/layout/cycle1"/>
    <dgm:cxn modelId="{590BFE4B-8DE5-134C-AF7D-3AA132052D6D}" type="presOf" srcId="{6E01FA2A-BB35-3645-9ED3-87722FA7E55B}" destId="{6B2083D1-ED60-B14F-A12E-69FED0587DA6}" srcOrd="0" destOrd="0" presId="urn:microsoft.com/office/officeart/2005/8/layout/cycle1"/>
    <dgm:cxn modelId="{8FBD7808-00EF-2648-9EA2-C14D8757B15E}" srcId="{8ABB0B23-7E39-5C4D-820C-33DEE4D142B2}" destId="{1E76DCE0-84CA-4C48-98C6-C647055C174C}" srcOrd="2" destOrd="0" parTransId="{13FE0EF3-FCB2-014C-8FCE-25A3023DE419}" sibTransId="{818A7168-502E-D149-A1EB-E10D0C2E88E6}"/>
    <dgm:cxn modelId="{9947FD09-9771-394B-972F-E187BA5A21A2}" srcId="{8ABB0B23-7E39-5C4D-820C-33DEE4D142B2}" destId="{D431868E-FC34-784F-806C-80BD9C18412B}" srcOrd="1" destOrd="0" parTransId="{073CB1F7-2C8C-D24F-8466-D2D35B181E38}" sibTransId="{F79F50DB-D1E2-064A-8B43-378780D5F496}"/>
    <dgm:cxn modelId="{08187797-A634-7F44-86C5-3F3B5C996B22}" type="presOf" srcId="{1E76DCE0-84CA-4C48-98C6-C647055C174C}" destId="{810FED4B-04E6-AC4D-BB10-4EAC0F6710AE}" srcOrd="0" destOrd="0" presId="urn:microsoft.com/office/officeart/2005/8/layout/cycle1"/>
    <dgm:cxn modelId="{EA3F88CC-8E77-4B45-B4E7-6D4C81A5D718}" type="presOf" srcId="{83DD635D-A60D-4748-8494-4934E16F2D65}" destId="{622F8CF2-2EC2-DE40-B159-A4744748EE19}" srcOrd="0" destOrd="0" presId="urn:microsoft.com/office/officeart/2005/8/layout/cycle1"/>
    <dgm:cxn modelId="{B6FF9753-715D-5646-87FE-5482E4E48A47}" type="presOf" srcId="{17F5486E-3974-4B4A-9AEA-4073D1E12DEF}" destId="{B4C6D033-4829-134F-B33C-0A60EA90B83B}" srcOrd="0" destOrd="0" presId="urn:microsoft.com/office/officeart/2005/8/layout/cycle1"/>
    <dgm:cxn modelId="{5F8451D6-7AFF-074A-BAAC-3827EE83837A}" type="presOf" srcId="{0E924CD5-81AE-784B-8D9E-08B564E2C022}" destId="{F4352166-7871-3E46-BECC-8E838EF7102F}" srcOrd="0" destOrd="0" presId="urn:microsoft.com/office/officeart/2005/8/layout/cycle1"/>
    <dgm:cxn modelId="{25F19206-9527-1D4E-89D2-4BE32477637D}" srcId="{8ABB0B23-7E39-5C4D-820C-33DEE4D142B2}" destId="{17F5486E-3974-4B4A-9AEA-4073D1E12DEF}" srcOrd="0" destOrd="0" parTransId="{E1018532-8717-EF4E-BEAC-492E613B2AFD}" sibTransId="{0E924CD5-81AE-784B-8D9E-08B564E2C022}"/>
    <dgm:cxn modelId="{C6957437-AAF4-2048-9E8A-19987197303A}" type="presOf" srcId="{818A7168-502E-D149-A1EB-E10D0C2E88E6}" destId="{01D5AA0E-A53C-0042-925C-2BDA26CABA34}" srcOrd="0" destOrd="0" presId="urn:microsoft.com/office/officeart/2005/8/layout/cycle1"/>
    <dgm:cxn modelId="{72D55085-A8CE-F84B-A6C1-E0B9BDD8E5F4}" type="presOf" srcId="{D431868E-FC34-784F-806C-80BD9C18412B}" destId="{E626F0DD-D4E5-474B-99B9-DB24723F918A}" srcOrd="0" destOrd="0" presId="urn:microsoft.com/office/officeart/2005/8/layout/cycle1"/>
    <dgm:cxn modelId="{66F654E8-5772-ED43-A654-F887F1B632A4}" type="presParOf" srcId="{B86C3FCF-1557-F04D-A3AC-1E74331B3E7B}" destId="{4FDF1AF0-7BDC-0442-95D0-323DBFE9D5B1}" srcOrd="0" destOrd="0" presId="urn:microsoft.com/office/officeart/2005/8/layout/cycle1"/>
    <dgm:cxn modelId="{40B59AD4-B152-2E4F-89E1-D93C950C7A70}" type="presParOf" srcId="{B86C3FCF-1557-F04D-A3AC-1E74331B3E7B}" destId="{B4C6D033-4829-134F-B33C-0A60EA90B83B}" srcOrd="1" destOrd="0" presId="urn:microsoft.com/office/officeart/2005/8/layout/cycle1"/>
    <dgm:cxn modelId="{2A964747-8D5A-1E4F-9051-0B4E6E71D4A4}" type="presParOf" srcId="{B86C3FCF-1557-F04D-A3AC-1E74331B3E7B}" destId="{F4352166-7871-3E46-BECC-8E838EF7102F}" srcOrd="2" destOrd="0" presId="urn:microsoft.com/office/officeart/2005/8/layout/cycle1"/>
    <dgm:cxn modelId="{5D0D7082-5880-DE43-9248-EF4250B7543E}" type="presParOf" srcId="{B86C3FCF-1557-F04D-A3AC-1E74331B3E7B}" destId="{35EEA6E8-292A-4E4B-AF77-3BA6BB69A85D}" srcOrd="3" destOrd="0" presId="urn:microsoft.com/office/officeart/2005/8/layout/cycle1"/>
    <dgm:cxn modelId="{09E40DBC-509F-9C41-8972-0C35CE52CA4C}" type="presParOf" srcId="{B86C3FCF-1557-F04D-A3AC-1E74331B3E7B}" destId="{E626F0DD-D4E5-474B-99B9-DB24723F918A}" srcOrd="4" destOrd="0" presId="urn:microsoft.com/office/officeart/2005/8/layout/cycle1"/>
    <dgm:cxn modelId="{D1293A5F-2165-EB42-95EB-33571769C91C}" type="presParOf" srcId="{B86C3FCF-1557-F04D-A3AC-1E74331B3E7B}" destId="{20372959-DE27-BF4F-972D-50FBA3E2B085}" srcOrd="5" destOrd="0" presId="urn:microsoft.com/office/officeart/2005/8/layout/cycle1"/>
    <dgm:cxn modelId="{21ADE2F3-AFA5-6842-8CB9-9979133F35E2}" type="presParOf" srcId="{B86C3FCF-1557-F04D-A3AC-1E74331B3E7B}" destId="{38FAEF1A-B415-3949-A7FF-85619DB7E5AF}" srcOrd="6" destOrd="0" presId="urn:microsoft.com/office/officeart/2005/8/layout/cycle1"/>
    <dgm:cxn modelId="{3AD22621-C873-0F46-9280-E23874E001E4}" type="presParOf" srcId="{B86C3FCF-1557-F04D-A3AC-1E74331B3E7B}" destId="{810FED4B-04E6-AC4D-BB10-4EAC0F6710AE}" srcOrd="7" destOrd="0" presId="urn:microsoft.com/office/officeart/2005/8/layout/cycle1"/>
    <dgm:cxn modelId="{85AD4C68-27F1-C446-BF29-A8BE699B3277}" type="presParOf" srcId="{B86C3FCF-1557-F04D-A3AC-1E74331B3E7B}" destId="{01D5AA0E-A53C-0042-925C-2BDA26CABA34}" srcOrd="8" destOrd="0" presId="urn:microsoft.com/office/officeart/2005/8/layout/cycle1"/>
    <dgm:cxn modelId="{15281A70-71BA-0645-9FBB-9D301033115C}" type="presParOf" srcId="{B86C3FCF-1557-F04D-A3AC-1E74331B3E7B}" destId="{EBE9F3BB-B18E-CB4D-BB12-ED71C521CAEF}" srcOrd="9" destOrd="0" presId="urn:microsoft.com/office/officeart/2005/8/layout/cycle1"/>
    <dgm:cxn modelId="{674724F0-B9C4-F548-BB99-4166EBB06751}" type="presParOf" srcId="{B86C3FCF-1557-F04D-A3AC-1E74331B3E7B}" destId="{C126EC91-6298-9541-9014-B1D8BC8A6D20}" srcOrd="10" destOrd="0" presId="urn:microsoft.com/office/officeart/2005/8/layout/cycle1"/>
    <dgm:cxn modelId="{A5115C5E-BE46-2D4D-B80D-EB2921388E87}" type="presParOf" srcId="{B86C3FCF-1557-F04D-A3AC-1E74331B3E7B}" destId="{6B2083D1-ED60-B14F-A12E-69FED0587DA6}" srcOrd="11" destOrd="0" presId="urn:microsoft.com/office/officeart/2005/8/layout/cycle1"/>
    <dgm:cxn modelId="{ABE22DE6-BD6D-5444-8F55-9AB71AEBB022}" type="presParOf" srcId="{B86C3FCF-1557-F04D-A3AC-1E74331B3E7B}" destId="{9C6BEA37-A648-5E4E-9E68-792E68E61793}" srcOrd="12" destOrd="0" presId="urn:microsoft.com/office/officeart/2005/8/layout/cycle1"/>
    <dgm:cxn modelId="{FD6CDE32-6295-D641-B493-38005798C98C}" type="presParOf" srcId="{B86C3FCF-1557-F04D-A3AC-1E74331B3E7B}" destId="{622F8CF2-2EC2-DE40-B159-A4744748EE19}" srcOrd="13" destOrd="0" presId="urn:microsoft.com/office/officeart/2005/8/layout/cycle1"/>
    <dgm:cxn modelId="{1CA52C17-7578-6447-B373-99A179FA993C}" type="presParOf" srcId="{B86C3FCF-1557-F04D-A3AC-1E74331B3E7B}" destId="{CE6A1E69-A071-2A45-9049-4F8B3167DC52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43E910-1D7D-E945-957E-99B3BE7DECBC}">
      <dsp:nvSpPr>
        <dsp:cNvPr id="0" name=""/>
        <dsp:cNvSpPr/>
      </dsp:nvSpPr>
      <dsp:spPr>
        <a:xfrm>
          <a:off x="6363" y="1232361"/>
          <a:ext cx="4518037" cy="1807214"/>
        </a:xfrm>
        <a:prstGeom prst="homePlate">
          <a:avLst/>
        </a:prstGeom>
        <a:gradFill rotWithShape="0">
          <a:gsLst>
            <a:gs pos="9600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354" tIns="82677" rIns="41339" bIns="82677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100" b="1" kern="1200" dirty="0" smtClean="0"/>
            <a:t>ZeroWalk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100" b="1" kern="1200" dirty="0" smtClean="0">
              <a:solidFill>
                <a:schemeClr val="accent4">
                  <a:lumMod val="50000"/>
                  <a:lumOff val="50000"/>
                </a:schemeClr>
              </a:solidFill>
            </a:rPr>
            <a:t>Feature extractor</a:t>
          </a:r>
          <a:endParaRPr lang="zh-CN" altLang="en-US" sz="3100" b="1" kern="1200" dirty="0">
            <a:solidFill>
              <a:schemeClr val="accent4">
                <a:lumMod val="50000"/>
                <a:lumOff val="50000"/>
              </a:schemeClr>
            </a:solidFill>
          </a:endParaRPr>
        </a:p>
      </dsp:txBody>
      <dsp:txXfrm>
        <a:off x="6363" y="1232361"/>
        <a:ext cx="4066234" cy="1807214"/>
      </dsp:txXfrm>
    </dsp:sp>
    <dsp:sp modelId="{E244A768-8A14-D644-8C6F-1ADBED8AEBB0}">
      <dsp:nvSpPr>
        <dsp:cNvPr id="0" name=""/>
        <dsp:cNvSpPr/>
      </dsp:nvSpPr>
      <dsp:spPr>
        <a:xfrm>
          <a:off x="3627156" y="1232361"/>
          <a:ext cx="4518037" cy="180721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16" tIns="82677" rIns="41339" bIns="82677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100" b="1" kern="1200" dirty="0" smtClean="0"/>
            <a:t>Learning</a:t>
          </a:r>
          <a:r>
            <a:rPr lang="en-US" altLang="zh-CN" sz="3100" b="1" kern="1200" baseline="0" dirty="0" smtClean="0"/>
            <a:t> to Rank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100" b="1" kern="1200" baseline="0" dirty="0" smtClean="0">
              <a:solidFill>
                <a:schemeClr val="accent4">
                  <a:lumMod val="50000"/>
                  <a:lumOff val="50000"/>
                </a:schemeClr>
              </a:solidFill>
            </a:rPr>
            <a:t>Model trainer</a:t>
          </a:r>
          <a:endParaRPr lang="zh-CN" altLang="en-US" sz="3100" b="1" kern="1200" dirty="0">
            <a:solidFill>
              <a:schemeClr val="accent4">
                <a:lumMod val="50000"/>
                <a:lumOff val="50000"/>
              </a:schemeClr>
            </a:solidFill>
          </a:endParaRPr>
        </a:p>
      </dsp:txBody>
      <dsp:txXfrm>
        <a:off x="4530763" y="1232361"/>
        <a:ext cx="2710823" cy="18072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C6D033-4829-134F-B33C-0A60EA90B83B}">
      <dsp:nvSpPr>
        <dsp:cNvPr id="0" name=""/>
        <dsp:cNvSpPr/>
      </dsp:nvSpPr>
      <dsp:spPr>
        <a:xfrm>
          <a:off x="2854712" y="32457"/>
          <a:ext cx="1109544" cy="1109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 smtClean="0">
              <a:solidFill>
                <a:srgbClr val="FF0000"/>
              </a:solidFill>
              <a:latin typeface="Times" charset="0"/>
              <a:ea typeface="Times" charset="0"/>
              <a:cs typeface="Times" charset="0"/>
            </a:rPr>
            <a:t>Compute author/venue/ affiliation authority score</a:t>
          </a:r>
          <a:endParaRPr lang="zh-CN" altLang="en-US" sz="1500" kern="1200" dirty="0">
            <a:solidFill>
              <a:srgbClr val="FF0000"/>
            </a:solidFill>
            <a:latin typeface="Times" charset="0"/>
            <a:ea typeface="Times" charset="0"/>
            <a:cs typeface="Times" charset="0"/>
          </a:endParaRPr>
        </a:p>
      </dsp:txBody>
      <dsp:txXfrm>
        <a:off x="2854712" y="32457"/>
        <a:ext cx="1109544" cy="1109544"/>
      </dsp:txXfrm>
    </dsp:sp>
    <dsp:sp modelId="{F4352166-7871-3E46-BECC-8E838EF7102F}">
      <dsp:nvSpPr>
        <dsp:cNvPr id="0" name=""/>
        <dsp:cNvSpPr/>
      </dsp:nvSpPr>
      <dsp:spPr>
        <a:xfrm>
          <a:off x="241422" y="-31"/>
          <a:ext cx="4164082" cy="4164082"/>
        </a:xfrm>
        <a:prstGeom prst="circularArrow">
          <a:avLst>
            <a:gd name="adj1" fmla="val 5196"/>
            <a:gd name="adj2" fmla="val 335602"/>
            <a:gd name="adj3" fmla="val 21294508"/>
            <a:gd name="adj4" fmla="val 19765130"/>
            <a:gd name="adj5" fmla="val 606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26F0DD-D4E5-474B-99B9-DB24723F918A}">
      <dsp:nvSpPr>
        <dsp:cNvPr id="0" name=""/>
        <dsp:cNvSpPr/>
      </dsp:nvSpPr>
      <dsp:spPr>
        <a:xfrm>
          <a:off x="3525910" y="2098192"/>
          <a:ext cx="1109544" cy="1109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 smtClean="0">
              <a:latin typeface="Times" charset="0"/>
              <a:ea typeface="Times" charset="0"/>
              <a:cs typeface="Times" charset="0"/>
            </a:rPr>
            <a:t>Compute</a:t>
          </a:r>
          <a:r>
            <a:rPr lang="en-US" altLang="zh-CN" sz="1500" kern="1200" baseline="0" dirty="0" smtClean="0">
              <a:latin typeface="Times" charset="0"/>
              <a:ea typeface="Times" charset="0"/>
              <a:cs typeface="Times" charset="0"/>
            </a:rPr>
            <a:t> paper’s</a:t>
          </a:r>
          <a:r>
            <a:rPr lang="en-US" altLang="zh-CN" sz="1500" kern="1200" dirty="0" smtClean="0">
              <a:latin typeface="Times" charset="0"/>
              <a:ea typeface="Times" charset="0"/>
              <a:cs typeface="Times" charset="0"/>
            </a:rPr>
            <a:t> PageRank score</a:t>
          </a:r>
          <a:endParaRPr lang="zh-CN" altLang="en-US" sz="1500" kern="1200" dirty="0">
            <a:latin typeface="Times" charset="0"/>
            <a:ea typeface="Times" charset="0"/>
            <a:cs typeface="Times" charset="0"/>
          </a:endParaRPr>
        </a:p>
      </dsp:txBody>
      <dsp:txXfrm>
        <a:off x="3525910" y="2098192"/>
        <a:ext cx="1109544" cy="1109544"/>
      </dsp:txXfrm>
    </dsp:sp>
    <dsp:sp modelId="{20372959-DE27-BF4F-972D-50FBA3E2B085}">
      <dsp:nvSpPr>
        <dsp:cNvPr id="0" name=""/>
        <dsp:cNvSpPr/>
      </dsp:nvSpPr>
      <dsp:spPr>
        <a:xfrm>
          <a:off x="241422" y="-31"/>
          <a:ext cx="4164082" cy="4164082"/>
        </a:xfrm>
        <a:prstGeom prst="circularArrow">
          <a:avLst>
            <a:gd name="adj1" fmla="val 5196"/>
            <a:gd name="adj2" fmla="val 335602"/>
            <a:gd name="adj3" fmla="val 4016010"/>
            <a:gd name="adj4" fmla="val 2252228"/>
            <a:gd name="adj5" fmla="val 606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0FED4B-04E6-AC4D-BB10-4EAC0F6710AE}">
      <dsp:nvSpPr>
        <dsp:cNvPr id="0" name=""/>
        <dsp:cNvSpPr/>
      </dsp:nvSpPr>
      <dsp:spPr>
        <a:xfrm>
          <a:off x="1768691" y="3374887"/>
          <a:ext cx="1109544" cy="1109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 smtClean="0">
              <a:latin typeface="Times" charset="0"/>
              <a:ea typeface="Times" charset="0"/>
              <a:cs typeface="Times" charset="0"/>
            </a:rPr>
            <a:t>Compute author/venue/ affiliation hub score</a:t>
          </a:r>
          <a:endParaRPr lang="zh-CN" altLang="en-US" sz="1500" kern="1200" dirty="0">
            <a:latin typeface="Times" charset="0"/>
            <a:ea typeface="Times" charset="0"/>
            <a:cs typeface="Times" charset="0"/>
          </a:endParaRPr>
        </a:p>
      </dsp:txBody>
      <dsp:txXfrm>
        <a:off x="1768691" y="3374887"/>
        <a:ext cx="1109544" cy="1109544"/>
      </dsp:txXfrm>
    </dsp:sp>
    <dsp:sp modelId="{01D5AA0E-A53C-0042-925C-2BDA26CABA34}">
      <dsp:nvSpPr>
        <dsp:cNvPr id="0" name=""/>
        <dsp:cNvSpPr/>
      </dsp:nvSpPr>
      <dsp:spPr>
        <a:xfrm>
          <a:off x="241422" y="-31"/>
          <a:ext cx="4164082" cy="4164082"/>
        </a:xfrm>
        <a:prstGeom prst="circularArrow">
          <a:avLst>
            <a:gd name="adj1" fmla="val 5196"/>
            <a:gd name="adj2" fmla="val 335602"/>
            <a:gd name="adj3" fmla="val 8212170"/>
            <a:gd name="adj4" fmla="val 6448388"/>
            <a:gd name="adj5" fmla="val 606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26EC91-6298-9541-9014-B1D8BC8A6D20}">
      <dsp:nvSpPr>
        <dsp:cNvPr id="0" name=""/>
        <dsp:cNvSpPr/>
      </dsp:nvSpPr>
      <dsp:spPr>
        <a:xfrm>
          <a:off x="11472" y="2098192"/>
          <a:ext cx="1109544" cy="1109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 smtClean="0">
              <a:latin typeface="Times" charset="0"/>
              <a:ea typeface="Times" charset="0"/>
              <a:cs typeface="Times" charset="0"/>
            </a:rPr>
            <a:t>Compute</a:t>
          </a:r>
          <a:r>
            <a:rPr lang="en-US" altLang="zh-CN" sz="1500" kern="1200" baseline="0" dirty="0" smtClean="0">
              <a:latin typeface="Times" charset="0"/>
              <a:ea typeface="Times" charset="0"/>
              <a:cs typeface="Times" charset="0"/>
            </a:rPr>
            <a:t> paper’s</a:t>
          </a:r>
          <a:r>
            <a:rPr lang="en-US" altLang="zh-CN" sz="1500" kern="1200" dirty="0" smtClean="0">
              <a:latin typeface="Times" charset="0"/>
              <a:ea typeface="Times" charset="0"/>
              <a:cs typeface="Times" charset="0"/>
            </a:rPr>
            <a:t> time variant score</a:t>
          </a:r>
          <a:endParaRPr lang="zh-CN" altLang="en-US" sz="1500" kern="1200" dirty="0">
            <a:latin typeface="Times" charset="0"/>
            <a:ea typeface="Times" charset="0"/>
            <a:cs typeface="Times" charset="0"/>
          </a:endParaRPr>
        </a:p>
      </dsp:txBody>
      <dsp:txXfrm>
        <a:off x="11472" y="2098192"/>
        <a:ext cx="1109544" cy="1109544"/>
      </dsp:txXfrm>
    </dsp:sp>
    <dsp:sp modelId="{6B2083D1-ED60-B14F-A12E-69FED0587DA6}">
      <dsp:nvSpPr>
        <dsp:cNvPr id="0" name=""/>
        <dsp:cNvSpPr/>
      </dsp:nvSpPr>
      <dsp:spPr>
        <a:xfrm>
          <a:off x="241422" y="-31"/>
          <a:ext cx="4164082" cy="4164082"/>
        </a:xfrm>
        <a:prstGeom prst="circularArrow">
          <a:avLst>
            <a:gd name="adj1" fmla="val 5196"/>
            <a:gd name="adj2" fmla="val 335602"/>
            <a:gd name="adj3" fmla="val 12299268"/>
            <a:gd name="adj4" fmla="val 10769890"/>
            <a:gd name="adj5" fmla="val 606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2F8CF2-2EC2-DE40-B159-A4744748EE19}">
      <dsp:nvSpPr>
        <dsp:cNvPr id="0" name=""/>
        <dsp:cNvSpPr/>
      </dsp:nvSpPr>
      <dsp:spPr>
        <a:xfrm>
          <a:off x="682670" y="32457"/>
          <a:ext cx="1109544" cy="1109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 smtClean="0">
              <a:latin typeface="Times" charset="0"/>
              <a:ea typeface="Times" charset="0"/>
              <a:cs typeface="Times" charset="0"/>
            </a:rPr>
            <a:t>Compute new paper score</a:t>
          </a:r>
          <a:endParaRPr lang="zh-CN" altLang="en-US" sz="1500" kern="1200" dirty="0">
            <a:latin typeface="Times" charset="0"/>
            <a:ea typeface="Times" charset="0"/>
            <a:cs typeface="Times" charset="0"/>
          </a:endParaRPr>
        </a:p>
      </dsp:txBody>
      <dsp:txXfrm>
        <a:off x="682670" y="32457"/>
        <a:ext cx="1109544" cy="1109544"/>
      </dsp:txXfrm>
    </dsp:sp>
    <dsp:sp modelId="{CE6A1E69-A071-2A45-9049-4F8B3167DC52}">
      <dsp:nvSpPr>
        <dsp:cNvPr id="0" name=""/>
        <dsp:cNvSpPr/>
      </dsp:nvSpPr>
      <dsp:spPr>
        <a:xfrm>
          <a:off x="241422" y="-31"/>
          <a:ext cx="4164082" cy="4164082"/>
        </a:xfrm>
        <a:prstGeom prst="circularArrow">
          <a:avLst>
            <a:gd name="adj1" fmla="val 5196"/>
            <a:gd name="adj2" fmla="val 335602"/>
            <a:gd name="adj3" fmla="val 16866995"/>
            <a:gd name="adj4" fmla="val 15197403"/>
            <a:gd name="adj5" fmla="val 606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C1FBA-CF23-45CA-A289-03E32D160964}" type="datetimeFigureOut">
              <a:rPr lang="zh-CN" altLang="en-US" smtClean="0"/>
              <a:t>16/6/6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2B0C5-C56D-47E9-BCFE-D990A940F1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3700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66BD8-0FC1-456F-BDC6-7D0CA8E36566}" type="datetimeFigureOut">
              <a:rPr lang="zh-CN" altLang="en-US" smtClean="0"/>
              <a:t>16/6/6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FC841-E2E1-4802-8701-94EA307E94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4598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C841-E2E1-4802-8701-94EA307E94B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419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C841-E2E1-4802-8701-94EA307E94B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7986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C841-E2E1-4802-8701-94EA307E94B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5681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C841-E2E1-4802-8701-94EA307E94B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8053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C841-E2E1-4802-8701-94EA307E94B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8277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microsoft.com/office/2007/relationships/hdphoto" Target="../media/hdphoto2.wdp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microsoft.com/office/2007/relationships/hdphoto" Target="../media/hdphoto2.wdp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60" y="5815086"/>
            <a:ext cx="2458720" cy="6508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4149566"/>
            <a:ext cx="7886700" cy="89951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副标题 2"/>
          <p:cNvSpPr>
            <a:spLocks noGrp="1"/>
          </p:cNvSpPr>
          <p:nvPr>
            <p:ph type="subTitle" idx="1"/>
          </p:nvPr>
        </p:nvSpPr>
        <p:spPr>
          <a:xfrm>
            <a:off x="628650" y="5114029"/>
            <a:ext cx="7886700" cy="604299"/>
          </a:xfrm>
        </p:spPr>
        <p:txBody>
          <a:bodyPr anchor="ctr">
            <a:noAutofit/>
          </a:bodyPr>
          <a:lstStyle>
            <a:lvl1pPr algn="ctr">
              <a:defRPr lang="zh-CN" altLang="en-US" sz="2400" b="0">
                <a:solidFill>
                  <a:schemeClr val="bg1"/>
                </a:solidFill>
                <a:latin typeface="+mn-ea"/>
                <a:cs typeface="+mj-cs"/>
              </a:defRPr>
            </a:lvl1pPr>
          </a:lstStyle>
          <a:p>
            <a:pPr lvl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t="172" r="40" b="-12"/>
          <a:stretch/>
        </p:blipFill>
        <p:spPr>
          <a:xfrm>
            <a:off x="0" y="0"/>
            <a:ext cx="9144000" cy="3899805"/>
          </a:xfrm>
          <a:prstGeom prst="rect">
            <a:avLst/>
          </a:prstGeom>
          <a:ln>
            <a:noFill/>
          </a:ln>
        </p:spPr>
      </p:pic>
      <p:cxnSp>
        <p:nvCxnSpPr>
          <p:cNvPr id="9" name="直接连接符 8"/>
          <p:cNvCxnSpPr/>
          <p:nvPr/>
        </p:nvCxnSpPr>
        <p:spPr>
          <a:xfrm>
            <a:off x="0" y="3899805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48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空白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97600" y="313200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E1703B59-C883-4B8B-974E-AFB30A6C43A7}" type="slidenum">
              <a:rPr lang="en-US" altLang="zh-CN" smtClean="0"/>
              <a:pPr/>
              <a:t>‹#›</a:t>
            </a:fld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35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3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2393" y="975600"/>
            <a:ext cx="8556169" cy="576000"/>
          </a:xfrm>
          <a:prstGeom prst="rect">
            <a:avLst/>
          </a:prstGeom>
        </p:spPr>
        <p:txBody>
          <a:bodyPr/>
          <a:lstStyle>
            <a:lvl1pPr>
              <a:defRPr lang="zh-CN" altLang="en-US"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232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3" pos="1620">
          <p15:clr>
            <a:srgbClr val="FBAE40"/>
          </p15:clr>
        </p15:guide>
        <p15:guide id="4" pos="216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1682"/>
            <a:ext cx="9144000" cy="33271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250026" y="313200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3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2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96565" y="313200"/>
            <a:ext cx="48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4BD5A17-3153-4A95-988E-B577C14000F1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2393" y="975600"/>
            <a:ext cx="8566445" cy="576000"/>
          </a:xfrm>
          <a:prstGeom prst="rect">
            <a:avLst/>
          </a:prstGeom>
        </p:spPr>
        <p:txBody>
          <a:bodyPr/>
          <a:lstStyle>
            <a:lvl1pPr>
              <a:defRPr lang="zh-CN" altLang="en-US"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31682"/>
            <a:ext cx="9144000" cy="33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0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5193">
          <p15:clr>
            <a:srgbClr val="FBAE40"/>
          </p15:clr>
        </p15:guide>
        <p15:guide id="5" pos="1620">
          <p15:clr>
            <a:srgbClr val="FBAE40"/>
          </p15:clr>
        </p15:guide>
        <p15:guide id="6" pos="2921">
          <p15:clr>
            <a:srgbClr val="FBAE40"/>
          </p15:clr>
        </p15:guide>
        <p15:guide id="7" pos="2160" userDrawn="1">
          <p15:clr>
            <a:srgbClr val="FBAE40"/>
          </p15:clr>
        </p15:guide>
        <p15:guide id="8" pos="389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对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262394" y="960114"/>
            <a:ext cx="4032000" cy="5741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3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8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786313" y="958297"/>
            <a:ext cx="4032000" cy="576000"/>
          </a:xfrm>
        </p:spPr>
        <p:txBody>
          <a:bodyPr anchor="b">
            <a:normAutofit/>
          </a:bodyPr>
          <a:lstStyle>
            <a:lvl1pPr marL="0" indent="0" algn="ctr">
              <a:buNone/>
              <a:defRPr lang="zh-CN" alt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 smtClean="0"/>
              <a:t>单击此处编辑标题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 userDrawn="1"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947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3" pos="1620">
          <p15:clr>
            <a:srgbClr val="FBAE40"/>
          </p15:clr>
        </p15:guide>
        <p15:guide id="4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对比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250026" y="313200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262394" y="960114"/>
            <a:ext cx="4032000" cy="5741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3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8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786313" y="958297"/>
            <a:ext cx="4032000" cy="576000"/>
          </a:xfrm>
        </p:spPr>
        <p:txBody>
          <a:bodyPr anchor="b">
            <a:normAutofit/>
          </a:bodyPr>
          <a:lstStyle>
            <a:lvl1pPr marL="0" indent="0" algn="ctr">
              <a:buNone/>
              <a:defRPr lang="zh-CN" alt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 smtClean="0"/>
              <a:t>单击此处编辑标题</a:t>
            </a:r>
          </a:p>
        </p:txBody>
      </p:sp>
      <p:sp>
        <p:nvSpPr>
          <p:cNvPr id="2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96565" y="313200"/>
            <a:ext cx="48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4BD5A17-3153-4A95-988E-B577C14000F1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9" name="矩形 18"/>
          <p:cNvSpPr/>
          <p:nvPr userDrawn="1"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130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5193">
          <p15:clr>
            <a:srgbClr val="FBAE40"/>
          </p15:clr>
        </p15:guide>
        <p15:guide id="5" pos="1620">
          <p15:clr>
            <a:srgbClr val="FBAE40"/>
          </p15:clr>
        </p15:guide>
        <p15:guide id="6" pos="2921">
          <p15:clr>
            <a:srgbClr val="FBAE40"/>
          </p15:clr>
        </p15:guide>
        <p15:guide id="7" pos="2160" userDrawn="1">
          <p15:clr>
            <a:srgbClr val="FBAE40"/>
          </p15:clr>
        </p15:guide>
        <p15:guide id="8" pos="3895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封面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60" y="5815086"/>
            <a:ext cx="2458720" cy="6508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9123" y="4006448"/>
            <a:ext cx="8325019" cy="111419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副标题 2"/>
          <p:cNvSpPr>
            <a:spLocks noGrp="1"/>
          </p:cNvSpPr>
          <p:nvPr>
            <p:ph type="subTitle" idx="1"/>
          </p:nvPr>
        </p:nvSpPr>
        <p:spPr>
          <a:xfrm>
            <a:off x="469124" y="5245246"/>
            <a:ext cx="5820358" cy="468179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2400" b="0">
                <a:solidFill>
                  <a:schemeClr val="bg1"/>
                </a:solidFill>
                <a:latin typeface="+mn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smtClean="0"/>
              <a:t>单击以编辑母版副标题样式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69124" y="5815087"/>
            <a:ext cx="4159250" cy="49900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 smtClean="0"/>
              <a:t>单击此处添加日期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t="172" r="40" b="-12"/>
          <a:stretch/>
        </p:blipFill>
        <p:spPr>
          <a:xfrm>
            <a:off x="0" y="0"/>
            <a:ext cx="9144000" cy="3899805"/>
          </a:xfrm>
          <a:prstGeom prst="rect">
            <a:avLst/>
          </a:prstGeom>
          <a:ln>
            <a:noFill/>
          </a:ln>
        </p:spPr>
      </p:pic>
      <p:cxnSp>
        <p:nvCxnSpPr>
          <p:cNvPr id="11" name="直接连接符 10"/>
          <p:cNvCxnSpPr/>
          <p:nvPr/>
        </p:nvCxnSpPr>
        <p:spPr>
          <a:xfrm>
            <a:off x="0" y="3899805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t="172" r="40" b="-12"/>
          <a:stretch/>
        </p:blipFill>
        <p:spPr>
          <a:xfrm>
            <a:off x="0" y="0"/>
            <a:ext cx="9144000" cy="3899805"/>
          </a:xfrm>
          <a:prstGeom prst="rect">
            <a:avLst/>
          </a:prstGeom>
          <a:ln>
            <a:noFill/>
          </a:ln>
        </p:spPr>
      </p:pic>
      <p:cxnSp>
        <p:nvCxnSpPr>
          <p:cNvPr id="9" name="直接连接符 8"/>
          <p:cNvCxnSpPr/>
          <p:nvPr userDrawn="1"/>
        </p:nvCxnSpPr>
        <p:spPr>
          <a:xfrm>
            <a:off x="0" y="3899805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06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295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16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封底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3073"/>
            <a:ext cx="9144000" cy="28117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74" y="3608990"/>
            <a:ext cx="3021843" cy="79994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87896" y="1371600"/>
            <a:ext cx="8410492" cy="926932"/>
          </a:xfrm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3073"/>
            <a:ext cx="9144000" cy="281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37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4" y="974277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05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5" y="975600"/>
            <a:ext cx="8372163" cy="57600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" name="灯片编号占位符 5"/>
          <p:cNvSpPr txBox="1">
            <a:spLocks/>
          </p:cNvSpPr>
          <p:nvPr/>
        </p:nvSpPr>
        <p:spPr>
          <a:xfrm>
            <a:off x="8697600" y="311755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E1703B59-C883-4B8B-974E-AFB30A6C43A7}" type="slidenum">
              <a:rPr lang="zh-CN" altLang="en-US" smtClean="0"/>
              <a:pPr lvl="0"/>
              <a:t>‹#›</a:t>
            </a:fld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974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内页-极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4" y="974277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0" y="1"/>
            <a:ext cx="9144000" cy="6688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04390"/>
            <a:ext cx="459922" cy="460086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1"/>
            <a:ext cx="9144000" cy="6688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04390"/>
            <a:ext cx="459922" cy="46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2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内页-极简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4" y="974277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0" y="1"/>
            <a:ext cx="9144000" cy="6688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97600" y="313200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D4CE0C3C-47D3-4455-AB34-8268314DB49D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04390"/>
            <a:ext cx="459922" cy="460086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1"/>
            <a:ext cx="9144000" cy="6688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 userDrawn="1"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04390"/>
            <a:ext cx="459922" cy="46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17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5821680"/>
            <a:ext cx="9144000" cy="10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293" y="6100771"/>
            <a:ext cx="1958547" cy="51846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0" y="235137"/>
            <a:ext cx="6474515" cy="337358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/>
                </a:solidFill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240"/>
            <a:ext cx="9144000" cy="518506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240"/>
            <a:ext cx="9144000" cy="518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24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56">
          <p15:clr>
            <a:srgbClr val="FBAE40"/>
          </p15:clr>
        </p15:guide>
        <p15:guide id="2" pos="204">
          <p15:clr>
            <a:srgbClr val="FBAE40"/>
          </p15:clr>
        </p15:guide>
        <p15:guide id="5" pos="3125">
          <p15:clr>
            <a:srgbClr val="FBAE40"/>
          </p15:clr>
        </p15:guide>
        <p15:guide id="6" pos="115">
          <p15:clr>
            <a:srgbClr val="FBAE40"/>
          </p15:clr>
        </p15:guide>
        <p15:guide id="7" pos="4167" userDrawn="1">
          <p15:clr>
            <a:srgbClr val="FBAE40"/>
          </p15:clr>
        </p15:guide>
        <p15:guide id="8" pos="15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5" y="975600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658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纯标题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5" y="975600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灯片编号占位符 5"/>
          <p:cNvSpPr txBox="1">
            <a:spLocks/>
          </p:cNvSpPr>
          <p:nvPr/>
        </p:nvSpPr>
        <p:spPr>
          <a:xfrm>
            <a:off x="8696565" y="311755"/>
            <a:ext cx="447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7E0B4DC1-AB35-4259-8072-EA8F5B8A0BBF}" type="slidenum">
              <a:rPr lang="zh-CN" altLang="en-US" smtClean="0"/>
              <a:pPr lvl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3261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330335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microsoft.com/office/2007/relationships/hdphoto" Target="../media/hdphoto1.wdp"/><Relationship Id="rId21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png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13468" y="1673352"/>
            <a:ext cx="8340421" cy="4999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1231682"/>
            <a:ext cx="9144000" cy="332713"/>
          </a:xfrm>
          <a:prstGeom prst="rect">
            <a:avLst/>
          </a:prstGeom>
        </p:spPr>
      </p:pic>
      <p:sp>
        <p:nvSpPr>
          <p:cNvPr id="4" name="标题占位符 3"/>
          <p:cNvSpPr>
            <a:spLocks noGrp="1"/>
          </p:cNvSpPr>
          <p:nvPr>
            <p:ph type="title"/>
          </p:nvPr>
        </p:nvSpPr>
        <p:spPr>
          <a:xfrm>
            <a:off x="413468" y="863020"/>
            <a:ext cx="8410492" cy="701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6" name="矩形 15"/>
          <p:cNvSpPr/>
          <p:nvPr userDrawn="1"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1231682"/>
            <a:ext cx="9144000" cy="33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737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</p:sldLayoutIdLst>
  <p:transition spd="med">
    <p:push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6.png"/><Relationship Id="rId3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 smtClean="0"/>
              <a:t>ZeroRank: Ranking Newly Published Scientific Literatures Without Citations</a:t>
            </a:r>
            <a:endParaRPr lang="zh-CN" altLang="en-US" sz="4400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628650" y="5049076"/>
            <a:ext cx="7886700" cy="604299"/>
          </a:xfrm>
        </p:spPr>
        <p:txBody>
          <a:bodyPr/>
          <a:lstStyle/>
          <a:p>
            <a:r>
              <a:rPr lang="en-US" altLang="zh-CN" b="1" dirty="0" smtClean="0"/>
              <a:t>June 7, 2016                     Zhenyu Song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69182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Learning to Rank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28" y="2717262"/>
            <a:ext cx="2702451" cy="2096476"/>
          </a:xfrm>
          <a:prstGeom prst="rect">
            <a:avLst/>
          </a:prstGeom>
        </p:spPr>
      </p:pic>
      <p:sp>
        <p:nvSpPr>
          <p:cNvPr id="5" name="双中括号 4"/>
          <p:cNvSpPr/>
          <p:nvPr/>
        </p:nvSpPr>
        <p:spPr>
          <a:xfrm>
            <a:off x="5451649" y="2010589"/>
            <a:ext cx="1441938" cy="1145291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674386" y="1983069"/>
            <a:ext cx="1219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Feature 1</a:t>
            </a:r>
          </a:p>
          <a:p>
            <a:r>
              <a:rPr kumimoji="1" lang="en-US" altLang="zh-CN" dirty="0" smtClean="0"/>
              <a:t>Feature 2</a:t>
            </a:r>
          </a:p>
          <a:p>
            <a:r>
              <a:rPr kumimoji="1" lang="is-IS" altLang="zh-CN" dirty="0" smtClean="0"/>
              <a:t>…</a:t>
            </a:r>
          </a:p>
          <a:p>
            <a:r>
              <a:rPr kumimoji="1" lang="is-IS" altLang="zh-CN" dirty="0" smtClean="0"/>
              <a:t>Feature n</a:t>
            </a:r>
          </a:p>
        </p:txBody>
      </p:sp>
      <p:sp>
        <p:nvSpPr>
          <p:cNvPr id="7" name="双中括号 6"/>
          <p:cNvSpPr/>
          <p:nvPr/>
        </p:nvSpPr>
        <p:spPr>
          <a:xfrm>
            <a:off x="3000403" y="4459370"/>
            <a:ext cx="1637613" cy="109949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150430" y="4405182"/>
            <a:ext cx="1460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Real Rank 1</a:t>
            </a:r>
          </a:p>
          <a:p>
            <a:r>
              <a:rPr kumimoji="1" lang="en-US" altLang="zh-CN" dirty="0" smtClean="0"/>
              <a:t>Real Rank 2</a:t>
            </a:r>
          </a:p>
          <a:p>
            <a:r>
              <a:rPr kumimoji="1" lang="is-IS" altLang="zh-CN" dirty="0" smtClean="0"/>
              <a:t>…</a:t>
            </a:r>
          </a:p>
          <a:p>
            <a:r>
              <a:rPr kumimoji="1" lang="is-IS" altLang="zh-CN" dirty="0" smtClean="0"/>
              <a:t>Real Rank n</a:t>
            </a:r>
          </a:p>
        </p:txBody>
      </p:sp>
      <p:sp>
        <p:nvSpPr>
          <p:cNvPr id="9" name="矩形 8"/>
          <p:cNvSpPr/>
          <p:nvPr/>
        </p:nvSpPr>
        <p:spPr>
          <a:xfrm>
            <a:off x="5560089" y="4459370"/>
            <a:ext cx="1500554" cy="1091954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mtClean="0"/>
              <a:t>Learning to Rank</a:t>
            </a:r>
            <a:endParaRPr kumimoji="1" lang="zh-CN" altLang="en-US" dirty="0"/>
          </a:p>
        </p:txBody>
      </p:sp>
      <p:sp>
        <p:nvSpPr>
          <p:cNvPr id="10" name="罐形 9"/>
          <p:cNvSpPr/>
          <p:nvPr/>
        </p:nvSpPr>
        <p:spPr>
          <a:xfrm>
            <a:off x="7775750" y="2807255"/>
            <a:ext cx="1078523" cy="1738922"/>
          </a:xfrm>
          <a:prstGeom prst="can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Ranking Model</a:t>
            </a:r>
            <a:endParaRPr kumimoji="1"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3068933" y="2010922"/>
            <a:ext cx="1500554" cy="1091954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ZeroWalk</a:t>
            </a:r>
            <a:endParaRPr kumimoji="1" lang="zh-CN" altLang="en-US" dirty="0"/>
          </a:p>
        </p:txBody>
      </p:sp>
      <p:cxnSp>
        <p:nvCxnSpPr>
          <p:cNvPr id="13" name="直线箭头连接符 12"/>
          <p:cNvCxnSpPr/>
          <p:nvPr/>
        </p:nvCxnSpPr>
        <p:spPr>
          <a:xfrm flipV="1">
            <a:off x="1955800" y="2583233"/>
            <a:ext cx="876300" cy="5196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线箭头连接符 13"/>
          <p:cNvCxnSpPr/>
          <p:nvPr/>
        </p:nvCxnSpPr>
        <p:spPr>
          <a:xfrm>
            <a:off x="1866900" y="4546177"/>
            <a:ext cx="872497" cy="4015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线箭头连接符 16"/>
          <p:cNvCxnSpPr/>
          <p:nvPr/>
        </p:nvCxnSpPr>
        <p:spPr>
          <a:xfrm>
            <a:off x="4680106" y="2583233"/>
            <a:ext cx="64496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线箭头连接符 19"/>
          <p:cNvCxnSpPr/>
          <p:nvPr/>
        </p:nvCxnSpPr>
        <p:spPr>
          <a:xfrm flipV="1">
            <a:off x="4761101" y="4947767"/>
            <a:ext cx="690548" cy="353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线箭头连接符 21"/>
          <p:cNvCxnSpPr/>
          <p:nvPr/>
        </p:nvCxnSpPr>
        <p:spPr>
          <a:xfrm>
            <a:off x="6283986" y="3210918"/>
            <a:ext cx="26380" cy="10816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线箭头连接符 24"/>
          <p:cNvCxnSpPr/>
          <p:nvPr/>
        </p:nvCxnSpPr>
        <p:spPr>
          <a:xfrm flipV="1">
            <a:off x="7169083" y="4459370"/>
            <a:ext cx="489017" cy="3836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77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157206" cy="4826248"/>
          </a:xfrm>
          <a:ln w="22225">
            <a:solidFill>
              <a:schemeClr val="tx1"/>
            </a:solidFill>
          </a:ln>
        </p:spPr>
        <p:txBody>
          <a:bodyPr/>
          <a:lstStyle/>
          <a:p>
            <a:r>
              <a:rPr kumimoji="1" lang="en-US" altLang="zh-CN" dirty="0" smtClean="0"/>
              <a:t>ZeroWalk takes up major time</a:t>
            </a:r>
            <a:endParaRPr kumimoji="1"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5279777" y="1717675"/>
            <a:ext cx="3045322" cy="482600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Parallel ZeroWalk by Spark</a:t>
            </a:r>
            <a:endParaRPr kumimoji="1" lang="zh-CN" altLang="en-US" dirty="0"/>
          </a:p>
        </p:txBody>
      </p:sp>
      <p:grpSp>
        <p:nvGrpSpPr>
          <p:cNvPr id="8" name="组 7"/>
          <p:cNvGrpSpPr/>
          <p:nvPr/>
        </p:nvGrpSpPr>
        <p:grpSpPr>
          <a:xfrm>
            <a:off x="343922" y="5287463"/>
            <a:ext cx="1722162" cy="776605"/>
            <a:chOff x="-1125501" y="1232360"/>
            <a:chExt cx="4742558" cy="1807214"/>
          </a:xfrm>
        </p:grpSpPr>
        <p:sp>
          <p:nvSpPr>
            <p:cNvPr id="9" name="五边形 8"/>
            <p:cNvSpPr/>
            <p:nvPr/>
          </p:nvSpPr>
          <p:spPr>
            <a:xfrm>
              <a:off x="-900980" y="1232360"/>
              <a:ext cx="4518037" cy="1807214"/>
            </a:xfrm>
            <a:prstGeom prst="homePlate">
              <a:avLst/>
            </a:prstGeom>
            <a:gradFill rotWithShape="0">
              <a:gsLst>
                <a:gs pos="96000">
                  <a:schemeClr val="accent1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chemeClr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五边形 4"/>
            <p:cNvSpPr/>
            <p:nvPr/>
          </p:nvSpPr>
          <p:spPr>
            <a:xfrm>
              <a:off x="-1125501" y="1232360"/>
              <a:ext cx="4066234" cy="18072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354" tIns="82677" rIns="41339" bIns="82677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kern="1200" dirty="0" smtClean="0"/>
                <a:t>ZeroWalk</a:t>
              </a:r>
              <a:endParaRPr lang="en-US" altLang="zh-CN" kern="1200" dirty="0" smtClean="0"/>
            </a:p>
          </p:txBody>
        </p:sp>
      </p:grpSp>
      <p:grpSp>
        <p:nvGrpSpPr>
          <p:cNvPr id="12" name="组 11"/>
          <p:cNvGrpSpPr/>
          <p:nvPr/>
        </p:nvGrpSpPr>
        <p:grpSpPr>
          <a:xfrm>
            <a:off x="2452605" y="5287462"/>
            <a:ext cx="1837181" cy="776606"/>
            <a:chOff x="-1442244" y="1232358"/>
            <a:chExt cx="5059301" cy="1807216"/>
          </a:xfrm>
        </p:grpSpPr>
        <p:sp>
          <p:nvSpPr>
            <p:cNvPr id="13" name="五边形 12"/>
            <p:cNvSpPr/>
            <p:nvPr/>
          </p:nvSpPr>
          <p:spPr>
            <a:xfrm>
              <a:off x="-900980" y="1232360"/>
              <a:ext cx="4518037" cy="1807214"/>
            </a:xfrm>
            <a:prstGeom prst="homePlate">
              <a:avLst/>
            </a:prstGeom>
            <a:gradFill rotWithShape="0">
              <a:gsLst>
                <a:gs pos="96000">
                  <a:schemeClr val="accent1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chemeClr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五边形 4"/>
            <p:cNvSpPr/>
            <p:nvPr/>
          </p:nvSpPr>
          <p:spPr>
            <a:xfrm>
              <a:off x="-1442244" y="1232358"/>
              <a:ext cx="4066234" cy="18072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354" tIns="82677" rIns="41339" bIns="82677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kern="1200" dirty="0" smtClean="0"/>
                <a:t>Spark ZeroWalk</a:t>
              </a:r>
              <a:endParaRPr lang="en-US" altLang="zh-CN" kern="1200" dirty="0" smtClean="0"/>
            </a:p>
          </p:txBody>
        </p:sp>
      </p:grpSp>
      <p:cxnSp>
        <p:nvCxnSpPr>
          <p:cNvPr id="15" name="直线箭头连接符 14"/>
          <p:cNvCxnSpPr/>
          <p:nvPr/>
        </p:nvCxnSpPr>
        <p:spPr>
          <a:xfrm>
            <a:off x="2103935" y="5675763"/>
            <a:ext cx="415405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内容占位符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16" y="2512108"/>
            <a:ext cx="2946739" cy="244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15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868831" y="1535561"/>
            <a:ext cx="843427" cy="443226"/>
            <a:chOff x="666810" y="2586037"/>
            <a:chExt cx="468000" cy="245937"/>
          </a:xfrm>
        </p:grpSpPr>
        <p:sp>
          <p:nvSpPr>
            <p:cNvPr id="4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 b="1"/>
            </a:p>
          </p:txBody>
        </p:sp>
        <p:sp>
          <p:nvSpPr>
            <p:cNvPr id="5" name="文本框 4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7" name="直接连接符 6"/>
          <p:cNvCxnSpPr>
            <a:stCxn id="4" idx="6"/>
          </p:cNvCxnSpPr>
          <p:nvPr/>
        </p:nvCxnSpPr>
        <p:spPr>
          <a:xfrm>
            <a:off x="2561329" y="1943226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942369" y="1506745"/>
            <a:ext cx="4387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2">
                    <a:lumMod val="75000"/>
                  </a:schemeClr>
                </a:solidFill>
              </a:rPr>
              <a:t>Motivation</a:t>
            </a:r>
            <a:endParaRPr lang="zh-CN" altLang="en-US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868831" y="2455534"/>
            <a:ext cx="843427" cy="443226"/>
            <a:chOff x="666810" y="2586037"/>
            <a:chExt cx="468000" cy="245937"/>
          </a:xfrm>
        </p:grpSpPr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 b="1"/>
            </a:p>
          </p:txBody>
        </p:sp>
        <p:sp>
          <p:nvSpPr>
            <p:cNvPr id="14" name="文本框 13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5" name="直接连接符 14"/>
          <p:cNvCxnSpPr>
            <a:stCxn id="13" idx="6"/>
          </p:cNvCxnSpPr>
          <p:nvPr/>
        </p:nvCxnSpPr>
        <p:spPr>
          <a:xfrm>
            <a:off x="2561329" y="2863199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2942369" y="2426718"/>
            <a:ext cx="4387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2">
                    <a:lumMod val="75000"/>
                  </a:schemeClr>
                </a:solidFill>
              </a:rPr>
              <a:t>Implementation</a:t>
            </a:r>
            <a:endParaRPr lang="zh-CN" altLang="en-US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868831" y="3375507"/>
            <a:ext cx="843427" cy="443226"/>
            <a:chOff x="666810" y="2586037"/>
            <a:chExt cx="468000" cy="245937"/>
          </a:xfrm>
        </p:grpSpPr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 b="1"/>
            </a:p>
          </p:txBody>
        </p:sp>
        <p:sp>
          <p:nvSpPr>
            <p:cNvPr id="19" name="文本框 18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0" name="直接连接符 19"/>
          <p:cNvCxnSpPr>
            <a:stCxn id="18" idx="6"/>
          </p:cNvCxnSpPr>
          <p:nvPr/>
        </p:nvCxnSpPr>
        <p:spPr>
          <a:xfrm>
            <a:off x="2561329" y="3783172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2942369" y="3346691"/>
            <a:ext cx="4387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Experiments</a:t>
            </a:r>
            <a:endParaRPr lang="zh-CN" altLang="en-US" sz="2000" b="1" dirty="0"/>
          </a:p>
        </p:txBody>
      </p:sp>
      <p:grpSp>
        <p:nvGrpSpPr>
          <p:cNvPr id="22" name="组合 21"/>
          <p:cNvGrpSpPr/>
          <p:nvPr/>
        </p:nvGrpSpPr>
        <p:grpSpPr>
          <a:xfrm>
            <a:off x="1868831" y="4295480"/>
            <a:ext cx="843427" cy="443226"/>
            <a:chOff x="666810" y="2586037"/>
            <a:chExt cx="468000" cy="245937"/>
          </a:xfrm>
        </p:grpSpPr>
        <p:sp>
          <p:nvSpPr>
            <p:cNvPr id="23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 b="1"/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5" name="直接连接符 24"/>
          <p:cNvCxnSpPr>
            <a:stCxn id="23" idx="6"/>
          </p:cNvCxnSpPr>
          <p:nvPr/>
        </p:nvCxnSpPr>
        <p:spPr>
          <a:xfrm>
            <a:off x="2561329" y="4703145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2942369" y="4266664"/>
            <a:ext cx="4387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2">
                    <a:lumMod val="75000"/>
                  </a:schemeClr>
                </a:solidFill>
              </a:rPr>
              <a:t>Future Work</a:t>
            </a:r>
            <a:endParaRPr lang="zh-CN" altLang="en-US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6210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402615" y="2095706"/>
            <a:ext cx="4032250" cy="2809706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4572000" y="1717675"/>
            <a:ext cx="4403187" cy="4826248"/>
          </a:xfrm>
        </p:spPr>
        <p:txBody>
          <a:bodyPr>
            <a:normAutofit/>
          </a:bodyPr>
          <a:lstStyle/>
          <a:p>
            <a:r>
              <a:rPr kumimoji="1" lang="en-US" altLang="zh-CN" sz="2800" b="1" dirty="0" smtClean="0"/>
              <a:t>ZeroWalk can detect the popular authors, venues and affiliations.</a:t>
            </a:r>
          </a:p>
          <a:p>
            <a:endParaRPr kumimoji="1" lang="en-US" altLang="zh-CN" sz="1400" b="1" dirty="0"/>
          </a:p>
          <a:p>
            <a:r>
              <a:rPr kumimoji="1" lang="en-US" altLang="zh-CN" sz="2800" b="1" dirty="0" smtClean="0"/>
              <a:t>The poor dataset of Affiliation limits the ability.</a:t>
            </a:r>
            <a:endParaRPr kumimoji="1" lang="zh-CN" altLang="en-US" sz="2800" b="1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D5A17-3153-4A95-988E-B577C14000F1}" type="slidenum">
              <a:rPr lang="en-US" altLang="zh-CN" smtClean="0"/>
              <a:pPr/>
              <a:t>13</a:t>
            </a:fld>
            <a:endParaRPr lang="en-US" altLang="zh-CN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Feature Extraction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8702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4545615" y="1731742"/>
            <a:ext cx="4479685" cy="4826248"/>
          </a:xfrm>
        </p:spPr>
        <p:txBody>
          <a:bodyPr>
            <a:noAutofit/>
          </a:bodyPr>
          <a:lstStyle/>
          <a:p>
            <a:r>
              <a:rPr kumimoji="1" lang="en-US" altLang="zh-CN" sz="2800" b="1" dirty="0" smtClean="0"/>
              <a:t>NDCG preforms excellent!</a:t>
            </a:r>
          </a:p>
          <a:p>
            <a:endParaRPr kumimoji="1" lang="en-US" altLang="zh-CN" sz="1000" b="1" dirty="0"/>
          </a:p>
          <a:p>
            <a:r>
              <a:rPr kumimoji="1" lang="en-US" altLang="zh-CN" sz="2800" b="1" dirty="0" smtClean="0"/>
              <a:t>MAP, MRR, Precision seems good</a:t>
            </a:r>
          </a:p>
          <a:p>
            <a:endParaRPr kumimoji="1" lang="en-US" altLang="zh-CN" sz="1000" b="1" dirty="0"/>
          </a:p>
          <a:p>
            <a:r>
              <a:rPr kumimoji="1" lang="en-US" altLang="zh-CN" sz="2800" b="1" dirty="0" smtClean="0"/>
              <a:t>The metrics are not exactly matches, tradeoff exists!</a:t>
            </a:r>
            <a:endParaRPr kumimoji="1" lang="zh-CN" altLang="en-US" sz="2800" b="1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D5A17-3153-4A95-988E-B577C14000F1}" type="slidenum">
              <a:rPr lang="en-US" altLang="zh-CN" smtClean="0"/>
              <a:pPr/>
              <a:t>14</a:t>
            </a:fld>
            <a:endParaRPr lang="en-US" altLang="zh-CN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Zero Citation Ranking</a:t>
            </a:r>
            <a:endParaRPr kumimoji="1"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38" y="1937001"/>
            <a:ext cx="4252081" cy="201185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24" y="4334256"/>
            <a:ext cx="4194595" cy="187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58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414338" y="1937001"/>
            <a:ext cx="4032250" cy="3846482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kumimoji="1" lang="en-US" altLang="zh-CN" sz="2800" b="1" dirty="0" smtClean="0"/>
              <a:t>ZeroRank outperforms FutureRank on most parameters on both datasets</a:t>
            </a:r>
            <a:endParaRPr kumimoji="1" lang="zh-CN" altLang="en-US" sz="2800" b="1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D5A17-3153-4A95-988E-B577C14000F1}" type="slidenum">
              <a:rPr lang="en-US" altLang="zh-CN" smtClean="0"/>
              <a:pPr/>
              <a:t>15</a:t>
            </a:fld>
            <a:endParaRPr lang="en-US" altLang="zh-CN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Performance on Varying Parameters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7896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61938" y="2222364"/>
            <a:ext cx="4032250" cy="3816621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4545615" y="1717550"/>
            <a:ext cx="4508499" cy="4826248"/>
          </a:xfrm>
        </p:spPr>
        <p:txBody>
          <a:bodyPr>
            <a:normAutofit/>
          </a:bodyPr>
          <a:lstStyle/>
          <a:p>
            <a:r>
              <a:rPr kumimoji="1" lang="en-US" altLang="zh-CN" sz="2800" dirty="0" smtClean="0">
                <a:latin typeface="Times" charset="0"/>
                <a:ea typeface="Times" charset="0"/>
                <a:cs typeface="Times" charset="0"/>
              </a:rPr>
              <a:t>A popular “authors” dominates whether a paper will receive more citations</a:t>
            </a:r>
          </a:p>
          <a:p>
            <a:endParaRPr kumimoji="1" lang="en-US" altLang="zh-CN" sz="2800" dirty="0">
              <a:latin typeface="Times" charset="0"/>
              <a:ea typeface="Times" charset="0"/>
              <a:cs typeface="Times" charset="0"/>
            </a:endParaRPr>
          </a:p>
          <a:p>
            <a:r>
              <a:rPr kumimoji="1" lang="en-US" altLang="zh-CN" sz="2800" dirty="0" smtClean="0">
                <a:latin typeface="Times" charset="0"/>
                <a:ea typeface="Times" charset="0"/>
                <a:cs typeface="Times" charset="0"/>
              </a:rPr>
              <a:t>Affiliation seems to be not so important</a:t>
            </a:r>
            <a:endParaRPr kumimoji="1" lang="zh-CN" altLang="en-US" sz="2800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D5A17-3153-4A95-988E-B577C14000F1}" type="slidenum">
              <a:rPr lang="en-US" altLang="zh-CN" smtClean="0"/>
              <a:pPr/>
              <a:t>16</a:t>
            </a:fld>
            <a:endParaRPr lang="en-US" altLang="zh-CN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Feature Importance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3782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868831" y="1535561"/>
            <a:ext cx="843427" cy="443226"/>
            <a:chOff x="666810" y="2586037"/>
            <a:chExt cx="468000" cy="245937"/>
          </a:xfrm>
        </p:grpSpPr>
        <p:sp>
          <p:nvSpPr>
            <p:cNvPr id="4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 b="1"/>
            </a:p>
          </p:txBody>
        </p:sp>
        <p:sp>
          <p:nvSpPr>
            <p:cNvPr id="5" name="文本框 4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7" name="直接连接符 6"/>
          <p:cNvCxnSpPr>
            <a:stCxn id="4" idx="6"/>
          </p:cNvCxnSpPr>
          <p:nvPr/>
        </p:nvCxnSpPr>
        <p:spPr>
          <a:xfrm>
            <a:off x="2561329" y="1943226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942369" y="1506745"/>
            <a:ext cx="4387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2">
                    <a:lumMod val="75000"/>
                  </a:schemeClr>
                </a:solidFill>
              </a:rPr>
              <a:t>Motivation</a:t>
            </a:r>
            <a:endParaRPr lang="zh-CN" altLang="en-US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868831" y="2455534"/>
            <a:ext cx="843427" cy="443226"/>
            <a:chOff x="666810" y="2586037"/>
            <a:chExt cx="468000" cy="245937"/>
          </a:xfrm>
        </p:grpSpPr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 b="1"/>
            </a:p>
          </p:txBody>
        </p:sp>
        <p:sp>
          <p:nvSpPr>
            <p:cNvPr id="14" name="文本框 13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5" name="直接连接符 14"/>
          <p:cNvCxnSpPr>
            <a:stCxn id="13" idx="6"/>
          </p:cNvCxnSpPr>
          <p:nvPr/>
        </p:nvCxnSpPr>
        <p:spPr>
          <a:xfrm>
            <a:off x="2561329" y="2863199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2942369" y="2426718"/>
            <a:ext cx="4387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2">
                    <a:lumMod val="75000"/>
                  </a:schemeClr>
                </a:solidFill>
              </a:rPr>
              <a:t>Implementation</a:t>
            </a:r>
            <a:endParaRPr lang="zh-CN" altLang="en-US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868831" y="3375507"/>
            <a:ext cx="843427" cy="443226"/>
            <a:chOff x="666810" y="2586037"/>
            <a:chExt cx="468000" cy="245937"/>
          </a:xfrm>
        </p:grpSpPr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 b="1"/>
            </a:p>
          </p:txBody>
        </p:sp>
        <p:sp>
          <p:nvSpPr>
            <p:cNvPr id="19" name="文本框 18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0" name="直接连接符 19"/>
          <p:cNvCxnSpPr>
            <a:stCxn id="18" idx="6"/>
          </p:cNvCxnSpPr>
          <p:nvPr/>
        </p:nvCxnSpPr>
        <p:spPr>
          <a:xfrm>
            <a:off x="2561329" y="3783172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2942369" y="3346691"/>
            <a:ext cx="4387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2">
                    <a:lumMod val="75000"/>
                  </a:schemeClr>
                </a:solidFill>
              </a:rPr>
              <a:t>Experiments</a:t>
            </a:r>
            <a:endParaRPr lang="zh-CN" altLang="en-US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868831" y="4295480"/>
            <a:ext cx="843427" cy="443226"/>
            <a:chOff x="666810" y="2586037"/>
            <a:chExt cx="468000" cy="245937"/>
          </a:xfrm>
        </p:grpSpPr>
        <p:sp>
          <p:nvSpPr>
            <p:cNvPr id="23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 b="1"/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5" name="直接连接符 24"/>
          <p:cNvCxnSpPr>
            <a:stCxn id="23" idx="6"/>
          </p:cNvCxnSpPr>
          <p:nvPr/>
        </p:nvCxnSpPr>
        <p:spPr>
          <a:xfrm>
            <a:off x="2561329" y="4703145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2942369" y="4266664"/>
            <a:ext cx="4387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Future Work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773106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kumimoji="1" lang="en-US" altLang="zh-CN" sz="2800" b="1" dirty="0" smtClean="0">
                <a:latin typeface="Times" charset="0"/>
                <a:ea typeface="Times" charset="0"/>
                <a:cs typeface="Times" charset="0"/>
              </a:rPr>
              <a:t>Words information embedded</a:t>
            </a:r>
          </a:p>
          <a:p>
            <a:endParaRPr kumimoji="1" lang="en-US" altLang="zh-CN" sz="2800" b="1" dirty="0">
              <a:latin typeface="Times" charset="0"/>
              <a:ea typeface="Times" charset="0"/>
              <a:cs typeface="Times" charset="0"/>
            </a:endParaRPr>
          </a:p>
          <a:p>
            <a:r>
              <a:rPr kumimoji="1" lang="en-US" altLang="zh-CN" sz="2800" b="1" dirty="0" smtClean="0">
                <a:latin typeface="Times" charset="0"/>
                <a:ea typeface="Times" charset="0"/>
                <a:cs typeface="Times" charset="0"/>
              </a:rPr>
              <a:t>More experiments on other fields</a:t>
            </a:r>
          </a:p>
          <a:p>
            <a:endParaRPr kumimoji="1" lang="en-US" altLang="zh-CN" sz="2800" b="1" dirty="0">
              <a:latin typeface="Times" charset="0"/>
              <a:ea typeface="Times" charset="0"/>
              <a:cs typeface="Times" charset="0"/>
            </a:endParaRPr>
          </a:p>
          <a:p>
            <a:r>
              <a:rPr kumimoji="1" lang="en-US" altLang="zh-CN" sz="2800" b="1" dirty="0" smtClean="0">
                <a:latin typeface="Times" charset="0"/>
                <a:ea typeface="Times" charset="0"/>
                <a:cs typeface="Times" charset="0"/>
              </a:rPr>
              <a:t>Study why “author” seems so important</a:t>
            </a:r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Future Walk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6274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n-ea"/>
                <a:ea typeface="+mn-ea"/>
              </a:rPr>
              <a:t>Q&amp;A</a:t>
            </a:r>
            <a:endParaRPr lang="zh-CN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6297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868831" y="1535561"/>
            <a:ext cx="843427" cy="443226"/>
            <a:chOff x="666810" y="2586037"/>
            <a:chExt cx="468000" cy="245937"/>
          </a:xfrm>
        </p:grpSpPr>
        <p:sp>
          <p:nvSpPr>
            <p:cNvPr id="4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 b="1"/>
            </a:p>
          </p:txBody>
        </p:sp>
        <p:sp>
          <p:nvSpPr>
            <p:cNvPr id="5" name="文本框 4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7" name="直接连接符 6"/>
          <p:cNvCxnSpPr>
            <a:stCxn id="4" idx="6"/>
          </p:cNvCxnSpPr>
          <p:nvPr/>
        </p:nvCxnSpPr>
        <p:spPr>
          <a:xfrm>
            <a:off x="2561329" y="1943226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942369" y="1506745"/>
            <a:ext cx="4387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Motivation</a:t>
            </a:r>
            <a:endParaRPr lang="zh-CN" altLang="en-US" sz="2000" b="1" dirty="0"/>
          </a:p>
        </p:txBody>
      </p:sp>
      <p:grpSp>
        <p:nvGrpSpPr>
          <p:cNvPr id="12" name="组合 11"/>
          <p:cNvGrpSpPr/>
          <p:nvPr/>
        </p:nvGrpSpPr>
        <p:grpSpPr>
          <a:xfrm>
            <a:off x="1868831" y="2455534"/>
            <a:ext cx="843427" cy="443226"/>
            <a:chOff x="666810" y="2586037"/>
            <a:chExt cx="468000" cy="245937"/>
          </a:xfrm>
        </p:grpSpPr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 b="1"/>
            </a:p>
          </p:txBody>
        </p:sp>
        <p:sp>
          <p:nvSpPr>
            <p:cNvPr id="14" name="文本框 13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5" name="直接连接符 14"/>
          <p:cNvCxnSpPr>
            <a:stCxn id="13" idx="6"/>
          </p:cNvCxnSpPr>
          <p:nvPr/>
        </p:nvCxnSpPr>
        <p:spPr>
          <a:xfrm>
            <a:off x="2561329" y="2863199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2942369" y="2426718"/>
            <a:ext cx="4387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Implementation</a:t>
            </a:r>
            <a:endParaRPr lang="zh-CN" altLang="en-US" sz="2000" b="1" dirty="0"/>
          </a:p>
        </p:txBody>
      </p:sp>
      <p:grpSp>
        <p:nvGrpSpPr>
          <p:cNvPr id="17" name="组合 16"/>
          <p:cNvGrpSpPr/>
          <p:nvPr/>
        </p:nvGrpSpPr>
        <p:grpSpPr>
          <a:xfrm>
            <a:off x="1868831" y="3375507"/>
            <a:ext cx="843427" cy="443226"/>
            <a:chOff x="666810" y="2586037"/>
            <a:chExt cx="468000" cy="245937"/>
          </a:xfrm>
        </p:grpSpPr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 b="1"/>
            </a:p>
          </p:txBody>
        </p:sp>
        <p:sp>
          <p:nvSpPr>
            <p:cNvPr id="19" name="文本框 18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0" name="直接连接符 19"/>
          <p:cNvCxnSpPr>
            <a:stCxn id="18" idx="6"/>
          </p:cNvCxnSpPr>
          <p:nvPr/>
        </p:nvCxnSpPr>
        <p:spPr>
          <a:xfrm>
            <a:off x="2561329" y="3783172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2942369" y="3346691"/>
            <a:ext cx="4387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Experiments</a:t>
            </a:r>
            <a:endParaRPr lang="zh-CN" altLang="en-US" sz="2000" b="1" dirty="0"/>
          </a:p>
        </p:txBody>
      </p:sp>
      <p:grpSp>
        <p:nvGrpSpPr>
          <p:cNvPr id="22" name="组合 21"/>
          <p:cNvGrpSpPr/>
          <p:nvPr/>
        </p:nvGrpSpPr>
        <p:grpSpPr>
          <a:xfrm>
            <a:off x="1868831" y="4295480"/>
            <a:ext cx="843427" cy="443226"/>
            <a:chOff x="666810" y="2586037"/>
            <a:chExt cx="468000" cy="245937"/>
          </a:xfrm>
        </p:grpSpPr>
        <p:sp>
          <p:nvSpPr>
            <p:cNvPr id="23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 b="1"/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5" name="直接连接符 24"/>
          <p:cNvCxnSpPr>
            <a:stCxn id="23" idx="6"/>
          </p:cNvCxnSpPr>
          <p:nvPr/>
        </p:nvCxnSpPr>
        <p:spPr>
          <a:xfrm>
            <a:off x="2561329" y="4703145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2942369" y="4266664"/>
            <a:ext cx="4387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Future Work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5525114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868831" y="1535561"/>
            <a:ext cx="843427" cy="443226"/>
            <a:chOff x="666810" y="2586037"/>
            <a:chExt cx="468000" cy="245937"/>
          </a:xfrm>
        </p:grpSpPr>
        <p:sp>
          <p:nvSpPr>
            <p:cNvPr id="4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 b="1"/>
            </a:p>
          </p:txBody>
        </p:sp>
        <p:sp>
          <p:nvSpPr>
            <p:cNvPr id="5" name="文本框 4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7" name="直接连接符 6"/>
          <p:cNvCxnSpPr>
            <a:stCxn id="4" idx="6"/>
          </p:cNvCxnSpPr>
          <p:nvPr/>
        </p:nvCxnSpPr>
        <p:spPr>
          <a:xfrm>
            <a:off x="2561329" y="1943226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942369" y="1506745"/>
            <a:ext cx="4387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Motivation</a:t>
            </a:r>
            <a:endParaRPr lang="zh-CN" altLang="en-US" sz="2000" b="1" dirty="0"/>
          </a:p>
        </p:txBody>
      </p:sp>
      <p:grpSp>
        <p:nvGrpSpPr>
          <p:cNvPr id="12" name="组合 11"/>
          <p:cNvGrpSpPr/>
          <p:nvPr/>
        </p:nvGrpSpPr>
        <p:grpSpPr>
          <a:xfrm>
            <a:off x="1868831" y="2455534"/>
            <a:ext cx="843427" cy="443226"/>
            <a:chOff x="666810" y="2586037"/>
            <a:chExt cx="468000" cy="245937"/>
          </a:xfrm>
        </p:grpSpPr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 b="1"/>
            </a:p>
          </p:txBody>
        </p:sp>
        <p:sp>
          <p:nvSpPr>
            <p:cNvPr id="14" name="文本框 13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5" name="直接连接符 14"/>
          <p:cNvCxnSpPr>
            <a:stCxn id="13" idx="6"/>
          </p:cNvCxnSpPr>
          <p:nvPr/>
        </p:nvCxnSpPr>
        <p:spPr>
          <a:xfrm>
            <a:off x="2561329" y="2863199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2942369" y="2426718"/>
            <a:ext cx="4387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2">
                    <a:lumMod val="75000"/>
                  </a:schemeClr>
                </a:solidFill>
              </a:rPr>
              <a:t>Implementation</a:t>
            </a:r>
            <a:endParaRPr lang="zh-CN" altLang="en-US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868831" y="3375507"/>
            <a:ext cx="843427" cy="443226"/>
            <a:chOff x="666810" y="2586037"/>
            <a:chExt cx="468000" cy="245937"/>
          </a:xfrm>
        </p:grpSpPr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 b="1"/>
            </a:p>
          </p:txBody>
        </p:sp>
        <p:sp>
          <p:nvSpPr>
            <p:cNvPr id="19" name="文本框 18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0" name="直接连接符 19"/>
          <p:cNvCxnSpPr>
            <a:stCxn id="18" idx="6"/>
          </p:cNvCxnSpPr>
          <p:nvPr/>
        </p:nvCxnSpPr>
        <p:spPr>
          <a:xfrm>
            <a:off x="2561329" y="3783172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2942369" y="3346691"/>
            <a:ext cx="4387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2">
                    <a:lumMod val="75000"/>
                  </a:schemeClr>
                </a:solidFill>
              </a:rPr>
              <a:t>Experiments</a:t>
            </a:r>
            <a:endParaRPr lang="zh-CN" altLang="en-US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868831" y="4295480"/>
            <a:ext cx="843427" cy="443226"/>
            <a:chOff x="666810" y="2586037"/>
            <a:chExt cx="468000" cy="245937"/>
          </a:xfrm>
        </p:grpSpPr>
        <p:sp>
          <p:nvSpPr>
            <p:cNvPr id="23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 b="1"/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5" name="直接连接符 24"/>
          <p:cNvCxnSpPr>
            <a:stCxn id="23" idx="6"/>
          </p:cNvCxnSpPr>
          <p:nvPr/>
        </p:nvCxnSpPr>
        <p:spPr>
          <a:xfrm>
            <a:off x="2561329" y="4703145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2942369" y="4266664"/>
            <a:ext cx="4387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2">
                    <a:lumMod val="75000"/>
                  </a:schemeClr>
                </a:solidFill>
              </a:rPr>
              <a:t>Future Work</a:t>
            </a:r>
            <a:endParaRPr lang="zh-CN" altLang="en-US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2973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kumimoji="1" lang="en-US" altLang="zh-CN" sz="2800" b="1" dirty="0" smtClean="0"/>
              <a:t>Ranking scientific literatures is an important and </a:t>
            </a:r>
            <a:r>
              <a:rPr kumimoji="1" lang="en-US" altLang="zh-CN" sz="2800" b="1" dirty="0" smtClean="0">
                <a:solidFill>
                  <a:srgbClr val="FF0000"/>
                </a:solidFill>
              </a:rPr>
              <a:t>fundamental</a:t>
            </a:r>
            <a:r>
              <a:rPr kumimoji="1" lang="en-US" altLang="zh-CN" sz="2800" b="1" dirty="0" smtClean="0"/>
              <a:t> task:</a:t>
            </a:r>
            <a:endParaRPr kumimoji="1" lang="zh-CN" altLang="en-US" sz="2800" b="1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Motivation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7741" y="4549946"/>
            <a:ext cx="2534184" cy="1699554"/>
          </a:xfrm>
          <a:prstGeom prst="rect">
            <a:avLst/>
          </a:prstGeom>
        </p:spPr>
      </p:pic>
      <p:pic>
        <p:nvPicPr>
          <p:cNvPr id="5" name="图片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36" y="4051670"/>
            <a:ext cx="2534184" cy="1463911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236696" y="3265035"/>
            <a:ext cx="2534184" cy="14515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312" y="3334867"/>
            <a:ext cx="2131894" cy="127234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105" y="4607215"/>
            <a:ext cx="2273456" cy="158501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83347" y="3571333"/>
            <a:ext cx="3126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Recommendation System</a:t>
            </a:r>
            <a:endParaRPr kumimoji="1" lang="zh-CN" altLang="en-US" sz="20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3587941" y="2797886"/>
            <a:ext cx="1831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Search Engine</a:t>
            </a:r>
            <a:endParaRPr kumimoji="1" lang="zh-CN" altLang="en-US" sz="2000" b="1" dirty="0"/>
          </a:p>
        </p:txBody>
      </p:sp>
      <p:sp>
        <p:nvSpPr>
          <p:cNvPr id="16" name="文本框 15"/>
          <p:cNvSpPr txBox="1"/>
          <p:nvPr/>
        </p:nvSpPr>
        <p:spPr>
          <a:xfrm>
            <a:off x="6175970" y="4118466"/>
            <a:ext cx="2690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Academic Rewarding</a:t>
            </a:r>
            <a:endParaRPr kumimoji="1" lang="zh-CN" altLang="en-US" sz="2000" b="1" dirty="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814" y="4212125"/>
            <a:ext cx="2416427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31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kumimoji="1" lang="en-US" altLang="zh-CN" sz="2800" b="1" dirty="0" smtClean="0"/>
              <a:t>Current ranking algorithms focus on papers published </a:t>
            </a:r>
            <a:r>
              <a:rPr kumimoji="1" lang="en-US" altLang="zh-CN" sz="2800" b="1" dirty="0" smtClean="0">
                <a:solidFill>
                  <a:srgbClr val="FF0000"/>
                </a:solidFill>
              </a:rPr>
              <a:t>long ago</a:t>
            </a:r>
            <a:r>
              <a:rPr kumimoji="1" lang="en-US" altLang="zh-CN" sz="2800" b="1" dirty="0" smtClean="0"/>
              <a:t>. But it is interesting to consider the papers published </a:t>
            </a:r>
            <a:r>
              <a:rPr kumimoji="1" lang="en-US" altLang="zh-CN" sz="2800" b="1" dirty="0" smtClean="0">
                <a:solidFill>
                  <a:srgbClr val="FF0000"/>
                </a:solidFill>
              </a:rPr>
              <a:t>just now</a:t>
            </a:r>
            <a:r>
              <a:rPr kumimoji="1" lang="en-US" altLang="zh-CN" sz="2800" b="1" dirty="0"/>
              <a:t>.</a:t>
            </a:r>
            <a:endParaRPr kumimoji="1" lang="zh-CN" altLang="en-US" sz="2800" b="1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Motivation</a:t>
            </a:r>
            <a:endParaRPr kumimoji="1" lang="zh-CN" altLang="en-US" dirty="0"/>
          </a:p>
        </p:txBody>
      </p:sp>
      <p:grpSp>
        <p:nvGrpSpPr>
          <p:cNvPr id="17" name="组 16"/>
          <p:cNvGrpSpPr/>
          <p:nvPr/>
        </p:nvGrpSpPr>
        <p:grpSpPr>
          <a:xfrm>
            <a:off x="309489" y="3408868"/>
            <a:ext cx="8556699" cy="2471427"/>
            <a:chOff x="-543487" y="1228488"/>
            <a:chExt cx="9028398" cy="2176611"/>
          </a:xfrm>
        </p:grpSpPr>
        <p:sp>
          <p:nvSpPr>
            <p:cNvPr id="19" name="矩形 18"/>
            <p:cNvSpPr/>
            <p:nvPr/>
          </p:nvSpPr>
          <p:spPr>
            <a:xfrm>
              <a:off x="-393895" y="1255224"/>
              <a:ext cx="8766058" cy="2149875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矩形 19"/>
            <p:cNvSpPr/>
            <p:nvPr/>
          </p:nvSpPr>
          <p:spPr>
            <a:xfrm>
              <a:off x="-543487" y="1228488"/>
              <a:ext cx="9028398" cy="21498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24151" tIns="1353820" rIns="624151" bIns="142240" numCol="1" spcCol="1270" anchor="t" anchorCtr="0">
              <a:noAutofit/>
            </a:bodyPr>
            <a:lstStyle/>
            <a:p>
              <a:pPr indent="-285750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altLang="zh-CN" sz="2800" b="1" kern="1200" dirty="0" smtClean="0"/>
                <a:t>Ranking newly Published</a:t>
              </a:r>
              <a:r>
                <a:rPr lang="en-US" altLang="zh-CN" sz="2800" b="1" kern="1200" baseline="0" dirty="0" smtClean="0"/>
                <a:t> Scientific Literatures Without Citations</a:t>
              </a:r>
              <a:endParaRPr lang="zh-CN" altLang="en-US" sz="2800" b="1" kern="1200" dirty="0"/>
            </a:p>
          </p:txBody>
        </p:sp>
      </p:grpSp>
      <p:grpSp>
        <p:nvGrpSpPr>
          <p:cNvPr id="21" name="组 20"/>
          <p:cNvGrpSpPr/>
          <p:nvPr/>
        </p:nvGrpSpPr>
        <p:grpSpPr>
          <a:xfrm>
            <a:off x="707898" y="3782311"/>
            <a:ext cx="3043659" cy="714863"/>
            <a:chOff x="402100" y="1473953"/>
            <a:chExt cx="3043659" cy="714863"/>
          </a:xfrm>
        </p:grpSpPr>
        <p:sp>
          <p:nvSpPr>
            <p:cNvPr id="22" name="圆角矩形 21"/>
            <p:cNvSpPr/>
            <p:nvPr/>
          </p:nvSpPr>
          <p:spPr>
            <a:xfrm>
              <a:off x="402100" y="1473953"/>
              <a:ext cx="3043659" cy="70149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圆角矩形 4"/>
            <p:cNvSpPr/>
            <p:nvPr/>
          </p:nvSpPr>
          <p:spPr>
            <a:xfrm>
              <a:off x="436345" y="1555810"/>
              <a:ext cx="2975171" cy="6330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779" tIns="0" rIns="212779" bIns="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800" b="1" kern="1200" dirty="0" smtClean="0"/>
                <a:t>ZeroRank</a:t>
              </a:r>
              <a:endParaRPr lang="zh-CN" altLang="en-US" sz="28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52182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Problem Definition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59" y="1723291"/>
            <a:ext cx="5686986" cy="44117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911969" y="2086708"/>
            <a:ext cx="3071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 smtClean="0"/>
              <a:t>We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only focus on the </a:t>
            </a:r>
            <a:r>
              <a:rPr kumimoji="1" lang="en-US" altLang="zh-CN" sz="2000" b="1" dirty="0" smtClean="0">
                <a:solidFill>
                  <a:srgbClr val="FF0000"/>
                </a:solidFill>
              </a:rPr>
              <a:t>edge</a:t>
            </a:r>
            <a:r>
              <a:rPr kumimoji="1" lang="en-US" altLang="zh-CN" sz="2000" b="1" dirty="0" smtClean="0"/>
              <a:t> of paper network</a:t>
            </a:r>
            <a:endParaRPr kumimoji="1" lang="zh-CN" altLang="en-US" sz="2000" b="1" dirty="0"/>
          </a:p>
        </p:txBody>
      </p:sp>
      <p:cxnSp>
        <p:nvCxnSpPr>
          <p:cNvPr id="7" name="直线箭头连接符 6"/>
          <p:cNvCxnSpPr/>
          <p:nvPr/>
        </p:nvCxnSpPr>
        <p:spPr>
          <a:xfrm flipH="1">
            <a:off x="4536831" y="2705678"/>
            <a:ext cx="375139" cy="39077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6072554" y="2999489"/>
            <a:ext cx="30714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 smtClean="0"/>
              <a:t>Author, venue, affiliation and time information can help</a:t>
            </a:r>
            <a:endParaRPr kumimoji="1"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6776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868831" y="1535561"/>
            <a:ext cx="843427" cy="443226"/>
            <a:chOff x="666810" y="2586037"/>
            <a:chExt cx="468000" cy="245937"/>
          </a:xfrm>
        </p:grpSpPr>
        <p:sp>
          <p:nvSpPr>
            <p:cNvPr id="4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 b="1"/>
            </a:p>
          </p:txBody>
        </p:sp>
        <p:sp>
          <p:nvSpPr>
            <p:cNvPr id="5" name="文本框 4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7" name="直接连接符 6"/>
          <p:cNvCxnSpPr>
            <a:stCxn id="4" idx="6"/>
          </p:cNvCxnSpPr>
          <p:nvPr/>
        </p:nvCxnSpPr>
        <p:spPr>
          <a:xfrm>
            <a:off x="2561329" y="1943226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942369" y="1506745"/>
            <a:ext cx="4387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2">
                    <a:lumMod val="75000"/>
                  </a:schemeClr>
                </a:solidFill>
              </a:rPr>
              <a:t>Motivation</a:t>
            </a:r>
            <a:endParaRPr lang="zh-CN" altLang="en-US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868831" y="2455534"/>
            <a:ext cx="843427" cy="443226"/>
            <a:chOff x="666810" y="2586037"/>
            <a:chExt cx="468000" cy="245937"/>
          </a:xfrm>
        </p:grpSpPr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 b="1"/>
            </a:p>
          </p:txBody>
        </p:sp>
        <p:sp>
          <p:nvSpPr>
            <p:cNvPr id="14" name="文本框 13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5" name="直接连接符 14"/>
          <p:cNvCxnSpPr>
            <a:stCxn id="13" idx="6"/>
          </p:cNvCxnSpPr>
          <p:nvPr/>
        </p:nvCxnSpPr>
        <p:spPr>
          <a:xfrm>
            <a:off x="2561329" y="2863199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2942369" y="2426718"/>
            <a:ext cx="4387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Implementation</a:t>
            </a:r>
            <a:endParaRPr lang="zh-CN" altLang="en-US" sz="2000" b="1" dirty="0"/>
          </a:p>
        </p:txBody>
      </p:sp>
      <p:grpSp>
        <p:nvGrpSpPr>
          <p:cNvPr id="17" name="组合 16"/>
          <p:cNvGrpSpPr/>
          <p:nvPr/>
        </p:nvGrpSpPr>
        <p:grpSpPr>
          <a:xfrm>
            <a:off x="1868831" y="3375507"/>
            <a:ext cx="843427" cy="443226"/>
            <a:chOff x="666810" y="2586037"/>
            <a:chExt cx="468000" cy="245937"/>
          </a:xfrm>
        </p:grpSpPr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 b="1"/>
            </a:p>
          </p:txBody>
        </p:sp>
        <p:sp>
          <p:nvSpPr>
            <p:cNvPr id="19" name="文本框 18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0" name="直接连接符 19"/>
          <p:cNvCxnSpPr>
            <a:stCxn id="18" idx="6"/>
          </p:cNvCxnSpPr>
          <p:nvPr/>
        </p:nvCxnSpPr>
        <p:spPr>
          <a:xfrm>
            <a:off x="2561329" y="3783172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2942369" y="3346691"/>
            <a:ext cx="4387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2">
                    <a:lumMod val="75000"/>
                  </a:schemeClr>
                </a:solidFill>
              </a:rPr>
              <a:t>Experiments</a:t>
            </a:r>
            <a:endParaRPr lang="zh-CN" altLang="en-US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868831" y="4295480"/>
            <a:ext cx="843427" cy="443226"/>
            <a:chOff x="666810" y="2586037"/>
            <a:chExt cx="468000" cy="245937"/>
          </a:xfrm>
        </p:grpSpPr>
        <p:sp>
          <p:nvSpPr>
            <p:cNvPr id="23" name="Freeform 10"/>
            <p:cNvSpPr>
              <a:spLocks/>
            </p:cNvSpPr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 b="1"/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5" name="直接连接符 24"/>
          <p:cNvCxnSpPr>
            <a:stCxn id="23" idx="6"/>
          </p:cNvCxnSpPr>
          <p:nvPr/>
        </p:nvCxnSpPr>
        <p:spPr>
          <a:xfrm>
            <a:off x="2561329" y="4703145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2942369" y="4266664"/>
            <a:ext cx="4387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2">
                    <a:lumMod val="75000"/>
                  </a:schemeClr>
                </a:solidFill>
              </a:rPr>
              <a:t>Future Work</a:t>
            </a:r>
            <a:endParaRPr lang="zh-CN" altLang="en-US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9126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Structure</a:t>
            </a:r>
            <a:endParaRPr kumimoji="1" lang="zh-CN" altLang="en-US" dirty="0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92921164"/>
              </p:ext>
            </p:extLst>
          </p:nvPr>
        </p:nvGraphicFramePr>
        <p:xfrm>
          <a:off x="607509" y="1861089"/>
          <a:ext cx="8145194" cy="4271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698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5016818" y="1717675"/>
            <a:ext cx="3571240" cy="4826000"/>
          </a:xfrm>
          <a:prstGeom prst="rect">
            <a:avLst/>
          </a:prstGeom>
        </p:spPr>
      </p:pic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D5A17-3153-4A95-988E-B577C14000F1}" type="slidenum">
              <a:rPr lang="en-US" altLang="zh-CN" smtClean="0"/>
              <a:pPr/>
              <a:t>9</a:t>
            </a:fld>
            <a:endParaRPr lang="en-US" altLang="zh-CN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ZeroWalk</a:t>
            </a:r>
            <a:endParaRPr kumimoji="1" lang="zh-CN" altLang="en-US" dirty="0"/>
          </a:p>
        </p:txBody>
      </p:sp>
      <p:graphicFrame>
        <p:nvGraphicFramePr>
          <p:cNvPr id="6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702139"/>
              </p:ext>
            </p:extLst>
          </p:nvPr>
        </p:nvGraphicFramePr>
        <p:xfrm>
          <a:off x="192358" y="1717675"/>
          <a:ext cx="4646928" cy="4485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0071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6-VI主题-蓝">
  <a:themeElements>
    <a:clrScheme name="VI蓝色版">
      <a:dk1>
        <a:srgbClr val="000000"/>
      </a:dk1>
      <a:lt1>
        <a:srgbClr val="FFFFFF"/>
      </a:lt1>
      <a:dk2>
        <a:srgbClr val="BD9F68"/>
      </a:dk2>
      <a:lt2>
        <a:srgbClr val="B5B5B6"/>
      </a:lt2>
      <a:accent1>
        <a:srgbClr val="004098"/>
      </a:accent1>
      <a:accent2>
        <a:srgbClr val="0086D1"/>
      </a:accent2>
      <a:accent3>
        <a:srgbClr val="338D27"/>
      </a:accent3>
      <a:accent4>
        <a:srgbClr val="00514E"/>
      </a:accent4>
      <a:accent5>
        <a:srgbClr val="FDD000"/>
      </a:accent5>
      <a:accent6>
        <a:srgbClr val="F08300"/>
      </a:accent6>
      <a:hlink>
        <a:srgbClr val="B5B5B6"/>
      </a:hlink>
      <a:folHlink>
        <a:srgbClr val="BD9F68"/>
      </a:folHlink>
    </a:clrScheme>
    <a:fontScheme name="自定义 7">
      <a:majorFont>
        <a:latin typeface="等线"/>
        <a:ea typeface="等线"/>
        <a:cs typeface=""/>
      </a:majorFont>
      <a:minorFont>
        <a:latin typeface="等线 Light"/>
        <a:ea typeface="等线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2016-VI主题-蓝" id="{1B918C6D-2D61-4306-88BA-3CA31BAAF13F}" vid="{A734D909-B61D-48C4-8B37-4CE497344009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2016-VI主题-蓝</Template>
  <TotalTime>1140</TotalTime>
  <Words>317</Words>
  <Application>Microsoft Macintosh PowerPoint</Application>
  <PresentationFormat>全屏显示(4:3)</PresentationFormat>
  <Paragraphs>119</Paragraphs>
  <Slides>19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Calibri</vt:lpstr>
      <vt:lpstr>Times</vt:lpstr>
      <vt:lpstr>等线</vt:lpstr>
      <vt:lpstr>等线 Light</vt:lpstr>
      <vt:lpstr>微软雅黑</vt:lpstr>
      <vt:lpstr>Arial</vt:lpstr>
      <vt:lpstr>2016-VI主题-蓝</vt:lpstr>
      <vt:lpstr>ZeroRank: Ranking Newly Published Scientific Literatures Without Citations</vt:lpstr>
      <vt:lpstr>Contents</vt:lpstr>
      <vt:lpstr>Contents</vt:lpstr>
      <vt:lpstr>Motivation</vt:lpstr>
      <vt:lpstr>Motivation</vt:lpstr>
      <vt:lpstr>Problem Definition</vt:lpstr>
      <vt:lpstr>Contents</vt:lpstr>
      <vt:lpstr>Structure</vt:lpstr>
      <vt:lpstr>ZeroWalk</vt:lpstr>
      <vt:lpstr>Learning to Rank</vt:lpstr>
      <vt:lpstr>Parallel ZeroWalk by Spark</vt:lpstr>
      <vt:lpstr>Contents</vt:lpstr>
      <vt:lpstr>Feature Extraction</vt:lpstr>
      <vt:lpstr>Zero Citation Ranking</vt:lpstr>
      <vt:lpstr>Performance on Varying Parameters</vt:lpstr>
      <vt:lpstr>Feature Importance</vt:lpstr>
      <vt:lpstr>Contents</vt:lpstr>
      <vt:lpstr>Future Walk</vt:lpstr>
      <vt:lpstr>Q&amp;A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沈小丹</dc:creator>
  <cp:lastModifiedBy>cailai207</cp:lastModifiedBy>
  <cp:revision>62</cp:revision>
  <dcterms:created xsi:type="dcterms:W3CDTF">2016-04-20T02:59:17Z</dcterms:created>
  <dcterms:modified xsi:type="dcterms:W3CDTF">2016-06-06T11:22:35Z</dcterms:modified>
</cp:coreProperties>
</file>