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3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3" r:id="rId3"/>
    <p:sldId id="284" r:id="rId4"/>
    <p:sldId id="273" r:id="rId5"/>
    <p:sldId id="266" r:id="rId6"/>
    <p:sldId id="267" r:id="rId7"/>
    <p:sldId id="276" r:id="rId8"/>
    <p:sldId id="271" r:id="rId9"/>
    <p:sldId id="258" r:id="rId10"/>
    <p:sldId id="264" r:id="rId11"/>
    <p:sldId id="272" r:id="rId12"/>
    <p:sldId id="277" r:id="rId13"/>
    <p:sldId id="269" r:id="rId14"/>
    <p:sldId id="281" r:id="rId15"/>
    <p:sldId id="260" r:id="rId16"/>
    <p:sldId id="262" r:id="rId17"/>
    <p:sldId id="286" r:id="rId18"/>
    <p:sldId id="285" r:id="rId19"/>
    <p:sldId id="278" r:id="rId20"/>
    <p:sldId id="280" r:id="rId21"/>
    <p:sldId id="279" r:id="rId22"/>
    <p:sldId id="28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7"/>
    <p:restoredTop sz="85266"/>
  </p:normalViewPr>
  <p:slideViewPr>
    <p:cSldViewPr snapToGrid="0" snapToObjects="1">
      <p:cViewPr>
        <p:scale>
          <a:sx n="100" d="100"/>
          <a:sy n="100" d="100"/>
        </p:scale>
        <p:origin x="456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E2FAD-984B-FC43-8F04-8EF544F82F71}" type="datetimeFigureOut">
              <a:rPr lang="en-US" smtClean="0"/>
              <a:t>5/23/16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B3F9E-EBC4-344B-A642-ED3FBBEA2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715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4E3D0-0470-2C43-9983-486C7E311DCA}" type="datetimeFigureOut">
              <a:rPr lang="en-US" smtClean="0"/>
              <a:t>5/23/16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2770B-5824-A44E-AE7F-E5E573474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86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2770B-5824-A44E-AE7F-E5E5734745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4608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After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get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eta,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compute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co-</a:t>
            </a:r>
            <a:r>
              <a:rPr lang="en-US" altLang="zh-CN" baseline="0" dirty="0" err="1" smtClean="0"/>
              <a:t>coccurrency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probability</a:t>
            </a:r>
            <a:endParaRPr lang="zh-CN" altLang="en-US" baseline="0" dirty="0" smtClean="0"/>
          </a:p>
          <a:p>
            <a:r>
              <a:rPr lang="en-US" altLang="zh-CN" baseline="0" dirty="0" smtClean="0"/>
              <a:t>What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feature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data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results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large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eta.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Obviously,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training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set,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words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word-topic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k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occures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some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documents,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many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documents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cites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papers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citation-topic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k'.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case,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obtain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large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nkk</a:t>
            </a:r>
            <a:r>
              <a:rPr lang="en-US" altLang="zh-CN" baseline="0" dirty="0" smtClean="0"/>
              <a:t>'.</a:t>
            </a:r>
            <a:endParaRPr lang="zh-CN" altLang="en-US" baseline="0" dirty="0" smtClean="0"/>
          </a:p>
          <a:p>
            <a:endParaRPr lang="zh-CN" altLang="en-US" baseline="0" dirty="0" smtClean="0"/>
          </a:p>
          <a:p>
            <a:r>
              <a:rPr lang="en-US" altLang="zh-CN" baseline="0" dirty="0" smtClean="0"/>
              <a:t>From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mathematical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perspective,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compute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co-occurrence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probability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through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very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simple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formular</a:t>
            </a:r>
            <a:r>
              <a:rPr lang="en-US" altLang="zh-CN" baseline="0" dirty="0" smtClean="0"/>
              <a:t>.</a:t>
            </a:r>
            <a:endParaRPr lang="zh-CN" altLang="en-US" baseline="0" dirty="0" smtClean="0"/>
          </a:p>
          <a:p>
            <a:endParaRPr lang="zh-CN" altLang="en-US" baseline="0" dirty="0" smtClean="0"/>
          </a:p>
          <a:p>
            <a:r>
              <a:rPr lang="en-US" altLang="zh-CN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numerator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number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words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assiged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word-topic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k</a:t>
            </a:r>
            <a:endParaRPr lang="zh-CN" altLang="en-US" baseline="0" dirty="0" smtClean="0"/>
          </a:p>
          <a:p>
            <a:endParaRPr lang="zh-CN" altLang="en-US" baseline="0" dirty="0" smtClean="0"/>
          </a:p>
          <a:p>
            <a:endParaRPr lang="zh-CN" altLang="en-US" baseline="0" dirty="0" smtClean="0"/>
          </a:p>
          <a:p>
            <a:r>
              <a:rPr lang="en-US" altLang="zh-CN" baseline="0" dirty="0" smtClean="0"/>
              <a:t>Do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you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question</a:t>
            </a:r>
            <a:r>
              <a:rPr lang="zh-CN" altLang="en-US" baseline="0" dirty="0" smtClean="0"/>
              <a:t>？</a:t>
            </a:r>
          </a:p>
          <a:p>
            <a:r>
              <a:rPr lang="en-US" altLang="zh-CN" dirty="0" smtClean="0"/>
              <a:t>OK</a:t>
            </a:r>
            <a:r>
              <a:rPr lang="zh-CN" altLang="en-US" dirty="0" smtClean="0"/>
              <a:t>，</a:t>
            </a:r>
            <a:r>
              <a:rPr lang="en-US" altLang="zh-CN" dirty="0" smtClean="0"/>
              <a:t>later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also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refer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probability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dominance.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2770B-5824-A44E-AE7F-E5E57347451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82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Two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datasets,</a:t>
            </a:r>
            <a:r>
              <a:rPr lang="zh-CN" altLang="en-US" dirty="0" smtClean="0"/>
              <a:t> </a:t>
            </a:r>
          </a:p>
          <a:p>
            <a:r>
              <a:rPr lang="en-US" altLang="zh-CN" dirty="0" smtClean="0"/>
              <a:t>Our</a:t>
            </a:r>
            <a:r>
              <a:rPr lang="zh-CN" altLang="en-US" dirty="0" smtClean="0"/>
              <a:t> </a:t>
            </a:r>
            <a:r>
              <a:rPr lang="en-US" altLang="zh-CN" dirty="0" smtClean="0"/>
              <a:t>experiments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mainly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divided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three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parts.</a:t>
            </a:r>
            <a:endParaRPr lang="zh-CN" altLang="en-US" baseline="0" dirty="0" smtClean="0"/>
          </a:p>
          <a:p>
            <a:r>
              <a:rPr lang="en-US" altLang="zh-CN" baseline="0" dirty="0" smtClean="0"/>
              <a:t>:identify</a:t>
            </a:r>
            <a:endParaRPr lang="zh-CN" altLang="en-US" baseline="0" dirty="0" smtClean="0"/>
          </a:p>
          <a:p>
            <a:r>
              <a:rPr lang="en-US" altLang="zh-CN" baseline="0" dirty="0" smtClean="0"/>
              <a:t>:recommend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paper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based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</a:t>
            </a:r>
            <a:endParaRPr lang="zh-CN" altLang="en-US" baseline="0" dirty="0" smtClean="0"/>
          </a:p>
          <a:p>
            <a:r>
              <a:rPr lang="en-US" altLang="zh-CN" baseline="0" dirty="0" smtClean="0"/>
              <a:t>:measure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link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predictive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ability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model</a:t>
            </a:r>
            <a:endParaRPr lang="zh-CN" altLang="en-US" baseline="0" dirty="0" smtClean="0"/>
          </a:p>
          <a:p>
            <a:endParaRPr lang="zh-CN" altLang="en-US" baseline="0" dirty="0" smtClean="0"/>
          </a:p>
          <a:p>
            <a:r>
              <a:rPr lang="en-US" altLang="zh-CN" baseline="0" dirty="0" smtClean="0"/>
              <a:t>First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occurrence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pattern,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figure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2770B-5824-A44E-AE7F-E5E57347451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8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White</a:t>
            </a:r>
            <a:r>
              <a:rPr lang="zh-CN" altLang="en-US" dirty="0" smtClean="0"/>
              <a:t> </a:t>
            </a:r>
            <a:r>
              <a:rPr lang="en-US" altLang="zh-CN" dirty="0" smtClean="0"/>
              <a:t>&amp;</a:t>
            </a:r>
            <a:r>
              <a:rPr lang="zh-CN" altLang="en-US" dirty="0" smtClean="0"/>
              <a:t> </a:t>
            </a:r>
            <a:r>
              <a:rPr lang="en-US" altLang="zh-CN" dirty="0" smtClean="0"/>
              <a:t>black</a:t>
            </a:r>
            <a:endParaRPr lang="zh-CN" altLang="en-US" dirty="0" smtClean="0"/>
          </a:p>
          <a:p>
            <a:r>
              <a:rPr lang="en-US" altLang="zh-CN" dirty="0" smtClean="0"/>
              <a:t>Line</a:t>
            </a:r>
            <a:r>
              <a:rPr lang="zh-CN" altLang="en-US" baseline="0" dirty="0" smtClean="0"/>
              <a:t> </a:t>
            </a:r>
            <a:r>
              <a:rPr lang="en-US" altLang="zh-CN" dirty="0" smtClean="0"/>
              <a:t>Thickness</a:t>
            </a:r>
            <a:endParaRPr lang="zh-CN" altLang="en-US" dirty="0" smtClean="0"/>
          </a:p>
          <a:p>
            <a:r>
              <a:rPr lang="en-US" altLang="zh-CN" dirty="0" smtClean="0"/>
              <a:t>Size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dominance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importance</a:t>
            </a:r>
            <a:endParaRPr lang="zh-CN" altLang="en-US" baseline="0" dirty="0" smtClean="0"/>
          </a:p>
          <a:p>
            <a:endParaRPr lang="zh-CN" altLang="en-US" baseline="0" dirty="0" smtClean="0"/>
          </a:p>
          <a:p>
            <a:r>
              <a:rPr lang="en-US" altLang="zh-CN" baseline="0" dirty="0" smtClean="0"/>
              <a:t>Group</a:t>
            </a:r>
            <a:r>
              <a:rPr lang="zh-CN" altLang="en-US" baseline="0" dirty="0" smtClean="0"/>
              <a:t> </a:t>
            </a:r>
          </a:p>
          <a:p>
            <a:r>
              <a:rPr lang="en-US" altLang="zh-CN" baseline="0" dirty="0" smtClean="0"/>
              <a:t>frequent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words</a:t>
            </a:r>
            <a:endParaRPr lang="zh-CN" altLang="en-US" baseline="0" dirty="0" smtClean="0"/>
          </a:p>
          <a:p>
            <a:r>
              <a:rPr lang="en-US" altLang="zh-CN" baseline="0" dirty="0" smtClean="0"/>
              <a:t>outer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circles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without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link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other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nodes</a:t>
            </a:r>
            <a:endParaRPr lang="zh-CN" altLang="en-US" baseline="0" dirty="0" smtClean="0"/>
          </a:p>
          <a:p>
            <a:endParaRPr lang="zh-CN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2770B-5824-A44E-AE7F-E5E57347451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9087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Topic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based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paper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recommendation</a:t>
            </a:r>
            <a:endParaRPr lang="zh-CN" altLang="en-US" baseline="0" dirty="0" smtClean="0"/>
          </a:p>
          <a:p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first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topic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    </a:t>
            </a:r>
            <a:r>
              <a:rPr lang="en-US" altLang="zh-CN" baseline="0" dirty="0" smtClean="0"/>
              <a:t>from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AAN</a:t>
            </a:r>
            <a:endParaRPr lang="zh-CN" altLang="en-US" baseline="0" dirty="0" smtClean="0"/>
          </a:p>
          <a:p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second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Intelligent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Agent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Designing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from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Citeseer</a:t>
            </a:r>
            <a:endParaRPr lang="zh-CN" alt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2770B-5824-A44E-AE7F-E5E57347451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963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7</a:t>
            </a:r>
            <a:r>
              <a:rPr lang="zh-CN" altLang="en-US" dirty="0" smtClean="0"/>
              <a:t> </a:t>
            </a:r>
            <a:r>
              <a:rPr lang="en-US" altLang="zh-CN" dirty="0" smtClean="0"/>
              <a:t>different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measures</a:t>
            </a:r>
            <a:r>
              <a:rPr lang="zh-CN" altLang="en-US" dirty="0" smtClean="0"/>
              <a:t> </a:t>
            </a:r>
          </a:p>
          <a:p>
            <a:r>
              <a:rPr lang="en-US" altLang="zh-CN" dirty="0" smtClean="0"/>
              <a:t>Two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three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baselines</a:t>
            </a:r>
            <a:endParaRPr lang="zh-CN" altLang="en-US" baseline="0" dirty="0" smtClean="0"/>
          </a:p>
          <a:p>
            <a:endParaRPr lang="zh-CN" altLang="en-US" baseline="0" dirty="0" smtClean="0"/>
          </a:p>
          <a:p>
            <a:r>
              <a:rPr lang="en-US" altLang="zh-CN" baseline="0" dirty="0" smtClean="0"/>
              <a:t>outperform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greatly</a:t>
            </a:r>
            <a:endParaRPr lang="zh-CN" altLang="en-US" baseline="0" dirty="0" smtClean="0"/>
          </a:p>
          <a:p>
            <a:endParaRPr lang="zh-CN" alt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2770B-5824-A44E-AE7F-E5E57347451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757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2770B-5824-A44E-AE7F-E5E57347451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092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</a:t>
            </a:r>
            <a:r>
              <a:rPr lang="zh-CN" altLang="en-US" dirty="0" smtClean="0"/>
              <a:t> </a:t>
            </a:r>
            <a:r>
              <a:rPr lang="en-US" altLang="zh-CN" dirty="0" smtClean="0"/>
              <a:t>think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ti</a:t>
            </a:r>
            <a:r>
              <a:rPr lang="en-US" altLang="zh-CN" baseline="0" dirty="0" smtClean="0"/>
              <a:t>t</a:t>
            </a:r>
            <a:r>
              <a:rPr lang="en-US" altLang="zh-CN" baseline="0" dirty="0" smtClean="0"/>
              <a:t>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raise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3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questions</a:t>
            </a:r>
            <a:endParaRPr lang="zh-CN" altLang="en-US" dirty="0" smtClean="0"/>
          </a:p>
          <a:p>
            <a:r>
              <a:rPr lang="en-US" altLang="zh-CN" dirty="0" smtClean="0"/>
              <a:t>What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features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utilize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uncover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dependency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relationship</a:t>
            </a:r>
            <a:endParaRPr lang="zh-CN" altLang="en-US" baseline="0" dirty="0" smtClean="0"/>
          </a:p>
          <a:p>
            <a:r>
              <a:rPr lang="en-US" altLang="zh-CN" baseline="0" dirty="0" smtClean="0"/>
              <a:t>Why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does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matter</a:t>
            </a:r>
            <a:endParaRPr lang="zh-CN" altLang="en-US" baseline="0" dirty="0" smtClean="0"/>
          </a:p>
          <a:p>
            <a:endParaRPr lang="zh-CN" altLang="en-US" baseline="0" dirty="0" smtClean="0"/>
          </a:p>
          <a:p>
            <a:r>
              <a:rPr lang="en-US" altLang="zh-CN" baseline="0" dirty="0" smtClean="0"/>
              <a:t>1.</a:t>
            </a:r>
            <a:endParaRPr lang="zh-CN" altLang="en-US" baseline="0" dirty="0" smtClean="0"/>
          </a:p>
          <a:p>
            <a:r>
              <a:rPr lang="en-US" altLang="zh-CN" baseline="0" dirty="0" smtClean="0"/>
              <a:t>First,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dependency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relationship,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very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easy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understand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since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phenomenon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often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occurs.</a:t>
            </a:r>
            <a:r>
              <a:rPr lang="zh-CN" altLang="en-US" baseline="0" dirty="0" smtClean="0"/>
              <a:t> </a:t>
            </a:r>
          </a:p>
          <a:p>
            <a:endParaRPr lang="zh-CN" altLang="en-US" baseline="0" dirty="0" smtClean="0"/>
          </a:p>
          <a:p>
            <a:r>
              <a:rPr lang="en-US" altLang="zh-CN" baseline="0" dirty="0" smtClean="0"/>
              <a:t>2.</a:t>
            </a:r>
            <a:endParaRPr lang="zh-CN" altLang="en-US" baseline="0" dirty="0" smtClean="0"/>
          </a:p>
          <a:p>
            <a:r>
              <a:rPr lang="en-US" altLang="zh-CN" baseline="0" dirty="0" smtClean="0"/>
              <a:t>How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does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work,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en-US" altLang="zh-CN" baseline="0" dirty="0" smtClean="0"/>
              <a:t>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Newton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says,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shoulders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giants,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write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paper,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often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cite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many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references,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work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depends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previous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work.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Therefore,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dependency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relationship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pattern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naturally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hidden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citation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network.</a:t>
            </a:r>
            <a:endParaRPr lang="zh-CN" altLang="en-US" baseline="0" dirty="0" smtClean="0"/>
          </a:p>
          <a:p>
            <a:endParaRPr lang="zh-CN" altLang="en-US" baseline="0" dirty="0" smtClean="0"/>
          </a:p>
          <a:p>
            <a:r>
              <a:rPr lang="en-US" altLang="zh-CN" baseline="0" dirty="0" smtClean="0"/>
              <a:t>3.</a:t>
            </a:r>
            <a:r>
              <a:rPr lang="zh-CN" altLang="en-US" baseline="0" dirty="0" smtClean="0"/>
              <a:t> </a:t>
            </a:r>
          </a:p>
          <a:p>
            <a:r>
              <a:rPr lang="en-US" altLang="zh-CN" baseline="0" dirty="0" smtClean="0"/>
              <a:t>Why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does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matter,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interesting,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it’s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easy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researcher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get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started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new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field,</a:t>
            </a:r>
            <a:r>
              <a:rPr lang="zh-CN" altLang="en-US" baseline="0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2770B-5824-A44E-AE7F-E5E5734745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02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2770B-5824-A44E-AE7F-E5E5734745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17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Simple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introduction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about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some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basic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knowledge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work,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might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help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you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understand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2770B-5824-A44E-AE7F-E5E5734745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283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 smtClean="0"/>
          </a:p>
          <a:p>
            <a:r>
              <a:rPr lang="en-US" altLang="zh-CN" baseline="0" dirty="0" smtClean="0"/>
              <a:t>I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would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like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kind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topic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word-topic,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other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doc-topic</a:t>
            </a:r>
            <a:r>
              <a:rPr lang="en-US" altLang="zh-CN" baseline="0" dirty="0" smtClean="0"/>
              <a:t>.</a:t>
            </a:r>
            <a:endParaRPr lang="zh-CN" altLang="en-US" baseline="0" dirty="0" smtClean="0"/>
          </a:p>
          <a:p>
            <a:endParaRPr lang="zh-CN" altLang="en-US" baseline="0" dirty="0" smtClean="0"/>
          </a:p>
          <a:p>
            <a:r>
              <a:rPr lang="en-US" altLang="zh-CN" baseline="0" dirty="0" smtClean="0"/>
              <a:t>But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what’s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relationship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between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them.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Actually,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gave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very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special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example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here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since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two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topics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very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similar,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but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given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100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word-topics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100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citation-topics,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how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automatically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describe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relationship.</a:t>
            </a:r>
            <a:r>
              <a:rPr lang="zh-CN" altLang="en-US" baseline="0" dirty="0" smtClean="0"/>
              <a:t> </a:t>
            </a:r>
            <a:endParaRPr lang="zh-CN" altLang="en-US" baseline="0" dirty="0" smtClean="0"/>
          </a:p>
          <a:p>
            <a:endParaRPr lang="zh-CN" altLang="en-US" baseline="0" dirty="0" smtClean="0"/>
          </a:p>
          <a:p>
            <a:r>
              <a:rPr lang="en-US" altLang="zh-CN" baseline="0" dirty="0" smtClean="0"/>
              <a:t>OK,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maybe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you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little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confused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talk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about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because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dependency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between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topics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between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two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word-topics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but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between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word-topic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doc-topic.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fact,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setting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effective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since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catch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dependency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between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topics.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other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hand,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such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setting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build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bridge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between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words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documents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carry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other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tasks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like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recommendation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2770B-5824-A44E-AE7F-E5E5734745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15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2770B-5824-A44E-AE7F-E5E5734745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29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2770B-5824-A44E-AE7F-E5E5734745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78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When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author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cites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references,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comes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up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word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topic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first,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word-topic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finds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citation-topic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z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terms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finally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citation-topic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determines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citations.</a:t>
            </a:r>
            <a:endParaRPr lang="zh-CN" altLang="en-US" baseline="0" dirty="0" smtClean="0"/>
          </a:p>
          <a:p>
            <a:endParaRPr lang="zh-CN" altLang="en-US" baseline="0" dirty="0" smtClean="0"/>
          </a:p>
          <a:p>
            <a:r>
              <a:rPr lang="en-US" altLang="zh-CN" baseline="0" dirty="0" smtClean="0"/>
              <a:t>Eta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very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crucial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model,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quantify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relationship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between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word-topic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citation-topic.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OK,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next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several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slides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illustrate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eta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explore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co-occurrence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pattern.</a:t>
            </a:r>
            <a:endParaRPr lang="zh-CN" altLang="en-US" baseline="0" dirty="0" smtClean="0"/>
          </a:p>
          <a:p>
            <a:endParaRPr lang="zh-CN" altLang="en-US" baseline="0" dirty="0" smtClean="0"/>
          </a:p>
          <a:p>
            <a:r>
              <a:rPr lang="en-US" altLang="zh-CN" baseline="0" dirty="0" smtClean="0"/>
              <a:t>You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now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undertand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title</a:t>
            </a:r>
            <a:endParaRPr lang="zh-CN" altLang="en-US" baseline="0" dirty="0" smtClean="0"/>
          </a:p>
          <a:p>
            <a:r>
              <a:rPr lang="en-US" altLang="zh-CN" baseline="0" dirty="0" smtClean="0"/>
              <a:t>Question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2770B-5824-A44E-AE7F-E5E5734745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53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Inefficient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time</a:t>
            </a:r>
            <a:endParaRPr lang="zh-CN" altLang="en-US" dirty="0" smtClean="0"/>
          </a:p>
          <a:p>
            <a:r>
              <a:rPr lang="en-US" altLang="zh-CN" dirty="0" smtClean="0"/>
              <a:t>Outer</a:t>
            </a:r>
            <a:r>
              <a:rPr lang="zh-CN" altLang="en-US" dirty="0" smtClean="0"/>
              <a:t> </a:t>
            </a:r>
            <a:r>
              <a:rPr lang="en-US" altLang="zh-CN" dirty="0" smtClean="0"/>
              <a:t>loop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inner</a:t>
            </a:r>
            <a:r>
              <a:rPr lang="zh-CN" altLang="en-US" dirty="0" smtClean="0"/>
              <a:t> </a:t>
            </a:r>
            <a:r>
              <a:rPr lang="en-US" altLang="zh-CN" dirty="0" smtClean="0"/>
              <a:t>loop</a:t>
            </a:r>
            <a:endParaRPr lang="zh-CN" altLang="en-US" dirty="0" smtClean="0"/>
          </a:p>
          <a:p>
            <a:r>
              <a:rPr lang="en-US" altLang="zh-CN" dirty="0" smtClean="0"/>
              <a:t>If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you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interested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inference,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you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refer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some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papers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about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variational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inference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method.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2770B-5824-A44E-AE7F-E5E57347451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84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E67E-D9D4-2748-A9FC-2735CF51E152}" type="datetime1">
              <a:rPr lang="en-US" smtClean="0"/>
              <a:t>5/23/16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F55E923-582B-6842-B7A4-18D16E590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284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8FF8-909C-C24D-BD65-069D287BDE6A}" type="datetime1">
              <a:rPr lang="en-US" smtClean="0"/>
              <a:t>5/23/16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55E923-582B-6842-B7A4-18D16E590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8685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8FF8-909C-C24D-BD65-069D287BDE6A}" type="datetime1">
              <a:rPr lang="en-US" smtClean="0"/>
              <a:t>5/23/16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55E923-582B-6842-B7A4-18D16E59034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893431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8FF8-909C-C24D-BD65-069D287BDE6A}" type="datetime1">
              <a:rPr lang="en-US" smtClean="0"/>
              <a:t>5/23/16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55E923-582B-6842-B7A4-18D16E590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7073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8FF8-909C-C24D-BD65-069D287BDE6A}" type="datetime1">
              <a:rPr lang="en-US" smtClean="0"/>
              <a:t>5/23/16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55E923-582B-6842-B7A4-18D16E59034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628796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8FF8-909C-C24D-BD65-069D287BDE6A}" type="datetime1">
              <a:rPr lang="en-US" smtClean="0"/>
              <a:t>5/23/16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55E923-582B-6842-B7A4-18D16E590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12676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A112-02BE-8741-A923-3A58F12C32DF}" type="datetime1">
              <a:rPr lang="en-US" smtClean="0"/>
              <a:t>5/23/16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E923-582B-6842-B7A4-18D16E590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32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D970F-708F-DD45-865B-5CE8F642D1A8}" type="datetime1">
              <a:rPr lang="en-US" smtClean="0"/>
              <a:t>5/23/16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E923-582B-6842-B7A4-18D16E590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469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C131B-F776-8A4D-9D9E-8A602AAFC7DD}" type="datetime1">
              <a:rPr lang="en-US" smtClean="0"/>
              <a:t>5/23/16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E923-582B-6842-B7A4-18D16E590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75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EC8B-C84D-3349-B069-90503C27D920}" type="datetime1">
              <a:rPr lang="en-US" smtClean="0"/>
              <a:t>5/23/16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55E923-582B-6842-B7A4-18D16E590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88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64501-EC21-4944-834E-4A99ACE7E62E}" type="datetime1">
              <a:rPr lang="en-US" smtClean="0"/>
              <a:t>5/23/16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55E923-582B-6842-B7A4-18D16E590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08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14F95-4150-3D43-A605-2110E809C761}" type="datetime1">
              <a:rPr lang="en-US" smtClean="0"/>
              <a:t>5/23/16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55E923-582B-6842-B7A4-18D16E590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12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1048-53C9-DC4B-85F1-5AB52CDDB2E9}" type="datetime1">
              <a:rPr lang="en-US" smtClean="0"/>
              <a:t>5/23/16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E923-582B-6842-B7A4-18D16E590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299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79B60-F2B8-F84B-BD56-E482E17714D9}" type="datetime1">
              <a:rPr lang="en-US" smtClean="0"/>
              <a:t>5/23/16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E923-582B-6842-B7A4-18D16E590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0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086D-B190-894A-9F0B-697358381633}" type="datetime1">
              <a:rPr lang="en-US" smtClean="0"/>
              <a:t>5/23/16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E923-582B-6842-B7A4-18D16E590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29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CN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8E814-F437-DC48-962A-D21B62903707}" type="datetime1">
              <a:rPr lang="en-US" smtClean="0"/>
              <a:t>5/23/16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55E923-582B-6842-B7A4-18D16E590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27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98FF8-909C-C24D-BD65-069D287BDE6A}" type="datetime1">
              <a:rPr lang="en-US" smtClean="0"/>
              <a:t>5/23/16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F55E923-582B-6842-B7A4-18D16E590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0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1" r:id="rId1"/>
    <p:sldLayoutId id="2147484232" r:id="rId2"/>
    <p:sldLayoutId id="2147484233" r:id="rId3"/>
    <p:sldLayoutId id="2147484234" r:id="rId4"/>
    <p:sldLayoutId id="2147484235" r:id="rId5"/>
    <p:sldLayoutId id="2147484236" r:id="rId6"/>
    <p:sldLayoutId id="2147484237" r:id="rId7"/>
    <p:sldLayoutId id="2147484238" r:id="rId8"/>
    <p:sldLayoutId id="2147484239" r:id="rId9"/>
    <p:sldLayoutId id="2147484240" r:id="rId10"/>
    <p:sldLayoutId id="2147484241" r:id="rId11"/>
    <p:sldLayoutId id="2147484242" r:id="rId12"/>
    <p:sldLayoutId id="2147484243" r:id="rId13"/>
    <p:sldLayoutId id="2147484244" r:id="rId14"/>
    <p:sldLayoutId id="2147484245" r:id="rId15"/>
    <p:sldLayoutId id="214748424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1219" y="1506259"/>
            <a:ext cx="8647416" cy="1468192"/>
          </a:xfrm>
        </p:spPr>
        <p:txBody>
          <a:bodyPr>
            <a:noAutofit/>
          </a:bodyPr>
          <a:lstStyle/>
          <a:p>
            <a:r>
              <a:rPr lang="en-US" altLang="zh-CN" sz="4000" dirty="0" smtClean="0"/>
              <a:t>Exploring</a:t>
            </a:r>
            <a:r>
              <a:rPr lang="zh-CN" altLang="en-US" sz="4000" dirty="0" smtClean="0"/>
              <a:t> </a:t>
            </a:r>
            <a:r>
              <a:rPr lang="en-US" altLang="zh-CN" sz="4000" dirty="0" smtClean="0"/>
              <a:t>the</a:t>
            </a:r>
            <a:r>
              <a:rPr lang="zh-CN" altLang="en-US" sz="4000" dirty="0" smtClean="0"/>
              <a:t> </a:t>
            </a:r>
            <a:r>
              <a:rPr lang="en-US" altLang="zh-CN" sz="4000" dirty="0" smtClean="0"/>
              <a:t>Dependency</a:t>
            </a:r>
            <a:r>
              <a:rPr lang="zh-CN" altLang="en-US" sz="4000" dirty="0" smtClean="0"/>
              <a:t> </a:t>
            </a:r>
            <a:r>
              <a:rPr lang="en-US" altLang="zh-CN" sz="4000" dirty="0" smtClean="0"/>
              <a:t>Relationship</a:t>
            </a:r>
            <a:r>
              <a:rPr lang="zh-CN" altLang="en-US" sz="4000" dirty="0" smtClean="0"/>
              <a:t> </a:t>
            </a:r>
            <a:r>
              <a:rPr lang="en-US" altLang="zh-CN" sz="4000" dirty="0" smtClean="0"/>
              <a:t>Among</a:t>
            </a:r>
            <a:r>
              <a:rPr lang="zh-CN" altLang="en-US" sz="4000" dirty="0" smtClean="0"/>
              <a:t> </a:t>
            </a:r>
            <a:r>
              <a:rPr lang="en-US" altLang="zh-CN" sz="4000" dirty="0"/>
              <a:t>T</a:t>
            </a:r>
            <a:r>
              <a:rPr lang="en-US" altLang="zh-CN" sz="4000" dirty="0" smtClean="0"/>
              <a:t>opics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E923-582B-6842-B7A4-18D16E59034F}" type="slidenum">
              <a:rPr lang="en-US" smtClean="0"/>
              <a:t>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051251" y="3591009"/>
            <a:ext cx="23519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 err="1" smtClean="0"/>
              <a:t>Junxian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He</a:t>
            </a:r>
            <a:endParaRPr lang="zh-CN" altLang="en-US" sz="3200" dirty="0" smtClean="0"/>
          </a:p>
          <a:p>
            <a:pPr algn="ctr"/>
            <a:endParaRPr lang="zh-CN" altLang="en-US" sz="3200" dirty="0" smtClean="0"/>
          </a:p>
          <a:p>
            <a:pPr algn="ctr"/>
            <a:r>
              <a:rPr lang="en-US" altLang="zh-CN" sz="3200" dirty="0" smtClean="0"/>
              <a:t>05/24/16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7838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8017" y="512462"/>
            <a:ext cx="8911687" cy="1280890"/>
          </a:xfrm>
        </p:spPr>
        <p:txBody>
          <a:bodyPr/>
          <a:lstStyle/>
          <a:p>
            <a:r>
              <a:rPr lang="en-US" altLang="zh-CN" dirty="0" err="1" smtClean="0"/>
              <a:t>Variational</a:t>
            </a:r>
            <a:r>
              <a:rPr lang="zh-CN" altLang="en-US" dirty="0" smtClean="0"/>
              <a:t> </a:t>
            </a:r>
            <a:r>
              <a:rPr lang="en-US" altLang="zh-CN" dirty="0" smtClean="0"/>
              <a:t>EM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procedure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E923-582B-6842-B7A4-18D16E59034F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38017" y="1586443"/>
                <a:ext cx="6464578" cy="4252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/>
                  <a:t>Loop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until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converging</a:t>
                </a:r>
                <a:endParaRPr lang="zh-CN" altLang="en-US" sz="2000" dirty="0" smtClean="0"/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altLang="zh-CN" sz="2000" dirty="0" smtClean="0"/>
                  <a:t>E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step</a:t>
                </a:r>
                <a:endParaRPr lang="zh-CN" altLang="en-US" sz="2000" dirty="0" smtClean="0"/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US" altLang="zh-CN" sz="2000" dirty="0" smtClean="0"/>
                  <a:t>Loop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until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converging</a:t>
                </a:r>
                <a:endParaRPr lang="zh-CN" altLang="en-US" sz="2000" dirty="0" smtClean="0"/>
              </a:p>
              <a:p>
                <a:pPr marL="1200150" lvl="2" indent="-285750">
                  <a:buFont typeface="Arial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charset="0"/>
                          </a:rPr>
                          <m:t>𝜙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charset="0"/>
                          </a:rPr>
                          <m:t>𝑑𝑛𝑘</m:t>
                        </m:r>
                      </m:sub>
                    </m:sSub>
                    <m:r>
                      <a:rPr lang="en-US" altLang="zh-CN" sz="2000" b="0" i="1" smtClean="0">
                        <a:latin typeface="Cambria Math" charset="0"/>
                      </a:rPr>
                      <m:t>∝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charset="0"/>
                          </a:rPr>
                          <m:t>𝛽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charset="0"/>
                          </a:rPr>
                          <m:t>𝑘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charset="0"/>
                              </a:rPr>
                              <m:t>𝑑𝑛</m:t>
                            </m:r>
                          </m:sub>
                        </m:sSub>
                      </m:sub>
                    </m:sSub>
                    <m:r>
                      <m:rPr>
                        <m:nor/>
                      </m:rPr>
                      <a:rPr lang="en-US" altLang="zh-CN" sz="2000" b="0" i="0" smtClean="0">
                        <a:latin typeface="Cambria Math" charset="0"/>
                      </a:rPr>
                      <m:t>exp</m:t>
                    </m:r>
                    <m:r>
                      <m:rPr>
                        <m:nor/>
                      </m:rPr>
                      <a:rPr lang="en-US" altLang="zh-CN" sz="2000" b="0" i="0" smtClean="0">
                        <a:latin typeface="Cambria Math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2000" b="0" i="1" smtClean="0">
                        <a:latin typeface="Cambria Math" charset="0"/>
                      </a:rPr>
                      <m:t>Ψ</m:t>
                    </m:r>
                    <m:r>
                      <a:rPr lang="en-US" altLang="zh-CN" sz="2000" b="0" i="1" smtClean="0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charset="0"/>
                          </a:rPr>
                          <m:t>𝛾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charset="0"/>
                          </a:rPr>
                          <m:t>𝑑𝑘</m:t>
                        </m:r>
                      </m:sub>
                    </m:sSub>
                    <m:r>
                      <a:rPr lang="en-US" altLang="zh-CN" sz="2000" b="0" i="1" smtClean="0">
                        <a:latin typeface="Cambria Math" charset="0"/>
                      </a:rPr>
                      <m:t>))</m:t>
                    </m:r>
                  </m:oMath>
                </a14:m>
                <a:endParaRPr lang="zh-CN" altLang="en-US" sz="2000" b="0" dirty="0" smtClean="0"/>
              </a:p>
              <a:p>
                <a:pPr marL="1200150" lvl="2" indent="-285750">
                  <a:buFont typeface="Arial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charset="0"/>
                          </a:rPr>
                          <m:t>𝛾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charset="0"/>
                          </a:rPr>
                          <m:t>𝑑𝑘</m:t>
                        </m:r>
                      </m:sub>
                    </m:sSub>
                    <m:r>
                      <a:rPr lang="en-US" altLang="zh-CN" sz="2000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charset="0"/>
                          </a:rPr>
                          <m:t>𝛼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altLang="zh-CN" sz="2000" b="0" i="1" smtClean="0">
                        <a:latin typeface="Cambria Math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altLang="zh-CN" sz="2000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altLang="zh-CN" sz="2000" b="0" i="1" smtClean="0">
                            <a:latin typeface="Cambria Math" charset="0"/>
                          </a:rPr>
                          <m:t>𝑛</m:t>
                        </m:r>
                        <m:r>
                          <m:rPr>
                            <m:lit/>
                          </m:rPr>
                          <a:rPr lang="en-US" altLang="zh-CN" sz="2000" b="0" i="1" smtClean="0">
                            <a:latin typeface="Cambria Math" charset="0"/>
                          </a:rPr>
                          <m:t>=</m:t>
                        </m:r>
                        <m:r>
                          <a:rPr lang="en-US" altLang="zh-CN" sz="2000" b="0" i="1" smtClean="0">
                            <a:latin typeface="Cambria Math" charset="0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en-US" altLang="zh-CN" sz="20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charset="0"/>
                              </a:rPr>
                              <m:t>𝑑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charset="0"/>
                              </a:rPr>
                              <m:t>𝑑𝑛𝑘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charset="0"/>
                          </a:rPr>
                          <m:t>+</m:t>
                        </m:r>
                        <m:nary>
                          <m:naryPr>
                            <m:chr m:val="∑"/>
                            <m:ctrlPr>
                              <a:rPr lang="en-US" altLang="zh-CN" sz="2000" b="0" i="1" smtClean="0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a:rPr lang="en-US" altLang="zh-CN" sz="2000" b="0" i="1" smtClean="0">
                                <a:latin typeface="Cambria Math" charset="0"/>
                              </a:rPr>
                              <m:t>𝑙</m:t>
                            </m:r>
                            <m:r>
                              <m:rPr>
                                <m:lit/>
                              </m:rPr>
                              <a:rPr lang="en-US" altLang="zh-CN" sz="2000" b="0" i="1" smtClean="0">
                                <a:latin typeface="Cambria Math" charset="0"/>
                              </a:rPr>
                              <m:t>=</m:t>
                            </m:r>
                            <m:r>
                              <a:rPr lang="en-US" altLang="zh-CN" sz="20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charset="0"/>
                                  </a:rPr>
                                  <m:t>𝑑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charset="0"/>
                                  </a:rPr>
                                  <m:t>𝑑𝑙𝑘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endParaRPr lang="zh-CN" altLang="en-US" sz="2000" b="0" dirty="0" smtClean="0"/>
              </a:p>
              <a:p>
                <a:pPr marL="1200150" lvl="2" indent="-285750">
                  <a:buFont typeface="Arial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charset="0"/>
                          </a:rPr>
                          <m:t>𝑑𝑙𝑘</m:t>
                        </m:r>
                      </m:sub>
                    </m:sSub>
                    <m:r>
                      <a:rPr lang="en-US" altLang="zh-CN" sz="2000" b="0" i="1" smtClean="0">
                        <a:latin typeface="Cambria Math" charset="0"/>
                      </a:rPr>
                      <m:t>∝</m:t>
                    </m:r>
                    <m:r>
                      <m:rPr>
                        <m:sty m:val="p"/>
                      </m:rPr>
                      <a:rPr lang="en-US" altLang="zh-CN" sz="2000" b="0" i="1" smtClean="0">
                        <a:latin typeface="Cambria Math" charset="0"/>
                      </a:rPr>
                      <m:t>exp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charset="0"/>
                          </a:rPr>
                          <m:t>Ψ</m:t>
                        </m:r>
                        <m:d>
                          <m:dPr>
                            <m:ctrlPr>
                              <a:rPr lang="en-US" altLang="zh-CN" sz="20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charset="0"/>
                                  </a:rPr>
                                  <m:t>𝑑𝑘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2000" b="0" i="1" smtClean="0">
                            <a:latin typeface="Cambria Math" charset="0"/>
                          </a:rPr>
                          <m:t>+</m:t>
                        </m:r>
                        <m:nary>
                          <m:naryPr>
                            <m:chr m:val="∑"/>
                            <m:ctrlPr>
                              <a:rPr lang="en-US" altLang="zh-CN" sz="2000" b="0" i="1" smtClean="0">
                                <a:latin typeface="Cambria Math" charset="0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en-US" altLang="zh-CN" sz="2000" b="0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b="0" i="1" smtClean="0">
                                    <a:latin typeface="Cambria Math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altLang="zh-CN" sz="2000" b="0" i="1" smtClean="0">
                                    <a:latin typeface="Cambria Math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zh-CN" sz="2000" b="0" i="1" smtClean="0">
                                <a:latin typeface="Cambria Math" charset="0"/>
                              </a:rPr>
                              <m:t>=1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charset="0"/>
                                  </a:rPr>
                                  <m:t>𝑐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charset="0"/>
                                  </a:rPr>
                                  <m:t>𝑑𝑙</m:t>
                                </m:r>
                                <m:sSup>
                                  <m:sSupPr>
                                    <m:ctrlPr>
                                      <a:rPr lang="en-US" altLang="zh-CN" sz="2000" b="0" i="1" smtClean="0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smtClean="0">
                                        <a:latin typeface="Cambria Math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altLang="zh-CN" sz="2000" b="0" i="1" smtClean="0">
                                        <a:latin typeface="Cambria Math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en-US" altLang="zh-CN" sz="2000" b="0" i="1" smtClean="0">
                                <a:latin typeface="Cambria Math" charset="0"/>
                              </a:rPr>
                              <m:t>log</m:t>
                            </m:r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charset="0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charset="0"/>
                                  </a:rPr>
                                  <m:t>𝑘</m:t>
                                </m:r>
                                <m:sSup>
                                  <m:sSupPr>
                                    <m:ctrlPr>
                                      <a:rPr lang="en-US" altLang="zh-CN" sz="2000" b="0" i="1" smtClean="0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smtClean="0">
                                        <a:latin typeface="Cambria Math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altLang="zh-CN" sz="2000" b="0" i="1" smtClean="0">
                                        <a:latin typeface="Cambria Math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</m:e>
                        </m:nary>
                      </m:e>
                    </m:d>
                  </m:oMath>
                </a14:m>
                <a:endParaRPr lang="zh-CN" altLang="en-US" sz="2000" b="0" dirty="0" smtClean="0"/>
              </a:p>
              <a:p>
                <a:pPr marL="1200150" lvl="2" indent="-285750">
                  <a:buFont typeface="Arial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charset="0"/>
                          </a:rPr>
                          <m:t>𝑑𝑙𝑘</m:t>
                        </m:r>
                        <m:r>
                          <a:rPr lang="en-US" altLang="zh-CN" sz="2000" b="0" i="1" smtClean="0">
                            <a:latin typeface="Cambria Math" charset="0"/>
                          </a:rPr>
                          <m:t>′</m:t>
                        </m:r>
                      </m:sub>
                    </m:sSub>
                    <m:r>
                      <a:rPr lang="en-US" altLang="zh-CN" sz="2000" b="0" i="1" smtClean="0">
                        <a:latin typeface="Cambria Math" charset="0"/>
                      </a:rPr>
                      <m:t>∝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charset="0"/>
                          </a:rPr>
                          <m:t>Ω</m:t>
                        </m:r>
                      </m:e>
                      <m:sub>
                        <m:sSup>
                          <m:sSupPr>
                            <m:ctrlPr>
                              <a:rPr lang="en-US" altLang="zh-CN" sz="20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charset="0"/>
                              </a:rPr>
                              <m:t>′</m:t>
                            </m:r>
                          </m:sup>
                        </m:sSup>
                        <m:sSub>
                          <m:sSubPr>
                            <m:ctrlPr>
                              <a:rPr lang="en-US" altLang="zh-CN" sz="20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charset="0"/>
                              </a:rPr>
                              <m:t>𝑑𝑙</m:t>
                            </m:r>
                          </m:sub>
                        </m:sSub>
                      </m:sub>
                    </m:sSub>
                    <m:r>
                      <m:rPr>
                        <m:sty m:val="p"/>
                      </m:rPr>
                      <a:rPr lang="en-US" altLang="zh-CN" sz="2000" b="0" i="1" smtClean="0">
                        <a:latin typeface="Cambria Math" charset="0"/>
                      </a:rPr>
                      <m:t>exp</m:t>
                    </m:r>
                    <m:r>
                      <a:rPr lang="en-US" altLang="zh-CN" sz="2000" b="0" i="1" smtClean="0">
                        <a:latin typeface="Cambria Math" charset="0"/>
                      </a:rPr>
                      <m:t>(</m:t>
                    </m:r>
                    <m:nary>
                      <m:naryPr>
                        <m:chr m:val="∑"/>
                        <m:ctrlPr>
                          <a:rPr lang="en-US" altLang="zh-CN" sz="2000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altLang="zh-CN" sz="2000" b="0" i="1" smtClean="0">
                            <a:latin typeface="Cambria Math" charset="0"/>
                          </a:rPr>
                          <m:t>𝑘</m:t>
                        </m:r>
                        <m:r>
                          <a:rPr lang="en-US" altLang="zh-CN" sz="2000" b="0" i="1" smtClean="0">
                            <a:latin typeface="Cambria Math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US" altLang="zh-CN" sz="20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charset="0"/>
                              </a:rPr>
                              <m:t>𝜔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charset="0"/>
                              </a:rPr>
                              <m:t>𝑑𝑙𝑘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altLang="zh-CN" sz="2000" b="0" i="1" smtClean="0">
                            <a:latin typeface="Cambria Math" charset="0"/>
                          </a:rPr>
                          <m:t>log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charset="0"/>
                              </a:rPr>
                              <m:t>𝑘𝑘</m:t>
                            </m:r>
                            <m:r>
                              <a:rPr lang="en-US" altLang="zh-CN" sz="2000" b="0" i="1" smtClean="0">
                                <a:latin typeface="Cambria Math" charset="0"/>
                              </a:rPr>
                              <m:t>′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zh-CN" altLang="en-US" sz="2000" dirty="0" smtClean="0"/>
                  <a:t> </a:t>
                </a:r>
                <a:endParaRPr lang="zh-CN" altLang="en-US" sz="2000" dirty="0"/>
              </a:p>
              <a:p>
                <a:pPr marL="1200150" lvl="2" indent="-285750">
                  <a:buFont typeface="Arial" charset="0"/>
                  <a:buChar char="•"/>
                </a:pPr>
                <a:endParaRPr lang="zh-CN" altLang="en-US" sz="2000" dirty="0"/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altLang="zh-CN" sz="2000" dirty="0" smtClean="0"/>
                  <a:t>M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step</a:t>
                </a:r>
                <a:endParaRPr lang="zh-CN" altLang="en-US" sz="2000" dirty="0" smtClean="0"/>
              </a:p>
              <a:p>
                <a:pPr marL="742950" lvl="1" indent="-285750">
                  <a:buFont typeface="Arial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charset="0"/>
                          </a:rPr>
                          <m:t>𝛽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charset="0"/>
                          </a:rPr>
                          <m:t>𝑘𝑣</m:t>
                        </m:r>
                      </m:sub>
                    </m:sSub>
                    <m:r>
                      <a:rPr lang="en-US" altLang="zh-CN" sz="2000" b="0" i="1" smtClean="0">
                        <a:latin typeface="Cambria Math" charset="0"/>
                      </a:rPr>
                      <m:t>∝</m:t>
                    </m:r>
                    <m:nary>
                      <m:naryPr>
                        <m:chr m:val="∑"/>
                        <m:ctrlPr>
                          <a:rPr lang="en-US" altLang="zh-CN" sz="2000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altLang="zh-CN" sz="2000" b="0" i="1" smtClean="0">
                            <a:latin typeface="Cambria Math" charset="0"/>
                          </a:rPr>
                          <m:t>𝑑</m:t>
                        </m:r>
                        <m:r>
                          <a:rPr lang="en-US" altLang="zh-CN" sz="2000" b="0" i="1" smtClean="0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charset="0"/>
                          </a:rPr>
                          <m:t>𝐷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altLang="zh-CN" sz="2000" b="0" i="1" smtClean="0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a:rPr lang="en-US" altLang="zh-CN" sz="2000" b="0" i="1" smtClean="0">
                                <a:latin typeface="Cambria Math" charset="0"/>
                              </a:rPr>
                              <m:t>𝑛</m:t>
                            </m:r>
                            <m:r>
                              <a:rPr lang="en-US" altLang="zh-CN" sz="2000" b="0" i="1" smtClean="0">
                                <a:latin typeface="Cambria Math" charset="0"/>
                              </a:rPr>
                              <m:t>=1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charset="0"/>
                                  </a:rPr>
                                  <m:t>𝑑</m:t>
                                </m:r>
                              </m:sub>
                            </m:sSub>
                          </m:sup>
                          <m:e>
                            <m:sSubSup>
                              <m:sSubSupPr>
                                <m:ctrlPr>
                                  <a:rPr lang="en-US" altLang="zh-CN" sz="2000" b="0" i="1" smtClean="0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b="0" i="1" smtClean="0">
                                    <a:latin typeface="Cambria Math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charset="0"/>
                                  </a:rPr>
                                  <m:t>𝑑𝑛</m:t>
                                </m:r>
                              </m:sub>
                              <m:sup>
                                <m:r>
                                  <a:rPr lang="en-US" altLang="zh-CN" sz="2000" b="0" i="1" smtClean="0">
                                    <a:latin typeface="Cambria Math" charset="0"/>
                                  </a:rPr>
                                  <m:t>𝑣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charset="0"/>
                                  </a:rPr>
                                  <m:t>𝑑𝑛𝑘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endParaRPr lang="zh-CN" altLang="en-US" sz="2000" b="0" dirty="0" smtClean="0"/>
              </a:p>
              <a:p>
                <a:pPr marL="742950" lvl="1" indent="-285750">
                  <a:buFont typeface="Arial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charset="0"/>
                          </a:rPr>
                          <m:t>𝜂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charset="0"/>
                          </a:rPr>
                          <m:t>𝑘𝑘</m:t>
                        </m:r>
                        <m:r>
                          <a:rPr lang="en-US" altLang="zh-CN" sz="2000" b="0" i="1" smtClean="0">
                            <a:latin typeface="Cambria Math" charset="0"/>
                          </a:rPr>
                          <m:t>′</m:t>
                        </m:r>
                      </m:sub>
                    </m:sSub>
                    <m:r>
                      <a:rPr lang="en-US" altLang="zh-CN" sz="2000" b="0" i="1" smtClean="0">
                        <a:latin typeface="Cambria Math" charset="0"/>
                      </a:rPr>
                      <m:t>∝</m:t>
                    </m:r>
                    <m:nary>
                      <m:naryPr>
                        <m:chr m:val="∑"/>
                        <m:ctrlPr>
                          <a:rPr lang="en-US" altLang="zh-CN" sz="2000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altLang="zh-CN" sz="2000" b="0" i="1" smtClean="0">
                            <a:latin typeface="Cambria Math" charset="0"/>
                          </a:rPr>
                          <m:t>𝑑</m:t>
                        </m:r>
                        <m:r>
                          <a:rPr lang="en-US" altLang="zh-CN" sz="2000" b="0" i="1" smtClean="0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charset="0"/>
                          </a:rPr>
                          <m:t>𝐷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altLang="zh-CN" sz="2000" b="0" i="1" smtClean="0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a:rPr lang="en-US" altLang="zh-CN" sz="2000" b="0" i="1" smtClean="0">
                                <a:latin typeface="Cambria Math" charset="0"/>
                              </a:rPr>
                              <m:t>𝑙</m:t>
                            </m:r>
                            <m:r>
                              <a:rPr lang="en-US" altLang="zh-CN" sz="2000" b="0" i="1" smtClean="0">
                                <a:latin typeface="Cambria Math" charset="0"/>
                              </a:rPr>
                              <m:t>=1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charset="0"/>
                                  </a:rPr>
                                  <m:t>𝑑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charset="0"/>
                                  </a:rPr>
                                  <m:t>𝑑𝑙𝑘</m:t>
                                </m:r>
                                <m:r>
                                  <a:rPr lang="en-US" altLang="zh-CN" sz="2000" b="0" i="1" smtClean="0">
                                    <a:latin typeface="Cambria Math" charset="0"/>
                                  </a:rPr>
                                  <m:t>′</m:t>
                                </m:r>
                              </m:sub>
                            </m:sSub>
                          </m:e>
                        </m:nary>
                        <m:sSub>
                          <m:sSubPr>
                            <m:ctrlPr>
                              <a:rPr lang="en-US" altLang="zh-CN" sz="20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charset="0"/>
                              </a:rPr>
                              <m:t>𝑑𝑙𝑘</m:t>
                            </m:r>
                          </m:sub>
                        </m:sSub>
                      </m:e>
                    </m:nary>
                  </m:oMath>
                </a14:m>
                <a:endParaRPr lang="zh-CN" altLang="en-US" sz="2000" dirty="0" smtClean="0"/>
              </a:p>
              <a:p>
                <a:pPr marL="742950" lvl="1" indent="-285750">
                  <a:buFont typeface="Arial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charset="0"/>
                          </a:rPr>
                          <m:t>Ω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charset="0"/>
                          </a:rPr>
                          <m:t>𝑘</m:t>
                        </m:r>
                        <m:r>
                          <a:rPr lang="en-US" altLang="zh-CN" sz="2000" b="0" i="1" smtClean="0">
                            <a:latin typeface="Cambria Math" charset="0"/>
                          </a:rPr>
                          <m:t>′</m:t>
                        </m:r>
                        <m:r>
                          <a:rPr lang="en-US" altLang="zh-CN" sz="2000" b="0" i="1" smtClean="0">
                            <a:latin typeface="Cambria Math" charset="0"/>
                          </a:rPr>
                          <m:t>𝑝</m:t>
                        </m:r>
                      </m:sub>
                    </m:sSub>
                    <m:r>
                      <a:rPr lang="en-US" altLang="zh-CN" sz="2000" b="0" i="1" smtClean="0">
                        <a:latin typeface="Cambria Math" charset="0"/>
                      </a:rPr>
                      <m:t>∝</m:t>
                    </m:r>
                    <m:nary>
                      <m:naryPr>
                        <m:chr m:val="∑"/>
                        <m:ctrlPr>
                          <a:rPr lang="en-US" altLang="zh-CN" sz="2000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altLang="zh-CN" sz="2000" b="0" i="1" smtClean="0">
                            <a:latin typeface="Cambria Math" charset="0"/>
                          </a:rPr>
                          <m:t>𝑑</m:t>
                        </m:r>
                        <m:r>
                          <a:rPr lang="en-US" altLang="zh-CN" sz="2000" b="0" i="1" smtClean="0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charset="0"/>
                          </a:rPr>
                          <m:t>𝐷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altLang="zh-CN" sz="2000" b="0" i="1" smtClean="0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a:rPr lang="en-US" altLang="zh-CN" sz="2000" b="0" i="1" smtClean="0">
                                <a:latin typeface="Cambria Math" charset="0"/>
                              </a:rPr>
                              <m:t>𝑙</m:t>
                            </m:r>
                            <m:r>
                              <a:rPr lang="en-US" altLang="zh-CN" sz="2000" b="0" i="1" smtClean="0">
                                <a:latin typeface="Cambria Math" charset="0"/>
                              </a:rPr>
                              <m:t>=1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charset="0"/>
                                  </a:rPr>
                                  <m:t>𝑑</m:t>
                                </m:r>
                              </m:sub>
                            </m:sSub>
                          </m:sup>
                          <m:e>
                            <m:sSubSup>
                              <m:sSubSupPr>
                                <m:ctrlPr>
                                  <a:rPr lang="en-US" altLang="zh-CN" sz="2000" b="0" i="1" smtClean="0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b="0" i="1" smtClean="0">
                                    <a:latin typeface="Cambria Math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charset="0"/>
                                  </a:rPr>
                                  <m:t>𝑑𝑙</m:t>
                                </m:r>
                              </m:sub>
                              <m:sup>
                                <m:r>
                                  <a:rPr lang="en-US" altLang="zh-CN" sz="2000" b="0" i="1" smtClean="0">
                                    <a:latin typeface="Cambria Math" charset="0"/>
                                  </a:rPr>
                                  <m:t>𝑝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charset="0"/>
                                  </a:rPr>
                                  <m:t>𝑑𝑙𝑘</m:t>
                                </m:r>
                                <m:r>
                                  <a:rPr lang="en-US" altLang="zh-CN" sz="2000" b="0" i="1" smtClean="0">
                                    <a:latin typeface="Cambria Math" charset="0"/>
                                  </a:rPr>
                                  <m:t>′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017" y="1586443"/>
                <a:ext cx="6464578" cy="4252639"/>
              </a:xfrm>
              <a:prstGeom prst="rect">
                <a:avLst/>
              </a:prstGeom>
              <a:blipFill rotWithShape="0">
                <a:blip r:embed="rId3"/>
                <a:stretch>
                  <a:fillRect l="-1038" t="-716" b="-15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049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Co-occurrence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probability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E923-582B-6842-B7A4-18D16E59034F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72812" y="4050249"/>
                <a:ext cx="7533152" cy="959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800" b="0" i="1" smtClean="0">
                          <a:latin typeface="Cambria Math" charset="0"/>
                        </a:rPr>
                        <m:t>P</m:t>
                      </m:r>
                      <m:d>
                        <m:dPr>
                          <m:ctrlPr>
                            <a:rPr lang="en-US" altLang="zh-CN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b="0" i="1" smtClean="0">
                                  <a:latin typeface="Cambria Math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CN" sz="2800" b="0" i="1" smtClean="0">
                                  <a:latin typeface="Cambria Math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CN" sz="2800" b="0" i="1" smtClean="0">
                              <a:latin typeface="Cambria Math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altLang="zh-CN" sz="2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b="0" i="1" smtClean="0">
                                  <a:latin typeface="Cambria Math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altLang="zh-CN" sz="2800" b="0" i="1" smtClean="0">
                                  <a:latin typeface="Cambria Math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CN" sz="2800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en-US" altLang="zh-CN" sz="2800" b="0" i="1" smtClean="0">
                              <a:latin typeface="Cambria Math" charset="0"/>
                            </a:rPr>
                            <m:t>𝑧</m:t>
                          </m:r>
                          <m:r>
                            <a:rPr lang="en-US" altLang="zh-CN" sz="2800" b="0" i="1" smtClean="0">
                              <a:latin typeface="Cambria Math" charset="0"/>
                            </a:rPr>
                            <m:t>=</m:t>
                          </m:r>
                          <m:r>
                            <a:rPr lang="en-US" altLang="zh-CN" sz="2800" b="0" i="1" smtClean="0">
                              <a:latin typeface="Cambria Math" charset="0"/>
                            </a:rPr>
                            <m:t>𝑘</m:t>
                          </m:r>
                        </m:e>
                      </m:d>
                      <m:r>
                        <a:rPr lang="en-US" altLang="zh-CN" sz="2800" b="0" i="1" smtClean="0"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2800" b="0" i="1" smtClean="0">
                          <a:latin typeface="Cambria Math" charset="0"/>
                        </a:rPr>
                        <m:t>P</m:t>
                      </m:r>
                      <m:d>
                        <m:dPr>
                          <m:ctrlPr>
                            <a:rPr lang="en-US" altLang="zh-CN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b="0" i="1" smtClean="0">
                                  <a:latin typeface="Cambria Math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CN" sz="2800" b="0" i="1" smtClean="0">
                                  <a:latin typeface="Cambria Math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CN" sz="2800" b="0" i="1" smtClean="0">
                              <a:latin typeface="Cambria Math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altLang="zh-CN" sz="2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b="0" i="1" smtClean="0">
                                  <a:latin typeface="Cambria Math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altLang="zh-CN" sz="2800" b="0" i="1" smtClean="0">
                                  <a:latin typeface="Cambria Math" charset="0"/>
                                </a:rPr>
                                <m:t>′</m:t>
                              </m:r>
                            </m:sup>
                          </m:sSup>
                        </m:e>
                        <m:e>
                          <m:r>
                            <a:rPr lang="en-US" altLang="zh-CN" sz="2800" b="0" i="1" smtClean="0">
                              <a:latin typeface="Cambria Math" charset="0"/>
                            </a:rPr>
                            <m:t>𝑧</m:t>
                          </m:r>
                          <m:r>
                            <a:rPr lang="en-US" altLang="zh-CN" sz="2800" b="0" i="1" smtClean="0">
                              <a:latin typeface="Cambria Math" charset="0"/>
                            </a:rPr>
                            <m:t>=</m:t>
                          </m:r>
                          <m:r>
                            <a:rPr lang="en-US" altLang="zh-CN" sz="2800" b="0" i="1" smtClean="0">
                              <a:latin typeface="Cambria Math" charset="0"/>
                            </a:rPr>
                            <m:t>𝑘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altLang="zh-CN" sz="2800" b="0" i="1" smtClean="0">
                          <a:latin typeface="Cambria Math" charset="0"/>
                        </a:rPr>
                        <m:t>P</m:t>
                      </m:r>
                      <m:d>
                        <m:dPr>
                          <m:ctrlPr>
                            <a:rPr lang="en-US" altLang="zh-CN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latin typeface="Cambria Math" charset="0"/>
                            </a:rPr>
                            <m:t>𝑧</m:t>
                          </m:r>
                          <m:r>
                            <a:rPr lang="en-US" altLang="zh-CN" sz="2800" b="0" i="1" smtClean="0">
                              <a:latin typeface="Cambria Math" charset="0"/>
                            </a:rPr>
                            <m:t>=</m:t>
                          </m:r>
                          <m:r>
                            <a:rPr lang="en-US" altLang="zh-CN" sz="2800" b="0" i="1" smtClean="0">
                              <a:latin typeface="Cambria Math" charset="0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zh-CN" altLang="en-US" sz="2800" b="0" dirty="0" smtClean="0"/>
              </a:p>
              <a:p>
                <a:r>
                  <a:rPr lang="zh-CN" altLang="en-US" sz="2800" dirty="0" smtClean="0"/>
                  <a:t>	                        </a:t>
                </a:r>
                <a14:m>
                  <m:oMath xmlns:m="http://schemas.openxmlformats.org/officeDocument/2006/math">
                    <m:r>
                      <a:rPr lang="en-US" altLang="zh-CN" sz="2800" b="0" i="0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N" altLang="en-US" sz="2800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US" altLang="zh-CN" sz="2800" b="0" i="1" smtClean="0">
                            <a:latin typeface="Cambria Math" charset="0"/>
                          </a:rPr>
                          <m:t>𝜂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charset="0"/>
                          </a:rPr>
                          <m:t>𝑘</m:t>
                        </m:r>
                        <m:sSup>
                          <m:sSupPr>
                            <m:ctrlPr>
                              <a:rPr lang="en-US" altLang="zh-CN" sz="28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altLang="zh-CN" sz="2800" b="0" i="1" smtClean="0">
                                <a:latin typeface="Cambria Math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CN" sz="2800" b="0" i="1" smtClean="0">
                                <a:latin typeface="Cambria Math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m:rPr>
                        <m:sty m:val="p"/>
                      </m:rPr>
                      <a:rPr lang="en-US" altLang="zh-CN" sz="2800" b="0" i="1" smtClean="0">
                        <a:latin typeface="Cambria Math" charset="0"/>
                      </a:rPr>
                      <m:t>P</m:t>
                    </m:r>
                    <m:r>
                      <a:rPr lang="en-US" altLang="zh-CN" sz="2800" b="0" i="1" smtClean="0">
                        <a:latin typeface="Cambria Math" charset="0"/>
                      </a:rPr>
                      <m:t>(</m:t>
                    </m:r>
                    <m:r>
                      <a:rPr lang="en-US" altLang="zh-CN" sz="2800" b="0" i="1" smtClean="0">
                        <a:latin typeface="Cambria Math" charset="0"/>
                      </a:rPr>
                      <m:t>𝑧</m:t>
                    </m:r>
                    <m:r>
                      <a:rPr lang="en-US" altLang="zh-CN" sz="2800" b="0" i="1" smtClean="0">
                        <a:latin typeface="Cambria Math" charset="0"/>
                      </a:rPr>
                      <m:t>=</m:t>
                    </m:r>
                    <m:r>
                      <a:rPr lang="en-US" altLang="zh-CN" sz="2800" b="0" i="1" smtClean="0">
                        <a:latin typeface="Cambria Math" charset="0"/>
                      </a:rPr>
                      <m:t>𝑘</m:t>
                    </m:r>
                    <m:r>
                      <a:rPr lang="en-US" altLang="zh-CN" sz="28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zh-CN" altLang="en-US" sz="2800" dirty="0" smtClean="0"/>
                  <a:t>	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2812" y="4050249"/>
                <a:ext cx="7533152" cy="95917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92925" y="1712068"/>
                <a:ext cx="3213124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charset="0"/>
                      </a:rPr>
                      <m:t>𝑧</m:t>
                    </m:r>
                    <m:r>
                      <a:rPr lang="en-US" altLang="zh-CN" sz="2800" b="0" i="1" smtClean="0">
                        <a:latin typeface="Cambria Math" charset="0"/>
                      </a:rPr>
                      <m:t>:</m:t>
                    </m:r>
                  </m:oMath>
                </a14:m>
                <a:r>
                  <a:rPr lang="en-US" altLang="zh-CN" sz="2800" b="0" dirty="0" smtClean="0"/>
                  <a:t>word-topic</a:t>
                </a:r>
                <a:endParaRPr lang="zh-CN" altLang="en-US" sz="2800" b="0" dirty="0" smtClean="0"/>
              </a:p>
              <a:p>
                <a:pPr marL="285750" indent="-285750">
                  <a:buFont typeface="Arial" charset="0"/>
                  <a:buChar char="•"/>
                </a:pPr>
                <a:endParaRPr lang="zh-CN" altLang="en-US" sz="2800" b="0" dirty="0" smtClean="0"/>
              </a:p>
              <a:p>
                <a:pPr marL="285750" indent="-285750">
                  <a:buFont typeface="Arial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charset="0"/>
                          </a:rPr>
                          <m:t>𝑧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charset="0"/>
                          </a:rPr>
                          <m:t>′</m:t>
                        </m:r>
                      </m:sup>
                    </m:sSup>
                    <m:r>
                      <a:rPr lang="en-US" altLang="zh-CN" sz="2800" b="0" i="1" smtClean="0">
                        <a:latin typeface="Cambria Math" charset="0"/>
                      </a:rPr>
                      <m:t>:</m:t>
                    </m:r>
                  </m:oMath>
                </a14:m>
                <a:r>
                  <a:rPr lang="en-US" altLang="zh-CN" sz="2800" dirty="0" smtClean="0"/>
                  <a:t>citation-topic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925" y="1712068"/>
                <a:ext cx="3213124" cy="1384995"/>
              </a:xfrm>
              <a:prstGeom prst="rect">
                <a:avLst/>
              </a:prstGeom>
              <a:blipFill rotWithShape="0">
                <a:blip r:embed="rId4"/>
                <a:stretch>
                  <a:fillRect t="-4846" r="-3226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25212" y="5242312"/>
                <a:ext cx="4129079" cy="9108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800" b="0" i="1" smtClean="0">
                          <a:latin typeface="Cambria Math" charset="0"/>
                        </a:rPr>
                        <m:t>P</m:t>
                      </m:r>
                      <m:d>
                        <m:dPr>
                          <m:ctrlPr>
                            <a:rPr lang="en-US" altLang="zh-CN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latin typeface="Cambria Math" charset="0"/>
                            </a:rPr>
                            <m:t>𝑧</m:t>
                          </m:r>
                          <m:r>
                            <a:rPr lang="en-US" altLang="zh-CN" sz="2800" b="0" i="1" smtClean="0">
                              <a:latin typeface="Cambria Math" charset="0"/>
                            </a:rPr>
                            <m:t>=</m:t>
                          </m:r>
                          <m:r>
                            <a:rPr lang="en-US" altLang="zh-CN" sz="2800" b="0" i="1" smtClean="0">
                              <a:latin typeface="Cambria Math" charset="0"/>
                            </a:rPr>
                            <m:t>𝑘</m:t>
                          </m:r>
                        </m:e>
                      </m:d>
                      <m:r>
                        <a:rPr lang="en-US" altLang="zh-CN" sz="28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altLang="zh-CN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altLang="zh-CN" sz="2800" b="0" i="1" smtClean="0">
                              <a:latin typeface="Cambria Math" charset="0"/>
                            </a:rPr>
                            <m:t>#</m:t>
                          </m:r>
                          <m:r>
                            <a:rPr lang="zh-CN" altLang="en-US" sz="2800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altLang="zh-CN" sz="2800" b="0" i="1" smtClean="0">
                              <a:latin typeface="Cambria Math" charset="0"/>
                            </a:rPr>
                            <m:t>{</m:t>
                          </m:r>
                          <m:r>
                            <a:rPr lang="en-US" altLang="zh-CN" sz="2800" b="0" i="1" smtClean="0">
                              <a:latin typeface="Cambria Math" charset="0"/>
                            </a:rPr>
                            <m:t>𝜔</m:t>
                          </m:r>
                          <m:r>
                            <a:rPr lang="en-US" altLang="zh-CN" sz="2800" b="0" i="1" smtClean="0">
                              <a:latin typeface="Cambria Math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CN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mtClean="0">
                                  <a:latin typeface="Cambria Math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latin typeface="Cambria Math" charset="0"/>
                                </a:rPr>
                                <m:t>𝜔</m:t>
                              </m:r>
                            </m:sub>
                          </m:sSub>
                          <m:r>
                            <a:rPr lang="en-US" altLang="zh-CN" sz="2800" b="0" i="1" smtClean="0">
                              <a:latin typeface="Cambria Math" charset="0"/>
                            </a:rPr>
                            <m:t>=</m:t>
                          </m:r>
                          <m:r>
                            <a:rPr lang="en-US" altLang="zh-CN" sz="28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altLang="zh-CN" sz="2800" b="0" i="1" smtClean="0">
                              <a:latin typeface="Cambria Math" charset="0"/>
                            </a:rPr>
                            <m:t>}</m:t>
                          </m:r>
                        </m:num>
                        <m:den>
                          <m:r>
                            <a:rPr lang="en-US" altLang="zh-CN" sz="2800" b="0" i="1" smtClean="0">
                              <a:latin typeface="Cambria Math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212" y="5242312"/>
                <a:ext cx="4129079" cy="91089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703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329899"/>
            <a:ext cx="8911687" cy="1280890"/>
          </a:xfrm>
        </p:spPr>
        <p:txBody>
          <a:bodyPr/>
          <a:lstStyle/>
          <a:p>
            <a:r>
              <a:rPr lang="en-US" altLang="zh-CN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264555"/>
            <a:ext cx="8915400" cy="3777622"/>
          </a:xfrm>
        </p:spPr>
        <p:txBody>
          <a:bodyPr>
            <a:no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  <a:alpha val="31000"/>
                  </a:schemeClr>
                </a:solidFill>
              </a:rPr>
              <a:t>Introduction</a:t>
            </a:r>
            <a:endParaRPr lang="zh-CN" altLang="en-US" sz="2400" dirty="0">
              <a:solidFill>
                <a:schemeClr val="tx1">
                  <a:lumMod val="75000"/>
                  <a:lumOff val="25000"/>
                  <a:alpha val="31000"/>
                </a:schemeClr>
              </a:solidFill>
            </a:endParaRPr>
          </a:p>
          <a:p>
            <a:pPr marL="0" indent="0">
              <a:buNone/>
            </a:pPr>
            <a:endParaRPr lang="zh-CN" altLang="en-US" sz="2400" dirty="0" smtClean="0"/>
          </a:p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  <a:alpha val="31000"/>
                  </a:schemeClr>
                </a:solidFill>
              </a:rPr>
              <a:t>Model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  <a:alpha val="31000"/>
                  </a:schemeClr>
                </a:solidFill>
              </a:rPr>
              <a:t> 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  <a:alpha val="31000"/>
                  </a:schemeClr>
                </a:solidFill>
              </a:rPr>
              <a:t>&amp;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  <a:alpha val="31000"/>
                  </a:schemeClr>
                </a:solidFill>
              </a:rPr>
              <a:t> 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  <a:alpha val="31000"/>
                  </a:schemeClr>
                </a:solidFill>
              </a:rPr>
              <a:t>Inference</a:t>
            </a:r>
            <a:endParaRPr lang="zh-CN" altLang="en-US" sz="2400" dirty="0">
              <a:solidFill>
                <a:schemeClr val="tx1">
                  <a:lumMod val="75000"/>
                  <a:lumOff val="25000"/>
                  <a:alpha val="31000"/>
                </a:schemeClr>
              </a:solidFill>
            </a:endParaRPr>
          </a:p>
          <a:p>
            <a:endParaRPr lang="zh-CN" altLang="en-US" sz="2400" dirty="0" smtClean="0"/>
          </a:p>
          <a:p>
            <a:r>
              <a:rPr lang="en-US" altLang="zh-CN" sz="2400" dirty="0"/>
              <a:t>Experiment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  <a:alpha val="31000"/>
                  </a:schemeClr>
                </a:solidFill>
              </a:rPr>
              <a:t>Future</a:t>
            </a:r>
            <a:r>
              <a:rPr lang="zh-CN" altLang="en-US" sz="2400" dirty="0" smtClean="0"/>
              <a:t> 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  <a:alpha val="31000"/>
                  </a:schemeClr>
                </a:solidFill>
              </a:rPr>
              <a:t>Work</a:t>
            </a:r>
            <a:endParaRPr lang="zh-CN" altLang="en-US" sz="2400" dirty="0">
              <a:solidFill>
                <a:schemeClr val="tx1">
                  <a:lumMod val="75000"/>
                  <a:lumOff val="25000"/>
                  <a:alpha val="31000"/>
                </a:schemeClr>
              </a:solidFill>
            </a:endParaRPr>
          </a:p>
          <a:p>
            <a:endParaRPr lang="zh-CN" altLang="en-US" sz="2400" dirty="0" smtClean="0"/>
          </a:p>
          <a:p>
            <a:endParaRPr lang="zh-CN" alt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E923-582B-6842-B7A4-18D16E59034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77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66" y="512462"/>
            <a:ext cx="8911687" cy="1280890"/>
          </a:xfrm>
        </p:spPr>
        <p:txBody>
          <a:bodyPr/>
          <a:lstStyle/>
          <a:p>
            <a:r>
              <a:rPr lang="en-US" altLang="zh-CN" dirty="0" smtClean="0"/>
              <a:t>Experiment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66" y="1589903"/>
            <a:ext cx="8915400" cy="3777622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2400" dirty="0" smtClean="0"/>
              <a:t>Datasets</a:t>
            </a:r>
            <a:endParaRPr lang="zh-CN" altLang="en-US" sz="2400" dirty="0" smtClean="0"/>
          </a:p>
          <a:p>
            <a:pPr lvl="1"/>
            <a:r>
              <a:rPr lang="en-US" altLang="zh-CN" sz="2000" dirty="0" smtClean="0"/>
              <a:t>ACL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Anthology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Network(AAN)</a:t>
            </a:r>
            <a:r>
              <a:rPr lang="zh-CN" altLang="en-US" sz="2000" dirty="0"/>
              <a:t> </a:t>
            </a:r>
            <a:r>
              <a:rPr lang="en-US" altLang="zh-CN" sz="2000" dirty="0" smtClean="0"/>
              <a:t>: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Natural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language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process.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20989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documents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and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125934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citations.</a:t>
            </a:r>
            <a:r>
              <a:rPr lang="zh-CN" altLang="en-US" sz="2000" dirty="0" smtClean="0"/>
              <a:t> </a:t>
            </a:r>
          </a:p>
          <a:p>
            <a:pPr lvl="1"/>
            <a:r>
              <a:rPr lang="en-US" altLang="zh-CN" sz="2000" dirty="0" err="1" smtClean="0"/>
              <a:t>CiteseeX</a:t>
            </a:r>
            <a:r>
              <a:rPr lang="en-US" altLang="zh-CN" sz="2000" dirty="0" smtClean="0"/>
              <a:t>: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Computer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and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information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science.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60000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documents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and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50000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citations.</a:t>
            </a:r>
            <a:endParaRPr lang="zh-CN" altLang="en-US" sz="2000" dirty="0" smtClean="0"/>
          </a:p>
          <a:p>
            <a:pPr lvl="1"/>
            <a:endParaRPr lang="zh-CN" altLang="en-US" sz="2000" dirty="0" smtClean="0"/>
          </a:p>
          <a:p>
            <a:r>
              <a:rPr lang="en-US" altLang="zh-CN" sz="2400" dirty="0" smtClean="0"/>
              <a:t>Experiments</a:t>
            </a:r>
            <a:endParaRPr lang="zh-CN" altLang="en-US" sz="2400" dirty="0" smtClean="0"/>
          </a:p>
          <a:p>
            <a:pPr lvl="1"/>
            <a:r>
              <a:rPr lang="en-US" altLang="zh-CN" sz="2000" dirty="0" smtClean="0"/>
              <a:t>Dependency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relationship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between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topics</a:t>
            </a:r>
            <a:endParaRPr lang="zh-CN" altLang="en-US" sz="2000" dirty="0" smtClean="0"/>
          </a:p>
          <a:p>
            <a:pPr lvl="1"/>
            <a:r>
              <a:rPr lang="en-US" altLang="zh-CN" sz="2000" dirty="0" smtClean="0"/>
              <a:t>Quality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of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learned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topics</a:t>
            </a:r>
            <a:endParaRPr lang="zh-CN" altLang="en-US" sz="2000" dirty="0" smtClean="0"/>
          </a:p>
          <a:p>
            <a:pPr lvl="1"/>
            <a:r>
              <a:rPr lang="en-US" altLang="zh-CN" sz="2000" dirty="0" smtClean="0"/>
              <a:t>Link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predictive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ability</a:t>
            </a:r>
            <a:endParaRPr lang="zh-CN" alt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E923-582B-6842-B7A4-18D16E59034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5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E923-582B-6842-B7A4-18D16E59034F}" type="slidenum">
              <a:rPr lang="en-US" smtClean="0"/>
              <a:t>14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117" y="1"/>
            <a:ext cx="10459196" cy="6857999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121239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4514" y="329899"/>
            <a:ext cx="8911687" cy="1280890"/>
          </a:xfrm>
        </p:spPr>
        <p:txBody>
          <a:bodyPr/>
          <a:lstStyle/>
          <a:p>
            <a:r>
              <a:rPr lang="en-US" altLang="zh-CN" dirty="0" smtClean="0"/>
              <a:t>Topic-based</a:t>
            </a:r>
            <a:r>
              <a:rPr lang="zh-CN" altLang="en-US" dirty="0" smtClean="0"/>
              <a:t> </a:t>
            </a:r>
            <a:r>
              <a:rPr lang="en-US" altLang="zh-CN" dirty="0" smtClean="0"/>
              <a:t>paper</a:t>
            </a:r>
            <a:r>
              <a:rPr lang="zh-CN" altLang="en-US" dirty="0" smtClean="0"/>
              <a:t> </a:t>
            </a:r>
            <a:r>
              <a:rPr lang="en-US" altLang="zh-CN" dirty="0" smtClean="0"/>
              <a:t>recommendation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514" y="970344"/>
            <a:ext cx="9012399" cy="2919679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E923-582B-6842-B7A4-18D16E59034F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514" y="4198924"/>
            <a:ext cx="9012399" cy="252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41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5792" y="624110"/>
            <a:ext cx="8911687" cy="1280890"/>
          </a:xfrm>
        </p:spPr>
        <p:txBody>
          <a:bodyPr/>
          <a:lstStyle/>
          <a:p>
            <a:r>
              <a:rPr lang="en-US" altLang="zh-CN" dirty="0" smtClean="0"/>
              <a:t>Link</a:t>
            </a:r>
            <a:r>
              <a:rPr lang="zh-CN" altLang="en-US" dirty="0" smtClean="0"/>
              <a:t> </a:t>
            </a:r>
            <a:r>
              <a:rPr lang="en-US" altLang="zh-CN" dirty="0" smtClean="0"/>
              <a:t>Prediction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ability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E923-582B-6842-B7A4-18D16E59034F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92925" y="1264555"/>
                <a:ext cx="8915400" cy="139796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zh-CN" altLang="en-US" sz="2400" dirty="0" smtClean="0"/>
              </a:p>
              <a:p>
                <a:r>
                  <a:rPr lang="en-US" altLang="zh-CN" sz="2400" dirty="0" smtClean="0"/>
                  <a:t>Recall=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altLang="zh-CN" sz="240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charset="0"/>
                          </a:rPr>
                          <m:t>#</m:t>
                        </m:r>
                        <m:r>
                          <m:rPr>
                            <m:nor/>
                          </m:rPr>
                          <a:rPr lang="en-US" altLang="zh-CN" sz="2400" b="0" i="0" smtClean="0">
                            <a:latin typeface="Cambria Math" charset="0"/>
                          </a:rPr>
                          <m:t>correct</m:t>
                        </m:r>
                        <m:r>
                          <m:rPr>
                            <m:nor/>
                          </m:rPr>
                          <a:rPr lang="zh-CN" altLang="en-US" sz="2400" b="0" i="0" smtClean="0">
                            <a:latin typeface="Cambria Math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0" i="0" smtClean="0">
                            <a:latin typeface="Cambria Math" charset="0"/>
                          </a:rPr>
                          <m:t>prediction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charset="0"/>
                          </a:rPr>
                          <m:t>#</m:t>
                        </m:r>
                        <m:r>
                          <m:rPr>
                            <m:nor/>
                          </m:rPr>
                          <a:rPr lang="en-US" altLang="zh-CN" sz="2400" b="0" i="0" smtClean="0">
                            <a:latin typeface="Cambria Math" charset="0"/>
                          </a:rPr>
                          <m:t>all</m:t>
                        </m:r>
                        <m:r>
                          <m:rPr>
                            <m:nor/>
                          </m:rPr>
                          <a:rPr lang="zh-CN" altLang="en-US" sz="2400" b="0" i="0" smtClean="0">
                            <a:latin typeface="Cambria Math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0" i="0" smtClean="0">
                            <a:latin typeface="Cambria Math" charset="0"/>
                          </a:rPr>
                          <m:t>references</m:t>
                        </m:r>
                      </m:den>
                    </m:f>
                  </m:oMath>
                </a14:m>
                <a:endParaRPr lang="zh-CN" altLang="en-US" sz="2400" dirty="0" smtClean="0"/>
              </a:p>
              <a:p>
                <a:endParaRPr lang="zh-CN" altLang="en-US" sz="2400" dirty="0" smtClean="0"/>
              </a:p>
              <a:p>
                <a:pPr marL="0" indent="0">
                  <a:buNone/>
                </a:pPr>
                <a:endParaRPr lang="zh-CN" altLang="en-US" sz="2400" dirty="0" smtClean="0">
                  <a:solidFill>
                    <a:schemeClr val="tx1">
                      <a:lumMod val="75000"/>
                      <a:lumOff val="25000"/>
                      <a:alpha val="31000"/>
                    </a:schemeClr>
                  </a:solidFill>
                </a:endParaRPr>
              </a:p>
              <a:p>
                <a:endParaRPr lang="zh-CN" altLang="en-US" sz="2400" dirty="0" smtClean="0"/>
              </a:p>
              <a:p>
                <a:pPr marL="0" indent="0">
                  <a:buNone/>
                </a:pPr>
                <a:endParaRPr lang="zh-CN" altLang="en-US" sz="2400" dirty="0" smtClean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92925" y="1264555"/>
                <a:ext cx="8915400" cy="1397963"/>
              </a:xfrm>
              <a:blipFill rotWithShape="0">
                <a:blip r:embed="rId3"/>
                <a:stretch>
                  <a:fillRect l="-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387" y="2662518"/>
            <a:ext cx="3939744" cy="34394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458" y="2662518"/>
            <a:ext cx="3948718" cy="343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9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Quality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Learned</a:t>
            </a:r>
            <a:r>
              <a:rPr lang="zh-CN" altLang="en-US" dirty="0" smtClean="0"/>
              <a:t> </a:t>
            </a:r>
            <a:r>
              <a:rPr lang="en-US" altLang="zh-CN" dirty="0" smtClean="0"/>
              <a:t>Topics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E923-582B-6842-B7A4-18D16E59034F}" type="slidenum">
              <a:rPr lang="en-US" smtClean="0"/>
              <a:t>17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15654" y="2210272"/>
            <a:ext cx="64780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en-US" altLang="zh-CN" sz="4000" dirty="0" smtClean="0"/>
              <a:t>Word</a:t>
            </a:r>
            <a:r>
              <a:rPr lang="zh-CN" altLang="en-US" sz="4000" dirty="0" smtClean="0"/>
              <a:t> </a:t>
            </a:r>
            <a:r>
              <a:rPr lang="en-US" altLang="zh-CN" sz="4000" dirty="0" smtClean="0"/>
              <a:t>Intrusion</a:t>
            </a:r>
            <a:endParaRPr lang="zh-CN" altLang="en-US" sz="4000" dirty="0" smtClean="0"/>
          </a:p>
          <a:p>
            <a:endParaRPr lang="zh-CN" altLang="en-US" sz="4000" dirty="0"/>
          </a:p>
          <a:p>
            <a:r>
              <a:rPr lang="en-US" altLang="zh-CN" sz="4000" dirty="0" smtClean="0"/>
              <a:t>D</a:t>
            </a:r>
            <a:r>
              <a:rPr lang="en-US" altLang="zh-CN" sz="4000" dirty="0" smtClean="0"/>
              <a:t>og</a:t>
            </a:r>
            <a:r>
              <a:rPr lang="zh-CN" altLang="en-US" sz="4000" dirty="0" smtClean="0"/>
              <a:t> </a:t>
            </a:r>
            <a:r>
              <a:rPr lang="en-US" altLang="zh-CN" sz="4000" dirty="0" smtClean="0"/>
              <a:t>Cat</a:t>
            </a:r>
            <a:r>
              <a:rPr lang="zh-CN" altLang="en-US" sz="4000" dirty="0" smtClean="0"/>
              <a:t> </a:t>
            </a:r>
            <a:r>
              <a:rPr lang="en-US" altLang="zh-CN" sz="4000" dirty="0" smtClean="0"/>
              <a:t>Pig</a:t>
            </a:r>
            <a:r>
              <a:rPr lang="zh-CN" altLang="en-US" sz="4000" dirty="0" smtClean="0"/>
              <a:t> </a:t>
            </a:r>
            <a:r>
              <a:rPr lang="en-US" altLang="zh-CN" sz="4000" dirty="0"/>
              <a:t>A</a:t>
            </a:r>
            <a:r>
              <a:rPr lang="en-US" altLang="zh-CN" sz="4000" dirty="0" smtClean="0"/>
              <a:t>pple</a:t>
            </a:r>
            <a:r>
              <a:rPr lang="zh-CN" altLang="en-US" sz="4000" dirty="0" smtClean="0"/>
              <a:t> </a:t>
            </a:r>
            <a:r>
              <a:rPr lang="en-US" altLang="zh-CN" sz="4000" dirty="0"/>
              <a:t>S</a:t>
            </a:r>
            <a:r>
              <a:rPr lang="en-US" altLang="zh-CN" sz="4000" dirty="0" smtClean="0"/>
              <a:t>nake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406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Quality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Learned</a:t>
            </a:r>
            <a:r>
              <a:rPr lang="zh-CN" altLang="en-US" dirty="0" smtClean="0"/>
              <a:t> </a:t>
            </a:r>
            <a:r>
              <a:rPr lang="en-US" altLang="zh-CN" dirty="0" smtClean="0"/>
              <a:t>Topics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E923-582B-6842-B7A4-18D16E59034F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49172" y="6153642"/>
            <a:ext cx="5464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/>
              <a:t>We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need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volunteers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!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!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!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172" y="1264555"/>
            <a:ext cx="7912319" cy="492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89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329899"/>
            <a:ext cx="8911687" cy="1280890"/>
          </a:xfrm>
        </p:spPr>
        <p:txBody>
          <a:bodyPr/>
          <a:lstStyle/>
          <a:p>
            <a:r>
              <a:rPr lang="en-US" altLang="zh-CN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264555"/>
            <a:ext cx="8915400" cy="3777622"/>
          </a:xfrm>
        </p:spPr>
        <p:txBody>
          <a:bodyPr>
            <a:noAutofit/>
          </a:bodyPr>
          <a:lstStyle/>
          <a:p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  <a:alpha val="31000"/>
                  </a:schemeClr>
                </a:solidFill>
              </a:rPr>
              <a:t>Introduction</a:t>
            </a:r>
            <a:endParaRPr lang="zh-CN" altLang="en-US" sz="2400" dirty="0">
              <a:solidFill>
                <a:schemeClr val="tx1">
                  <a:lumMod val="75000"/>
                  <a:lumOff val="25000"/>
                  <a:alpha val="31000"/>
                </a:schemeClr>
              </a:solidFill>
            </a:endParaRPr>
          </a:p>
          <a:p>
            <a:endParaRPr lang="zh-CN" altLang="en-US" sz="2400" dirty="0" smtClean="0"/>
          </a:p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  <a:alpha val="31000"/>
                  </a:schemeClr>
                </a:solidFill>
              </a:rPr>
              <a:t>Model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  <a:alpha val="31000"/>
                  </a:schemeClr>
                </a:solidFill>
              </a:rPr>
              <a:t> 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  <a:alpha val="31000"/>
                  </a:schemeClr>
                </a:solidFill>
              </a:rPr>
              <a:t>&amp;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  <a:alpha val="31000"/>
                  </a:schemeClr>
                </a:solidFill>
              </a:rPr>
              <a:t> 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  <a:alpha val="31000"/>
                  </a:schemeClr>
                </a:solidFill>
              </a:rPr>
              <a:t>Inference</a:t>
            </a:r>
            <a:endParaRPr lang="zh-CN" altLang="en-US" sz="2400" dirty="0">
              <a:solidFill>
                <a:schemeClr val="tx1">
                  <a:lumMod val="75000"/>
                  <a:lumOff val="25000"/>
                  <a:alpha val="31000"/>
                </a:schemeClr>
              </a:solidFill>
            </a:endParaRPr>
          </a:p>
          <a:p>
            <a:endParaRPr lang="zh-CN" altLang="en-US" sz="2400" dirty="0" smtClean="0"/>
          </a:p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  <a:alpha val="31000"/>
                  </a:schemeClr>
                </a:solidFill>
              </a:rPr>
              <a:t>Experiment</a:t>
            </a:r>
            <a:endParaRPr lang="zh-CN" altLang="en-US" sz="2400" dirty="0">
              <a:solidFill>
                <a:schemeClr val="tx1">
                  <a:lumMod val="75000"/>
                  <a:lumOff val="25000"/>
                  <a:alpha val="31000"/>
                </a:schemeClr>
              </a:solidFill>
            </a:endParaRPr>
          </a:p>
          <a:p>
            <a:endParaRPr lang="zh-CN" altLang="en-US" sz="2400" dirty="0"/>
          </a:p>
          <a:p>
            <a:r>
              <a:rPr lang="en-US" altLang="zh-CN" sz="2400" dirty="0"/>
              <a:t>Future</a:t>
            </a:r>
            <a:r>
              <a:rPr lang="zh-CN" altLang="en-US" sz="2400" dirty="0"/>
              <a:t> </a:t>
            </a:r>
            <a:r>
              <a:rPr lang="en-US" altLang="zh-CN" sz="2400" dirty="0" smtClean="0"/>
              <a:t>Plan</a:t>
            </a:r>
            <a:endParaRPr lang="zh-CN" altLang="en-US" sz="2400" dirty="0"/>
          </a:p>
          <a:p>
            <a:endParaRPr lang="zh-CN" altLang="en-US" sz="2400" dirty="0" smtClean="0"/>
          </a:p>
          <a:p>
            <a:endParaRPr lang="zh-CN" alt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E923-582B-6842-B7A4-18D16E59034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9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9247" y="1634947"/>
            <a:ext cx="8915400" cy="3777622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W</a:t>
            </a:r>
            <a:r>
              <a:rPr lang="en-US" altLang="zh-CN" sz="3600" dirty="0" smtClean="0"/>
              <a:t>hat’s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the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dependency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relationship</a:t>
            </a:r>
            <a:endParaRPr lang="zh-CN" altLang="en-US" sz="3600" dirty="0" smtClean="0"/>
          </a:p>
          <a:p>
            <a:pPr marL="0" indent="0">
              <a:buNone/>
            </a:pPr>
            <a:endParaRPr lang="zh-CN" altLang="en-US" sz="3600" dirty="0" smtClean="0"/>
          </a:p>
          <a:p>
            <a:r>
              <a:rPr lang="en-US" altLang="zh-CN" sz="3600" dirty="0" smtClean="0"/>
              <a:t>How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does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it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work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in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a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corpus</a:t>
            </a:r>
            <a:endParaRPr lang="zh-CN" altLang="en-US" sz="3600" dirty="0" smtClean="0"/>
          </a:p>
          <a:p>
            <a:pPr marL="0" indent="0">
              <a:buNone/>
            </a:pPr>
            <a:endParaRPr lang="zh-CN" altLang="en-US" sz="3600" dirty="0" smtClean="0"/>
          </a:p>
          <a:p>
            <a:r>
              <a:rPr lang="en-US" altLang="zh-CN" sz="3600" dirty="0" smtClean="0"/>
              <a:t>Why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does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it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matter</a:t>
            </a:r>
            <a:endParaRPr lang="zh-CN" altLang="en-US" sz="3600" dirty="0" smtClean="0"/>
          </a:p>
          <a:p>
            <a:endParaRPr lang="zh-CN" alt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E923-582B-6842-B7A4-18D16E5903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4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Future</a:t>
            </a:r>
            <a:r>
              <a:rPr lang="zh-CN" altLang="en-US" dirty="0" smtClean="0"/>
              <a:t> </a:t>
            </a:r>
            <a:r>
              <a:rPr lang="en-US" altLang="zh-CN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2116667"/>
          </a:xfrm>
        </p:spPr>
        <p:txBody>
          <a:bodyPr>
            <a:noAutofit/>
          </a:bodyPr>
          <a:lstStyle/>
          <a:p>
            <a:r>
              <a:rPr lang="en-US" altLang="zh-CN" sz="2800" dirty="0" smtClean="0"/>
              <a:t>Complete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the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Experiment</a:t>
            </a:r>
            <a:endParaRPr lang="zh-CN" altLang="en-US" sz="2800" dirty="0" smtClean="0"/>
          </a:p>
          <a:p>
            <a:endParaRPr lang="zh-CN" altLang="en-US" sz="2800" dirty="0"/>
          </a:p>
          <a:p>
            <a:endParaRPr lang="zh-CN" altLang="en-US" sz="2800" dirty="0" smtClean="0"/>
          </a:p>
          <a:p>
            <a:r>
              <a:rPr lang="en-US" altLang="zh-CN" sz="2800" dirty="0" smtClean="0"/>
              <a:t>Submit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the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paper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to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ICDM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2016</a:t>
            </a:r>
            <a:endParaRPr lang="zh-CN" alt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E923-582B-6842-B7A4-18D16E59034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E923-582B-6842-B7A4-18D16E59034F}" type="slidenum">
              <a:rPr lang="en-US" smtClean="0"/>
              <a:t>21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76800" y="2539998"/>
            <a:ext cx="26340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000" dirty="0" smtClean="0"/>
              <a:t>Q</a:t>
            </a:r>
            <a:r>
              <a:rPr lang="zh-CN" altLang="en-US" sz="8000" dirty="0" smtClean="0"/>
              <a:t> </a:t>
            </a:r>
            <a:r>
              <a:rPr lang="en-US" altLang="zh-CN" sz="8000" dirty="0" smtClean="0"/>
              <a:t>&amp;</a:t>
            </a:r>
            <a:r>
              <a:rPr lang="zh-CN" altLang="en-US" sz="8000" dirty="0" smtClean="0"/>
              <a:t> </a:t>
            </a:r>
            <a:r>
              <a:rPr lang="en-US" altLang="zh-CN" sz="8000" dirty="0"/>
              <a:t>A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86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E923-582B-6842-B7A4-18D16E59034F}" type="slidenum">
              <a:rPr lang="en-US" smtClean="0"/>
              <a:t>22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243634" y="2875002"/>
            <a:ext cx="37047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600" dirty="0" smtClean="0"/>
              <a:t>Thank</a:t>
            </a:r>
            <a:r>
              <a:rPr lang="zh-CN" altLang="en-US" sz="6600" dirty="0" smtClean="0"/>
              <a:t> </a:t>
            </a:r>
            <a:r>
              <a:rPr lang="en-US" altLang="zh-CN" sz="6600" dirty="0" smtClean="0"/>
              <a:t>You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00283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E923-582B-6842-B7A4-18D16E59034F}" type="slidenum">
              <a:rPr lang="en-US" smtClean="0"/>
              <a:t>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195572" y="787782"/>
            <a:ext cx="9059064" cy="4928376"/>
            <a:chOff x="1496325" y="1820725"/>
            <a:chExt cx="9059064" cy="4928376"/>
          </a:xfrm>
        </p:grpSpPr>
        <p:sp>
          <p:nvSpPr>
            <p:cNvPr id="6" name="Oval 5"/>
            <p:cNvSpPr/>
            <p:nvPr/>
          </p:nvSpPr>
          <p:spPr>
            <a:xfrm>
              <a:off x="1496325" y="2681783"/>
              <a:ext cx="2360141" cy="26350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Robot</a:t>
              </a:r>
              <a:r>
                <a:rPr lang="zh-CN" altLang="en-US" dirty="0" smtClean="0"/>
                <a:t> </a:t>
              </a:r>
              <a:r>
                <a:rPr lang="en-US" altLang="zh-CN" dirty="0" smtClean="0"/>
                <a:t>Navigation</a:t>
              </a:r>
              <a:endParaRPr lang="en-US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567572" y="1820725"/>
              <a:ext cx="6967219" cy="1309817"/>
              <a:chOff x="3567572" y="1820725"/>
              <a:chExt cx="6967219" cy="1309817"/>
            </a:xfrm>
          </p:grpSpPr>
          <p:sp>
            <p:nvSpPr>
              <p:cNvPr id="17" name="Right Arrow 16"/>
              <p:cNvSpPr/>
              <p:nvPr/>
            </p:nvSpPr>
            <p:spPr>
              <a:xfrm rot="20783966">
                <a:off x="3567572" y="2408629"/>
                <a:ext cx="4152657" cy="55605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7686189" y="1820725"/>
                <a:ext cx="2848602" cy="130981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/>
                  <a:t>Robot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Navigation</a:t>
                </a:r>
                <a:endParaRPr lang="en-US" dirty="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874365" y="3307229"/>
              <a:ext cx="6681024" cy="1309817"/>
              <a:chOff x="3874365" y="3307229"/>
              <a:chExt cx="6681024" cy="1309817"/>
            </a:xfrm>
          </p:grpSpPr>
          <p:sp>
            <p:nvSpPr>
              <p:cNvPr id="15" name="Right Arrow 14"/>
              <p:cNvSpPr/>
              <p:nvPr/>
            </p:nvSpPr>
            <p:spPr>
              <a:xfrm>
                <a:off x="3874365" y="3572957"/>
                <a:ext cx="3832421" cy="55605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7706787" y="3307229"/>
                <a:ext cx="2848602" cy="130981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/>
                  <a:t>Robot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localization</a:t>
                </a:r>
                <a:endParaRPr lang="en-US" dirty="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809651" y="4558701"/>
              <a:ext cx="6745738" cy="1544849"/>
              <a:chOff x="3809651" y="4558701"/>
              <a:chExt cx="6745738" cy="1544849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7706787" y="4793733"/>
                <a:ext cx="2848602" cy="130981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/>
                  <a:t>Robot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motion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planning</a:t>
                </a:r>
                <a:endParaRPr lang="en-US" dirty="0"/>
              </a:p>
            </p:txBody>
          </p:sp>
          <p:sp>
            <p:nvSpPr>
              <p:cNvPr id="14" name="Right Arrow 13"/>
              <p:cNvSpPr/>
              <p:nvPr/>
            </p:nvSpPr>
            <p:spPr>
              <a:xfrm rot="602363">
                <a:off x="3809651" y="4558701"/>
                <a:ext cx="3912637" cy="55605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3321043" y="5117382"/>
              <a:ext cx="3725869" cy="1631719"/>
              <a:chOff x="3321043" y="5117382"/>
              <a:chExt cx="3725869" cy="1631719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4198310" y="5439284"/>
                <a:ext cx="2848602" cy="130981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/>
                  <a:t>Pattern</a:t>
                </a:r>
                <a:r>
                  <a:rPr lang="zh-CN" altLang="en-US" dirty="0" smtClean="0"/>
                  <a:t> </a:t>
                </a:r>
                <a:r>
                  <a:rPr lang="en-US" altLang="zh-CN" dirty="0" err="1" smtClean="0"/>
                  <a:t>recognization</a:t>
                </a:r>
                <a:endParaRPr lang="en-US" dirty="0"/>
              </a:p>
            </p:txBody>
          </p:sp>
          <p:sp>
            <p:nvSpPr>
              <p:cNvPr id="12" name="Right Arrow 11"/>
              <p:cNvSpPr/>
              <p:nvPr/>
            </p:nvSpPr>
            <p:spPr>
              <a:xfrm rot="2359263">
                <a:off x="3321043" y="5117382"/>
                <a:ext cx="918527" cy="33708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889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329899"/>
            <a:ext cx="8911687" cy="1280890"/>
          </a:xfrm>
        </p:spPr>
        <p:txBody>
          <a:bodyPr/>
          <a:lstStyle/>
          <a:p>
            <a:r>
              <a:rPr lang="en-US" altLang="zh-CN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264555"/>
            <a:ext cx="8915400" cy="3777622"/>
          </a:xfrm>
        </p:spPr>
        <p:txBody>
          <a:bodyPr>
            <a:noAutofit/>
          </a:bodyPr>
          <a:lstStyle/>
          <a:p>
            <a:r>
              <a:rPr lang="en-US" altLang="zh-CN" sz="2400" dirty="0" smtClean="0"/>
              <a:t>Introduction</a:t>
            </a:r>
            <a:endParaRPr lang="zh-CN" altLang="en-US" sz="2400" dirty="0">
              <a:solidFill>
                <a:schemeClr val="tx1">
                  <a:lumMod val="75000"/>
                  <a:lumOff val="25000"/>
                  <a:alpha val="31000"/>
                </a:schemeClr>
              </a:solidFill>
            </a:endParaRPr>
          </a:p>
          <a:p>
            <a:pPr marL="0" indent="0">
              <a:buNone/>
            </a:pPr>
            <a:endParaRPr lang="zh-CN" altLang="en-US" sz="2400" dirty="0" smtClean="0"/>
          </a:p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  <a:alpha val="31000"/>
                  </a:schemeClr>
                </a:solidFill>
              </a:rPr>
              <a:t>Model</a:t>
            </a:r>
            <a:r>
              <a:rPr lang="zh-CN" altLang="en-US" sz="2400" dirty="0" smtClean="0"/>
              <a:t> 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  <a:alpha val="31000"/>
                  </a:schemeClr>
                </a:solidFill>
              </a:rPr>
              <a:t>&amp;</a:t>
            </a:r>
            <a:r>
              <a:rPr lang="zh-CN" altLang="en-US" sz="2400" dirty="0" smtClean="0"/>
              <a:t> 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  <a:alpha val="31000"/>
                  </a:schemeClr>
                </a:solidFill>
              </a:rPr>
              <a:t>Inference</a:t>
            </a:r>
            <a:endParaRPr lang="zh-CN" altLang="en-US" sz="2400" dirty="0">
              <a:solidFill>
                <a:schemeClr val="tx1">
                  <a:lumMod val="75000"/>
                  <a:lumOff val="25000"/>
                  <a:alpha val="31000"/>
                </a:schemeClr>
              </a:solidFill>
            </a:endParaRPr>
          </a:p>
          <a:p>
            <a:endParaRPr lang="zh-CN" altLang="en-US" sz="2400" dirty="0" smtClean="0"/>
          </a:p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  <a:alpha val="31000"/>
                  </a:schemeClr>
                </a:solidFill>
              </a:rPr>
              <a:t>Experiment</a:t>
            </a:r>
            <a:endParaRPr lang="zh-CN" altLang="en-US" sz="2400" dirty="0">
              <a:solidFill>
                <a:schemeClr val="tx1">
                  <a:lumMod val="75000"/>
                  <a:lumOff val="25000"/>
                  <a:alpha val="31000"/>
                </a:schemeClr>
              </a:solidFill>
            </a:endParaRPr>
          </a:p>
          <a:p>
            <a:endParaRPr lang="zh-CN" altLang="en-US" sz="2400" dirty="0"/>
          </a:p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  <a:alpha val="31000"/>
                  </a:schemeClr>
                </a:solidFill>
              </a:rPr>
              <a:t>Future</a:t>
            </a:r>
            <a:r>
              <a:rPr lang="zh-CN" altLang="en-US" sz="2400" dirty="0" smtClean="0"/>
              <a:t> 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  <a:alpha val="31000"/>
                  </a:schemeClr>
                </a:solidFill>
              </a:rPr>
              <a:t>Work</a:t>
            </a:r>
            <a:endParaRPr lang="zh-CN" altLang="en-US" sz="2400" dirty="0">
              <a:solidFill>
                <a:schemeClr val="tx1">
                  <a:lumMod val="75000"/>
                  <a:lumOff val="25000"/>
                  <a:alpha val="31000"/>
                </a:schemeClr>
              </a:solidFill>
            </a:endParaRPr>
          </a:p>
          <a:p>
            <a:endParaRPr lang="zh-CN" altLang="en-US" sz="2400" dirty="0" smtClean="0"/>
          </a:p>
          <a:p>
            <a:endParaRPr lang="zh-CN" alt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E923-582B-6842-B7A4-18D16E5903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4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Two</a:t>
            </a:r>
            <a:r>
              <a:rPr lang="zh-CN" altLang="en-US" dirty="0" smtClean="0"/>
              <a:t> </a:t>
            </a:r>
            <a:r>
              <a:rPr lang="en-US" altLang="zh-CN" dirty="0" smtClean="0"/>
              <a:t>kinds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clusters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E923-582B-6842-B7A4-18D16E59034F}" type="slidenum">
              <a:rPr lang="en-US" smtClean="0"/>
              <a:t>5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984575" y="1905000"/>
            <a:ext cx="2753548" cy="29876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Translation</a:t>
            </a:r>
            <a:endParaRPr lang="zh-CN" altLang="en-US" dirty="0" smtClean="0"/>
          </a:p>
          <a:p>
            <a:pPr algn="ctr"/>
            <a:r>
              <a:rPr lang="en-US" altLang="zh-CN" dirty="0" smtClean="0"/>
              <a:t>Machine</a:t>
            </a:r>
            <a:endParaRPr lang="zh-CN" altLang="en-US" dirty="0" smtClean="0"/>
          </a:p>
          <a:p>
            <a:pPr algn="ctr"/>
            <a:r>
              <a:rPr lang="en-US" altLang="zh-CN" dirty="0" smtClean="0"/>
              <a:t>Statistical</a:t>
            </a:r>
            <a:endParaRPr lang="zh-CN" altLang="en-US" dirty="0" smtClean="0"/>
          </a:p>
          <a:p>
            <a:pPr algn="ctr"/>
            <a:r>
              <a:rPr lang="en-US" altLang="zh-CN" dirty="0" smtClean="0"/>
              <a:t>System</a:t>
            </a:r>
            <a:endParaRPr lang="zh-CN" altLang="en-US" dirty="0" smtClean="0"/>
          </a:p>
          <a:p>
            <a:pPr algn="ctr"/>
            <a:r>
              <a:rPr lang="en-US" altLang="zh-CN" dirty="0" smtClean="0"/>
              <a:t>Evaluation</a:t>
            </a:r>
            <a:endParaRPr lang="zh-CN" altLang="en-US" dirty="0" smtClean="0"/>
          </a:p>
          <a:p>
            <a:pPr algn="ctr"/>
            <a:r>
              <a:rPr lang="en-US" altLang="zh-CN" dirty="0" smtClean="0"/>
              <a:t>Systems</a:t>
            </a:r>
            <a:endParaRPr lang="zh-CN" altLang="en-US" dirty="0" smtClean="0"/>
          </a:p>
          <a:p>
            <a:pPr algn="ctr"/>
            <a:r>
              <a:rPr lang="en-US" altLang="zh-CN" dirty="0" smtClean="0"/>
              <a:t>Abstract</a:t>
            </a:r>
            <a:endParaRPr lang="zh-CN" altLang="en-US" dirty="0" smtClean="0"/>
          </a:p>
          <a:p>
            <a:pPr algn="ctr"/>
            <a:r>
              <a:rPr lang="en-US" altLang="zh-CN" dirty="0" smtClean="0"/>
              <a:t>language</a:t>
            </a:r>
            <a:endParaRPr lang="zh-CN" altLang="en-US" dirty="0" smtClean="0"/>
          </a:p>
        </p:txBody>
      </p:sp>
      <p:sp>
        <p:nvSpPr>
          <p:cNvPr id="6" name="Oval 5"/>
          <p:cNvSpPr/>
          <p:nvPr/>
        </p:nvSpPr>
        <p:spPr>
          <a:xfrm>
            <a:off x="5196659" y="1905000"/>
            <a:ext cx="6438406" cy="31717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charset="0"/>
              <a:buChar char="•"/>
            </a:pPr>
            <a:r>
              <a:rPr lang="en-US" altLang="zh-CN" dirty="0"/>
              <a:t>M</a:t>
            </a:r>
            <a:r>
              <a:rPr lang="en-US" altLang="zh-CN" dirty="0" smtClean="0"/>
              <a:t>oses: Open Source Toolkit for </a:t>
            </a:r>
            <a:r>
              <a:rPr lang="en-US" altLang="zh-CN" b="1" dirty="0" smtClean="0"/>
              <a:t>Statistical Machine Translation</a:t>
            </a:r>
            <a:endParaRPr lang="zh-CN" altLang="en-US" b="1" dirty="0" smtClean="0"/>
          </a:p>
          <a:p>
            <a:pPr marL="285750" indent="-285750" algn="ctr">
              <a:buFont typeface="Arial" charset="0"/>
              <a:buChar char="•"/>
            </a:pPr>
            <a:r>
              <a:rPr lang="en-US" altLang="zh-CN" dirty="0" smtClean="0"/>
              <a:t>Minimum Error Rate Training In </a:t>
            </a:r>
            <a:r>
              <a:rPr lang="en-US" altLang="zh-CN" b="1" dirty="0" smtClean="0"/>
              <a:t>Statistical Machine Translation</a:t>
            </a:r>
            <a:endParaRPr lang="zh-CN" altLang="en-US" b="1" dirty="0" smtClean="0"/>
          </a:p>
          <a:p>
            <a:pPr marL="285750" indent="-285750" algn="ctr">
              <a:buFont typeface="Arial" charset="0"/>
              <a:buChar char="•"/>
            </a:pPr>
            <a:r>
              <a:rPr lang="en-US" altLang="zh-CN" dirty="0" smtClean="0"/>
              <a:t>Bleu: A Method For Automatic Evaluation Of </a:t>
            </a:r>
            <a:r>
              <a:rPr lang="en-US" altLang="zh-CN" b="1" dirty="0" smtClean="0"/>
              <a:t>Machine Translation</a:t>
            </a:r>
            <a:endParaRPr lang="zh-CN" altLang="en-US" b="1" dirty="0" smtClean="0"/>
          </a:p>
          <a:p>
            <a:pPr marL="285750" indent="-285750" algn="ctr">
              <a:buFont typeface="Arial" charset="0"/>
              <a:buChar char="•"/>
            </a:pPr>
            <a:r>
              <a:rPr lang="en-US" altLang="zh-CN" b="1" dirty="0" smtClean="0"/>
              <a:t>Statistical</a:t>
            </a:r>
            <a:r>
              <a:rPr lang="en-US" altLang="zh-CN" dirty="0" smtClean="0"/>
              <a:t> Phrase-Based </a:t>
            </a:r>
            <a:r>
              <a:rPr lang="en-US" altLang="zh-CN" b="1" dirty="0" smtClean="0"/>
              <a:t>Translation</a:t>
            </a:r>
            <a:endParaRPr lang="zh-CN" altLang="en-US" b="1" dirty="0" smtClean="0"/>
          </a:p>
          <a:p>
            <a:pPr algn="ctr"/>
            <a:endParaRPr lang="zh-CN" altLang="en-US" dirty="0" smtClean="0"/>
          </a:p>
        </p:txBody>
      </p:sp>
      <p:sp>
        <p:nvSpPr>
          <p:cNvPr id="10" name="Rectangle 9"/>
          <p:cNvSpPr/>
          <p:nvPr/>
        </p:nvSpPr>
        <p:spPr>
          <a:xfrm>
            <a:off x="1984575" y="5250194"/>
            <a:ext cx="84930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What’s</a:t>
            </a:r>
            <a:r>
              <a:rPr lang="zh-CN" alt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</a:t>
            </a:r>
            <a:r>
              <a:rPr lang="zh-CN" alt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relationship</a:t>
            </a:r>
            <a:r>
              <a:rPr lang="zh-CN" alt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？</a:t>
            </a:r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055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Dependency</a:t>
            </a:r>
            <a:r>
              <a:rPr lang="zh-CN" altLang="en-US" dirty="0" smtClean="0"/>
              <a:t> </a:t>
            </a:r>
            <a:r>
              <a:rPr lang="en-US" altLang="zh-CN" dirty="0" smtClean="0"/>
              <a:t>between</a:t>
            </a:r>
            <a:r>
              <a:rPr lang="zh-CN" altLang="en-US" dirty="0" smtClean="0"/>
              <a:t> </a:t>
            </a:r>
            <a:r>
              <a:rPr lang="en-US" altLang="zh-CN" dirty="0" smtClean="0"/>
              <a:t>word</a:t>
            </a:r>
            <a:r>
              <a:rPr lang="zh-CN" altLang="en-US" dirty="0" smtClean="0"/>
              <a:t> </a:t>
            </a:r>
            <a:r>
              <a:rPr lang="en-US" altLang="zh-CN" dirty="0" smtClean="0"/>
              <a:t>cluster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document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cluster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E923-582B-6842-B7A4-18D16E59034F}" type="slidenum">
              <a:rPr lang="en-US" smtClean="0"/>
              <a:t>6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496325" y="1820725"/>
            <a:ext cx="9059064" cy="4928376"/>
            <a:chOff x="1496325" y="1820725"/>
            <a:chExt cx="9059064" cy="4928376"/>
          </a:xfrm>
        </p:grpSpPr>
        <p:sp>
          <p:nvSpPr>
            <p:cNvPr id="5" name="Oval 4"/>
            <p:cNvSpPr/>
            <p:nvPr/>
          </p:nvSpPr>
          <p:spPr>
            <a:xfrm>
              <a:off x="1496325" y="2681783"/>
              <a:ext cx="2360141" cy="26350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Word-topic:</a:t>
              </a:r>
              <a:endParaRPr lang="zh-CN" altLang="en-US" dirty="0" smtClean="0"/>
            </a:p>
            <a:p>
              <a:pPr algn="ctr"/>
              <a:r>
                <a:rPr lang="en-US" altLang="zh-CN" dirty="0" smtClean="0"/>
                <a:t>Robot</a:t>
              </a:r>
              <a:r>
                <a:rPr lang="zh-CN" altLang="en-US" dirty="0" smtClean="0"/>
                <a:t> </a:t>
              </a:r>
              <a:r>
                <a:rPr lang="en-US" altLang="zh-CN" dirty="0" smtClean="0"/>
                <a:t>Navigation</a:t>
              </a:r>
              <a:endParaRPr lang="en-US" dirty="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3567572" y="1820725"/>
              <a:ext cx="6967219" cy="1309817"/>
              <a:chOff x="3567572" y="1820725"/>
              <a:chExt cx="6967219" cy="1309817"/>
            </a:xfrm>
          </p:grpSpPr>
          <p:sp>
            <p:nvSpPr>
              <p:cNvPr id="8" name="Right Arrow 7"/>
              <p:cNvSpPr/>
              <p:nvPr/>
            </p:nvSpPr>
            <p:spPr>
              <a:xfrm rot="20783966">
                <a:off x="3567572" y="2408629"/>
                <a:ext cx="4152657" cy="55605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686189" y="1820725"/>
                <a:ext cx="2848602" cy="130981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/>
                  <a:t>Doc-</a:t>
                </a:r>
                <a:r>
                  <a:rPr lang="en-US" altLang="zh-CN" dirty="0" smtClean="0"/>
                  <a:t>topic</a:t>
                </a:r>
                <a:r>
                  <a:rPr lang="en-US" altLang="zh-CN" dirty="0" smtClean="0"/>
                  <a:t>:</a:t>
                </a:r>
                <a:endParaRPr lang="zh-CN" altLang="en-US" dirty="0" smtClean="0"/>
              </a:p>
              <a:p>
                <a:pPr algn="ctr"/>
                <a:r>
                  <a:rPr lang="en-US" altLang="zh-CN" dirty="0" smtClean="0"/>
                  <a:t>Robot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Navigation</a:t>
                </a:r>
                <a:endParaRPr lang="en-US" dirty="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3874365" y="3307229"/>
              <a:ext cx="6681024" cy="1309817"/>
              <a:chOff x="3874365" y="3307229"/>
              <a:chExt cx="6681024" cy="1309817"/>
            </a:xfrm>
          </p:grpSpPr>
          <p:sp>
            <p:nvSpPr>
              <p:cNvPr id="10" name="Right Arrow 9"/>
              <p:cNvSpPr/>
              <p:nvPr/>
            </p:nvSpPr>
            <p:spPr>
              <a:xfrm>
                <a:off x="3874365" y="3572957"/>
                <a:ext cx="3832421" cy="55605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7706787" y="3307229"/>
                <a:ext cx="2848602" cy="130981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/>
                  <a:t>Doc</a:t>
                </a:r>
                <a:r>
                  <a:rPr lang="en-US" altLang="zh-CN" dirty="0" smtClean="0"/>
                  <a:t>-topic</a:t>
                </a:r>
                <a:r>
                  <a:rPr lang="en-US" altLang="zh-CN" dirty="0" smtClean="0"/>
                  <a:t>:</a:t>
                </a:r>
                <a:endParaRPr lang="zh-CN" altLang="en-US" dirty="0" smtClean="0"/>
              </a:p>
              <a:p>
                <a:pPr algn="ctr"/>
                <a:r>
                  <a:rPr lang="en-US" altLang="zh-CN" dirty="0" smtClean="0"/>
                  <a:t>Robot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localization</a:t>
                </a:r>
                <a:endParaRPr lang="en-US" dirty="0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3809651" y="4558701"/>
              <a:ext cx="6745738" cy="1544849"/>
              <a:chOff x="3809651" y="4558701"/>
              <a:chExt cx="6745738" cy="1544849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7706787" y="4793733"/>
                <a:ext cx="2848602" cy="130981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/>
                  <a:t>Doc</a:t>
                </a:r>
                <a:r>
                  <a:rPr lang="en-US" altLang="zh-CN" dirty="0" smtClean="0"/>
                  <a:t>-topic</a:t>
                </a:r>
                <a:r>
                  <a:rPr lang="en-US" altLang="zh-CN" dirty="0" smtClean="0"/>
                  <a:t>:</a:t>
                </a:r>
                <a:endParaRPr lang="zh-CN" altLang="en-US" dirty="0" smtClean="0"/>
              </a:p>
              <a:p>
                <a:pPr algn="ctr"/>
                <a:r>
                  <a:rPr lang="en-US" altLang="zh-CN" dirty="0" smtClean="0"/>
                  <a:t>Robot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motion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planning</a:t>
                </a:r>
                <a:endParaRPr lang="en-US" dirty="0"/>
              </a:p>
            </p:txBody>
          </p:sp>
          <p:sp>
            <p:nvSpPr>
              <p:cNvPr id="13" name="Right Arrow 12"/>
              <p:cNvSpPr/>
              <p:nvPr/>
            </p:nvSpPr>
            <p:spPr>
              <a:xfrm rot="602363">
                <a:off x="3809651" y="4558701"/>
                <a:ext cx="3912637" cy="55605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3321043" y="5117382"/>
              <a:ext cx="3725869" cy="1631719"/>
              <a:chOff x="3321043" y="5117382"/>
              <a:chExt cx="3725869" cy="1631719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4198310" y="5439284"/>
                <a:ext cx="2848602" cy="130981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D</a:t>
                </a:r>
                <a:r>
                  <a:rPr lang="en-US" altLang="zh-CN" dirty="0" smtClean="0"/>
                  <a:t>oc</a:t>
                </a:r>
                <a:r>
                  <a:rPr lang="en-US" altLang="zh-CN" dirty="0" smtClean="0"/>
                  <a:t>-topic</a:t>
                </a:r>
                <a:r>
                  <a:rPr lang="en-US" altLang="zh-CN" dirty="0" smtClean="0"/>
                  <a:t>:</a:t>
                </a:r>
                <a:endParaRPr lang="zh-CN" altLang="en-US" dirty="0" smtClean="0"/>
              </a:p>
              <a:p>
                <a:pPr algn="ctr"/>
                <a:r>
                  <a:rPr lang="en-US" altLang="zh-CN" dirty="0" smtClean="0"/>
                  <a:t>Pattern</a:t>
                </a:r>
                <a:r>
                  <a:rPr lang="zh-CN" altLang="en-US" dirty="0" smtClean="0"/>
                  <a:t> </a:t>
                </a:r>
                <a:r>
                  <a:rPr lang="en-US" altLang="zh-CN" dirty="0" err="1" smtClean="0"/>
                  <a:t>recognization</a:t>
                </a:r>
                <a:endParaRPr lang="en-US" dirty="0"/>
              </a:p>
            </p:txBody>
          </p:sp>
          <p:sp>
            <p:nvSpPr>
              <p:cNvPr id="24" name="Right Arrow 23"/>
              <p:cNvSpPr/>
              <p:nvPr/>
            </p:nvSpPr>
            <p:spPr>
              <a:xfrm rot="2359263">
                <a:off x="3321043" y="5117382"/>
                <a:ext cx="918527" cy="33708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5273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329899"/>
            <a:ext cx="8911687" cy="1280890"/>
          </a:xfrm>
        </p:spPr>
        <p:txBody>
          <a:bodyPr/>
          <a:lstStyle/>
          <a:p>
            <a:r>
              <a:rPr lang="en-US" altLang="zh-CN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264555"/>
            <a:ext cx="8915400" cy="3777622"/>
          </a:xfrm>
        </p:spPr>
        <p:txBody>
          <a:bodyPr>
            <a:no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  <a:alpha val="31000"/>
                  </a:schemeClr>
                </a:solidFill>
              </a:rPr>
              <a:t>Introduction</a:t>
            </a:r>
            <a:endParaRPr lang="zh-CN" altLang="en-US" sz="2400" dirty="0">
              <a:solidFill>
                <a:schemeClr val="tx1">
                  <a:lumMod val="75000"/>
                  <a:lumOff val="25000"/>
                  <a:alpha val="31000"/>
                </a:schemeClr>
              </a:solidFill>
            </a:endParaRPr>
          </a:p>
          <a:p>
            <a:pPr marL="0" indent="0">
              <a:buNone/>
            </a:pPr>
            <a:endParaRPr lang="zh-CN" altLang="en-US" sz="2400" dirty="0" smtClean="0"/>
          </a:p>
          <a:p>
            <a:r>
              <a:rPr lang="en-US" altLang="zh-CN" sz="2400" dirty="0"/>
              <a:t>Model</a:t>
            </a:r>
            <a:r>
              <a:rPr lang="zh-CN" altLang="en-US" sz="2400" dirty="0"/>
              <a:t> </a:t>
            </a:r>
            <a:r>
              <a:rPr lang="en-US" altLang="zh-CN" sz="2400" dirty="0"/>
              <a:t>&amp;</a:t>
            </a:r>
            <a:r>
              <a:rPr lang="zh-CN" altLang="en-US" sz="2400" dirty="0"/>
              <a:t> </a:t>
            </a:r>
            <a:r>
              <a:rPr lang="en-US" altLang="zh-CN" sz="2400" dirty="0"/>
              <a:t>Inference</a:t>
            </a:r>
            <a:endParaRPr lang="zh-CN" altLang="en-US" sz="2400" dirty="0"/>
          </a:p>
          <a:p>
            <a:endParaRPr lang="zh-CN" altLang="en-US" sz="2400" dirty="0" smtClean="0"/>
          </a:p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  <a:alpha val="31000"/>
                  </a:schemeClr>
                </a:solidFill>
              </a:rPr>
              <a:t>Experiment</a:t>
            </a:r>
            <a:endParaRPr lang="zh-CN" altLang="en-US" sz="2400" dirty="0">
              <a:solidFill>
                <a:schemeClr val="tx1">
                  <a:lumMod val="75000"/>
                  <a:lumOff val="25000"/>
                  <a:alpha val="31000"/>
                </a:schemeClr>
              </a:solidFill>
            </a:endParaRPr>
          </a:p>
          <a:p>
            <a:endParaRPr lang="zh-CN" altLang="en-US" sz="2400" dirty="0"/>
          </a:p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  <a:alpha val="31000"/>
                  </a:schemeClr>
                </a:solidFill>
              </a:rPr>
              <a:t>Future</a:t>
            </a:r>
            <a:r>
              <a:rPr lang="zh-CN" altLang="en-US" sz="2400" dirty="0" smtClean="0"/>
              <a:t> 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  <a:alpha val="31000"/>
                  </a:schemeClr>
                </a:solidFill>
              </a:rPr>
              <a:t>Work</a:t>
            </a:r>
            <a:endParaRPr lang="zh-CN" altLang="en-US" sz="2400" dirty="0">
              <a:solidFill>
                <a:schemeClr val="tx1">
                  <a:lumMod val="75000"/>
                  <a:lumOff val="25000"/>
                  <a:alpha val="31000"/>
                </a:schemeClr>
              </a:solidFill>
            </a:endParaRPr>
          </a:p>
          <a:p>
            <a:endParaRPr lang="zh-CN" altLang="en-US" sz="2400" dirty="0" smtClean="0"/>
          </a:p>
          <a:p>
            <a:endParaRPr lang="zh-CN" alt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E923-582B-6842-B7A4-18D16E5903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20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1011" y="497526"/>
            <a:ext cx="8911687" cy="945635"/>
          </a:xfrm>
        </p:spPr>
        <p:txBody>
          <a:bodyPr/>
          <a:lstStyle/>
          <a:p>
            <a:r>
              <a:rPr lang="en-US" altLang="zh-CN" dirty="0" smtClean="0"/>
              <a:t>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E923-582B-6842-B7A4-18D16E59034F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011" y="2301446"/>
            <a:ext cx="7298626" cy="33085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11859" y="1443161"/>
            <a:ext cx="1172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altLang="zh-CN" sz="2800" dirty="0" smtClean="0"/>
              <a:t>LDA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9572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428" y="608344"/>
            <a:ext cx="8911687" cy="128089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Our</a:t>
            </a:r>
            <a:r>
              <a:rPr lang="zh-CN" altLang="en-US" dirty="0" smtClean="0"/>
              <a:t> </a:t>
            </a:r>
            <a:r>
              <a:rPr lang="en-US" altLang="zh-CN" dirty="0" smtClean="0"/>
              <a:t>model:</a:t>
            </a:r>
            <a:r>
              <a:rPr lang="zh-CN" altLang="en-US" dirty="0" smtClean="0"/>
              <a:t> </a:t>
            </a:r>
            <a:r>
              <a:rPr lang="en-US" altLang="zh-CN" dirty="0" smtClean="0"/>
              <a:t>Dependency-LDA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E923-582B-6842-B7A4-18D16E59034F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428" y="2048328"/>
            <a:ext cx="5568682" cy="44118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004667" y="2048328"/>
                <a:ext cx="3740643" cy="2855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𝛽</m:t>
                    </m:r>
                    <m:r>
                      <a:rPr lang="en-US" altLang="zh-CN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:</m:t>
                    </m:r>
                    <m:r>
                      <m:rPr>
                        <m:nor/>
                      </m:rPr>
                      <a:rPr lang="en-US" altLang="zh-CN" sz="20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topic</m:t>
                    </m:r>
                    <m:r>
                      <m:rPr>
                        <m:nor/>
                      </m:rPr>
                      <a:rPr lang="en-US" altLang="zh-CN" sz="20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r>
                      <m:rPr>
                        <m:nor/>
                      </m:rPr>
                      <a:rPr lang="en-US" altLang="zh-CN" sz="20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word</m:t>
                    </m:r>
                    <m:r>
                      <m:rPr>
                        <m:nor/>
                      </m:rPr>
                      <a:rPr lang="zh-CN" altLang="en-US" sz="20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0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distribution</m:t>
                    </m:r>
                  </m:oMath>
                </a14:m>
                <a:endParaRPr lang="zh-CN" altLang="en-US" sz="2000" b="0" dirty="0" smtClean="0">
                  <a:ea typeface="Cambria Math" charset="0"/>
                  <a:cs typeface="Cambria Math" charset="0"/>
                </a:endParaRPr>
              </a:p>
              <a:p>
                <a:endParaRPr lang="zh-CN" altLang="en-US" sz="2000" b="0" dirty="0" smtClean="0">
                  <a:ea typeface="Cambria Math" charset="0"/>
                  <a:cs typeface="Cambria Math" charset="0"/>
                </a:endParaRPr>
              </a:p>
              <a:p>
                <a:pPr marL="285750" indent="-285750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zh-CN" alt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𝜂</m:t>
                    </m:r>
                    <m:r>
                      <a:rPr lang="en-US" altLang="zh-CN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:</m:t>
                    </m:r>
                    <m:r>
                      <m:rPr>
                        <m:nor/>
                      </m:rPr>
                      <a:rPr lang="en-US" altLang="zh-CN" sz="20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topic</m:t>
                    </m:r>
                    <m:r>
                      <m:rPr>
                        <m:nor/>
                      </m:rPr>
                      <a:rPr lang="en-US" altLang="zh-CN" sz="20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r>
                      <m:rPr>
                        <m:nor/>
                      </m:rPr>
                      <a:rPr lang="en-US" altLang="zh-CN" sz="20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topic</m:t>
                    </m:r>
                    <m:r>
                      <m:rPr>
                        <m:nor/>
                      </m:rPr>
                      <a:rPr lang="zh-CN" altLang="en-US" sz="20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0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distribution</m:t>
                    </m:r>
                  </m:oMath>
                </a14:m>
                <a:endParaRPr lang="zh-CN" altLang="en-US" sz="2000" b="0" dirty="0" smtClean="0">
                  <a:ea typeface="Cambria Math" charset="0"/>
                  <a:cs typeface="Cambria Math" charset="0"/>
                </a:endParaRPr>
              </a:p>
              <a:p>
                <a:r>
                  <a:rPr lang="zh-CN" altLang="en-US" sz="2000" dirty="0">
                    <a:ea typeface="Cambria Math" charset="0"/>
                    <a:cs typeface="Cambria Math" charset="0"/>
                  </a:rPr>
                  <a:t> </a:t>
                </a:r>
                <a:r>
                  <a:rPr lang="zh-CN" altLang="en-US" sz="2000" dirty="0" smtClean="0">
                    <a:ea typeface="Cambria Math" charset="0"/>
                    <a:cs typeface="Cambria Math" charset="0"/>
                  </a:rPr>
                  <a:t>       </a:t>
                </a:r>
                <a:r>
                  <a:rPr lang="en-US" altLang="zh-CN" sz="2000" dirty="0" smtClean="0">
                    <a:ea typeface="Cambria Math" charset="0"/>
                    <a:cs typeface="Cambria Math" charset="0"/>
                  </a:rPr>
                  <a:t>(transition</a:t>
                </a:r>
                <a:r>
                  <a:rPr lang="zh-CN" altLang="en-US" sz="2000" dirty="0" smtClean="0">
                    <a:ea typeface="Cambria Math" charset="0"/>
                    <a:cs typeface="Cambria Math" charset="0"/>
                  </a:rPr>
                  <a:t> </a:t>
                </a:r>
                <a:r>
                  <a:rPr lang="en-US" altLang="zh-CN" sz="2000" dirty="0" smtClean="0">
                    <a:ea typeface="Cambria Math" charset="0"/>
                    <a:cs typeface="Cambria Math" charset="0"/>
                  </a:rPr>
                  <a:t>matrix)</a:t>
                </a:r>
                <a:endParaRPr lang="zh-CN" altLang="en-US" sz="2000" b="0" dirty="0" smtClean="0">
                  <a:ea typeface="Cambria Math" charset="0"/>
                  <a:cs typeface="Cambria Math" charset="0"/>
                </a:endParaRPr>
              </a:p>
              <a:p>
                <a:endParaRPr lang="zh-CN" altLang="en-US" sz="2000" b="0" dirty="0" smtClean="0">
                  <a:ea typeface="Cambria Math" charset="0"/>
                  <a:cs typeface="Cambria Math" charset="0"/>
                </a:endParaRPr>
              </a:p>
              <a:p>
                <a:pPr marL="285750" indent="-285750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Ω</m:t>
                    </m:r>
                    <m:r>
                      <a:rPr lang="en-US" altLang="zh-CN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:</m:t>
                    </m:r>
                    <m:r>
                      <m:rPr>
                        <m:nor/>
                      </m:rPr>
                      <a:rPr lang="en-US" altLang="zh-CN" sz="20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topic</m:t>
                    </m:r>
                    <m:r>
                      <m:rPr>
                        <m:nor/>
                      </m:rPr>
                      <a:rPr lang="en-US" altLang="zh-CN" sz="20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r>
                      <m:rPr>
                        <m:nor/>
                      </m:rPr>
                      <a:rPr lang="en-US" altLang="zh-CN" sz="20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document</m:t>
                    </m:r>
                    <m:r>
                      <m:rPr>
                        <m:nor/>
                      </m:rPr>
                      <a:rPr lang="zh-CN" altLang="en-US" sz="20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0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distribution</m:t>
                    </m:r>
                  </m:oMath>
                </a14:m>
                <a:endParaRPr lang="zh-CN" altLang="en-US" sz="2000" b="0" dirty="0" smtClean="0">
                  <a:ea typeface="Cambria Math" charset="0"/>
                  <a:cs typeface="Cambria Math" charset="0"/>
                </a:endParaRPr>
              </a:p>
              <a:p>
                <a:pPr marL="285750" indent="-285750">
                  <a:buFont typeface="Arial" charset="0"/>
                  <a:buChar char="•"/>
                </a:pPr>
                <a:endParaRPr lang="zh-CN" altLang="en-US" sz="2000" b="0" dirty="0" smtClean="0">
                  <a:ea typeface="Cambria Math" charset="0"/>
                  <a:cs typeface="Cambria Math" charset="0"/>
                </a:endParaRPr>
              </a:p>
              <a:p>
                <a:pPr marL="285750" indent="-285750">
                  <a:buFont typeface="Arial" charset="0"/>
                  <a:buChar char="•"/>
                </a:pPr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4667" y="2048328"/>
                <a:ext cx="3740643" cy="2855205"/>
              </a:xfrm>
              <a:prstGeom prst="rect">
                <a:avLst/>
              </a:prstGeom>
              <a:blipFill rotWithShape="0">
                <a:blip r:embed="rId4"/>
                <a:stretch>
                  <a:fillRect l="-1466" t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14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1670</TotalTime>
  <Words>879</Words>
  <Application>Microsoft Macintosh PowerPoint</Application>
  <PresentationFormat>Widescreen</PresentationFormat>
  <Paragraphs>229</Paragraphs>
  <Slides>22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Calibri</vt:lpstr>
      <vt:lpstr>Cambria Math</vt:lpstr>
      <vt:lpstr>Century Gothic</vt:lpstr>
      <vt:lpstr>DengXian</vt:lpstr>
      <vt:lpstr>Wingdings 3</vt:lpstr>
      <vt:lpstr>幼圆</vt:lpstr>
      <vt:lpstr>Arial</vt:lpstr>
      <vt:lpstr>Wisp</vt:lpstr>
      <vt:lpstr>Exploring the Dependency Relationship Among Topics</vt:lpstr>
      <vt:lpstr>PowerPoint Presentation</vt:lpstr>
      <vt:lpstr>PowerPoint Presentation</vt:lpstr>
      <vt:lpstr>Outline</vt:lpstr>
      <vt:lpstr>Two kinds of clusters</vt:lpstr>
      <vt:lpstr>Dependency between word cluster and document cluster</vt:lpstr>
      <vt:lpstr>Outline</vt:lpstr>
      <vt:lpstr>Model</vt:lpstr>
      <vt:lpstr>Our model: Dependency-LDA</vt:lpstr>
      <vt:lpstr>Variational EM procedure</vt:lpstr>
      <vt:lpstr>Co-occurrence probability</vt:lpstr>
      <vt:lpstr>Outline</vt:lpstr>
      <vt:lpstr>Experiment Setting</vt:lpstr>
      <vt:lpstr>PowerPoint Presentation</vt:lpstr>
      <vt:lpstr>Topic-based paper recommendation</vt:lpstr>
      <vt:lpstr>Link Prediction ability</vt:lpstr>
      <vt:lpstr>Quality of Learned Topics</vt:lpstr>
      <vt:lpstr>Quality of Learned Topics</vt:lpstr>
      <vt:lpstr>Outline</vt:lpstr>
      <vt:lpstr>Future Plan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Models for Text and Citations: Detecting Relation between Word-Topic and Citation-Topic</dc:title>
  <dc:creator>River459</dc:creator>
  <cp:lastModifiedBy>River459</cp:lastModifiedBy>
  <cp:revision>112</cp:revision>
  <dcterms:created xsi:type="dcterms:W3CDTF">2016-03-25T03:19:02Z</dcterms:created>
  <dcterms:modified xsi:type="dcterms:W3CDTF">2016-05-23T15:17:52Z</dcterms:modified>
</cp:coreProperties>
</file>