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7" r:id="rId4"/>
    <p:sldId id="279" r:id="rId5"/>
    <p:sldId id="280" r:id="rId6"/>
    <p:sldId id="281" r:id="rId7"/>
    <p:sldId id="271" r:id="rId8"/>
    <p:sldId id="287" r:id="rId9"/>
    <p:sldId id="285" r:id="rId10"/>
    <p:sldId id="277" r:id="rId11"/>
    <p:sldId id="282" r:id="rId12"/>
    <p:sldId id="283" r:id="rId13"/>
    <p:sldId id="284" r:id="rId14"/>
    <p:sldId id="278" r:id="rId15"/>
    <p:sldId id="260" r:id="rId16"/>
    <p:sldId id="275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17A"/>
    <a:srgbClr val="BBAC76"/>
    <a:srgbClr val="697A74"/>
    <a:srgbClr val="FDCB82"/>
    <a:srgbClr val="4F434F"/>
    <a:srgbClr val="FA9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559" autoAdjust="0"/>
  </p:normalViewPr>
  <p:slideViewPr>
    <p:cSldViewPr snapToGrid="0">
      <p:cViewPr varScale="1">
        <p:scale>
          <a:sx n="58" d="100"/>
          <a:sy n="58" d="100"/>
        </p:scale>
        <p:origin x="12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8AFD-45CF-4B6E-A130-87C317058002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C91D-79DF-43AC-8402-62D962B9A6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6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Hierarchical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SDAE is a feedforward neural network for learning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representations (encoding) of the input data by learning to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 the clean input itself in the output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C91D-79DF-43AC-8402-62D962B9A6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hierarchical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C91D-79DF-43AC-8402-62D962B9A6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98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probabilistic graph-</a:t>
            </a: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ical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that seamlessly integrates a topic model, latent</a:t>
            </a: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Dirichlet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allocation (LDA) [5], and a model-based CF method,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probabilistic matrix factorization (PMF)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C91D-79DF-43AC-8402-62D962B9A6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66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see that CTR is a strong baseline which beats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DeepMusic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CMF, and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SVDFeature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all datasets even though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DeepMusic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a deep architecture.</a:t>
            </a:r>
          </a:p>
          <a:p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obvious superiority in the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sparse setting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C91D-79DF-43AC-8402-62D962B9A6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31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recall@300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estimation mechanism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results,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CDL with different numbers of layers are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applied to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datasets under both the sparse and dense settings. As we can see, for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citeulike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 and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Netfix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increases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number of layers increases.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the results are somewhat different for the first two datasets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although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are from the same domain. This is due to the different ways in which the datasets were collected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C91D-79DF-43AC-8402-62D962B9A66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82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can be achieved by jointly performing deep representation learning for the content information and collaborative filtering for the ratings (feedback) matrix.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far as we know, CDL is one of the first hierarchical Bayesian model to bridge the gap between state-of-the-art deep learning models and 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C91D-79DF-43AC-8402-62D962B9A66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0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pattFill prst="ltDnDiag">
          <a:fgClr>
            <a:srgbClr val="697A74"/>
          </a:fgClr>
          <a:bgClr>
            <a:srgbClr val="4F434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5724525"/>
            <a:ext cx="12192000" cy="1133475"/>
          </a:xfrm>
          <a:prstGeom prst="rect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rot="10800000">
            <a:off x="5748338" y="5721350"/>
            <a:ext cx="695325" cy="412750"/>
          </a:xfrm>
          <a:prstGeom prst="triangle">
            <a:avLst/>
          </a:prstGeom>
          <a:pattFill prst="ltDnDiag">
            <a:fgClr>
              <a:srgbClr val="697A74"/>
            </a:fgClr>
            <a:bgClr>
              <a:srgbClr val="4F434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970501" y="5384647"/>
            <a:ext cx="250999" cy="400018"/>
            <a:chOff x="5950141" y="5407218"/>
            <a:chExt cx="284294" cy="453081"/>
          </a:xfrm>
          <a:solidFill>
            <a:schemeClr val="bg1"/>
          </a:solidFill>
        </p:grpSpPr>
        <p:sp>
          <p:nvSpPr>
            <p:cNvPr id="7" name="L 形 6"/>
            <p:cNvSpPr/>
            <p:nvPr/>
          </p:nvSpPr>
          <p:spPr>
            <a:xfrm rot="18900000">
              <a:off x="5957566" y="5583430"/>
              <a:ext cx="276869" cy="276869"/>
            </a:xfrm>
            <a:prstGeom prst="corner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L 形 7"/>
            <p:cNvSpPr/>
            <p:nvPr/>
          </p:nvSpPr>
          <p:spPr>
            <a:xfrm rot="18900000">
              <a:off x="5950141" y="5407218"/>
              <a:ext cx="276869" cy="276869"/>
            </a:xfrm>
            <a:prstGeom prst="corner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A78A-7C56-4ECC-AA09-4F599135F941}" type="datetimeFigureOut">
              <a:rPr lang="zh-CN" altLang="en-US"/>
              <a:pPr>
                <a:defRPr/>
              </a:pPr>
              <a:t>2016/5/23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791F-470E-477C-884D-8F2C1B37A3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4D92-C7B8-4D31-A378-8C63BB830CC2}" type="datetimeFigureOut">
              <a:rPr lang="zh-CN" altLang="en-US"/>
              <a:pPr>
                <a:defRPr/>
              </a:pPr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A8E1-7D2F-4EB7-9CD6-54986E4E86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34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pattFill prst="ltDnDiag">
          <a:fgClr>
            <a:srgbClr val="697A74"/>
          </a:fgClr>
          <a:bgClr>
            <a:srgbClr val="4F434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9050"/>
            <a:ext cx="12192000" cy="2819400"/>
          </a:xfrm>
          <a:prstGeom prst="rect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rot="10800000">
            <a:off x="5748338" y="2727325"/>
            <a:ext cx="695325" cy="412750"/>
          </a:xfrm>
          <a:prstGeom prst="triangle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85950" y="4589463"/>
            <a:ext cx="84201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B4B17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2B4F-7E80-4D15-9894-31901CCF8415}" type="datetimeFigureOut">
              <a:rPr lang="zh-CN" altLang="en-US"/>
              <a:pPr>
                <a:defRPr/>
              </a:pPr>
              <a:t>2016/5/23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ED9C-88DF-4450-834C-BC7FA8CC4A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49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4F4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flipV="1">
            <a:off x="0" y="6496050"/>
            <a:ext cx="12192000" cy="361950"/>
          </a:xfrm>
          <a:prstGeom prst="rect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 rot="10800000">
            <a:off x="5921375" y="6496050"/>
            <a:ext cx="349250" cy="206375"/>
          </a:xfrm>
          <a:prstGeom prst="triangle">
            <a:avLst/>
          </a:prstGeom>
          <a:solidFill>
            <a:srgbClr val="4F4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3863-F7AE-4E3D-83F1-AE5A15617D16}" type="datetimeFigureOut">
              <a:rPr lang="zh-CN" altLang="en-US"/>
              <a:pPr>
                <a:defRPr/>
              </a:pPr>
              <a:t>2016/5/23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0D4A-B24A-481C-BF8B-2C8AACE070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81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0161-2D47-4387-BAFF-D3400579C41F}" type="datetimeFigureOut">
              <a:rPr lang="zh-CN" altLang="en-US"/>
              <a:pPr>
                <a:defRPr/>
              </a:pPr>
              <a:t>2016/5/23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84F4-2276-48EF-8D59-81CDB88642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7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E1F2DF-3303-4333-BB9F-0615E241835F}" type="datetimeFigureOut">
              <a:rPr lang="zh-CN" altLang="en-US"/>
              <a:pPr>
                <a:defRPr/>
              </a:pPr>
              <a:t>2016/5/23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4B6732-FEAE-4C45-93D6-5CCE798F17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70" r:id="rId3"/>
    <p:sldLayoutId id="2147483671" r:id="rId4"/>
    <p:sldLayoutId id="214748366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24753" y="1534844"/>
            <a:ext cx="10234411" cy="2387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zh-CN" sz="5400" b="1" dirty="0" smtClean="0">
                <a:solidFill>
                  <a:srgbClr val="FA9A60"/>
                </a:solidFill>
                <a:latin typeface="+mj-ea"/>
              </a:rPr>
              <a:t>Collaborative Deep Learning for Recommender System</a:t>
            </a:r>
            <a:r>
              <a:rPr lang="en-US" altLang="zh-CN" sz="5400" b="1" dirty="0" smtClean="0"/>
              <a:t/>
            </a:r>
            <a:br>
              <a:rPr lang="en-US" altLang="zh-CN" sz="5400" b="1" dirty="0" smtClean="0"/>
            </a:br>
            <a:r>
              <a:rPr lang="en-US" altLang="zh-CN" sz="2800" i="1" dirty="0"/>
              <a:t>Course Project of </a:t>
            </a:r>
            <a:r>
              <a:rPr lang="en-US" altLang="zh-CN" sz="2800" i="1" dirty="0" smtClean="0"/>
              <a:t>the Mobile </a:t>
            </a:r>
            <a:r>
              <a:rPr lang="en-US" altLang="zh-CN" sz="2800" i="1" dirty="0"/>
              <a:t>Internet </a:t>
            </a:r>
            <a:endParaRPr lang="zh-CN" altLang="en-US" sz="3600" i="1" dirty="0"/>
          </a:p>
        </p:txBody>
      </p:sp>
      <p:sp>
        <p:nvSpPr>
          <p:cNvPr id="3" name="文本框 2"/>
          <p:cNvSpPr txBox="1"/>
          <p:nvPr/>
        </p:nvSpPr>
        <p:spPr>
          <a:xfrm>
            <a:off x="9659155" y="4493555"/>
            <a:ext cx="307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Hanyun Xu</a:t>
            </a: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2016/05/23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latin typeface="+mj-ea"/>
              </a:rPr>
              <a:t>Experiment Result</a:t>
            </a:r>
            <a:endParaRPr lang="zh-CN" alt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9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cap="all" dirty="0" smtClean="0">
                <a:solidFill>
                  <a:schemeClr val="bg1"/>
                </a:solidFill>
              </a:rPr>
              <a:t>Dataset &amp; baselines</a:t>
            </a:r>
            <a:endParaRPr lang="zh-CN" altLang="en-US" sz="3600" dirty="0">
              <a:solidFill>
                <a:srgbClr val="FDCB82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838200" y="1835150"/>
            <a:ext cx="1333500" cy="1333500"/>
          </a:xfrm>
          <a:prstGeom prst="ellipse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343400" y="1835150"/>
            <a:ext cx="1333500" cy="1333500"/>
          </a:xfrm>
          <a:prstGeom prst="ellipse">
            <a:avLst/>
          </a:prstGeom>
          <a:solidFill>
            <a:srgbClr val="B4B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590800" y="1835150"/>
            <a:ext cx="1333500" cy="1333500"/>
          </a:xfrm>
          <a:prstGeom prst="ellipse">
            <a:avLst/>
          </a:prstGeom>
          <a:solidFill>
            <a:srgbClr val="FD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43" name="组合 59"/>
          <p:cNvGrpSpPr>
            <a:grpSpLocks/>
          </p:cNvGrpSpPr>
          <p:nvPr/>
        </p:nvGrpSpPr>
        <p:grpSpPr bwMode="auto">
          <a:xfrm flipH="1">
            <a:off x="6513513" y="3917950"/>
            <a:ext cx="4838700" cy="1333500"/>
            <a:chOff x="4760913" y="3918449"/>
            <a:chExt cx="4838700" cy="1333500"/>
          </a:xfrm>
        </p:grpSpPr>
        <p:sp>
          <p:nvSpPr>
            <p:cNvPr id="8" name="椭圆 7"/>
            <p:cNvSpPr/>
            <p:nvPr/>
          </p:nvSpPr>
          <p:spPr>
            <a:xfrm>
              <a:off x="4760913" y="3918449"/>
              <a:ext cx="1333500" cy="1333500"/>
            </a:xfrm>
            <a:prstGeom prst="ellipse">
              <a:avLst/>
            </a:prstGeom>
            <a:solidFill>
              <a:srgbClr val="FA9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266113" y="3918449"/>
              <a:ext cx="1333500" cy="1333500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513513" y="3918449"/>
              <a:ext cx="1333500" cy="1333500"/>
            </a:xfrm>
            <a:prstGeom prst="ellipse">
              <a:avLst/>
            </a:prstGeom>
            <a:solidFill>
              <a:srgbClr val="FDC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344" name="Freeform 77"/>
          <p:cNvSpPr>
            <a:spLocks noEditPoints="1"/>
          </p:cNvSpPr>
          <p:nvPr/>
        </p:nvSpPr>
        <p:spPr bwMode="auto">
          <a:xfrm>
            <a:off x="1085850" y="2076450"/>
            <a:ext cx="838200" cy="850900"/>
          </a:xfrm>
          <a:custGeom>
            <a:avLst/>
            <a:gdLst>
              <a:gd name="T0" fmla="*/ 2075877622 w 217"/>
              <a:gd name="T1" fmla="*/ 1584535101 h 219"/>
              <a:gd name="T2" fmla="*/ 2001204431 w 217"/>
              <a:gd name="T3" fmla="*/ 1403444931 h 219"/>
              <a:gd name="T4" fmla="*/ 2001204431 w 217"/>
              <a:gd name="T5" fmla="*/ 633815595 h 219"/>
              <a:gd name="T6" fmla="*/ 2075877622 w 217"/>
              <a:gd name="T7" fmla="*/ 528179662 h 219"/>
              <a:gd name="T8" fmla="*/ 2105747671 w 217"/>
              <a:gd name="T9" fmla="*/ 528179662 h 219"/>
              <a:gd name="T10" fmla="*/ 2105747671 w 217"/>
              <a:gd name="T11" fmla="*/ 181090170 h 219"/>
              <a:gd name="T12" fmla="*/ 2075877622 w 217"/>
              <a:gd name="T13" fmla="*/ 181090170 h 219"/>
              <a:gd name="T14" fmla="*/ 2075877622 w 217"/>
              <a:gd name="T15" fmla="*/ 181090170 h 219"/>
              <a:gd name="T16" fmla="*/ 1612913110 w 217"/>
              <a:gd name="T17" fmla="*/ 0 h 219"/>
              <a:gd name="T18" fmla="*/ 1149948597 w 217"/>
              <a:gd name="T19" fmla="*/ 181090170 h 219"/>
              <a:gd name="T20" fmla="*/ 1149948597 w 217"/>
              <a:gd name="T21" fmla="*/ 181090170 h 219"/>
              <a:gd name="T22" fmla="*/ 1149948597 w 217"/>
              <a:gd name="T23" fmla="*/ 181090170 h 219"/>
              <a:gd name="T24" fmla="*/ 1149948597 w 217"/>
              <a:gd name="T25" fmla="*/ 528179662 h 219"/>
              <a:gd name="T26" fmla="*/ 1149948597 w 217"/>
              <a:gd name="T27" fmla="*/ 528179662 h 219"/>
              <a:gd name="T28" fmla="*/ 1284358023 w 217"/>
              <a:gd name="T29" fmla="*/ 633815595 h 219"/>
              <a:gd name="T30" fmla="*/ 1284358023 w 217"/>
              <a:gd name="T31" fmla="*/ 1403444931 h 219"/>
              <a:gd name="T32" fmla="*/ 1179814783 w 217"/>
              <a:gd name="T33" fmla="*/ 1584535101 h 219"/>
              <a:gd name="T34" fmla="*/ 448031419 w 217"/>
              <a:gd name="T35" fmla="*/ 2147483646 h 219"/>
              <a:gd name="T36" fmla="*/ 1627846203 w 217"/>
              <a:gd name="T37" fmla="*/ 2147483646 h 219"/>
              <a:gd name="T38" fmla="*/ 2147483646 w 217"/>
              <a:gd name="T39" fmla="*/ 2147483646 h 219"/>
              <a:gd name="T40" fmla="*/ 2075877622 w 217"/>
              <a:gd name="T41" fmla="*/ 1584535101 h 219"/>
              <a:gd name="T42" fmla="*/ 2046007573 w 217"/>
              <a:gd name="T43" fmla="*/ 2147483646 h 219"/>
              <a:gd name="T44" fmla="*/ 2147483646 w 217"/>
              <a:gd name="T45" fmla="*/ 2147483646 h 219"/>
              <a:gd name="T46" fmla="*/ 2120680764 w 217"/>
              <a:gd name="T47" fmla="*/ 1901442898 h 219"/>
              <a:gd name="T48" fmla="*/ 2147483646 w 217"/>
              <a:gd name="T49" fmla="*/ 2147483646 h 219"/>
              <a:gd name="T50" fmla="*/ 2046007573 w 217"/>
              <a:gd name="T51" fmla="*/ 2147483646 h 2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7" h="219">
                <a:moveTo>
                  <a:pt x="139" y="105"/>
                </a:moveTo>
                <a:cubicBezTo>
                  <a:pt x="139" y="105"/>
                  <a:pt x="134" y="103"/>
                  <a:pt x="134" y="93"/>
                </a:cubicBezTo>
                <a:cubicBezTo>
                  <a:pt x="134" y="84"/>
                  <a:pt x="134" y="52"/>
                  <a:pt x="134" y="42"/>
                </a:cubicBezTo>
                <a:cubicBezTo>
                  <a:pt x="137" y="40"/>
                  <a:pt x="139" y="37"/>
                  <a:pt x="139" y="35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39" y="5"/>
                  <a:pt x="126" y="0"/>
                  <a:pt x="108" y="0"/>
                </a:cubicBezTo>
                <a:cubicBezTo>
                  <a:pt x="91" y="0"/>
                  <a:pt x="77" y="5"/>
                  <a:pt x="77" y="12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77" y="35"/>
                  <a:pt x="77" y="35"/>
                  <a:pt x="77" y="35"/>
                </a:cubicBezTo>
                <a:cubicBezTo>
                  <a:pt x="78" y="38"/>
                  <a:pt x="80" y="40"/>
                  <a:pt x="86" y="42"/>
                </a:cubicBezTo>
                <a:cubicBezTo>
                  <a:pt x="86" y="53"/>
                  <a:pt x="86" y="85"/>
                  <a:pt x="86" y="93"/>
                </a:cubicBezTo>
                <a:cubicBezTo>
                  <a:pt x="86" y="103"/>
                  <a:pt x="79" y="105"/>
                  <a:pt x="79" y="105"/>
                </a:cubicBezTo>
                <a:cubicBezTo>
                  <a:pt x="68" y="112"/>
                  <a:pt x="0" y="180"/>
                  <a:pt x="30" y="200"/>
                </a:cubicBezTo>
                <a:cubicBezTo>
                  <a:pt x="56" y="219"/>
                  <a:pt x="100" y="218"/>
                  <a:pt x="109" y="218"/>
                </a:cubicBezTo>
                <a:cubicBezTo>
                  <a:pt x="118" y="218"/>
                  <a:pt x="161" y="219"/>
                  <a:pt x="188" y="200"/>
                </a:cubicBezTo>
                <a:cubicBezTo>
                  <a:pt x="217" y="180"/>
                  <a:pt x="151" y="112"/>
                  <a:pt x="139" y="105"/>
                </a:cubicBezTo>
                <a:close/>
                <a:moveTo>
                  <a:pt x="137" y="201"/>
                </a:moveTo>
                <a:cubicBezTo>
                  <a:pt x="137" y="201"/>
                  <a:pt x="171" y="195"/>
                  <a:pt x="172" y="177"/>
                </a:cubicBezTo>
                <a:cubicBezTo>
                  <a:pt x="174" y="159"/>
                  <a:pt x="142" y="126"/>
                  <a:pt x="142" y="126"/>
                </a:cubicBezTo>
                <a:cubicBezTo>
                  <a:pt x="142" y="126"/>
                  <a:pt x="183" y="158"/>
                  <a:pt x="183" y="179"/>
                </a:cubicBezTo>
                <a:cubicBezTo>
                  <a:pt x="183" y="201"/>
                  <a:pt x="137" y="201"/>
                  <a:pt x="137" y="20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45" name="组合 12"/>
          <p:cNvGrpSpPr>
            <a:grpSpLocks/>
          </p:cNvGrpSpPr>
          <p:nvPr/>
        </p:nvGrpSpPr>
        <p:grpSpPr bwMode="auto">
          <a:xfrm>
            <a:off x="3046413" y="2090738"/>
            <a:ext cx="422275" cy="822325"/>
            <a:chOff x="4230688" y="1919288"/>
            <a:chExt cx="198437" cy="385763"/>
          </a:xfrm>
        </p:grpSpPr>
        <p:sp>
          <p:nvSpPr>
            <p:cNvPr id="14384" name="Freeform 91"/>
            <p:cNvSpPr>
              <a:spLocks/>
            </p:cNvSpPr>
            <p:nvPr/>
          </p:nvSpPr>
          <p:spPr bwMode="auto">
            <a:xfrm>
              <a:off x="4235450" y="1974851"/>
              <a:ext cx="69850" cy="296863"/>
            </a:xfrm>
            <a:custGeom>
              <a:avLst/>
              <a:gdLst>
                <a:gd name="T0" fmla="*/ 110886875 w 44"/>
                <a:gd name="T1" fmla="*/ 378024074 h 187"/>
                <a:gd name="T2" fmla="*/ 75604688 w 44"/>
                <a:gd name="T3" fmla="*/ 471270806 h 187"/>
                <a:gd name="T4" fmla="*/ 32762825 w 44"/>
                <a:gd name="T5" fmla="*/ 471270806 h 187"/>
                <a:gd name="T6" fmla="*/ 0 w 44"/>
                <a:gd name="T7" fmla="*/ 378024074 h 187"/>
                <a:gd name="T8" fmla="*/ 0 w 44"/>
                <a:gd name="T9" fmla="*/ 0 h 187"/>
                <a:gd name="T10" fmla="*/ 110886875 w 44"/>
                <a:gd name="T11" fmla="*/ 0 h 187"/>
                <a:gd name="T12" fmla="*/ 110886875 w 44"/>
                <a:gd name="T13" fmla="*/ 378024074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87">
                  <a:moveTo>
                    <a:pt x="44" y="150"/>
                  </a:moveTo>
                  <a:lnTo>
                    <a:pt x="30" y="187"/>
                  </a:lnTo>
                  <a:lnTo>
                    <a:pt x="13" y="187"/>
                  </a:lnTo>
                  <a:lnTo>
                    <a:pt x="0" y="15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5" name="Freeform 92"/>
            <p:cNvSpPr>
              <a:spLocks/>
            </p:cNvSpPr>
            <p:nvPr/>
          </p:nvSpPr>
          <p:spPr bwMode="auto">
            <a:xfrm>
              <a:off x="4235450" y="1919288"/>
              <a:ext cx="69850" cy="85725"/>
            </a:xfrm>
            <a:custGeom>
              <a:avLst/>
              <a:gdLst>
                <a:gd name="T0" fmla="*/ 110886875 w 44"/>
                <a:gd name="T1" fmla="*/ 80645000 h 54"/>
                <a:gd name="T2" fmla="*/ 55443438 w 44"/>
                <a:gd name="T3" fmla="*/ 136088438 h 54"/>
                <a:gd name="T4" fmla="*/ 52924075 w 44"/>
                <a:gd name="T5" fmla="*/ 136088438 h 54"/>
                <a:gd name="T6" fmla="*/ 0 w 44"/>
                <a:gd name="T7" fmla="*/ 80645000 h 54"/>
                <a:gd name="T8" fmla="*/ 0 w 44"/>
                <a:gd name="T9" fmla="*/ 30241875 h 54"/>
                <a:gd name="T10" fmla="*/ 52924075 w 44"/>
                <a:gd name="T11" fmla="*/ 7561263 h 54"/>
                <a:gd name="T12" fmla="*/ 55443438 w 44"/>
                <a:gd name="T13" fmla="*/ 7561263 h 54"/>
                <a:gd name="T14" fmla="*/ 110886875 w 44"/>
                <a:gd name="T15" fmla="*/ 30241875 h 54"/>
                <a:gd name="T16" fmla="*/ 110886875 w 44"/>
                <a:gd name="T17" fmla="*/ 8064500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Rectangle 93"/>
            <p:cNvSpPr>
              <a:spLocks noChangeArrowheads="1"/>
            </p:cNvSpPr>
            <p:nvPr/>
          </p:nvSpPr>
          <p:spPr bwMode="auto">
            <a:xfrm>
              <a:off x="4230688" y="1954213"/>
              <a:ext cx="77787" cy="746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4387" name="Freeform 94"/>
            <p:cNvSpPr>
              <a:spLocks/>
            </p:cNvSpPr>
            <p:nvPr/>
          </p:nvSpPr>
          <p:spPr bwMode="auto">
            <a:xfrm>
              <a:off x="4256088" y="2262188"/>
              <a:ext cx="26987" cy="42863"/>
            </a:xfrm>
            <a:custGeom>
              <a:avLst/>
              <a:gdLst>
                <a:gd name="T0" fmla="*/ 0 w 17"/>
                <a:gd name="T1" fmla="*/ 12601722 h 27"/>
                <a:gd name="T2" fmla="*/ 15120657 w 17"/>
                <a:gd name="T3" fmla="*/ 52924692 h 27"/>
                <a:gd name="T4" fmla="*/ 42841069 w 17"/>
                <a:gd name="T5" fmla="*/ 15121114 h 27"/>
                <a:gd name="T6" fmla="*/ 0 w 17"/>
                <a:gd name="T7" fmla="*/ 12601722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8" name="Freeform 103"/>
            <p:cNvSpPr>
              <a:spLocks/>
            </p:cNvSpPr>
            <p:nvPr/>
          </p:nvSpPr>
          <p:spPr bwMode="auto">
            <a:xfrm>
              <a:off x="4340225" y="1974851"/>
              <a:ext cx="69850" cy="296863"/>
            </a:xfrm>
            <a:custGeom>
              <a:avLst/>
              <a:gdLst>
                <a:gd name="T0" fmla="*/ 110886875 w 44"/>
                <a:gd name="T1" fmla="*/ 378024074 h 187"/>
                <a:gd name="T2" fmla="*/ 75604688 w 44"/>
                <a:gd name="T3" fmla="*/ 471270806 h 187"/>
                <a:gd name="T4" fmla="*/ 35282188 w 44"/>
                <a:gd name="T5" fmla="*/ 471270806 h 187"/>
                <a:gd name="T6" fmla="*/ 0 w 44"/>
                <a:gd name="T7" fmla="*/ 378024074 h 187"/>
                <a:gd name="T8" fmla="*/ 0 w 44"/>
                <a:gd name="T9" fmla="*/ 0 h 187"/>
                <a:gd name="T10" fmla="*/ 110886875 w 44"/>
                <a:gd name="T11" fmla="*/ 0 h 187"/>
                <a:gd name="T12" fmla="*/ 110886875 w 44"/>
                <a:gd name="T13" fmla="*/ 378024074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87">
                  <a:moveTo>
                    <a:pt x="44" y="150"/>
                  </a:moveTo>
                  <a:lnTo>
                    <a:pt x="30" y="187"/>
                  </a:lnTo>
                  <a:lnTo>
                    <a:pt x="14" y="187"/>
                  </a:lnTo>
                  <a:lnTo>
                    <a:pt x="0" y="15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9" name="Freeform 104"/>
            <p:cNvSpPr>
              <a:spLocks/>
            </p:cNvSpPr>
            <p:nvPr/>
          </p:nvSpPr>
          <p:spPr bwMode="auto">
            <a:xfrm>
              <a:off x="4340225" y="1919288"/>
              <a:ext cx="69850" cy="85725"/>
            </a:xfrm>
            <a:custGeom>
              <a:avLst/>
              <a:gdLst>
                <a:gd name="T0" fmla="*/ 110886875 w 44"/>
                <a:gd name="T1" fmla="*/ 80645000 h 54"/>
                <a:gd name="T2" fmla="*/ 55443438 w 44"/>
                <a:gd name="T3" fmla="*/ 136088438 h 54"/>
                <a:gd name="T4" fmla="*/ 55443438 w 44"/>
                <a:gd name="T5" fmla="*/ 136088438 h 54"/>
                <a:gd name="T6" fmla="*/ 0 w 44"/>
                <a:gd name="T7" fmla="*/ 80645000 h 54"/>
                <a:gd name="T8" fmla="*/ 0 w 44"/>
                <a:gd name="T9" fmla="*/ 30241875 h 54"/>
                <a:gd name="T10" fmla="*/ 55443438 w 44"/>
                <a:gd name="T11" fmla="*/ 7561263 h 54"/>
                <a:gd name="T12" fmla="*/ 55443438 w 44"/>
                <a:gd name="T13" fmla="*/ 7561263 h 54"/>
                <a:gd name="T14" fmla="*/ 110886875 w 44"/>
                <a:gd name="T15" fmla="*/ 30241875 h 54"/>
                <a:gd name="T16" fmla="*/ 110886875 w 44"/>
                <a:gd name="T17" fmla="*/ 8064500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9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9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4" y="3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0" name="Rectangle 105"/>
            <p:cNvSpPr>
              <a:spLocks noChangeArrowheads="1"/>
            </p:cNvSpPr>
            <p:nvPr/>
          </p:nvSpPr>
          <p:spPr bwMode="auto">
            <a:xfrm>
              <a:off x="4335463" y="1954213"/>
              <a:ext cx="77787" cy="7461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4391" name="Freeform 106"/>
            <p:cNvSpPr>
              <a:spLocks/>
            </p:cNvSpPr>
            <p:nvPr/>
          </p:nvSpPr>
          <p:spPr bwMode="auto">
            <a:xfrm>
              <a:off x="4360863" y="2262188"/>
              <a:ext cx="26987" cy="42863"/>
            </a:xfrm>
            <a:custGeom>
              <a:avLst/>
              <a:gdLst>
                <a:gd name="T0" fmla="*/ 0 w 17"/>
                <a:gd name="T1" fmla="*/ 12601722 h 27"/>
                <a:gd name="T2" fmla="*/ 15120657 w 17"/>
                <a:gd name="T3" fmla="*/ 52924692 h 27"/>
                <a:gd name="T4" fmla="*/ 42841069 w 17"/>
                <a:gd name="T5" fmla="*/ 15121114 h 27"/>
                <a:gd name="T6" fmla="*/ 0 w 17"/>
                <a:gd name="T7" fmla="*/ 12601722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7"/>
                    <a:pt x="6" y="21"/>
                  </a:cubicBezTo>
                  <a:cubicBezTo>
                    <a:pt x="8" y="24"/>
                    <a:pt x="10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2" name="Freeform 107"/>
            <p:cNvSpPr>
              <a:spLocks/>
            </p:cNvSpPr>
            <p:nvPr/>
          </p:nvSpPr>
          <p:spPr bwMode="auto">
            <a:xfrm>
              <a:off x="4405313" y="1968501"/>
              <a:ext cx="23812" cy="150813"/>
            </a:xfrm>
            <a:custGeom>
              <a:avLst/>
              <a:gdLst>
                <a:gd name="T0" fmla="*/ 0 w 15"/>
                <a:gd name="T1" fmla="*/ 0 h 94"/>
                <a:gd name="T2" fmla="*/ 32760550 w 15"/>
                <a:gd name="T3" fmla="*/ 28314339 h 94"/>
                <a:gd name="T4" fmla="*/ 35281447 w 15"/>
                <a:gd name="T5" fmla="*/ 229092969 h 94"/>
                <a:gd name="T6" fmla="*/ 22680136 w 15"/>
                <a:gd name="T7" fmla="*/ 241963415 h 94"/>
                <a:gd name="T8" fmla="*/ 22680136 w 15"/>
                <a:gd name="T9" fmla="*/ 84944620 h 94"/>
                <a:gd name="T10" fmla="*/ 10080413 w 15"/>
                <a:gd name="T11" fmla="*/ 66925675 h 94"/>
                <a:gd name="T12" fmla="*/ 0 w 15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94">
                  <a:moveTo>
                    <a:pt x="0" y="0"/>
                  </a:moveTo>
                  <a:cubicBezTo>
                    <a:pt x="0" y="0"/>
                    <a:pt x="12" y="6"/>
                    <a:pt x="13" y="11"/>
                  </a:cubicBezTo>
                  <a:cubicBezTo>
                    <a:pt x="14" y="15"/>
                    <a:pt x="14" y="89"/>
                    <a:pt x="14" y="89"/>
                  </a:cubicBezTo>
                  <a:cubicBezTo>
                    <a:pt x="14" y="89"/>
                    <a:pt x="15" y="94"/>
                    <a:pt x="9" y="9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6" name="组合 22"/>
          <p:cNvGrpSpPr>
            <a:grpSpLocks/>
          </p:cNvGrpSpPr>
          <p:nvPr/>
        </p:nvGrpSpPr>
        <p:grpSpPr bwMode="auto">
          <a:xfrm>
            <a:off x="4719638" y="2070100"/>
            <a:ext cx="582612" cy="865188"/>
            <a:chOff x="5057775" y="2416176"/>
            <a:chExt cx="274637" cy="407988"/>
          </a:xfrm>
        </p:grpSpPr>
        <p:sp>
          <p:nvSpPr>
            <p:cNvPr id="14379" name="Oval 114"/>
            <p:cNvSpPr>
              <a:spLocks noChangeArrowheads="1"/>
            </p:cNvSpPr>
            <p:nvPr/>
          </p:nvSpPr>
          <p:spPr bwMode="auto">
            <a:xfrm>
              <a:off x="5153025" y="2451101"/>
              <a:ext cx="92075" cy="9366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4380" name="Freeform 115"/>
            <p:cNvSpPr>
              <a:spLocks/>
            </p:cNvSpPr>
            <p:nvPr/>
          </p:nvSpPr>
          <p:spPr bwMode="auto">
            <a:xfrm>
              <a:off x="5184775" y="2520951"/>
              <a:ext cx="147637" cy="303213"/>
            </a:xfrm>
            <a:custGeom>
              <a:avLst/>
              <a:gdLst>
                <a:gd name="T0" fmla="*/ 0 w 92"/>
                <a:gd name="T1" fmla="*/ 12601596 h 191"/>
                <a:gd name="T2" fmla="*/ 157088978 w 92"/>
                <a:gd name="T3" fmla="*/ 415827261 h 191"/>
                <a:gd name="T4" fmla="*/ 229195209 w 92"/>
                <a:gd name="T5" fmla="*/ 481351431 h 191"/>
                <a:gd name="T6" fmla="*/ 51504451 w 92"/>
                <a:gd name="T7" fmla="*/ 0 h 191"/>
                <a:gd name="T8" fmla="*/ 0 w 92"/>
                <a:gd name="T9" fmla="*/ 12601596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191">
                  <a:moveTo>
                    <a:pt x="0" y="5"/>
                  </a:moveTo>
                  <a:cubicBezTo>
                    <a:pt x="0" y="6"/>
                    <a:pt x="61" y="165"/>
                    <a:pt x="61" y="165"/>
                  </a:cubicBezTo>
                  <a:cubicBezTo>
                    <a:pt x="61" y="165"/>
                    <a:pt x="86" y="191"/>
                    <a:pt x="89" y="191"/>
                  </a:cubicBezTo>
                  <a:cubicBezTo>
                    <a:pt x="92" y="191"/>
                    <a:pt x="20" y="0"/>
                    <a:pt x="2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Freeform 116"/>
            <p:cNvSpPr>
              <a:spLocks/>
            </p:cNvSpPr>
            <p:nvPr/>
          </p:nvSpPr>
          <p:spPr bwMode="auto">
            <a:xfrm>
              <a:off x="5057775" y="2520951"/>
              <a:ext cx="155575" cy="298450"/>
            </a:xfrm>
            <a:custGeom>
              <a:avLst/>
              <a:gdLst>
                <a:gd name="T0" fmla="*/ 244455950 w 98"/>
                <a:gd name="T1" fmla="*/ 22682200 h 188"/>
                <a:gd name="T2" fmla="*/ 65524063 w 98"/>
                <a:gd name="T3" fmla="*/ 408265313 h 188"/>
                <a:gd name="T4" fmla="*/ 0 w 98"/>
                <a:gd name="T5" fmla="*/ 473789375 h 188"/>
                <a:gd name="T6" fmla="*/ 17641888 w 98"/>
                <a:gd name="T7" fmla="*/ 385584700 h 188"/>
                <a:gd name="T8" fmla="*/ 191531875 w 98"/>
                <a:gd name="T9" fmla="*/ 0 h 188"/>
                <a:gd name="T10" fmla="*/ 246975313 w 98"/>
                <a:gd name="T11" fmla="*/ 17641888 h 188"/>
                <a:gd name="T12" fmla="*/ 244455950 w 98"/>
                <a:gd name="T13" fmla="*/ 22682200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188">
                  <a:moveTo>
                    <a:pt x="97" y="9"/>
                  </a:moveTo>
                  <a:lnTo>
                    <a:pt x="26" y="162"/>
                  </a:lnTo>
                  <a:lnTo>
                    <a:pt x="0" y="188"/>
                  </a:lnTo>
                  <a:lnTo>
                    <a:pt x="7" y="153"/>
                  </a:lnTo>
                  <a:lnTo>
                    <a:pt x="76" y="0"/>
                  </a:lnTo>
                  <a:lnTo>
                    <a:pt x="98" y="7"/>
                  </a:lnTo>
                  <a:lnTo>
                    <a:pt x="97" y="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Freeform 117"/>
            <p:cNvSpPr>
              <a:spLocks/>
            </p:cNvSpPr>
            <p:nvPr/>
          </p:nvSpPr>
          <p:spPr bwMode="auto">
            <a:xfrm>
              <a:off x="5057775" y="2520951"/>
              <a:ext cx="155575" cy="298450"/>
            </a:xfrm>
            <a:custGeom>
              <a:avLst/>
              <a:gdLst>
                <a:gd name="T0" fmla="*/ 244455950 w 98"/>
                <a:gd name="T1" fmla="*/ 22682200 h 188"/>
                <a:gd name="T2" fmla="*/ 65524063 w 98"/>
                <a:gd name="T3" fmla="*/ 408265313 h 188"/>
                <a:gd name="T4" fmla="*/ 0 w 98"/>
                <a:gd name="T5" fmla="*/ 473789375 h 188"/>
                <a:gd name="T6" fmla="*/ 17641888 w 98"/>
                <a:gd name="T7" fmla="*/ 385584700 h 188"/>
                <a:gd name="T8" fmla="*/ 191531875 w 98"/>
                <a:gd name="T9" fmla="*/ 0 h 188"/>
                <a:gd name="T10" fmla="*/ 246975313 w 98"/>
                <a:gd name="T11" fmla="*/ 17641888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188">
                  <a:moveTo>
                    <a:pt x="97" y="9"/>
                  </a:moveTo>
                  <a:lnTo>
                    <a:pt x="26" y="162"/>
                  </a:lnTo>
                  <a:lnTo>
                    <a:pt x="0" y="188"/>
                  </a:lnTo>
                  <a:lnTo>
                    <a:pt x="7" y="153"/>
                  </a:lnTo>
                  <a:lnTo>
                    <a:pt x="76" y="0"/>
                  </a:lnTo>
                  <a:lnTo>
                    <a:pt x="98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3" name="Freeform 118"/>
            <p:cNvSpPr>
              <a:spLocks/>
            </p:cNvSpPr>
            <p:nvPr/>
          </p:nvSpPr>
          <p:spPr bwMode="auto">
            <a:xfrm>
              <a:off x="5194300" y="2416176"/>
              <a:ext cx="20637" cy="50800"/>
            </a:xfrm>
            <a:custGeom>
              <a:avLst/>
              <a:gdLst>
                <a:gd name="T0" fmla="*/ 32760444 w 13"/>
                <a:gd name="T1" fmla="*/ 68045013 h 32"/>
                <a:gd name="T2" fmla="*/ 20160762 w 13"/>
                <a:gd name="T3" fmla="*/ 80645000 h 32"/>
                <a:gd name="T4" fmla="*/ 15120571 w 13"/>
                <a:gd name="T5" fmla="*/ 80645000 h 32"/>
                <a:gd name="T6" fmla="*/ 0 w 13"/>
                <a:gd name="T7" fmla="*/ 68045013 h 32"/>
                <a:gd name="T8" fmla="*/ 0 w 13"/>
                <a:gd name="T9" fmla="*/ 15120938 h 32"/>
                <a:gd name="T10" fmla="*/ 15120571 w 13"/>
                <a:gd name="T11" fmla="*/ 0 h 32"/>
                <a:gd name="T12" fmla="*/ 20160762 w 13"/>
                <a:gd name="T13" fmla="*/ 0 h 32"/>
                <a:gd name="T14" fmla="*/ 32760444 w 13"/>
                <a:gd name="T15" fmla="*/ 15120938 h 32"/>
                <a:gd name="T16" fmla="*/ 32760444 w 13"/>
                <a:gd name="T17" fmla="*/ 68045013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32">
                  <a:moveTo>
                    <a:pt x="13" y="27"/>
                  </a:moveTo>
                  <a:cubicBezTo>
                    <a:pt x="13" y="30"/>
                    <a:pt x="11" y="32"/>
                    <a:pt x="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3" y="32"/>
                    <a:pt x="0" y="30"/>
                    <a:pt x="0" y="2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3"/>
                    <a:pt x="13" y="6"/>
                  </a:cubicBezTo>
                  <a:lnTo>
                    <a:pt x="13" y="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8" name="组合 54"/>
          <p:cNvGrpSpPr>
            <a:grpSpLocks/>
          </p:cNvGrpSpPr>
          <p:nvPr/>
        </p:nvGrpSpPr>
        <p:grpSpPr bwMode="auto">
          <a:xfrm>
            <a:off x="8710613" y="4287838"/>
            <a:ext cx="444500" cy="593725"/>
            <a:chOff x="4486275" y="5214938"/>
            <a:chExt cx="377826" cy="503238"/>
          </a:xfrm>
        </p:grpSpPr>
        <p:sp>
          <p:nvSpPr>
            <p:cNvPr id="14371" name="Line 7"/>
            <p:cNvSpPr>
              <a:spLocks noChangeShapeType="1"/>
            </p:cNvSpPr>
            <p:nvPr/>
          </p:nvSpPr>
          <p:spPr bwMode="auto">
            <a:xfrm>
              <a:off x="4770438" y="5214938"/>
              <a:ext cx="0" cy="93663"/>
            </a:xfrm>
            <a:prstGeom prst="line">
              <a:avLst/>
            </a:prstGeom>
            <a:noFill/>
            <a:ln w="349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Line 8"/>
            <p:cNvSpPr>
              <a:spLocks noChangeShapeType="1"/>
            </p:cNvSpPr>
            <p:nvPr/>
          </p:nvSpPr>
          <p:spPr bwMode="auto">
            <a:xfrm flipH="1">
              <a:off x="4770438" y="5308600"/>
              <a:ext cx="93663" cy="0"/>
            </a:xfrm>
            <a:prstGeom prst="line">
              <a:avLst/>
            </a:prstGeom>
            <a:noFill/>
            <a:ln w="349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Freeform 9"/>
            <p:cNvSpPr>
              <a:spLocks/>
            </p:cNvSpPr>
            <p:nvPr/>
          </p:nvSpPr>
          <p:spPr bwMode="auto">
            <a:xfrm>
              <a:off x="4486275" y="5214938"/>
              <a:ext cx="377825" cy="503238"/>
            </a:xfrm>
            <a:custGeom>
              <a:avLst/>
              <a:gdLst>
                <a:gd name="T0" fmla="*/ 451108763 w 238"/>
                <a:gd name="T1" fmla="*/ 0 h 317"/>
                <a:gd name="T2" fmla="*/ 0 w 238"/>
                <a:gd name="T3" fmla="*/ 0 h 317"/>
                <a:gd name="T4" fmla="*/ 0 w 238"/>
                <a:gd name="T5" fmla="*/ 798891119 h 317"/>
                <a:gd name="T6" fmla="*/ 599797188 w 238"/>
                <a:gd name="T7" fmla="*/ 798891119 h 317"/>
                <a:gd name="T8" fmla="*/ 599797188 w 238"/>
                <a:gd name="T9" fmla="*/ 148690160 h 317"/>
                <a:gd name="T10" fmla="*/ 451108763 w 238"/>
                <a:gd name="T11" fmla="*/ 0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8" h="317">
                  <a:moveTo>
                    <a:pt x="179" y="0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238" y="317"/>
                  </a:lnTo>
                  <a:lnTo>
                    <a:pt x="238" y="59"/>
                  </a:lnTo>
                  <a:lnTo>
                    <a:pt x="179" y="0"/>
                  </a:lnTo>
                  <a:close/>
                </a:path>
              </a:pathLst>
            </a:custGeom>
            <a:noFill/>
            <a:ln w="349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Line 10"/>
            <p:cNvSpPr>
              <a:spLocks noChangeShapeType="1"/>
            </p:cNvSpPr>
            <p:nvPr/>
          </p:nvSpPr>
          <p:spPr bwMode="auto">
            <a:xfrm>
              <a:off x="4581525" y="5372100"/>
              <a:ext cx="188913" cy="0"/>
            </a:xfrm>
            <a:prstGeom prst="line">
              <a:avLst/>
            </a:prstGeom>
            <a:noFill/>
            <a:ln w="349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Line 11"/>
            <p:cNvSpPr>
              <a:spLocks noChangeShapeType="1"/>
            </p:cNvSpPr>
            <p:nvPr/>
          </p:nvSpPr>
          <p:spPr bwMode="auto">
            <a:xfrm>
              <a:off x="4581525" y="5434013"/>
              <a:ext cx="188913" cy="0"/>
            </a:xfrm>
            <a:prstGeom prst="line">
              <a:avLst/>
            </a:prstGeom>
            <a:noFill/>
            <a:ln w="349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6" name="Line 12"/>
            <p:cNvSpPr>
              <a:spLocks noChangeShapeType="1"/>
            </p:cNvSpPr>
            <p:nvPr/>
          </p:nvSpPr>
          <p:spPr bwMode="auto">
            <a:xfrm>
              <a:off x="4581525" y="5497513"/>
              <a:ext cx="188913" cy="0"/>
            </a:xfrm>
            <a:prstGeom prst="line">
              <a:avLst/>
            </a:prstGeom>
            <a:noFill/>
            <a:ln w="349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9" name="组合 56"/>
          <p:cNvGrpSpPr>
            <a:grpSpLocks/>
          </p:cNvGrpSpPr>
          <p:nvPr/>
        </p:nvGrpSpPr>
        <p:grpSpPr bwMode="auto">
          <a:xfrm>
            <a:off x="6986588" y="4173538"/>
            <a:ext cx="388937" cy="823912"/>
            <a:chOff x="4541838" y="4130675"/>
            <a:chExt cx="263525" cy="558800"/>
          </a:xfrm>
        </p:grpSpPr>
        <p:sp>
          <p:nvSpPr>
            <p:cNvPr id="14368" name="Freeform 24"/>
            <p:cNvSpPr>
              <a:spLocks/>
            </p:cNvSpPr>
            <p:nvPr/>
          </p:nvSpPr>
          <p:spPr bwMode="auto">
            <a:xfrm>
              <a:off x="4541838" y="4181475"/>
              <a:ext cx="263525" cy="492125"/>
            </a:xfrm>
            <a:custGeom>
              <a:avLst/>
              <a:gdLst>
                <a:gd name="T0" fmla="*/ 183504150 w 302"/>
                <a:gd name="T1" fmla="*/ 185669235 h 563"/>
                <a:gd name="T2" fmla="*/ 28172742 w 302"/>
                <a:gd name="T3" fmla="*/ 418710964 h 563"/>
                <a:gd name="T4" fmla="*/ 82234634 w 302"/>
                <a:gd name="T5" fmla="*/ 143645431 h 563"/>
                <a:gd name="T6" fmla="*/ 195687382 w 302"/>
                <a:gd name="T7" fmla="*/ 12225329 h 563"/>
                <a:gd name="T8" fmla="*/ 183504150 w 302"/>
                <a:gd name="T9" fmla="*/ 185669235 h 5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563">
                  <a:moveTo>
                    <a:pt x="241" y="243"/>
                  </a:moveTo>
                  <a:cubicBezTo>
                    <a:pt x="180" y="390"/>
                    <a:pt x="74" y="563"/>
                    <a:pt x="37" y="548"/>
                  </a:cubicBezTo>
                  <a:cubicBezTo>
                    <a:pt x="0" y="532"/>
                    <a:pt x="47" y="335"/>
                    <a:pt x="108" y="188"/>
                  </a:cubicBezTo>
                  <a:cubicBezTo>
                    <a:pt x="169" y="41"/>
                    <a:pt x="221" y="0"/>
                    <a:pt x="257" y="16"/>
                  </a:cubicBezTo>
                  <a:cubicBezTo>
                    <a:pt x="294" y="31"/>
                    <a:pt x="302" y="96"/>
                    <a:pt x="241" y="243"/>
                  </a:cubicBezTo>
                  <a:close/>
                </a:path>
              </a:pathLst>
            </a:custGeom>
            <a:noFill/>
            <a:ln w="349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Line 25"/>
            <p:cNvSpPr>
              <a:spLocks noChangeShapeType="1"/>
            </p:cNvSpPr>
            <p:nvPr/>
          </p:nvSpPr>
          <p:spPr bwMode="auto">
            <a:xfrm flipH="1">
              <a:off x="4560888" y="4660900"/>
              <a:ext cx="12700" cy="28575"/>
            </a:xfrm>
            <a:prstGeom prst="lin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Freeform 26"/>
            <p:cNvSpPr>
              <a:spLocks/>
            </p:cNvSpPr>
            <p:nvPr/>
          </p:nvSpPr>
          <p:spPr bwMode="auto">
            <a:xfrm>
              <a:off x="4729163" y="4130675"/>
              <a:ext cx="76200" cy="92075"/>
            </a:xfrm>
            <a:custGeom>
              <a:avLst/>
              <a:gdLst>
                <a:gd name="T0" fmla="*/ 6137166 w 87"/>
                <a:gd name="T1" fmla="*/ 45169241 h 107"/>
                <a:gd name="T2" fmla="*/ 31452207 w 87"/>
                <a:gd name="T3" fmla="*/ 55536714 h 107"/>
                <a:gd name="T4" fmla="*/ 57535379 w 87"/>
                <a:gd name="T5" fmla="*/ 65162424 h 107"/>
                <a:gd name="T6" fmla="*/ 52931848 w 87"/>
                <a:gd name="T7" fmla="*/ 5923779 h 107"/>
                <a:gd name="T8" fmla="*/ 6137166 w 87"/>
                <a:gd name="T9" fmla="*/ 4516924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107">
                  <a:moveTo>
                    <a:pt x="8" y="61"/>
                  </a:moveTo>
                  <a:cubicBezTo>
                    <a:pt x="0" y="79"/>
                    <a:pt x="23" y="67"/>
                    <a:pt x="41" y="75"/>
                  </a:cubicBezTo>
                  <a:cubicBezTo>
                    <a:pt x="60" y="82"/>
                    <a:pt x="67" y="107"/>
                    <a:pt x="75" y="88"/>
                  </a:cubicBezTo>
                  <a:cubicBezTo>
                    <a:pt x="82" y="70"/>
                    <a:pt x="87" y="16"/>
                    <a:pt x="69" y="8"/>
                  </a:cubicBezTo>
                  <a:cubicBezTo>
                    <a:pt x="51" y="0"/>
                    <a:pt x="16" y="42"/>
                    <a:pt x="8" y="61"/>
                  </a:cubicBez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0" name="组合 55"/>
          <p:cNvGrpSpPr>
            <a:grpSpLocks/>
          </p:cNvGrpSpPr>
          <p:nvPr/>
        </p:nvGrpSpPr>
        <p:grpSpPr bwMode="auto">
          <a:xfrm>
            <a:off x="10372725" y="4349750"/>
            <a:ext cx="625475" cy="471488"/>
            <a:chOff x="3386138" y="4240213"/>
            <a:chExt cx="503238" cy="377825"/>
          </a:xfrm>
        </p:grpSpPr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3386138" y="4240213"/>
              <a:ext cx="503238" cy="377825"/>
            </a:xfrm>
            <a:custGeom>
              <a:avLst/>
              <a:gdLst>
                <a:gd name="T0" fmla="*/ 439667508 w 576"/>
                <a:gd name="T1" fmla="*/ 43600305 h 432"/>
                <a:gd name="T2" fmla="*/ 396158389 w 576"/>
                <a:gd name="T3" fmla="*/ 0 h 432"/>
                <a:gd name="T4" fmla="*/ 43509119 w 576"/>
                <a:gd name="T5" fmla="*/ 0 h 432"/>
                <a:gd name="T6" fmla="*/ 0 w 576"/>
                <a:gd name="T7" fmla="*/ 43600305 h 432"/>
                <a:gd name="T8" fmla="*/ 0 w 576"/>
                <a:gd name="T9" fmla="*/ 286843516 h 432"/>
                <a:gd name="T10" fmla="*/ 43509119 w 576"/>
                <a:gd name="T11" fmla="*/ 330443821 h 432"/>
                <a:gd name="T12" fmla="*/ 396158389 w 576"/>
                <a:gd name="T13" fmla="*/ 330443821 h 432"/>
                <a:gd name="T14" fmla="*/ 439667508 w 576"/>
                <a:gd name="T15" fmla="*/ 286843516 h 432"/>
                <a:gd name="T16" fmla="*/ 439667508 w 576"/>
                <a:gd name="T17" fmla="*/ 43600305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" h="432">
                  <a:moveTo>
                    <a:pt x="576" y="57"/>
                  </a:moveTo>
                  <a:cubicBezTo>
                    <a:pt x="576" y="26"/>
                    <a:pt x="550" y="0"/>
                    <a:pt x="51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406"/>
                    <a:pt x="26" y="432"/>
                    <a:pt x="57" y="432"/>
                  </a:cubicBezTo>
                  <a:cubicBezTo>
                    <a:pt x="519" y="432"/>
                    <a:pt x="519" y="432"/>
                    <a:pt x="519" y="432"/>
                  </a:cubicBezTo>
                  <a:cubicBezTo>
                    <a:pt x="550" y="432"/>
                    <a:pt x="576" y="406"/>
                    <a:pt x="576" y="375"/>
                  </a:cubicBezTo>
                  <a:lnTo>
                    <a:pt x="576" y="57"/>
                  </a:lnTo>
                  <a:close/>
                </a:path>
              </a:pathLst>
            </a:custGeom>
            <a:noFill/>
            <a:ln w="349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>
              <a:off x="3700463" y="4429125"/>
              <a:ext cx="157163" cy="157163"/>
            </a:xfrm>
            <a:prstGeom prst="line">
              <a:avLst/>
            </a:prstGeom>
            <a:noFill/>
            <a:ln w="349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 flipV="1">
              <a:off x="3417888" y="4429125"/>
              <a:ext cx="157163" cy="157163"/>
            </a:xfrm>
            <a:prstGeom prst="line">
              <a:avLst/>
            </a:prstGeom>
            <a:noFill/>
            <a:ln w="349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3417888" y="4271963"/>
              <a:ext cx="439738" cy="219075"/>
            </a:xfrm>
            <a:custGeom>
              <a:avLst/>
              <a:gdLst>
                <a:gd name="T0" fmla="*/ 698084869 w 277"/>
                <a:gd name="T1" fmla="*/ 2520950 h 138"/>
                <a:gd name="T2" fmla="*/ 350302911 w 277"/>
                <a:gd name="T3" fmla="*/ 347781563 h 138"/>
                <a:gd name="T4" fmla="*/ 0 w 277"/>
                <a:gd name="T5" fmla="*/ 0 h 1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" h="138">
                  <a:moveTo>
                    <a:pt x="277" y="1"/>
                  </a:moveTo>
                  <a:lnTo>
                    <a:pt x="139" y="138"/>
                  </a:lnTo>
                  <a:lnTo>
                    <a:pt x="0" y="0"/>
                  </a:lnTo>
                </a:path>
              </a:pathLst>
            </a:custGeom>
            <a:noFill/>
            <a:ln w="349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2" name="矩形 57"/>
          <p:cNvSpPr>
            <a:spLocks noChangeArrowheads="1"/>
          </p:cNvSpPr>
          <p:nvPr/>
        </p:nvSpPr>
        <p:spPr bwMode="auto">
          <a:xfrm>
            <a:off x="522580" y="3469394"/>
            <a:ext cx="5934904" cy="25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i="1" dirty="0">
                <a:solidFill>
                  <a:schemeClr val="bg1"/>
                </a:solidFill>
              </a:rPr>
              <a:t>Models for comparison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800" b="1" dirty="0" smtClean="0">
                <a:solidFill>
                  <a:schemeClr val="bg1"/>
                </a:solidFill>
              </a:rPr>
              <a:t>CMF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--- Collective </a:t>
            </a:r>
            <a:r>
              <a:rPr lang="en-US" altLang="zh-CN" sz="1600" dirty="0">
                <a:solidFill>
                  <a:schemeClr val="bg1"/>
                </a:solidFill>
              </a:rPr>
              <a:t>Matrix Factorization </a:t>
            </a:r>
            <a:r>
              <a:rPr lang="en-US" altLang="zh-CN" sz="1600" dirty="0" smtClean="0">
                <a:solidFill>
                  <a:schemeClr val="bg1"/>
                </a:solidFill>
              </a:rPr>
              <a:t>is </a:t>
            </a:r>
            <a:r>
              <a:rPr lang="en-US" altLang="zh-CN" sz="1600" dirty="0">
                <a:solidFill>
                  <a:schemeClr val="bg1"/>
                </a:solidFill>
              </a:rPr>
              <a:t>a </a:t>
            </a:r>
            <a:r>
              <a:rPr lang="en-US" altLang="zh-CN" sz="1600" dirty="0" smtClean="0">
                <a:solidFill>
                  <a:schemeClr val="bg1"/>
                </a:solidFill>
              </a:rPr>
              <a:t>model incorporating different </a:t>
            </a:r>
            <a:r>
              <a:rPr lang="en-US" altLang="zh-CN" sz="1600" dirty="0">
                <a:solidFill>
                  <a:schemeClr val="bg1"/>
                </a:solidFill>
              </a:rPr>
              <a:t>sources of information by </a:t>
            </a:r>
            <a:r>
              <a:rPr lang="en-US" altLang="zh-CN" sz="1600" dirty="0" smtClean="0">
                <a:solidFill>
                  <a:schemeClr val="bg1"/>
                </a:solidFill>
              </a:rPr>
              <a:t>simultaneously </a:t>
            </a:r>
            <a:r>
              <a:rPr lang="en-US" altLang="zh-CN" sz="1600" dirty="0">
                <a:solidFill>
                  <a:schemeClr val="bg1"/>
                </a:solidFill>
              </a:rPr>
              <a:t>factorizing multiple matrices. 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SVDFeature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 ---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SVDFeature</a:t>
            </a:r>
            <a:r>
              <a:rPr lang="en-US" altLang="zh-CN" sz="1600" dirty="0" smtClean="0">
                <a:solidFill>
                  <a:schemeClr val="bg1"/>
                </a:solidFill>
              </a:rPr>
              <a:t>  is a model for feature-based collaborative filtering.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solidFill>
                  <a:schemeClr val="bg1"/>
                </a:solidFill>
              </a:rPr>
              <a:t>CTR --- </a:t>
            </a:r>
            <a:r>
              <a:rPr lang="en-US" altLang="zh-CN" sz="1600" dirty="0" smtClean="0">
                <a:solidFill>
                  <a:schemeClr val="bg1"/>
                </a:solidFill>
              </a:rPr>
              <a:t>Collaborative </a:t>
            </a:r>
            <a:r>
              <a:rPr lang="en-US" altLang="zh-CN" sz="1600" dirty="0">
                <a:solidFill>
                  <a:schemeClr val="bg1"/>
                </a:solidFill>
              </a:rPr>
              <a:t>Topic </a:t>
            </a:r>
            <a:r>
              <a:rPr lang="en-US" altLang="zh-CN" sz="1600" dirty="0" smtClean="0">
                <a:solidFill>
                  <a:schemeClr val="bg1"/>
                </a:solidFill>
              </a:rPr>
              <a:t>Regression </a:t>
            </a:r>
            <a:r>
              <a:rPr lang="en-US" altLang="zh-CN" sz="1600" dirty="0">
                <a:solidFill>
                  <a:schemeClr val="bg1"/>
                </a:solidFill>
              </a:rPr>
              <a:t>is a </a:t>
            </a:r>
            <a:r>
              <a:rPr lang="en-US" altLang="zh-CN" sz="1600" dirty="0" smtClean="0">
                <a:solidFill>
                  <a:schemeClr val="bg1"/>
                </a:solidFill>
              </a:rPr>
              <a:t>model performing </a:t>
            </a:r>
            <a:r>
              <a:rPr lang="en-US" altLang="zh-CN" sz="1600" dirty="0">
                <a:solidFill>
                  <a:schemeClr val="bg1"/>
                </a:solidFill>
              </a:rPr>
              <a:t>topic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modelin</a:t>
            </a:r>
            <a:r>
              <a:rPr lang="en-US" altLang="zh-CN" sz="1600" dirty="0" smtClean="0">
                <a:solidFill>
                  <a:schemeClr val="bg1"/>
                </a:solidFill>
              </a:rPr>
              <a:t>(LDA) </a:t>
            </a:r>
            <a:r>
              <a:rPr lang="en-US" altLang="zh-CN" sz="1600" dirty="0">
                <a:solidFill>
                  <a:schemeClr val="bg1"/>
                </a:solidFill>
              </a:rPr>
              <a:t>and collaborative </a:t>
            </a:r>
            <a:r>
              <a:rPr lang="en-US" altLang="zh-CN" sz="1600" dirty="0" smtClean="0">
                <a:solidFill>
                  <a:schemeClr val="bg1"/>
                </a:solidFill>
              </a:rPr>
              <a:t>filtering(PMF) simultaneously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4353" name="矩形 58"/>
          <p:cNvSpPr>
            <a:spLocks noChangeArrowheads="1"/>
          </p:cNvSpPr>
          <p:nvPr/>
        </p:nvSpPr>
        <p:spPr bwMode="auto">
          <a:xfrm>
            <a:off x="6405190" y="1148562"/>
            <a:ext cx="545827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i="1" dirty="0" smtClean="0">
                <a:solidFill>
                  <a:schemeClr val="bg1"/>
                </a:solidFill>
              </a:rPr>
              <a:t>Dataset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err="1" smtClean="0">
                <a:solidFill>
                  <a:schemeClr val="bg1"/>
                </a:solidFill>
              </a:rPr>
              <a:t>Citeulike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-a</a:t>
            </a:r>
            <a:r>
              <a:rPr lang="en-US" altLang="zh-CN" sz="2400" dirty="0" smtClean="0">
                <a:solidFill>
                  <a:schemeClr val="bg1"/>
                </a:solidFill>
              </a:rPr>
              <a:t>: 5551 users &amp; 16980 items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err="1" smtClean="0">
                <a:solidFill>
                  <a:schemeClr val="bg1"/>
                </a:solidFill>
              </a:rPr>
              <a:t>Citeulike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-t: </a:t>
            </a:r>
            <a:r>
              <a:rPr lang="en-US" altLang="zh-CN" sz="2400" dirty="0" smtClean="0">
                <a:solidFill>
                  <a:schemeClr val="bg1"/>
                </a:solidFill>
              </a:rPr>
              <a:t>7947 users &amp; 25975 items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chemeClr val="bg1"/>
                </a:solidFill>
              </a:rPr>
              <a:t>Netflix</a:t>
            </a:r>
            <a:r>
              <a:rPr lang="en-US" altLang="zh-CN" sz="2400" dirty="0" smtClean="0">
                <a:solidFill>
                  <a:schemeClr val="bg1"/>
                </a:solidFill>
              </a:rPr>
              <a:t>: movies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4"/>
          <a:stretch>
            <a:fillRect/>
          </a:stretch>
        </p:blipFill>
        <p:spPr bwMode="auto">
          <a:xfrm>
            <a:off x="841375" y="1498600"/>
            <a:ext cx="52546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3547" y="170655"/>
            <a:ext cx="10515600" cy="1325563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cap="all" dirty="0" smtClean="0">
                <a:solidFill>
                  <a:schemeClr val="bg1"/>
                </a:solidFill>
              </a:rPr>
              <a:t>Comparison result</a:t>
            </a:r>
            <a:endParaRPr lang="zh-CN" altLang="en-US" sz="3600" dirty="0">
              <a:solidFill>
                <a:srgbClr val="FDCB82"/>
              </a:solidFill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1" b="18295"/>
          <a:stretch>
            <a:fillRect/>
          </a:stretch>
        </p:blipFill>
        <p:spPr bwMode="auto">
          <a:xfrm>
            <a:off x="6100763" y="3657600"/>
            <a:ext cx="525303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96000" y="1503363"/>
            <a:ext cx="5256213" cy="2154237"/>
          </a:xfrm>
          <a:prstGeom prst="rect">
            <a:avLst/>
          </a:prstGeom>
          <a:solidFill>
            <a:srgbClr val="B4B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9788" y="3657600"/>
            <a:ext cx="5256212" cy="2238375"/>
          </a:xfrm>
          <a:prstGeom prst="rect">
            <a:avLst/>
          </a:prstGeom>
          <a:solidFill>
            <a:srgbClr val="697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60" y="790575"/>
            <a:ext cx="10363200" cy="2867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403" y="3714750"/>
            <a:ext cx="9410700" cy="21812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88788" y="4700221"/>
            <a:ext cx="1193701" cy="11957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In the dense setting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7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3547" y="170655"/>
            <a:ext cx="10515600" cy="1325563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cap="all" dirty="0" smtClean="0">
                <a:solidFill>
                  <a:schemeClr val="bg1"/>
                </a:solidFill>
              </a:rPr>
              <a:t>Comparison result</a:t>
            </a:r>
            <a:endParaRPr lang="zh-CN" altLang="en-US" sz="3600" dirty="0">
              <a:solidFill>
                <a:srgbClr val="FDCB82"/>
              </a:solidFill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1" b="18295"/>
          <a:stretch>
            <a:fillRect/>
          </a:stretch>
        </p:blipFill>
        <p:spPr bwMode="auto">
          <a:xfrm>
            <a:off x="6100763" y="3657600"/>
            <a:ext cx="525303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633313" y="1503363"/>
            <a:ext cx="3871502" cy="4392612"/>
          </a:xfrm>
          <a:prstGeom prst="rect">
            <a:avLst/>
          </a:prstGeom>
          <a:solidFill>
            <a:srgbClr val="B4B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400" dirty="0"/>
              <a:t>By seamlessly integrating deep representation </a:t>
            </a:r>
            <a:r>
              <a:rPr lang="en-US" altLang="zh-CN" sz="2400" dirty="0" smtClean="0"/>
              <a:t>learning </a:t>
            </a:r>
            <a:r>
              <a:rPr lang="en-US" altLang="zh-CN" sz="2400" dirty="0"/>
              <a:t>for content information and CF for the rating </a:t>
            </a:r>
            <a:r>
              <a:rPr lang="en-US" altLang="zh-CN" sz="2400" dirty="0" smtClean="0"/>
              <a:t>matrix, CDL </a:t>
            </a:r>
            <a:r>
              <a:rPr lang="en-US" altLang="zh-CN" sz="2400" dirty="0"/>
              <a:t>can handle both the sparse rating matrix and </a:t>
            </a:r>
            <a:r>
              <a:rPr lang="en-US" altLang="zh-CN" sz="2400" dirty="0" smtClean="0"/>
              <a:t>the </a:t>
            </a:r>
            <a:r>
              <a:rPr lang="en-US" altLang="zh-CN" sz="2400" dirty="0"/>
              <a:t>sparse text information much better and learn a much </a:t>
            </a:r>
            <a:r>
              <a:rPr lang="en-US" altLang="zh-CN" sz="2400" dirty="0" smtClean="0"/>
              <a:t>more effective </a:t>
            </a:r>
            <a:r>
              <a:rPr lang="en-US" altLang="zh-CN" sz="2400" dirty="0"/>
              <a:t>latent representation for each item and hence </a:t>
            </a:r>
            <a:r>
              <a:rPr lang="en-US" altLang="zh-CN" sz="2400" dirty="0" smtClean="0"/>
              <a:t>each user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39788" y="3657600"/>
            <a:ext cx="5256212" cy="2238375"/>
          </a:xfrm>
          <a:prstGeom prst="rect">
            <a:avLst/>
          </a:prstGeom>
          <a:solidFill>
            <a:srgbClr val="697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2566"/>
          <a:stretch/>
        </p:blipFill>
        <p:spPr>
          <a:xfrm>
            <a:off x="1014153" y="3537343"/>
            <a:ext cx="6619160" cy="23586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l="14478" r="7847"/>
          <a:stretch/>
        </p:blipFill>
        <p:spPr>
          <a:xfrm>
            <a:off x="241272" y="1496218"/>
            <a:ext cx="5619403" cy="21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latin typeface="+mj-ea"/>
              </a:rPr>
              <a:t>Future Work</a:t>
            </a:r>
            <a:endParaRPr lang="zh-CN" alt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343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cap="all" dirty="0" smtClean="0">
                <a:solidFill>
                  <a:schemeClr val="bg1"/>
                </a:solidFill>
              </a:rPr>
              <a:t>Future work</a:t>
            </a:r>
            <a:endParaRPr lang="zh-CN" altLang="en-US" sz="3600" dirty="0">
              <a:solidFill>
                <a:srgbClr val="FDCB82"/>
              </a:solidFill>
            </a:endParaRPr>
          </a:p>
        </p:txBody>
      </p:sp>
      <p:pic>
        <p:nvPicPr>
          <p:cNvPr id="1024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0100"/>
            <a:ext cx="5272088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矩形 11"/>
          <p:cNvSpPr>
            <a:spLocks noChangeArrowheads="1"/>
          </p:cNvSpPr>
          <p:nvPr/>
        </p:nvSpPr>
        <p:spPr bwMode="auto">
          <a:xfrm>
            <a:off x="6380912" y="2353152"/>
            <a:ext cx="501918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/>
            <a:r>
              <a:rPr lang="en-US" altLang="zh-CN" sz="2000" dirty="0" smtClean="0">
                <a:solidFill>
                  <a:schemeClr val="bg1"/>
                </a:solidFill>
              </a:rPr>
              <a:t>Incorporating 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other side information </a:t>
            </a:r>
            <a:r>
              <a:rPr lang="en-US" altLang="zh-CN" sz="2000" dirty="0">
                <a:solidFill>
                  <a:schemeClr val="bg1"/>
                </a:solidFill>
              </a:rPr>
              <a:t>so that </a:t>
            </a:r>
            <a:r>
              <a:rPr lang="en-US" altLang="zh-CN" sz="2000" dirty="0" smtClean="0">
                <a:solidFill>
                  <a:schemeClr val="bg1"/>
                </a:solidFill>
              </a:rPr>
              <a:t>the </a:t>
            </a:r>
            <a:r>
              <a:rPr lang="en-US" altLang="zh-CN" sz="2000" dirty="0">
                <a:solidFill>
                  <a:schemeClr val="bg1"/>
                </a:solidFill>
              </a:rPr>
              <a:t>Bayesian </a:t>
            </a:r>
            <a:r>
              <a:rPr lang="en-US" altLang="zh-CN" sz="2000" dirty="0" smtClean="0">
                <a:solidFill>
                  <a:schemeClr val="bg1"/>
                </a:solidFill>
              </a:rPr>
              <a:t>nature </a:t>
            </a:r>
            <a:r>
              <a:rPr lang="en-US" altLang="zh-CN" sz="2000" dirty="0">
                <a:solidFill>
                  <a:schemeClr val="bg1"/>
                </a:solidFill>
              </a:rPr>
              <a:t>of CDL also provides potential performance boost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0251" name="矩形 15"/>
          <p:cNvSpPr>
            <a:spLocks noChangeArrowheads="1"/>
          </p:cNvSpPr>
          <p:nvPr/>
        </p:nvSpPr>
        <p:spPr bwMode="auto">
          <a:xfrm>
            <a:off x="6380912" y="3938946"/>
            <a:ext cx="53732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/>
            <a:r>
              <a:rPr lang="en-US" altLang="zh-CN" sz="1800" dirty="0">
                <a:solidFill>
                  <a:schemeClr val="bg1"/>
                </a:solidFill>
              </a:rPr>
              <a:t>the convolutional neural network </a:t>
            </a:r>
            <a:r>
              <a:rPr lang="en-US" altLang="zh-CN" sz="1800" dirty="0" smtClean="0">
                <a:solidFill>
                  <a:schemeClr val="bg1"/>
                </a:solidFill>
              </a:rPr>
              <a:t>model which</a:t>
            </a:r>
            <a:r>
              <a:rPr lang="en-US" altLang="zh-CN" sz="1800" dirty="0">
                <a:solidFill>
                  <a:schemeClr val="bg1"/>
                </a:solidFill>
              </a:rPr>
              <a:t>, among other things, can explicitly take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and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of words </a:t>
            </a:r>
            <a:r>
              <a:rPr lang="en-US" altLang="zh-CN" sz="1800" dirty="0">
                <a:solidFill>
                  <a:schemeClr val="bg1"/>
                </a:solidFill>
              </a:rPr>
              <a:t>into account. Further performance </a:t>
            </a:r>
            <a:r>
              <a:rPr lang="en-US" altLang="zh-CN" sz="1800" dirty="0" smtClean="0">
                <a:solidFill>
                  <a:schemeClr val="bg1"/>
                </a:solidFill>
              </a:rPr>
              <a:t>boost may </a:t>
            </a:r>
            <a:r>
              <a:rPr lang="en-US" altLang="zh-CN" sz="1800" dirty="0">
                <a:solidFill>
                  <a:schemeClr val="bg1"/>
                </a:solidFill>
              </a:rPr>
              <a:t>be possible </a:t>
            </a:r>
            <a:r>
              <a:rPr lang="en-US" altLang="zh-CN" sz="1800" dirty="0" smtClean="0">
                <a:solidFill>
                  <a:schemeClr val="bg1"/>
                </a:solidFill>
              </a:rPr>
              <a:t>when more </a:t>
            </a:r>
            <a:r>
              <a:rPr lang="en-US" altLang="zh-CN" sz="2400" dirty="0">
                <a:solidFill>
                  <a:srgbClr val="FFFF00"/>
                </a:solidFill>
              </a:rPr>
              <a:t>deep learning </a:t>
            </a:r>
            <a:r>
              <a:rPr lang="en-US" altLang="zh-CN" sz="2400" dirty="0" smtClean="0">
                <a:solidFill>
                  <a:srgbClr val="FFFF00"/>
                </a:solidFill>
              </a:rPr>
              <a:t>models </a:t>
            </a:r>
            <a:r>
              <a:rPr lang="en-US" altLang="zh-CN" sz="1800" dirty="0" smtClean="0">
                <a:solidFill>
                  <a:schemeClr val="bg1"/>
                </a:solidFill>
              </a:rPr>
              <a:t>like this is applied.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03316" y="5067300"/>
            <a:ext cx="74612" cy="76200"/>
          </a:xfrm>
          <a:prstGeom prst="ellipse">
            <a:avLst/>
          </a:prstGeom>
          <a:solidFill>
            <a:srgbClr val="B4B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011363"/>
            <a:ext cx="91440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8000" b="1" dirty="0" smtClean="0">
                <a:solidFill>
                  <a:srgbClr val="FA9A60"/>
                </a:solidFill>
                <a:latin typeface="+mj-ea"/>
              </a:rPr>
              <a:t>THANK YOU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cap="all" dirty="0" smtClean="0">
                <a:solidFill>
                  <a:schemeClr val="bg1"/>
                </a:solidFill>
              </a:rPr>
              <a:t>outline</a:t>
            </a:r>
            <a:endParaRPr lang="zh-CN" altLang="en-US" sz="3600" b="1" dirty="0">
              <a:solidFill>
                <a:srgbClr val="FDCB82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034542" y="1503639"/>
            <a:ext cx="685800" cy="685800"/>
          </a:xfrm>
          <a:prstGeom prst="ellipse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KSO_Shape"/>
          <p:cNvSpPr/>
          <p:nvPr/>
        </p:nvSpPr>
        <p:spPr>
          <a:xfrm>
            <a:off x="3164717" y="1684614"/>
            <a:ext cx="425450" cy="322262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034542" y="2703789"/>
            <a:ext cx="685800" cy="685800"/>
          </a:xfrm>
          <a:prstGeom prst="ellipse">
            <a:avLst/>
          </a:prstGeom>
          <a:solidFill>
            <a:srgbClr val="697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KSO_Shape"/>
          <p:cNvSpPr/>
          <p:nvPr/>
        </p:nvSpPr>
        <p:spPr>
          <a:xfrm>
            <a:off x="3164717" y="2889526"/>
            <a:ext cx="419100" cy="314325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3036129" y="3678514"/>
            <a:ext cx="685800" cy="685800"/>
          </a:xfrm>
          <a:prstGeom prst="ellipse">
            <a:avLst/>
          </a:prstGeom>
          <a:solidFill>
            <a:srgbClr val="B4B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36129" y="4819926"/>
            <a:ext cx="685800" cy="685800"/>
          </a:xfrm>
          <a:prstGeom prst="ellipse">
            <a:avLst/>
          </a:prstGeom>
          <a:solidFill>
            <a:srgbClr val="FD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7" name="KSO_Shape"/>
          <p:cNvSpPr>
            <a:spLocks/>
          </p:cNvSpPr>
          <p:nvPr/>
        </p:nvSpPr>
        <p:spPr bwMode="auto">
          <a:xfrm>
            <a:off x="3175829" y="3775351"/>
            <a:ext cx="406400" cy="492125"/>
          </a:xfrm>
          <a:custGeom>
            <a:avLst/>
            <a:gdLst>
              <a:gd name="T0" fmla="*/ 65421 w 968375"/>
              <a:gd name="T1" fmla="*/ 736011 h 1170887"/>
              <a:gd name="T2" fmla="*/ 315726 w 968375"/>
              <a:gd name="T3" fmla="*/ 847128 h 1170887"/>
              <a:gd name="T4" fmla="*/ 563187 w 968375"/>
              <a:gd name="T5" fmla="*/ 741710 h 1170887"/>
              <a:gd name="T6" fmla="*/ 600164 w 968375"/>
              <a:gd name="T7" fmla="*/ 758804 h 1170887"/>
              <a:gd name="T8" fmla="*/ 315726 w 968375"/>
              <a:gd name="T9" fmla="*/ 889864 h 1170887"/>
              <a:gd name="T10" fmla="*/ 25599 w 968375"/>
              <a:gd name="T11" fmla="*/ 753107 h 1170887"/>
              <a:gd name="T12" fmla="*/ 65421 w 968375"/>
              <a:gd name="T13" fmla="*/ 736011 h 1170887"/>
              <a:gd name="T14" fmla="*/ 659896 w 968375"/>
              <a:gd name="T15" fmla="*/ 471044 h 1170887"/>
              <a:gd name="T16" fmla="*/ 733850 w 968375"/>
              <a:gd name="T17" fmla="*/ 562215 h 1170887"/>
              <a:gd name="T18" fmla="*/ 639985 w 968375"/>
              <a:gd name="T19" fmla="*/ 656236 h 1170887"/>
              <a:gd name="T20" fmla="*/ 605853 w 968375"/>
              <a:gd name="T21" fmla="*/ 650539 h 1170887"/>
              <a:gd name="T22" fmla="*/ 628608 w 968375"/>
              <a:gd name="T23" fmla="*/ 613500 h 1170887"/>
              <a:gd name="T24" fmla="*/ 639985 w 968375"/>
              <a:gd name="T25" fmla="*/ 616349 h 1170887"/>
              <a:gd name="T26" fmla="*/ 691184 w 968375"/>
              <a:gd name="T27" fmla="*/ 562215 h 1170887"/>
              <a:gd name="T28" fmla="*/ 657052 w 968375"/>
              <a:gd name="T29" fmla="*/ 513780 h 1170887"/>
              <a:gd name="T30" fmla="*/ 659896 w 968375"/>
              <a:gd name="T31" fmla="*/ 471044 h 1170887"/>
              <a:gd name="T32" fmla="*/ 622920 w 968375"/>
              <a:gd name="T33" fmla="*/ 408363 h 1170887"/>
              <a:gd name="T34" fmla="*/ 628608 w 968375"/>
              <a:gd name="T35" fmla="*/ 465345 h 1170887"/>
              <a:gd name="T36" fmla="*/ 315726 w 968375"/>
              <a:gd name="T37" fmla="*/ 778749 h 1170887"/>
              <a:gd name="T38" fmla="*/ 0 w 968375"/>
              <a:gd name="T39" fmla="*/ 465345 h 1170887"/>
              <a:gd name="T40" fmla="*/ 5689 w 968375"/>
              <a:gd name="T41" fmla="*/ 414061 h 1170887"/>
              <a:gd name="T42" fmla="*/ 315726 w 968375"/>
              <a:gd name="T43" fmla="*/ 576461 h 1170887"/>
              <a:gd name="T44" fmla="*/ 622920 w 968375"/>
              <a:gd name="T45" fmla="*/ 414061 h 1170887"/>
              <a:gd name="T46" fmla="*/ 622920 w 968375"/>
              <a:gd name="T47" fmla="*/ 408363 h 1170887"/>
              <a:gd name="T48" fmla="*/ 315726 w 968375"/>
              <a:gd name="T49" fmla="*/ 283001 h 1170887"/>
              <a:gd name="T50" fmla="*/ 588787 w 968375"/>
              <a:gd name="T51" fmla="*/ 414061 h 1170887"/>
              <a:gd name="T52" fmla="*/ 585942 w 968375"/>
              <a:gd name="T53" fmla="*/ 434005 h 1170887"/>
              <a:gd name="T54" fmla="*/ 315726 w 968375"/>
              <a:gd name="T55" fmla="*/ 342833 h 1170887"/>
              <a:gd name="T56" fmla="*/ 42666 w 968375"/>
              <a:gd name="T57" fmla="*/ 434005 h 1170887"/>
              <a:gd name="T58" fmla="*/ 39821 w 968375"/>
              <a:gd name="T59" fmla="*/ 414061 h 1170887"/>
              <a:gd name="T60" fmla="*/ 315726 w 968375"/>
              <a:gd name="T61" fmla="*/ 283001 h 1170887"/>
              <a:gd name="T62" fmla="*/ 412178 w 968375"/>
              <a:gd name="T63" fmla="*/ 47192 h 1170887"/>
              <a:gd name="T64" fmla="*/ 420010 w 968375"/>
              <a:gd name="T65" fmla="*/ 283155 h 1170887"/>
              <a:gd name="T66" fmla="*/ 412178 w 968375"/>
              <a:gd name="T67" fmla="*/ 47192 h 1170887"/>
              <a:gd name="T68" fmla="*/ 208517 w 968375"/>
              <a:gd name="T69" fmla="*/ 31462 h 1170887"/>
              <a:gd name="T70" fmla="*/ 216350 w 968375"/>
              <a:gd name="T71" fmla="*/ 267425 h 1170887"/>
              <a:gd name="T72" fmla="*/ 208517 w 968375"/>
              <a:gd name="T73" fmla="*/ 31462 h 1170887"/>
              <a:gd name="T74" fmla="*/ 310347 w 968375"/>
              <a:gd name="T75" fmla="*/ 0 h 1170887"/>
              <a:gd name="T76" fmla="*/ 318180 w 968375"/>
              <a:gd name="T77" fmla="*/ 235962 h 1170887"/>
              <a:gd name="T78" fmla="*/ 310347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KSO_Shape"/>
          <p:cNvSpPr/>
          <p:nvPr/>
        </p:nvSpPr>
        <p:spPr>
          <a:xfrm>
            <a:off x="3158367" y="5004076"/>
            <a:ext cx="441325" cy="317500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20" name="矩形 12"/>
          <p:cNvSpPr>
            <a:spLocks noChangeArrowheads="1"/>
          </p:cNvSpPr>
          <p:nvPr/>
        </p:nvSpPr>
        <p:spPr bwMode="auto">
          <a:xfrm>
            <a:off x="3850517" y="1667988"/>
            <a:ext cx="2064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A9A60"/>
                </a:solidFill>
                <a:latin typeface="Arial" panose="020B0604020202020204" pitchFamily="34" charset="0"/>
              </a:rPr>
              <a:t>Introduction</a:t>
            </a:r>
            <a:endParaRPr lang="en-US" altLang="zh-CN" dirty="0">
              <a:solidFill>
                <a:srgbClr val="FA9A60"/>
              </a:solidFill>
              <a:latin typeface="Arial" panose="020B0604020202020204" pitchFamily="34" charset="0"/>
            </a:endParaRPr>
          </a:p>
        </p:txBody>
      </p:sp>
      <p:sp>
        <p:nvSpPr>
          <p:cNvPr id="17422" name="矩形 14"/>
          <p:cNvSpPr>
            <a:spLocks noChangeArrowheads="1"/>
          </p:cNvSpPr>
          <p:nvPr/>
        </p:nvSpPr>
        <p:spPr bwMode="auto">
          <a:xfrm>
            <a:off x="3850517" y="2769983"/>
            <a:ext cx="5828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697A74"/>
                </a:solidFill>
                <a:latin typeface="Arial" panose="020B0604020202020204" pitchFamily="34" charset="0"/>
              </a:rPr>
              <a:t>Collaborative Deep Learning Model</a:t>
            </a:r>
            <a:endParaRPr lang="en-US" altLang="zh-CN" dirty="0">
              <a:solidFill>
                <a:srgbClr val="697A74"/>
              </a:solidFill>
              <a:latin typeface="Arial" panose="020B0604020202020204" pitchFamily="34" charset="0"/>
            </a:endParaRPr>
          </a:p>
        </p:txBody>
      </p:sp>
      <p:sp>
        <p:nvSpPr>
          <p:cNvPr id="17424" name="矩形 16"/>
          <p:cNvSpPr>
            <a:spLocks noChangeArrowheads="1"/>
          </p:cNvSpPr>
          <p:nvPr/>
        </p:nvSpPr>
        <p:spPr bwMode="auto">
          <a:xfrm>
            <a:off x="3861629" y="3777694"/>
            <a:ext cx="3122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B4B17A"/>
                </a:solidFill>
                <a:latin typeface="Arial" panose="020B0604020202020204" pitchFamily="34" charset="0"/>
              </a:rPr>
              <a:t>Experiment Result</a:t>
            </a:r>
            <a:endParaRPr lang="en-US" altLang="zh-CN" dirty="0">
              <a:solidFill>
                <a:srgbClr val="B4B17A"/>
              </a:solidFill>
              <a:latin typeface="Arial" panose="020B0604020202020204" pitchFamily="34" charset="0"/>
            </a:endParaRPr>
          </a:p>
        </p:txBody>
      </p:sp>
      <p:sp>
        <p:nvSpPr>
          <p:cNvPr id="17426" name="矩形 18"/>
          <p:cNvSpPr>
            <a:spLocks noChangeArrowheads="1"/>
          </p:cNvSpPr>
          <p:nvPr/>
        </p:nvSpPr>
        <p:spPr bwMode="auto">
          <a:xfrm>
            <a:off x="3939704" y="4901216"/>
            <a:ext cx="2156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DCB82"/>
                </a:solidFill>
                <a:latin typeface="Arial" panose="020B0604020202020204" pitchFamily="34" charset="0"/>
              </a:rPr>
              <a:t>Future Work</a:t>
            </a:r>
            <a:endParaRPr lang="en-US" altLang="zh-CN" dirty="0">
              <a:solidFill>
                <a:srgbClr val="FDCB8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07791" y="1947054"/>
            <a:ext cx="10515600" cy="2852737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5400" dirty="0" smtClean="0">
                <a:latin typeface="Arial" panose="020B0604020202020204" pitchFamily="34" charset="0"/>
              </a:rPr>
              <a:t>INTRODUCTION</a:t>
            </a:r>
            <a:endParaRPr lang="en-US" altLang="zh-CN" sz="5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>
            <a:spLocks noChangeAspect="1"/>
          </p:cNvSpPr>
          <p:nvPr/>
        </p:nvSpPr>
        <p:spPr>
          <a:xfrm>
            <a:off x="3306672" y="1834374"/>
            <a:ext cx="2027955" cy="2027955"/>
          </a:xfrm>
          <a:prstGeom prst="ellipse">
            <a:avLst/>
          </a:prstGeom>
          <a:solidFill>
            <a:srgbClr val="FA9A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cap="all" dirty="0" smtClean="0">
                <a:solidFill>
                  <a:schemeClr val="bg1"/>
                </a:solidFill>
              </a:rPr>
              <a:t>Existing </a:t>
            </a:r>
            <a:r>
              <a:rPr lang="en-US" altLang="zh-CN" sz="3600" cap="all" dirty="0" err="1" smtClean="0">
                <a:solidFill>
                  <a:schemeClr val="bg1"/>
                </a:solidFill>
              </a:rPr>
              <a:t>methodS</a:t>
            </a:r>
            <a:r>
              <a:rPr lang="en-US" altLang="zh-CN" sz="3600" cap="all" dirty="0" smtClean="0">
                <a:solidFill>
                  <a:schemeClr val="bg1"/>
                </a:solidFill>
              </a:rPr>
              <a:t> for RS</a:t>
            </a:r>
            <a:endParaRPr lang="zh-CN" altLang="en-US" sz="3600" dirty="0">
              <a:solidFill>
                <a:srgbClr val="FDCB82"/>
              </a:solidFill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5117110" y="4090369"/>
            <a:ext cx="1800225" cy="1800225"/>
          </a:xfrm>
          <a:prstGeom prst="ellipse">
            <a:avLst/>
          </a:prstGeom>
          <a:solidFill>
            <a:srgbClr val="FDCB8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弧形 1"/>
          <p:cNvSpPr/>
          <p:nvPr/>
        </p:nvSpPr>
        <p:spPr>
          <a:xfrm rot="18096577">
            <a:off x="7219641" y="1216858"/>
            <a:ext cx="1281113" cy="1677988"/>
          </a:xfrm>
          <a:prstGeom prst="arc">
            <a:avLst>
              <a:gd name="adj1" fmla="val 15669845"/>
              <a:gd name="adj2" fmla="val 126852"/>
            </a:avLst>
          </a:prstGeom>
          <a:ln>
            <a:solidFill>
              <a:srgbClr val="B4B17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7" name="矩形 6"/>
          <p:cNvSpPr>
            <a:spLocks noChangeArrowheads="1"/>
          </p:cNvSpPr>
          <p:nvPr/>
        </p:nvSpPr>
        <p:spPr bwMode="auto">
          <a:xfrm>
            <a:off x="7860197" y="1520783"/>
            <a:ext cx="4216219" cy="830997"/>
          </a:xfrm>
          <a:prstGeom prst="rect">
            <a:avLst/>
          </a:prstGeom>
          <a:solidFill>
            <a:srgbClr val="B4B1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Collaborative Filtering (CF)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 based methods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矩形 7"/>
          <p:cNvSpPr>
            <a:spLocks noChangeArrowheads="1"/>
          </p:cNvSpPr>
          <p:nvPr/>
        </p:nvSpPr>
        <p:spPr bwMode="auto">
          <a:xfrm>
            <a:off x="8256588" y="3367088"/>
            <a:ext cx="287337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Make use </a:t>
            </a:r>
            <a:r>
              <a:rPr lang="en-US" altLang="zh-CN" sz="1400" dirty="0" smtClean="0">
                <a:solidFill>
                  <a:schemeClr val="bg1"/>
                </a:solidFill>
              </a:rPr>
              <a:t>of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i="1" dirty="0" smtClean="0">
                <a:solidFill>
                  <a:schemeClr val="bg1"/>
                </a:solidFill>
              </a:rPr>
              <a:t>Past activity/preferences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i="1" dirty="0" smtClean="0">
                <a:solidFill>
                  <a:schemeClr val="bg1"/>
                </a:solidFill>
              </a:rPr>
              <a:t>e.g. user rating on items</a:t>
            </a:r>
            <a:endParaRPr lang="en-US" altLang="zh-CN" sz="14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369" name="矩形 8"/>
          <p:cNvSpPr>
            <a:spLocks noChangeArrowheads="1"/>
          </p:cNvSpPr>
          <p:nvPr/>
        </p:nvSpPr>
        <p:spPr bwMode="auto">
          <a:xfrm>
            <a:off x="1184144" y="4672063"/>
            <a:ext cx="3304110" cy="584775"/>
          </a:xfrm>
          <a:prstGeom prst="rect">
            <a:avLst/>
          </a:prstGeom>
          <a:solidFill>
            <a:srgbClr val="FDC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Hybrid methods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矩形 9"/>
          <p:cNvSpPr>
            <a:spLocks noChangeArrowheads="1"/>
          </p:cNvSpPr>
          <p:nvPr/>
        </p:nvSpPr>
        <p:spPr bwMode="auto">
          <a:xfrm>
            <a:off x="2242147" y="5436267"/>
            <a:ext cx="2874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i="1" dirty="0">
                <a:solidFill>
                  <a:schemeClr val="bg1"/>
                </a:solidFill>
              </a:rPr>
              <a:t>Combining above two</a:t>
            </a:r>
            <a:endParaRPr lang="zh-CN" altLang="en-US" sz="2000" i="1" dirty="0">
              <a:solidFill>
                <a:schemeClr val="bg1"/>
              </a:solidFill>
            </a:endParaRPr>
          </a:p>
        </p:txBody>
      </p:sp>
      <p:sp>
        <p:nvSpPr>
          <p:cNvPr id="15371" name="矩形 10"/>
          <p:cNvSpPr>
            <a:spLocks noChangeArrowheads="1"/>
          </p:cNvSpPr>
          <p:nvPr/>
        </p:nvSpPr>
        <p:spPr bwMode="auto">
          <a:xfrm>
            <a:off x="485408" y="1190944"/>
            <a:ext cx="3706464" cy="461665"/>
          </a:xfrm>
          <a:prstGeom prst="rect">
            <a:avLst/>
          </a:prstGeom>
          <a:solidFill>
            <a:srgbClr val="FA9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Content-based methods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72" name="矩形 11"/>
          <p:cNvSpPr>
            <a:spLocks noChangeArrowheads="1"/>
          </p:cNvSpPr>
          <p:nvPr/>
        </p:nvSpPr>
        <p:spPr bwMode="auto">
          <a:xfrm>
            <a:off x="1" y="2044003"/>
            <a:ext cx="309126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solidFill>
                  <a:schemeClr val="bg1"/>
                </a:solidFill>
              </a:rPr>
              <a:t>Make use of 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i="1" dirty="0" smtClean="0">
                <a:solidFill>
                  <a:schemeClr val="bg1"/>
                </a:solidFill>
              </a:rPr>
              <a:t>User profile/</a:t>
            </a:r>
            <a:r>
              <a:rPr lang="en-US" altLang="zh-CN" sz="2000" i="1" dirty="0" err="1" smtClean="0">
                <a:solidFill>
                  <a:schemeClr val="bg1"/>
                </a:solidFill>
              </a:rPr>
              <a:t>discription</a:t>
            </a:r>
            <a:endParaRPr lang="en-US" altLang="zh-CN" sz="2000" i="1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Not that easy to collect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4" name="弧形 13"/>
          <p:cNvSpPr/>
          <p:nvPr/>
        </p:nvSpPr>
        <p:spPr>
          <a:xfrm>
            <a:off x="2165910" y="1631290"/>
            <a:ext cx="1584325" cy="1495425"/>
          </a:xfrm>
          <a:prstGeom prst="arc">
            <a:avLst>
              <a:gd name="adj1" fmla="val 16200000"/>
              <a:gd name="adj2" fmla="val 21349829"/>
            </a:avLst>
          </a:prstGeom>
          <a:ln>
            <a:solidFill>
              <a:srgbClr val="FA9A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弧形 14"/>
          <p:cNvSpPr/>
          <p:nvPr/>
        </p:nvSpPr>
        <p:spPr>
          <a:xfrm rot="1188091" flipV="1">
            <a:off x="3843796" y="3706249"/>
            <a:ext cx="1585912" cy="1493838"/>
          </a:xfrm>
          <a:prstGeom prst="arc">
            <a:avLst>
              <a:gd name="adj1" fmla="val 15155280"/>
              <a:gd name="adj2" fmla="val 21349829"/>
            </a:avLst>
          </a:prstGeom>
          <a:ln>
            <a:solidFill>
              <a:srgbClr val="FDCB8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4556349" y="1053265"/>
            <a:ext cx="2723872" cy="2723872"/>
          </a:xfrm>
          <a:prstGeom prst="ellipse">
            <a:avLst/>
          </a:prstGeom>
          <a:solidFill>
            <a:srgbClr val="B4B17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左弧形箭头 6"/>
          <p:cNvSpPr/>
          <p:nvPr/>
        </p:nvSpPr>
        <p:spPr>
          <a:xfrm rot="20152104">
            <a:off x="4558753" y="2961301"/>
            <a:ext cx="722939" cy="1604463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cap="all" dirty="0" smtClean="0">
                <a:solidFill>
                  <a:schemeClr val="bg1"/>
                </a:solidFill>
              </a:rPr>
              <a:t>LIMITATIONS</a:t>
            </a:r>
            <a:endParaRPr lang="zh-CN" altLang="en-US" sz="3600" dirty="0">
              <a:solidFill>
                <a:srgbClr val="FDCB82"/>
              </a:solidFill>
            </a:endParaRPr>
          </a:p>
        </p:txBody>
      </p:sp>
      <p:pic>
        <p:nvPicPr>
          <p:cNvPr id="1229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1484313"/>
            <a:ext cx="6584950" cy="465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39788" y="1597025"/>
            <a:ext cx="4767262" cy="914400"/>
          </a:xfrm>
          <a:prstGeom prst="rect">
            <a:avLst/>
          </a:prstGeom>
          <a:solidFill>
            <a:srgbClr val="B4B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9788" y="2693988"/>
            <a:ext cx="4767262" cy="914400"/>
          </a:xfrm>
          <a:prstGeom prst="rect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9788" y="3789363"/>
            <a:ext cx="476726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39788" y="4886324"/>
            <a:ext cx="4767262" cy="1251725"/>
          </a:xfrm>
          <a:prstGeom prst="rect">
            <a:avLst/>
          </a:prstGeom>
          <a:solidFill>
            <a:srgbClr val="FD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6" name="矩形 8"/>
          <p:cNvSpPr>
            <a:spLocks noChangeArrowheads="1"/>
          </p:cNvSpPr>
          <p:nvPr/>
        </p:nvSpPr>
        <p:spPr bwMode="auto">
          <a:xfrm>
            <a:off x="-284675" y="1603642"/>
            <a:ext cx="61509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3"/>
            <a:r>
              <a:rPr lang="en-US" altLang="zh-CN" sz="2000" dirty="0"/>
              <a:t>Because of privacy concerns, it is generally more difficult to collect user profiles than past activities.</a:t>
            </a:r>
            <a:endParaRPr lang="zh-CN" altLang="en-US" sz="2000" dirty="0"/>
          </a:p>
        </p:txBody>
      </p:sp>
      <p:sp>
        <p:nvSpPr>
          <p:cNvPr id="12297" name="矩形 9"/>
          <p:cNvSpPr>
            <a:spLocks noChangeArrowheads="1"/>
          </p:cNvSpPr>
          <p:nvPr/>
        </p:nvSpPr>
        <p:spPr bwMode="auto">
          <a:xfrm>
            <a:off x="-284675" y="2721570"/>
            <a:ext cx="5514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3"/>
            <a:r>
              <a:rPr lang="en-US" altLang="zh-CN" sz="2000" dirty="0"/>
              <a:t>The prediction accuracy often drops significantly when the ratings are very sparse.</a:t>
            </a:r>
            <a:endParaRPr lang="zh-CN" altLang="en-US" sz="2000" dirty="0"/>
          </a:p>
        </p:txBody>
      </p:sp>
      <p:sp>
        <p:nvSpPr>
          <p:cNvPr id="12298" name="矩形 10"/>
          <p:cNvSpPr>
            <a:spLocks noChangeArrowheads="1"/>
          </p:cNvSpPr>
          <p:nvPr/>
        </p:nvSpPr>
        <p:spPr bwMode="auto">
          <a:xfrm>
            <a:off x="-284675" y="3818533"/>
            <a:ext cx="6108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they cannot be used for recommending new products which have yet to receive rating information from users.</a:t>
            </a:r>
            <a:endParaRPr lang="zh-CN" altLang="en-US" sz="2000" dirty="0"/>
          </a:p>
        </p:txBody>
      </p:sp>
      <p:sp>
        <p:nvSpPr>
          <p:cNvPr id="12299" name="矩形 11"/>
          <p:cNvSpPr>
            <a:spLocks noChangeArrowheads="1"/>
          </p:cNvSpPr>
          <p:nvPr/>
        </p:nvSpPr>
        <p:spPr bwMode="auto">
          <a:xfrm>
            <a:off x="-399782" y="4983336"/>
            <a:ext cx="60068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Consequently, it is inevitable for CF-based methods to exploit auxiliary information and hence </a:t>
            </a:r>
            <a:r>
              <a:rPr lang="en-US" altLang="zh-CN" sz="2000" b="1" dirty="0"/>
              <a:t>hybrid methods have gained popularity in recent years.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44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cap="all" dirty="0" smtClean="0">
                <a:solidFill>
                  <a:schemeClr val="bg1"/>
                </a:solidFill>
              </a:rPr>
              <a:t>Motivation</a:t>
            </a:r>
            <a:endParaRPr lang="zh-CN" altLang="en-US" sz="3600" dirty="0">
              <a:solidFill>
                <a:srgbClr val="FDCB82"/>
              </a:solidFill>
            </a:endParaRPr>
          </a:p>
        </p:txBody>
      </p:sp>
      <p:grpSp>
        <p:nvGrpSpPr>
          <p:cNvPr id="18435" name="组合 1"/>
          <p:cNvGrpSpPr>
            <a:grpSpLocks/>
          </p:cNvGrpSpPr>
          <p:nvPr/>
        </p:nvGrpSpPr>
        <p:grpSpPr bwMode="auto">
          <a:xfrm>
            <a:off x="4713288" y="1971675"/>
            <a:ext cx="3130550" cy="3548063"/>
            <a:chOff x="4714081" y="1971676"/>
            <a:chExt cx="3130550" cy="3548063"/>
          </a:xfrm>
        </p:grpSpPr>
        <p:sp>
          <p:nvSpPr>
            <p:cNvPr id="18443" name="Freeform 5"/>
            <p:cNvSpPr>
              <a:spLocks/>
            </p:cNvSpPr>
            <p:nvPr/>
          </p:nvSpPr>
          <p:spPr bwMode="auto">
            <a:xfrm>
              <a:off x="6109493" y="3360738"/>
              <a:ext cx="631825" cy="923925"/>
            </a:xfrm>
            <a:custGeom>
              <a:avLst/>
              <a:gdLst>
                <a:gd name="T0" fmla="*/ 623857876 w 433"/>
                <a:gd name="T1" fmla="*/ 199000350 h 635"/>
                <a:gd name="T2" fmla="*/ 711154787 w 433"/>
                <a:gd name="T3" fmla="*/ 169362000 h 635"/>
                <a:gd name="T4" fmla="*/ 853811534 w 433"/>
                <a:gd name="T5" fmla="*/ 249808950 h 635"/>
                <a:gd name="T6" fmla="*/ 921946491 w 433"/>
                <a:gd name="T7" fmla="*/ 249808950 h 635"/>
                <a:gd name="T8" fmla="*/ 921946491 w 433"/>
                <a:gd name="T9" fmla="*/ 0 h 635"/>
                <a:gd name="T10" fmla="*/ 0 w 433"/>
                <a:gd name="T11" fmla="*/ 0 h 635"/>
                <a:gd name="T12" fmla="*/ 0 w 433"/>
                <a:gd name="T13" fmla="*/ 980182575 h 635"/>
                <a:gd name="T14" fmla="*/ 336413981 w 433"/>
                <a:gd name="T15" fmla="*/ 980182575 h 635"/>
                <a:gd name="T16" fmla="*/ 359835281 w 433"/>
                <a:gd name="T17" fmla="*/ 1003469850 h 635"/>
                <a:gd name="T18" fmla="*/ 359835281 w 433"/>
                <a:gd name="T19" fmla="*/ 1117789200 h 635"/>
                <a:gd name="T20" fmla="*/ 351319506 w 433"/>
                <a:gd name="T21" fmla="*/ 1136842425 h 635"/>
                <a:gd name="T22" fmla="*/ 274667314 w 433"/>
                <a:gd name="T23" fmla="*/ 1240576650 h 635"/>
                <a:gd name="T24" fmla="*/ 300217558 w 433"/>
                <a:gd name="T25" fmla="*/ 1310438475 h 635"/>
                <a:gd name="T26" fmla="*/ 389644872 w 433"/>
                <a:gd name="T27" fmla="*/ 1344310875 h 635"/>
                <a:gd name="T28" fmla="*/ 532301619 w 433"/>
                <a:gd name="T29" fmla="*/ 1257512850 h 635"/>
                <a:gd name="T30" fmla="*/ 447133652 w 433"/>
                <a:gd name="T31" fmla="*/ 1128374325 h 635"/>
                <a:gd name="T32" fmla="*/ 434358529 w 433"/>
                <a:gd name="T33" fmla="*/ 1109321100 h 635"/>
                <a:gd name="T34" fmla="*/ 434358529 w 433"/>
                <a:gd name="T35" fmla="*/ 997118775 h 635"/>
                <a:gd name="T36" fmla="*/ 457779830 w 433"/>
                <a:gd name="T37" fmla="*/ 973831500 h 635"/>
                <a:gd name="T38" fmla="*/ 921946491 w 433"/>
                <a:gd name="T39" fmla="*/ 973831500 h 635"/>
                <a:gd name="T40" fmla="*/ 921946491 w 433"/>
                <a:gd name="T41" fmla="*/ 421287975 h 635"/>
                <a:gd name="T42" fmla="*/ 872974946 w 433"/>
                <a:gd name="T43" fmla="*/ 421287975 h 635"/>
                <a:gd name="T44" fmla="*/ 719672022 w 433"/>
                <a:gd name="T45" fmla="*/ 514437075 h 635"/>
                <a:gd name="T46" fmla="*/ 574886332 w 433"/>
                <a:gd name="T47" fmla="*/ 340841025 h 635"/>
                <a:gd name="T48" fmla="*/ 623857876 w 433"/>
                <a:gd name="T49" fmla="*/ 199000350 h 6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3" h="635">
                  <a:moveTo>
                    <a:pt x="293" y="94"/>
                  </a:moveTo>
                  <a:cubicBezTo>
                    <a:pt x="304" y="84"/>
                    <a:pt x="318" y="79"/>
                    <a:pt x="334" y="80"/>
                  </a:cubicBezTo>
                  <a:cubicBezTo>
                    <a:pt x="360" y="81"/>
                    <a:pt x="391" y="108"/>
                    <a:pt x="401" y="118"/>
                  </a:cubicBezTo>
                  <a:cubicBezTo>
                    <a:pt x="433" y="118"/>
                    <a:pt x="433" y="118"/>
                    <a:pt x="433" y="118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58" y="463"/>
                    <a:pt x="158" y="463"/>
                    <a:pt x="158" y="463"/>
                  </a:cubicBezTo>
                  <a:cubicBezTo>
                    <a:pt x="164" y="463"/>
                    <a:pt x="169" y="468"/>
                    <a:pt x="169" y="474"/>
                  </a:cubicBezTo>
                  <a:cubicBezTo>
                    <a:pt x="169" y="528"/>
                    <a:pt x="169" y="528"/>
                    <a:pt x="169" y="528"/>
                  </a:cubicBezTo>
                  <a:cubicBezTo>
                    <a:pt x="169" y="532"/>
                    <a:pt x="168" y="535"/>
                    <a:pt x="165" y="537"/>
                  </a:cubicBezTo>
                  <a:cubicBezTo>
                    <a:pt x="156" y="544"/>
                    <a:pt x="130" y="568"/>
                    <a:pt x="129" y="586"/>
                  </a:cubicBezTo>
                  <a:cubicBezTo>
                    <a:pt x="129" y="598"/>
                    <a:pt x="133" y="611"/>
                    <a:pt x="141" y="619"/>
                  </a:cubicBezTo>
                  <a:cubicBezTo>
                    <a:pt x="151" y="630"/>
                    <a:pt x="166" y="635"/>
                    <a:pt x="183" y="635"/>
                  </a:cubicBezTo>
                  <a:cubicBezTo>
                    <a:pt x="207" y="635"/>
                    <a:pt x="248" y="630"/>
                    <a:pt x="250" y="594"/>
                  </a:cubicBezTo>
                  <a:cubicBezTo>
                    <a:pt x="253" y="560"/>
                    <a:pt x="210" y="533"/>
                    <a:pt x="210" y="533"/>
                  </a:cubicBezTo>
                  <a:cubicBezTo>
                    <a:pt x="206" y="531"/>
                    <a:pt x="204" y="527"/>
                    <a:pt x="204" y="524"/>
                  </a:cubicBezTo>
                  <a:cubicBezTo>
                    <a:pt x="204" y="471"/>
                    <a:pt x="204" y="471"/>
                    <a:pt x="204" y="471"/>
                  </a:cubicBezTo>
                  <a:cubicBezTo>
                    <a:pt x="204" y="465"/>
                    <a:pt x="209" y="460"/>
                    <a:pt x="215" y="460"/>
                  </a:cubicBezTo>
                  <a:cubicBezTo>
                    <a:pt x="433" y="460"/>
                    <a:pt x="433" y="460"/>
                    <a:pt x="433" y="460"/>
                  </a:cubicBezTo>
                  <a:cubicBezTo>
                    <a:pt x="433" y="199"/>
                    <a:pt x="433" y="199"/>
                    <a:pt x="433" y="199"/>
                  </a:cubicBezTo>
                  <a:cubicBezTo>
                    <a:pt x="410" y="199"/>
                    <a:pt x="410" y="199"/>
                    <a:pt x="410" y="199"/>
                  </a:cubicBezTo>
                  <a:cubicBezTo>
                    <a:pt x="399" y="211"/>
                    <a:pt x="368" y="243"/>
                    <a:pt x="338" y="243"/>
                  </a:cubicBezTo>
                  <a:cubicBezTo>
                    <a:pt x="305" y="243"/>
                    <a:pt x="270" y="222"/>
                    <a:pt x="270" y="161"/>
                  </a:cubicBezTo>
                  <a:cubicBezTo>
                    <a:pt x="270" y="124"/>
                    <a:pt x="282" y="104"/>
                    <a:pt x="293" y="94"/>
                  </a:cubicBezTo>
                  <a:close/>
                </a:path>
              </a:pathLst>
            </a:cu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Freeform 6"/>
            <p:cNvSpPr>
              <a:spLocks/>
            </p:cNvSpPr>
            <p:nvPr/>
          </p:nvSpPr>
          <p:spPr bwMode="auto">
            <a:xfrm>
              <a:off x="5444331" y="3360738"/>
              <a:ext cx="633413" cy="674688"/>
            </a:xfrm>
            <a:custGeom>
              <a:avLst/>
              <a:gdLst>
                <a:gd name="T0" fmla="*/ 922326502 w 435"/>
                <a:gd name="T1" fmla="*/ 0 h 463"/>
                <a:gd name="T2" fmla="*/ 4240227 w 435"/>
                <a:gd name="T3" fmla="*/ 0 h 463"/>
                <a:gd name="T4" fmla="*/ 4240227 w 435"/>
                <a:gd name="T5" fmla="*/ 239951403 h 463"/>
                <a:gd name="T6" fmla="*/ 67849453 w 435"/>
                <a:gd name="T7" fmla="*/ 239951403 h 463"/>
                <a:gd name="T8" fmla="*/ 220510723 w 435"/>
                <a:gd name="T9" fmla="*/ 148642655 h 463"/>
                <a:gd name="T10" fmla="*/ 351967946 w 435"/>
                <a:gd name="T11" fmla="*/ 327012385 h 463"/>
                <a:gd name="T12" fmla="*/ 307442653 w 435"/>
                <a:gd name="T13" fmla="*/ 465037812 h 463"/>
                <a:gd name="T14" fmla="*/ 212028813 w 435"/>
                <a:gd name="T15" fmla="*/ 496889497 h 463"/>
                <a:gd name="T16" fmla="*/ 72089680 w 435"/>
                <a:gd name="T17" fmla="*/ 407703904 h 463"/>
                <a:gd name="T18" fmla="*/ 0 w 435"/>
                <a:gd name="T19" fmla="*/ 407703904 h 463"/>
                <a:gd name="T20" fmla="*/ 0 w 435"/>
                <a:gd name="T21" fmla="*/ 938569697 h 463"/>
                <a:gd name="T22" fmla="*/ 19082477 w 435"/>
                <a:gd name="T23" fmla="*/ 983161765 h 463"/>
                <a:gd name="T24" fmla="*/ 922326502 w 435"/>
                <a:gd name="T25" fmla="*/ 983161765 h 463"/>
                <a:gd name="T26" fmla="*/ 922326502 w 435"/>
                <a:gd name="T27" fmla="*/ 0 h 4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5" h="463">
                  <a:moveTo>
                    <a:pt x="43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0" y="99"/>
                    <a:pt x="61" y="69"/>
                    <a:pt x="104" y="70"/>
                  </a:cubicBezTo>
                  <a:cubicBezTo>
                    <a:pt x="166" y="72"/>
                    <a:pt x="166" y="134"/>
                    <a:pt x="166" y="154"/>
                  </a:cubicBezTo>
                  <a:cubicBezTo>
                    <a:pt x="166" y="184"/>
                    <a:pt x="159" y="205"/>
                    <a:pt x="145" y="219"/>
                  </a:cubicBezTo>
                  <a:cubicBezTo>
                    <a:pt x="134" y="229"/>
                    <a:pt x="119" y="234"/>
                    <a:pt x="100" y="234"/>
                  </a:cubicBezTo>
                  <a:cubicBezTo>
                    <a:pt x="63" y="233"/>
                    <a:pt x="42" y="209"/>
                    <a:pt x="34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4" y="449"/>
                    <a:pt x="7" y="456"/>
                    <a:pt x="9" y="463"/>
                  </a:cubicBezTo>
                  <a:cubicBezTo>
                    <a:pt x="435" y="463"/>
                    <a:pt x="435" y="463"/>
                    <a:pt x="435" y="463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FDC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Freeform 7"/>
            <p:cNvSpPr>
              <a:spLocks/>
            </p:cNvSpPr>
            <p:nvPr/>
          </p:nvSpPr>
          <p:spPr bwMode="auto">
            <a:xfrm>
              <a:off x="5447506" y="1971676"/>
              <a:ext cx="1622425" cy="896938"/>
            </a:xfrm>
            <a:custGeom>
              <a:avLst/>
              <a:gdLst>
                <a:gd name="T0" fmla="*/ 0 w 1114"/>
                <a:gd name="T1" fmla="*/ 943459378 h 616"/>
                <a:gd name="T2" fmla="*/ 394523077 w 1114"/>
                <a:gd name="T3" fmla="*/ 943459378 h 616"/>
                <a:gd name="T4" fmla="*/ 417854539 w 1114"/>
                <a:gd name="T5" fmla="*/ 966781222 h 616"/>
                <a:gd name="T6" fmla="*/ 417854539 w 1114"/>
                <a:gd name="T7" fmla="*/ 1083388987 h 616"/>
                <a:gd name="T8" fmla="*/ 407249065 w 1114"/>
                <a:gd name="T9" fmla="*/ 1104590796 h 616"/>
                <a:gd name="T10" fmla="*/ 341495704 w 1114"/>
                <a:gd name="T11" fmla="*/ 1197876716 h 616"/>
                <a:gd name="T12" fmla="*/ 451791476 w 1114"/>
                <a:gd name="T13" fmla="*/ 1306002883 h 616"/>
                <a:gd name="T14" fmla="*/ 591783160 w 1114"/>
                <a:gd name="T15" fmla="*/ 1210596927 h 616"/>
                <a:gd name="T16" fmla="*/ 509061331 w 1114"/>
                <a:gd name="T17" fmla="*/ 1100349269 h 616"/>
                <a:gd name="T18" fmla="*/ 494213375 w 1114"/>
                <a:gd name="T19" fmla="*/ 1077028881 h 616"/>
                <a:gd name="T20" fmla="*/ 496335344 w 1114"/>
                <a:gd name="T21" fmla="*/ 971021293 h 616"/>
                <a:gd name="T22" fmla="*/ 519666805 w 1114"/>
                <a:gd name="T23" fmla="*/ 949820940 h 616"/>
                <a:gd name="T24" fmla="*/ 1372344352 w 1114"/>
                <a:gd name="T25" fmla="*/ 949820940 h 616"/>
                <a:gd name="T26" fmla="*/ 1372344352 w 1114"/>
                <a:gd name="T27" fmla="*/ 873495302 h 616"/>
                <a:gd name="T28" fmla="*/ 1283259530 w 1114"/>
                <a:gd name="T29" fmla="*/ 718725447 h 616"/>
                <a:gd name="T30" fmla="*/ 1448703188 w 1114"/>
                <a:gd name="T31" fmla="*/ 591517506 h 616"/>
                <a:gd name="T32" fmla="*/ 1626875746 w 1114"/>
                <a:gd name="T33" fmla="*/ 716605412 h 616"/>
                <a:gd name="T34" fmla="*/ 1544152460 w 1114"/>
                <a:gd name="T35" fmla="*/ 875615338 h 616"/>
                <a:gd name="T36" fmla="*/ 1544152460 w 1114"/>
                <a:gd name="T37" fmla="*/ 945579414 h 616"/>
                <a:gd name="T38" fmla="*/ 2147483646 w 1114"/>
                <a:gd name="T39" fmla="*/ 945579414 h 616"/>
                <a:gd name="T40" fmla="*/ 2019276854 w 1114"/>
                <a:gd name="T41" fmla="*/ 432507581 h 616"/>
                <a:gd name="T42" fmla="*/ 975700762 w 1114"/>
                <a:gd name="T43" fmla="*/ 4240071 h 616"/>
                <a:gd name="T44" fmla="*/ 0 w 1114"/>
                <a:gd name="T45" fmla="*/ 313779781 h 616"/>
                <a:gd name="T46" fmla="*/ 0 w 1114"/>
                <a:gd name="T47" fmla="*/ 943459378 h 6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14" h="616">
                  <a:moveTo>
                    <a:pt x="0" y="445"/>
                  </a:moveTo>
                  <a:cubicBezTo>
                    <a:pt x="186" y="445"/>
                    <a:pt x="186" y="445"/>
                    <a:pt x="186" y="445"/>
                  </a:cubicBezTo>
                  <a:cubicBezTo>
                    <a:pt x="192" y="445"/>
                    <a:pt x="197" y="449"/>
                    <a:pt x="197" y="456"/>
                  </a:cubicBezTo>
                  <a:cubicBezTo>
                    <a:pt x="197" y="511"/>
                    <a:pt x="197" y="511"/>
                    <a:pt x="197" y="511"/>
                  </a:cubicBezTo>
                  <a:cubicBezTo>
                    <a:pt x="197" y="515"/>
                    <a:pt x="196" y="519"/>
                    <a:pt x="192" y="521"/>
                  </a:cubicBezTo>
                  <a:cubicBezTo>
                    <a:pt x="184" y="526"/>
                    <a:pt x="161" y="546"/>
                    <a:pt x="161" y="565"/>
                  </a:cubicBezTo>
                  <a:cubicBezTo>
                    <a:pt x="161" y="591"/>
                    <a:pt x="179" y="616"/>
                    <a:pt x="213" y="616"/>
                  </a:cubicBezTo>
                  <a:cubicBezTo>
                    <a:pt x="249" y="616"/>
                    <a:pt x="278" y="597"/>
                    <a:pt x="279" y="571"/>
                  </a:cubicBezTo>
                  <a:cubicBezTo>
                    <a:pt x="280" y="534"/>
                    <a:pt x="240" y="519"/>
                    <a:pt x="240" y="519"/>
                  </a:cubicBezTo>
                  <a:cubicBezTo>
                    <a:pt x="235" y="517"/>
                    <a:pt x="232" y="513"/>
                    <a:pt x="233" y="508"/>
                  </a:cubicBezTo>
                  <a:cubicBezTo>
                    <a:pt x="234" y="458"/>
                    <a:pt x="234" y="458"/>
                    <a:pt x="234" y="458"/>
                  </a:cubicBezTo>
                  <a:cubicBezTo>
                    <a:pt x="234" y="452"/>
                    <a:pt x="239" y="448"/>
                    <a:pt x="245" y="448"/>
                  </a:cubicBezTo>
                  <a:cubicBezTo>
                    <a:pt x="647" y="448"/>
                    <a:pt x="647" y="448"/>
                    <a:pt x="647" y="448"/>
                  </a:cubicBezTo>
                  <a:cubicBezTo>
                    <a:pt x="647" y="412"/>
                    <a:pt x="647" y="412"/>
                    <a:pt x="647" y="412"/>
                  </a:cubicBezTo>
                  <a:cubicBezTo>
                    <a:pt x="634" y="404"/>
                    <a:pt x="605" y="380"/>
                    <a:pt x="605" y="339"/>
                  </a:cubicBezTo>
                  <a:cubicBezTo>
                    <a:pt x="605" y="298"/>
                    <a:pt x="646" y="279"/>
                    <a:pt x="683" y="279"/>
                  </a:cubicBezTo>
                  <a:cubicBezTo>
                    <a:pt x="722" y="279"/>
                    <a:pt x="767" y="294"/>
                    <a:pt x="767" y="338"/>
                  </a:cubicBezTo>
                  <a:cubicBezTo>
                    <a:pt x="767" y="378"/>
                    <a:pt x="739" y="404"/>
                    <a:pt x="728" y="413"/>
                  </a:cubicBezTo>
                  <a:cubicBezTo>
                    <a:pt x="728" y="446"/>
                    <a:pt x="728" y="446"/>
                    <a:pt x="728" y="446"/>
                  </a:cubicBezTo>
                  <a:cubicBezTo>
                    <a:pt x="1114" y="446"/>
                    <a:pt x="1114" y="446"/>
                    <a:pt x="1114" y="446"/>
                  </a:cubicBezTo>
                  <a:cubicBezTo>
                    <a:pt x="1078" y="356"/>
                    <a:pt x="1025" y="265"/>
                    <a:pt x="952" y="204"/>
                  </a:cubicBezTo>
                  <a:cubicBezTo>
                    <a:pt x="809" y="83"/>
                    <a:pt x="677" y="5"/>
                    <a:pt x="460" y="2"/>
                  </a:cubicBezTo>
                  <a:cubicBezTo>
                    <a:pt x="326" y="0"/>
                    <a:pt x="149" y="37"/>
                    <a:pt x="0" y="148"/>
                  </a:cubicBezTo>
                  <a:lnTo>
                    <a:pt x="0" y="445"/>
                  </a:lnTo>
                  <a:close/>
                </a:path>
              </a:pathLst>
            </a:cu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Freeform 8"/>
            <p:cNvSpPr>
              <a:spLocks/>
            </p:cNvSpPr>
            <p:nvPr/>
          </p:nvSpPr>
          <p:spPr bwMode="auto">
            <a:xfrm>
              <a:off x="6109493" y="2409826"/>
              <a:ext cx="869950" cy="919163"/>
            </a:xfrm>
            <a:custGeom>
              <a:avLst/>
              <a:gdLst>
                <a:gd name="T0" fmla="*/ 919449718 w 597"/>
                <a:gd name="T1" fmla="*/ 895445390 h 631"/>
                <a:gd name="T2" fmla="*/ 944930364 w 597"/>
                <a:gd name="T3" fmla="*/ 872103602 h 631"/>
                <a:gd name="T4" fmla="*/ 1044732718 w 597"/>
                <a:gd name="T5" fmla="*/ 872103602 h 631"/>
                <a:gd name="T6" fmla="*/ 1063843931 w 597"/>
                <a:gd name="T7" fmla="*/ 880591658 h 631"/>
                <a:gd name="T8" fmla="*/ 1180632897 w 597"/>
                <a:gd name="T9" fmla="*/ 956979784 h 631"/>
                <a:gd name="T10" fmla="*/ 1267693472 w 597"/>
                <a:gd name="T11" fmla="*/ 825421484 h 631"/>
                <a:gd name="T12" fmla="*/ 1182756042 w 597"/>
                <a:gd name="T13" fmla="*/ 708716917 h 631"/>
                <a:gd name="T14" fmla="*/ 1059596186 w 597"/>
                <a:gd name="T15" fmla="*/ 793593098 h 631"/>
                <a:gd name="T16" fmla="*/ 1042609574 w 597"/>
                <a:gd name="T17" fmla="*/ 799958775 h 631"/>
                <a:gd name="T18" fmla="*/ 936436329 w 597"/>
                <a:gd name="T19" fmla="*/ 799958775 h 631"/>
                <a:gd name="T20" fmla="*/ 913078828 w 597"/>
                <a:gd name="T21" fmla="*/ 776618444 h 631"/>
                <a:gd name="T22" fmla="*/ 913078828 w 597"/>
                <a:gd name="T23" fmla="*/ 354358458 h 631"/>
                <a:gd name="T24" fmla="*/ 554217895 w 597"/>
                <a:gd name="T25" fmla="*/ 354358458 h 631"/>
                <a:gd name="T26" fmla="*/ 530860394 w 597"/>
                <a:gd name="T27" fmla="*/ 331018127 h 631"/>
                <a:gd name="T28" fmla="*/ 530860394 w 597"/>
                <a:gd name="T29" fmla="*/ 227043458 h 631"/>
                <a:gd name="T30" fmla="*/ 543600717 w 597"/>
                <a:gd name="T31" fmla="*/ 207946426 h 631"/>
                <a:gd name="T32" fmla="*/ 615797823 w 597"/>
                <a:gd name="T33" fmla="*/ 78510504 h 631"/>
                <a:gd name="T34" fmla="*/ 484143933 w 597"/>
                <a:gd name="T35" fmla="*/ 0 h 631"/>
                <a:gd name="T36" fmla="*/ 365231823 w 597"/>
                <a:gd name="T37" fmla="*/ 80632882 h 631"/>
                <a:gd name="T38" fmla="*/ 441675218 w 597"/>
                <a:gd name="T39" fmla="*/ 203703127 h 631"/>
                <a:gd name="T40" fmla="*/ 454415541 w 597"/>
                <a:gd name="T41" fmla="*/ 222800158 h 631"/>
                <a:gd name="T42" fmla="*/ 454415541 w 597"/>
                <a:gd name="T43" fmla="*/ 335261427 h 631"/>
                <a:gd name="T44" fmla="*/ 431058039 w 597"/>
                <a:gd name="T45" fmla="*/ 358601758 h 631"/>
                <a:gd name="T46" fmla="*/ 0 w 597"/>
                <a:gd name="T47" fmla="*/ 358601758 h 631"/>
                <a:gd name="T48" fmla="*/ 0 w 597"/>
                <a:gd name="T49" fmla="*/ 1338923329 h 631"/>
                <a:gd name="T50" fmla="*/ 919449718 w 597"/>
                <a:gd name="T51" fmla="*/ 1338923329 h 631"/>
                <a:gd name="T52" fmla="*/ 919449718 w 597"/>
                <a:gd name="T53" fmla="*/ 895445390 h 6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97" h="631">
                  <a:moveTo>
                    <a:pt x="433" y="422"/>
                  </a:moveTo>
                  <a:cubicBezTo>
                    <a:pt x="433" y="416"/>
                    <a:pt x="438" y="411"/>
                    <a:pt x="445" y="411"/>
                  </a:cubicBezTo>
                  <a:cubicBezTo>
                    <a:pt x="492" y="411"/>
                    <a:pt x="492" y="411"/>
                    <a:pt x="492" y="411"/>
                  </a:cubicBezTo>
                  <a:cubicBezTo>
                    <a:pt x="496" y="411"/>
                    <a:pt x="499" y="413"/>
                    <a:pt x="501" y="415"/>
                  </a:cubicBezTo>
                  <a:cubicBezTo>
                    <a:pt x="509" y="425"/>
                    <a:pt x="533" y="451"/>
                    <a:pt x="556" y="451"/>
                  </a:cubicBezTo>
                  <a:cubicBezTo>
                    <a:pt x="587" y="451"/>
                    <a:pt x="597" y="419"/>
                    <a:pt x="597" y="389"/>
                  </a:cubicBezTo>
                  <a:cubicBezTo>
                    <a:pt x="597" y="356"/>
                    <a:pt x="583" y="336"/>
                    <a:pt x="557" y="334"/>
                  </a:cubicBezTo>
                  <a:cubicBezTo>
                    <a:pt x="540" y="333"/>
                    <a:pt x="513" y="358"/>
                    <a:pt x="499" y="374"/>
                  </a:cubicBezTo>
                  <a:cubicBezTo>
                    <a:pt x="497" y="376"/>
                    <a:pt x="494" y="377"/>
                    <a:pt x="491" y="377"/>
                  </a:cubicBezTo>
                  <a:cubicBezTo>
                    <a:pt x="441" y="377"/>
                    <a:pt x="441" y="377"/>
                    <a:pt x="441" y="377"/>
                  </a:cubicBezTo>
                  <a:cubicBezTo>
                    <a:pt x="435" y="377"/>
                    <a:pt x="430" y="372"/>
                    <a:pt x="430" y="366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261" y="167"/>
                    <a:pt x="261" y="167"/>
                    <a:pt x="261" y="167"/>
                  </a:cubicBezTo>
                  <a:cubicBezTo>
                    <a:pt x="255" y="167"/>
                    <a:pt x="250" y="162"/>
                    <a:pt x="250" y="156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3"/>
                    <a:pt x="252" y="100"/>
                    <a:pt x="256" y="98"/>
                  </a:cubicBezTo>
                  <a:cubicBezTo>
                    <a:pt x="256" y="97"/>
                    <a:pt x="290" y="75"/>
                    <a:pt x="290" y="37"/>
                  </a:cubicBezTo>
                  <a:cubicBezTo>
                    <a:pt x="290" y="2"/>
                    <a:pt x="238" y="0"/>
                    <a:pt x="228" y="0"/>
                  </a:cubicBezTo>
                  <a:cubicBezTo>
                    <a:pt x="207" y="0"/>
                    <a:pt x="172" y="8"/>
                    <a:pt x="172" y="38"/>
                  </a:cubicBezTo>
                  <a:cubicBezTo>
                    <a:pt x="172" y="76"/>
                    <a:pt x="206" y="95"/>
                    <a:pt x="208" y="96"/>
                  </a:cubicBezTo>
                  <a:cubicBezTo>
                    <a:pt x="211" y="97"/>
                    <a:pt x="214" y="101"/>
                    <a:pt x="214" y="105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64"/>
                    <a:pt x="209" y="169"/>
                    <a:pt x="203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433" y="631"/>
                    <a:pt x="433" y="631"/>
                    <a:pt x="433" y="631"/>
                  </a:cubicBezTo>
                  <a:lnTo>
                    <a:pt x="433" y="422"/>
                  </a:lnTo>
                  <a:close/>
                </a:path>
              </a:pathLst>
            </a:custGeom>
            <a:solidFill>
              <a:srgbClr val="D87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Freeform 9"/>
            <p:cNvSpPr>
              <a:spLocks/>
            </p:cNvSpPr>
            <p:nvPr/>
          </p:nvSpPr>
          <p:spPr bwMode="auto">
            <a:xfrm>
              <a:off x="6534943" y="2655888"/>
              <a:ext cx="609600" cy="1319213"/>
            </a:xfrm>
            <a:custGeom>
              <a:avLst/>
              <a:gdLst>
                <a:gd name="T0" fmla="*/ 340296804 w 418"/>
                <a:gd name="T1" fmla="*/ 0 h 906"/>
                <a:gd name="T2" fmla="*/ 340296804 w 418"/>
                <a:gd name="T3" fmla="*/ 394354410 h 906"/>
                <a:gd name="T4" fmla="*/ 412608781 w 418"/>
                <a:gd name="T5" fmla="*/ 394354410 h 906"/>
                <a:gd name="T6" fmla="*/ 565742343 w 418"/>
                <a:gd name="T7" fmla="*/ 303186016 h 906"/>
                <a:gd name="T8" fmla="*/ 697606989 w 418"/>
                <a:gd name="T9" fmla="*/ 466440809 h 906"/>
                <a:gd name="T10" fmla="*/ 561489726 w 418"/>
                <a:gd name="T11" fmla="*/ 644536020 h 906"/>
                <a:gd name="T12" fmla="*/ 414736547 w 418"/>
                <a:gd name="T13" fmla="*/ 559727806 h 906"/>
                <a:gd name="T14" fmla="*/ 348803495 w 418"/>
                <a:gd name="T15" fmla="*/ 559727806 h 906"/>
                <a:gd name="T16" fmla="*/ 348803495 w 418"/>
                <a:gd name="T17" fmla="*/ 1299672339 h 906"/>
                <a:gd name="T18" fmla="*/ 325408272 w 418"/>
                <a:gd name="T19" fmla="*/ 1322994453 h 906"/>
                <a:gd name="T20" fmla="*/ 223319231 w 418"/>
                <a:gd name="T21" fmla="*/ 1322994453 h 906"/>
                <a:gd name="T22" fmla="*/ 206304390 w 418"/>
                <a:gd name="T23" fmla="*/ 1316634273 h 906"/>
                <a:gd name="T24" fmla="*/ 85074201 w 418"/>
                <a:gd name="T25" fmla="*/ 1242427814 h 906"/>
                <a:gd name="T26" fmla="*/ 34029680 w 418"/>
                <a:gd name="T27" fmla="*/ 1259388292 h 906"/>
                <a:gd name="T28" fmla="*/ 0 w 418"/>
                <a:gd name="T29" fmla="*/ 1367518620 h 906"/>
                <a:gd name="T30" fmla="*/ 97834967 w 418"/>
                <a:gd name="T31" fmla="*/ 1494729485 h 906"/>
                <a:gd name="T32" fmla="*/ 221192922 w 418"/>
                <a:gd name="T33" fmla="*/ 1409922727 h 906"/>
                <a:gd name="T34" fmla="*/ 240334071 w 418"/>
                <a:gd name="T35" fmla="*/ 1401441031 h 906"/>
                <a:gd name="T36" fmla="*/ 325408272 w 418"/>
                <a:gd name="T37" fmla="*/ 1401441031 h 906"/>
                <a:gd name="T38" fmla="*/ 348803495 w 418"/>
                <a:gd name="T39" fmla="*/ 1424763145 h 906"/>
                <a:gd name="T40" fmla="*/ 348803495 w 418"/>
                <a:gd name="T41" fmla="*/ 1920886247 h 906"/>
                <a:gd name="T42" fmla="*/ 676339533 w 418"/>
                <a:gd name="T43" fmla="*/ 1214865581 h 906"/>
                <a:gd name="T44" fmla="*/ 889024306 w 418"/>
                <a:gd name="T45" fmla="*/ 445238756 h 906"/>
                <a:gd name="T46" fmla="*/ 799696031 w 418"/>
                <a:gd name="T47" fmla="*/ 0 h 906"/>
                <a:gd name="T48" fmla="*/ 340296804 w 418"/>
                <a:gd name="T49" fmla="*/ 0 h 9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8" h="906">
                  <a:moveTo>
                    <a:pt x="160" y="0"/>
                  </a:moveTo>
                  <a:cubicBezTo>
                    <a:pt x="160" y="186"/>
                    <a:pt x="160" y="186"/>
                    <a:pt x="160" y="186"/>
                  </a:cubicBezTo>
                  <a:cubicBezTo>
                    <a:pt x="194" y="186"/>
                    <a:pt x="194" y="186"/>
                    <a:pt x="194" y="186"/>
                  </a:cubicBezTo>
                  <a:cubicBezTo>
                    <a:pt x="205" y="174"/>
                    <a:pt x="238" y="142"/>
                    <a:pt x="266" y="143"/>
                  </a:cubicBezTo>
                  <a:cubicBezTo>
                    <a:pt x="296" y="145"/>
                    <a:pt x="328" y="166"/>
                    <a:pt x="328" y="220"/>
                  </a:cubicBezTo>
                  <a:cubicBezTo>
                    <a:pt x="328" y="271"/>
                    <a:pt x="303" y="304"/>
                    <a:pt x="264" y="304"/>
                  </a:cubicBezTo>
                  <a:cubicBezTo>
                    <a:pt x="232" y="304"/>
                    <a:pt x="205" y="275"/>
                    <a:pt x="195" y="264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4" y="613"/>
                    <a:pt x="164" y="613"/>
                    <a:pt x="164" y="613"/>
                  </a:cubicBezTo>
                  <a:cubicBezTo>
                    <a:pt x="164" y="619"/>
                    <a:pt x="159" y="624"/>
                    <a:pt x="153" y="624"/>
                  </a:cubicBezTo>
                  <a:cubicBezTo>
                    <a:pt x="105" y="624"/>
                    <a:pt x="105" y="624"/>
                    <a:pt x="105" y="624"/>
                  </a:cubicBezTo>
                  <a:cubicBezTo>
                    <a:pt x="102" y="624"/>
                    <a:pt x="99" y="623"/>
                    <a:pt x="97" y="621"/>
                  </a:cubicBezTo>
                  <a:cubicBezTo>
                    <a:pt x="88" y="611"/>
                    <a:pt x="59" y="587"/>
                    <a:pt x="40" y="586"/>
                  </a:cubicBezTo>
                  <a:cubicBezTo>
                    <a:pt x="31" y="585"/>
                    <a:pt x="22" y="588"/>
                    <a:pt x="16" y="594"/>
                  </a:cubicBezTo>
                  <a:cubicBezTo>
                    <a:pt x="5" y="604"/>
                    <a:pt x="0" y="622"/>
                    <a:pt x="0" y="645"/>
                  </a:cubicBezTo>
                  <a:cubicBezTo>
                    <a:pt x="0" y="683"/>
                    <a:pt x="16" y="705"/>
                    <a:pt x="46" y="705"/>
                  </a:cubicBezTo>
                  <a:cubicBezTo>
                    <a:pt x="66" y="705"/>
                    <a:pt x="96" y="675"/>
                    <a:pt x="104" y="665"/>
                  </a:cubicBezTo>
                  <a:cubicBezTo>
                    <a:pt x="106" y="662"/>
                    <a:pt x="109" y="661"/>
                    <a:pt x="113" y="661"/>
                  </a:cubicBezTo>
                  <a:cubicBezTo>
                    <a:pt x="153" y="661"/>
                    <a:pt x="153" y="661"/>
                    <a:pt x="153" y="661"/>
                  </a:cubicBezTo>
                  <a:cubicBezTo>
                    <a:pt x="159" y="661"/>
                    <a:pt x="164" y="666"/>
                    <a:pt x="164" y="672"/>
                  </a:cubicBezTo>
                  <a:cubicBezTo>
                    <a:pt x="164" y="906"/>
                    <a:pt x="164" y="906"/>
                    <a:pt x="164" y="906"/>
                  </a:cubicBezTo>
                  <a:cubicBezTo>
                    <a:pt x="207" y="808"/>
                    <a:pt x="270" y="669"/>
                    <a:pt x="318" y="573"/>
                  </a:cubicBezTo>
                  <a:cubicBezTo>
                    <a:pt x="393" y="422"/>
                    <a:pt x="418" y="329"/>
                    <a:pt x="418" y="210"/>
                  </a:cubicBezTo>
                  <a:cubicBezTo>
                    <a:pt x="418" y="156"/>
                    <a:pt x="404" y="79"/>
                    <a:pt x="376" y="0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FDC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0"/>
            <p:cNvSpPr>
              <a:spLocks/>
            </p:cNvSpPr>
            <p:nvPr/>
          </p:nvSpPr>
          <p:spPr bwMode="auto">
            <a:xfrm>
              <a:off x="5471318" y="4062413"/>
              <a:ext cx="1263650" cy="520700"/>
            </a:xfrm>
            <a:custGeom>
              <a:avLst/>
              <a:gdLst>
                <a:gd name="T0" fmla="*/ 1409405040 w 868"/>
                <a:gd name="T1" fmla="*/ 0 h 358"/>
                <a:gd name="T2" fmla="*/ 1409405040 w 868"/>
                <a:gd name="T3" fmla="*/ 76157466 h 358"/>
                <a:gd name="T4" fmla="*/ 1509016473 w 868"/>
                <a:gd name="T5" fmla="*/ 241164096 h 358"/>
                <a:gd name="T6" fmla="*/ 1318270835 w 868"/>
                <a:gd name="T7" fmla="*/ 370208973 h 358"/>
                <a:gd name="T8" fmla="*/ 1195344477 w 868"/>
                <a:gd name="T9" fmla="*/ 323668865 h 358"/>
                <a:gd name="T10" fmla="*/ 1157196222 w 868"/>
                <a:gd name="T11" fmla="*/ 217894042 h 358"/>
                <a:gd name="T12" fmla="*/ 1241971415 w 868"/>
                <a:gd name="T13" fmla="*/ 86734366 h 358"/>
                <a:gd name="T14" fmla="*/ 1241971415 w 868"/>
                <a:gd name="T15" fmla="*/ 6345849 h 358"/>
                <a:gd name="T16" fmla="*/ 0 w 868"/>
                <a:gd name="T17" fmla="*/ 6345849 h 358"/>
                <a:gd name="T18" fmla="*/ 55104166 w 868"/>
                <a:gd name="T19" fmla="*/ 220010295 h 358"/>
                <a:gd name="T20" fmla="*/ 353941377 w 868"/>
                <a:gd name="T21" fmla="*/ 757342151 h 358"/>
                <a:gd name="T22" fmla="*/ 1483584789 w 868"/>
                <a:gd name="T23" fmla="*/ 757342151 h 358"/>
                <a:gd name="T24" fmla="*/ 1740032948 w 868"/>
                <a:gd name="T25" fmla="*/ 509830751 h 358"/>
                <a:gd name="T26" fmla="*/ 1790897772 w 868"/>
                <a:gd name="T27" fmla="*/ 107889622 h 358"/>
                <a:gd name="T28" fmla="*/ 1839644381 w 868"/>
                <a:gd name="T29" fmla="*/ 0 h 358"/>
                <a:gd name="T30" fmla="*/ 1409405040 w 868"/>
                <a:gd name="T31" fmla="*/ 0 h 3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68" h="358">
                  <a:moveTo>
                    <a:pt x="665" y="0"/>
                  </a:moveTo>
                  <a:cubicBezTo>
                    <a:pt x="665" y="36"/>
                    <a:pt x="665" y="36"/>
                    <a:pt x="665" y="36"/>
                  </a:cubicBezTo>
                  <a:cubicBezTo>
                    <a:pt x="679" y="46"/>
                    <a:pt x="715" y="75"/>
                    <a:pt x="712" y="114"/>
                  </a:cubicBezTo>
                  <a:cubicBezTo>
                    <a:pt x="709" y="152"/>
                    <a:pt x="675" y="175"/>
                    <a:pt x="622" y="175"/>
                  </a:cubicBezTo>
                  <a:cubicBezTo>
                    <a:pt x="592" y="175"/>
                    <a:pt x="574" y="163"/>
                    <a:pt x="564" y="153"/>
                  </a:cubicBezTo>
                  <a:cubicBezTo>
                    <a:pt x="552" y="139"/>
                    <a:pt x="545" y="121"/>
                    <a:pt x="546" y="103"/>
                  </a:cubicBezTo>
                  <a:cubicBezTo>
                    <a:pt x="548" y="77"/>
                    <a:pt x="575" y="51"/>
                    <a:pt x="586" y="41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45"/>
                    <a:pt x="26" y="81"/>
                    <a:pt x="26" y="104"/>
                  </a:cubicBezTo>
                  <a:cubicBezTo>
                    <a:pt x="18" y="303"/>
                    <a:pt x="126" y="358"/>
                    <a:pt x="167" y="358"/>
                  </a:cubicBezTo>
                  <a:cubicBezTo>
                    <a:pt x="315" y="358"/>
                    <a:pt x="651" y="358"/>
                    <a:pt x="700" y="358"/>
                  </a:cubicBezTo>
                  <a:cubicBezTo>
                    <a:pt x="750" y="358"/>
                    <a:pt x="799" y="291"/>
                    <a:pt x="821" y="241"/>
                  </a:cubicBezTo>
                  <a:cubicBezTo>
                    <a:pt x="844" y="190"/>
                    <a:pt x="829" y="88"/>
                    <a:pt x="845" y="51"/>
                  </a:cubicBezTo>
                  <a:cubicBezTo>
                    <a:pt x="849" y="43"/>
                    <a:pt x="857" y="25"/>
                    <a:pt x="868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1"/>
            <p:cNvSpPr>
              <a:spLocks/>
            </p:cNvSpPr>
            <p:nvPr/>
          </p:nvSpPr>
          <p:spPr bwMode="auto">
            <a:xfrm>
              <a:off x="4926806" y="2211388"/>
              <a:ext cx="727075" cy="1720850"/>
            </a:xfrm>
            <a:custGeom>
              <a:avLst/>
              <a:gdLst>
                <a:gd name="T0" fmla="*/ 706260297 w 500"/>
                <a:gd name="T1" fmla="*/ 2055997912 h 1182"/>
                <a:gd name="T2" fmla="*/ 729520880 w 500"/>
                <a:gd name="T3" fmla="*/ 2032683452 h 1182"/>
                <a:gd name="T4" fmla="*/ 841592221 w 500"/>
                <a:gd name="T5" fmla="*/ 2032683452 h 1182"/>
                <a:gd name="T6" fmla="*/ 864851350 w 500"/>
                <a:gd name="T7" fmla="*/ 2049640085 h 1182"/>
                <a:gd name="T8" fmla="*/ 966351020 w 500"/>
                <a:gd name="T9" fmla="*/ 2121706138 h 1182"/>
                <a:gd name="T10" fmla="*/ 1027672526 w 500"/>
                <a:gd name="T11" fmla="*/ 2102629745 h 1182"/>
                <a:gd name="T12" fmla="*/ 1057276111 w 500"/>
                <a:gd name="T13" fmla="*/ 1998770187 h 1182"/>
                <a:gd name="T14" fmla="*/ 972694022 w 500"/>
                <a:gd name="T15" fmla="*/ 1867355191 h 1182"/>
                <a:gd name="T16" fmla="*/ 856394014 w 500"/>
                <a:gd name="T17" fmla="*/ 1943660766 h 1182"/>
                <a:gd name="T18" fmla="*/ 835247764 w 500"/>
                <a:gd name="T19" fmla="*/ 1958497638 h 1182"/>
                <a:gd name="T20" fmla="*/ 733749549 w 500"/>
                <a:gd name="T21" fmla="*/ 1958497638 h 1182"/>
                <a:gd name="T22" fmla="*/ 710488965 w 500"/>
                <a:gd name="T23" fmla="*/ 1935181722 h 1182"/>
                <a:gd name="T24" fmla="*/ 710488965 w 500"/>
                <a:gd name="T25" fmla="*/ 1659636075 h 1182"/>
                <a:gd name="T26" fmla="*/ 706260297 w 500"/>
                <a:gd name="T27" fmla="*/ 1649038726 h 1182"/>
                <a:gd name="T28" fmla="*/ 710488965 w 500"/>
                <a:gd name="T29" fmla="*/ 1636320159 h 1182"/>
                <a:gd name="T30" fmla="*/ 710488965 w 500"/>
                <a:gd name="T31" fmla="*/ 0 h 1182"/>
                <a:gd name="T32" fmla="*/ 283349852 w 500"/>
                <a:gd name="T33" fmla="*/ 595603364 h 1182"/>
                <a:gd name="T34" fmla="*/ 467315823 w 500"/>
                <a:gd name="T35" fmla="*/ 2032683452 h 1182"/>
                <a:gd name="T36" fmla="*/ 706260297 w 500"/>
                <a:gd name="T37" fmla="*/ 2147483646 h 1182"/>
                <a:gd name="T38" fmla="*/ 706260297 w 500"/>
                <a:gd name="T39" fmla="*/ 2055997912 h 11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0" h="1182">
                  <a:moveTo>
                    <a:pt x="334" y="970"/>
                  </a:moveTo>
                  <a:cubicBezTo>
                    <a:pt x="334" y="964"/>
                    <a:pt x="339" y="959"/>
                    <a:pt x="345" y="959"/>
                  </a:cubicBezTo>
                  <a:cubicBezTo>
                    <a:pt x="398" y="959"/>
                    <a:pt x="398" y="959"/>
                    <a:pt x="398" y="959"/>
                  </a:cubicBezTo>
                  <a:cubicBezTo>
                    <a:pt x="403" y="959"/>
                    <a:pt x="407" y="963"/>
                    <a:pt x="409" y="967"/>
                  </a:cubicBezTo>
                  <a:cubicBezTo>
                    <a:pt x="409" y="969"/>
                    <a:pt x="418" y="999"/>
                    <a:pt x="457" y="1001"/>
                  </a:cubicBezTo>
                  <a:cubicBezTo>
                    <a:pt x="470" y="1001"/>
                    <a:pt x="479" y="998"/>
                    <a:pt x="486" y="992"/>
                  </a:cubicBezTo>
                  <a:cubicBezTo>
                    <a:pt x="495" y="983"/>
                    <a:pt x="500" y="966"/>
                    <a:pt x="500" y="943"/>
                  </a:cubicBezTo>
                  <a:cubicBezTo>
                    <a:pt x="500" y="907"/>
                    <a:pt x="493" y="882"/>
                    <a:pt x="460" y="881"/>
                  </a:cubicBezTo>
                  <a:cubicBezTo>
                    <a:pt x="420" y="880"/>
                    <a:pt x="406" y="916"/>
                    <a:pt x="405" y="917"/>
                  </a:cubicBezTo>
                  <a:cubicBezTo>
                    <a:pt x="403" y="921"/>
                    <a:pt x="399" y="924"/>
                    <a:pt x="395" y="924"/>
                  </a:cubicBezTo>
                  <a:cubicBezTo>
                    <a:pt x="347" y="924"/>
                    <a:pt x="347" y="924"/>
                    <a:pt x="347" y="924"/>
                  </a:cubicBezTo>
                  <a:cubicBezTo>
                    <a:pt x="341" y="924"/>
                    <a:pt x="336" y="919"/>
                    <a:pt x="336" y="91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5" y="782"/>
                    <a:pt x="334" y="780"/>
                    <a:pt x="334" y="778"/>
                  </a:cubicBezTo>
                  <a:cubicBezTo>
                    <a:pt x="334" y="776"/>
                    <a:pt x="335" y="774"/>
                    <a:pt x="336" y="772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254" y="67"/>
                    <a:pt x="182" y="159"/>
                    <a:pt x="134" y="281"/>
                  </a:cubicBezTo>
                  <a:cubicBezTo>
                    <a:pt x="0" y="619"/>
                    <a:pt x="191" y="899"/>
                    <a:pt x="221" y="959"/>
                  </a:cubicBezTo>
                  <a:cubicBezTo>
                    <a:pt x="238" y="992"/>
                    <a:pt x="290" y="1088"/>
                    <a:pt x="334" y="1182"/>
                  </a:cubicBezTo>
                  <a:lnTo>
                    <a:pt x="334" y="970"/>
                  </a:lnTo>
                  <a:close/>
                </a:path>
              </a:pathLst>
            </a:cu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2"/>
            <p:cNvSpPr>
              <a:spLocks/>
            </p:cNvSpPr>
            <p:nvPr/>
          </p:nvSpPr>
          <p:spPr bwMode="auto">
            <a:xfrm>
              <a:off x="5447506" y="2651126"/>
              <a:ext cx="630238" cy="677863"/>
            </a:xfrm>
            <a:custGeom>
              <a:avLst/>
              <a:gdLst>
                <a:gd name="T0" fmla="*/ 917320870 w 433"/>
                <a:gd name="T1" fmla="*/ 6374828 h 465"/>
                <a:gd name="T2" fmla="*/ 542342359 w 433"/>
                <a:gd name="T3" fmla="*/ 6374828 h 465"/>
                <a:gd name="T4" fmla="*/ 540223130 w 433"/>
                <a:gd name="T5" fmla="*/ 72252907 h 465"/>
                <a:gd name="T6" fmla="*/ 637675682 w 433"/>
                <a:gd name="T7" fmla="*/ 223135006 h 465"/>
                <a:gd name="T8" fmla="*/ 451246041 w 433"/>
                <a:gd name="T9" fmla="*/ 365515392 h 465"/>
                <a:gd name="T10" fmla="*/ 294475431 w 433"/>
                <a:gd name="T11" fmla="*/ 208258465 h 465"/>
                <a:gd name="T12" fmla="*/ 370741506 w 433"/>
                <a:gd name="T13" fmla="*/ 82878592 h 465"/>
                <a:gd name="T14" fmla="*/ 370741506 w 433"/>
                <a:gd name="T15" fmla="*/ 0 h 465"/>
                <a:gd name="T16" fmla="*/ 0 w 433"/>
                <a:gd name="T17" fmla="*/ 0 h 465"/>
                <a:gd name="T18" fmla="*/ 0 w 433"/>
                <a:gd name="T19" fmla="*/ 988168273 h 465"/>
                <a:gd name="T20" fmla="*/ 917320870 w 433"/>
                <a:gd name="T21" fmla="*/ 988168273 h 465"/>
                <a:gd name="T22" fmla="*/ 917320870 w 433"/>
                <a:gd name="T23" fmla="*/ 6374828 h 4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3" h="465">
                  <a:moveTo>
                    <a:pt x="433" y="3"/>
                  </a:moveTo>
                  <a:cubicBezTo>
                    <a:pt x="256" y="3"/>
                    <a:pt x="256" y="3"/>
                    <a:pt x="256" y="3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70" y="42"/>
                    <a:pt x="302" y="63"/>
                    <a:pt x="301" y="105"/>
                  </a:cubicBezTo>
                  <a:cubicBezTo>
                    <a:pt x="300" y="142"/>
                    <a:pt x="261" y="172"/>
                    <a:pt x="213" y="172"/>
                  </a:cubicBezTo>
                  <a:cubicBezTo>
                    <a:pt x="165" y="172"/>
                    <a:pt x="139" y="134"/>
                    <a:pt x="139" y="98"/>
                  </a:cubicBezTo>
                  <a:cubicBezTo>
                    <a:pt x="139" y="70"/>
                    <a:pt x="164" y="47"/>
                    <a:pt x="175" y="39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433" y="465"/>
                    <a:pt x="433" y="465"/>
                    <a:pt x="433" y="465"/>
                  </a:cubicBezTo>
                  <a:lnTo>
                    <a:pt x="433" y="3"/>
                  </a:lnTo>
                  <a:close/>
                </a:path>
              </a:pathLst>
            </a:custGeom>
            <a:solidFill>
              <a:srgbClr val="697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3"/>
            <p:cNvSpPr>
              <a:spLocks noEditPoints="1"/>
            </p:cNvSpPr>
            <p:nvPr/>
          </p:nvSpPr>
          <p:spPr bwMode="auto">
            <a:xfrm>
              <a:off x="6214268" y="2792413"/>
              <a:ext cx="412750" cy="414338"/>
            </a:xfrm>
            <a:custGeom>
              <a:avLst/>
              <a:gdLst>
                <a:gd name="T0" fmla="*/ 319074710 w 283"/>
                <a:gd name="T1" fmla="*/ 0 h 284"/>
                <a:gd name="T2" fmla="*/ 499884004 w 283"/>
                <a:gd name="T3" fmla="*/ 76626269 h 284"/>
                <a:gd name="T4" fmla="*/ 601987853 w 283"/>
                <a:gd name="T5" fmla="*/ 285219191 h 284"/>
                <a:gd name="T6" fmla="*/ 601987853 w 283"/>
                <a:gd name="T7" fmla="*/ 325659455 h 284"/>
                <a:gd name="T8" fmla="*/ 514773633 w 283"/>
                <a:gd name="T9" fmla="*/ 515096540 h 284"/>
                <a:gd name="T10" fmla="*/ 319074710 w 283"/>
                <a:gd name="T11" fmla="*/ 604492881 h 284"/>
                <a:gd name="T12" fmla="*/ 259514739 w 283"/>
                <a:gd name="T13" fmla="*/ 602364293 h 284"/>
                <a:gd name="T14" fmla="*/ 4254388 w 283"/>
                <a:gd name="T15" fmla="*/ 355458236 h 284"/>
                <a:gd name="T16" fmla="*/ 0 w 283"/>
                <a:gd name="T17" fmla="*/ 285219191 h 284"/>
                <a:gd name="T18" fmla="*/ 4254388 w 283"/>
                <a:gd name="T19" fmla="*/ 246906057 h 284"/>
                <a:gd name="T20" fmla="*/ 248878041 w 283"/>
                <a:gd name="T21" fmla="*/ 6385766 h 284"/>
                <a:gd name="T22" fmla="*/ 357364201 w 283"/>
                <a:gd name="T23" fmla="*/ 559793981 h 284"/>
                <a:gd name="T24" fmla="*/ 297802771 w 283"/>
                <a:gd name="T25" fmla="*/ 529995201 h 284"/>
                <a:gd name="T26" fmla="*/ 280785220 w 283"/>
                <a:gd name="T27" fmla="*/ 495939243 h 284"/>
                <a:gd name="T28" fmla="*/ 253132428 w 283"/>
                <a:gd name="T29" fmla="*/ 393771370 h 284"/>
                <a:gd name="T30" fmla="*/ 195698922 w 283"/>
                <a:gd name="T31" fmla="*/ 374615533 h 284"/>
                <a:gd name="T32" fmla="*/ 155282967 w 283"/>
                <a:gd name="T33" fmla="*/ 253290363 h 284"/>
                <a:gd name="T34" fmla="*/ 210590009 w 283"/>
                <a:gd name="T35" fmla="*/ 221362994 h 284"/>
                <a:gd name="T36" fmla="*/ 280785220 w 283"/>
                <a:gd name="T37" fmla="*/ 257547540 h 284"/>
                <a:gd name="T38" fmla="*/ 319074710 w 283"/>
                <a:gd name="T39" fmla="*/ 270319072 h 284"/>
                <a:gd name="T40" fmla="*/ 367999441 w 283"/>
                <a:gd name="T41" fmla="*/ 242648880 h 284"/>
                <a:gd name="T42" fmla="*/ 376508216 w 283"/>
                <a:gd name="T43" fmla="*/ 217107276 h 284"/>
                <a:gd name="T44" fmla="*/ 389271380 w 283"/>
                <a:gd name="T45" fmla="*/ 195821391 h 284"/>
                <a:gd name="T46" fmla="*/ 344601037 w 283"/>
                <a:gd name="T47" fmla="*/ 217107276 h 284"/>
                <a:gd name="T48" fmla="*/ 329709951 w 283"/>
                <a:gd name="T49" fmla="*/ 236263114 h 284"/>
                <a:gd name="T50" fmla="*/ 285039608 w 283"/>
                <a:gd name="T51" fmla="*/ 193692802 h 284"/>
                <a:gd name="T52" fmla="*/ 248878041 w 283"/>
                <a:gd name="T53" fmla="*/ 193692802 h 284"/>
                <a:gd name="T54" fmla="*/ 208462086 w 283"/>
                <a:gd name="T55" fmla="*/ 200078568 h 284"/>
                <a:gd name="T56" fmla="*/ 223351714 w 283"/>
                <a:gd name="T57" fmla="*/ 183051319 h 284"/>
                <a:gd name="T58" fmla="*/ 210590009 w 283"/>
                <a:gd name="T59" fmla="*/ 170279788 h 284"/>
                <a:gd name="T60" fmla="*/ 259514739 w 283"/>
                <a:gd name="T61" fmla="*/ 153251079 h 284"/>
                <a:gd name="T62" fmla="*/ 280785220 w 283"/>
                <a:gd name="T63" fmla="*/ 144738184 h 284"/>
                <a:gd name="T64" fmla="*/ 325457021 w 283"/>
                <a:gd name="T65" fmla="*/ 144738184 h 284"/>
                <a:gd name="T66" fmla="*/ 319074710 w 283"/>
                <a:gd name="T67" fmla="*/ 117067992 h 284"/>
                <a:gd name="T68" fmla="*/ 299930694 w 283"/>
                <a:gd name="T69" fmla="*/ 123452299 h 284"/>
                <a:gd name="T70" fmla="*/ 325457021 w 283"/>
                <a:gd name="T71" fmla="*/ 85139164 h 284"/>
                <a:gd name="T72" fmla="*/ 376508216 w 283"/>
                <a:gd name="T73" fmla="*/ 70240504 h 284"/>
                <a:gd name="T74" fmla="*/ 414797707 w 283"/>
                <a:gd name="T75" fmla="*/ 70240504 h 284"/>
                <a:gd name="T76" fmla="*/ 310565935 w 283"/>
                <a:gd name="T77" fmla="*/ 38313135 h 284"/>
                <a:gd name="T78" fmla="*/ 142519804 w 283"/>
                <a:gd name="T79" fmla="*/ 89396341 h 284"/>
                <a:gd name="T80" fmla="*/ 153156503 w 283"/>
                <a:gd name="T81" fmla="*/ 110682227 h 284"/>
                <a:gd name="T82" fmla="*/ 121247865 w 283"/>
                <a:gd name="T83" fmla="*/ 151123950 h 284"/>
                <a:gd name="T84" fmla="*/ 70196670 w 283"/>
                <a:gd name="T85" fmla="*/ 174536965 h 284"/>
                <a:gd name="T86" fmla="*/ 44670343 w 283"/>
                <a:gd name="T87" fmla="*/ 268190483 h 284"/>
                <a:gd name="T88" fmla="*/ 65942282 w 283"/>
                <a:gd name="T89" fmla="*/ 300117852 h 284"/>
                <a:gd name="T90" fmla="*/ 40415955 w 283"/>
                <a:gd name="T91" fmla="*/ 349073929 h 284"/>
                <a:gd name="T92" fmla="*/ 353109813 w 283"/>
                <a:gd name="T93" fmla="*/ 561922570 h 284"/>
                <a:gd name="T94" fmla="*/ 363745053 w 283"/>
                <a:gd name="T95" fmla="*/ 559793981 h 284"/>
                <a:gd name="T96" fmla="*/ 542427883 w 283"/>
                <a:gd name="T97" fmla="*/ 410800079 h 284"/>
                <a:gd name="T98" fmla="*/ 557317511 w 283"/>
                <a:gd name="T99" fmla="*/ 359715413 h 284"/>
                <a:gd name="T100" fmla="*/ 538173495 w 283"/>
                <a:gd name="T101" fmla="*/ 338430987 h 284"/>
                <a:gd name="T102" fmla="*/ 499884004 w 283"/>
                <a:gd name="T103" fmla="*/ 319273690 h 284"/>
                <a:gd name="T104" fmla="*/ 467976825 w 283"/>
                <a:gd name="T105" fmla="*/ 315017972 h 284"/>
                <a:gd name="T106" fmla="*/ 414797707 w 283"/>
                <a:gd name="T107" fmla="*/ 310760795 h 284"/>
                <a:gd name="T108" fmla="*/ 395652232 w 283"/>
                <a:gd name="T109" fmla="*/ 332045221 h 284"/>
                <a:gd name="T110" fmla="*/ 429687335 w 283"/>
                <a:gd name="T111" fmla="*/ 340559575 h 284"/>
                <a:gd name="T112" fmla="*/ 453085739 w 283"/>
                <a:gd name="T113" fmla="*/ 342688164 h 284"/>
                <a:gd name="T114" fmla="*/ 402034543 w 283"/>
                <a:gd name="T115" fmla="*/ 438470271 h 284"/>
                <a:gd name="T116" fmla="*/ 374381752 w 283"/>
                <a:gd name="T117" fmla="*/ 536380966 h 2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3" h="284">
                  <a:moveTo>
                    <a:pt x="133" y="0"/>
                  </a:moveTo>
                  <a:cubicBezTo>
                    <a:pt x="139" y="0"/>
                    <a:pt x="144" y="0"/>
                    <a:pt x="150" y="0"/>
                  </a:cubicBezTo>
                  <a:cubicBezTo>
                    <a:pt x="154" y="1"/>
                    <a:pt x="157" y="1"/>
                    <a:pt x="161" y="2"/>
                  </a:cubicBezTo>
                  <a:cubicBezTo>
                    <a:pt x="189" y="6"/>
                    <a:pt x="214" y="17"/>
                    <a:pt x="235" y="36"/>
                  </a:cubicBezTo>
                  <a:cubicBezTo>
                    <a:pt x="260" y="58"/>
                    <a:pt x="275" y="85"/>
                    <a:pt x="281" y="118"/>
                  </a:cubicBezTo>
                  <a:cubicBezTo>
                    <a:pt x="282" y="123"/>
                    <a:pt x="283" y="129"/>
                    <a:pt x="283" y="134"/>
                  </a:cubicBezTo>
                  <a:cubicBezTo>
                    <a:pt x="283" y="139"/>
                    <a:pt x="283" y="145"/>
                    <a:pt x="283" y="151"/>
                  </a:cubicBezTo>
                  <a:cubicBezTo>
                    <a:pt x="283" y="151"/>
                    <a:pt x="283" y="152"/>
                    <a:pt x="283" y="153"/>
                  </a:cubicBezTo>
                  <a:cubicBezTo>
                    <a:pt x="282" y="159"/>
                    <a:pt x="282" y="164"/>
                    <a:pt x="281" y="169"/>
                  </a:cubicBezTo>
                  <a:cubicBezTo>
                    <a:pt x="275" y="197"/>
                    <a:pt x="263" y="221"/>
                    <a:pt x="242" y="242"/>
                  </a:cubicBezTo>
                  <a:cubicBezTo>
                    <a:pt x="221" y="263"/>
                    <a:pt x="196" y="277"/>
                    <a:pt x="166" y="282"/>
                  </a:cubicBezTo>
                  <a:cubicBezTo>
                    <a:pt x="161" y="283"/>
                    <a:pt x="155" y="283"/>
                    <a:pt x="150" y="284"/>
                  </a:cubicBezTo>
                  <a:cubicBezTo>
                    <a:pt x="144" y="284"/>
                    <a:pt x="139" y="284"/>
                    <a:pt x="133" y="284"/>
                  </a:cubicBezTo>
                  <a:cubicBezTo>
                    <a:pt x="129" y="284"/>
                    <a:pt x="126" y="283"/>
                    <a:pt x="122" y="283"/>
                  </a:cubicBezTo>
                  <a:cubicBezTo>
                    <a:pt x="94" y="279"/>
                    <a:pt x="69" y="268"/>
                    <a:pt x="48" y="249"/>
                  </a:cubicBezTo>
                  <a:cubicBezTo>
                    <a:pt x="23" y="227"/>
                    <a:pt x="8" y="199"/>
                    <a:pt x="2" y="167"/>
                  </a:cubicBezTo>
                  <a:cubicBezTo>
                    <a:pt x="1" y="161"/>
                    <a:pt x="0" y="156"/>
                    <a:pt x="0" y="151"/>
                  </a:cubicBezTo>
                  <a:cubicBezTo>
                    <a:pt x="0" y="145"/>
                    <a:pt x="0" y="139"/>
                    <a:pt x="0" y="134"/>
                  </a:cubicBezTo>
                  <a:cubicBezTo>
                    <a:pt x="0" y="133"/>
                    <a:pt x="0" y="132"/>
                    <a:pt x="0" y="131"/>
                  </a:cubicBezTo>
                  <a:cubicBezTo>
                    <a:pt x="1" y="126"/>
                    <a:pt x="1" y="121"/>
                    <a:pt x="2" y="116"/>
                  </a:cubicBezTo>
                  <a:cubicBezTo>
                    <a:pt x="8" y="87"/>
                    <a:pt x="20" y="63"/>
                    <a:pt x="41" y="43"/>
                  </a:cubicBezTo>
                  <a:cubicBezTo>
                    <a:pt x="62" y="21"/>
                    <a:pt x="87" y="8"/>
                    <a:pt x="117" y="3"/>
                  </a:cubicBezTo>
                  <a:cubicBezTo>
                    <a:pt x="122" y="2"/>
                    <a:pt x="128" y="1"/>
                    <a:pt x="133" y="0"/>
                  </a:cubicBezTo>
                  <a:close/>
                  <a:moveTo>
                    <a:pt x="168" y="263"/>
                  </a:moveTo>
                  <a:cubicBezTo>
                    <a:pt x="166" y="262"/>
                    <a:pt x="164" y="263"/>
                    <a:pt x="162" y="262"/>
                  </a:cubicBezTo>
                  <a:cubicBezTo>
                    <a:pt x="153" y="260"/>
                    <a:pt x="147" y="254"/>
                    <a:pt x="140" y="249"/>
                  </a:cubicBezTo>
                  <a:cubicBezTo>
                    <a:pt x="136" y="246"/>
                    <a:pt x="133" y="242"/>
                    <a:pt x="132" y="237"/>
                  </a:cubicBezTo>
                  <a:cubicBezTo>
                    <a:pt x="132" y="236"/>
                    <a:pt x="132" y="235"/>
                    <a:pt x="132" y="233"/>
                  </a:cubicBezTo>
                  <a:cubicBezTo>
                    <a:pt x="130" y="222"/>
                    <a:pt x="128" y="210"/>
                    <a:pt x="126" y="199"/>
                  </a:cubicBezTo>
                  <a:cubicBezTo>
                    <a:pt x="125" y="194"/>
                    <a:pt x="123" y="189"/>
                    <a:pt x="119" y="185"/>
                  </a:cubicBezTo>
                  <a:cubicBezTo>
                    <a:pt x="117" y="181"/>
                    <a:pt x="113" y="179"/>
                    <a:pt x="108" y="179"/>
                  </a:cubicBezTo>
                  <a:cubicBezTo>
                    <a:pt x="103" y="178"/>
                    <a:pt x="97" y="178"/>
                    <a:pt x="92" y="176"/>
                  </a:cubicBezTo>
                  <a:cubicBezTo>
                    <a:pt x="78" y="174"/>
                    <a:pt x="68" y="163"/>
                    <a:pt x="66" y="150"/>
                  </a:cubicBezTo>
                  <a:cubicBezTo>
                    <a:pt x="64" y="139"/>
                    <a:pt x="67" y="129"/>
                    <a:pt x="73" y="119"/>
                  </a:cubicBezTo>
                  <a:cubicBezTo>
                    <a:pt x="79" y="110"/>
                    <a:pt x="89" y="108"/>
                    <a:pt x="99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106" y="103"/>
                    <a:pt x="112" y="106"/>
                    <a:pt x="117" y="110"/>
                  </a:cubicBezTo>
                  <a:cubicBezTo>
                    <a:pt x="122" y="113"/>
                    <a:pt x="127" y="117"/>
                    <a:pt x="132" y="121"/>
                  </a:cubicBezTo>
                  <a:cubicBezTo>
                    <a:pt x="136" y="125"/>
                    <a:pt x="141" y="127"/>
                    <a:pt x="147" y="127"/>
                  </a:cubicBezTo>
                  <a:cubicBezTo>
                    <a:pt x="148" y="128"/>
                    <a:pt x="149" y="127"/>
                    <a:pt x="150" y="127"/>
                  </a:cubicBezTo>
                  <a:cubicBezTo>
                    <a:pt x="153" y="125"/>
                    <a:pt x="156" y="123"/>
                    <a:pt x="159" y="122"/>
                  </a:cubicBezTo>
                  <a:cubicBezTo>
                    <a:pt x="163" y="119"/>
                    <a:pt x="169" y="117"/>
                    <a:pt x="173" y="114"/>
                  </a:cubicBezTo>
                  <a:cubicBezTo>
                    <a:pt x="176" y="113"/>
                    <a:pt x="178" y="111"/>
                    <a:pt x="179" y="109"/>
                  </a:cubicBezTo>
                  <a:cubicBezTo>
                    <a:pt x="174" y="107"/>
                    <a:pt x="173" y="106"/>
                    <a:pt x="177" y="102"/>
                  </a:cubicBezTo>
                  <a:cubicBezTo>
                    <a:pt x="179" y="100"/>
                    <a:pt x="181" y="99"/>
                    <a:pt x="183" y="97"/>
                  </a:cubicBezTo>
                  <a:cubicBezTo>
                    <a:pt x="184" y="95"/>
                    <a:pt x="185" y="93"/>
                    <a:pt x="183" y="92"/>
                  </a:cubicBezTo>
                  <a:cubicBezTo>
                    <a:pt x="181" y="91"/>
                    <a:pt x="179" y="89"/>
                    <a:pt x="177" y="89"/>
                  </a:cubicBezTo>
                  <a:cubicBezTo>
                    <a:pt x="170" y="90"/>
                    <a:pt x="163" y="94"/>
                    <a:pt x="162" y="102"/>
                  </a:cubicBezTo>
                  <a:cubicBezTo>
                    <a:pt x="161" y="105"/>
                    <a:pt x="162" y="108"/>
                    <a:pt x="163" y="111"/>
                  </a:cubicBezTo>
                  <a:cubicBezTo>
                    <a:pt x="160" y="111"/>
                    <a:pt x="158" y="111"/>
                    <a:pt x="155" y="111"/>
                  </a:cubicBezTo>
                  <a:cubicBezTo>
                    <a:pt x="150" y="109"/>
                    <a:pt x="147" y="106"/>
                    <a:pt x="144" y="102"/>
                  </a:cubicBezTo>
                  <a:cubicBezTo>
                    <a:pt x="141" y="98"/>
                    <a:pt x="138" y="95"/>
                    <a:pt x="134" y="91"/>
                  </a:cubicBezTo>
                  <a:cubicBezTo>
                    <a:pt x="130" y="86"/>
                    <a:pt x="124" y="86"/>
                    <a:pt x="119" y="89"/>
                  </a:cubicBezTo>
                  <a:cubicBezTo>
                    <a:pt x="118" y="89"/>
                    <a:pt x="117" y="90"/>
                    <a:pt x="117" y="91"/>
                  </a:cubicBezTo>
                  <a:cubicBezTo>
                    <a:pt x="115" y="99"/>
                    <a:pt x="105" y="103"/>
                    <a:pt x="98" y="98"/>
                  </a:cubicBezTo>
                  <a:cubicBezTo>
                    <a:pt x="96" y="97"/>
                    <a:pt x="96" y="95"/>
                    <a:pt x="98" y="94"/>
                  </a:cubicBezTo>
                  <a:cubicBezTo>
                    <a:pt x="100" y="93"/>
                    <a:pt x="101" y="93"/>
                    <a:pt x="103" y="92"/>
                  </a:cubicBezTo>
                  <a:cubicBezTo>
                    <a:pt x="107" y="91"/>
                    <a:pt x="108" y="90"/>
                    <a:pt x="105" y="86"/>
                  </a:cubicBezTo>
                  <a:cubicBezTo>
                    <a:pt x="104" y="85"/>
                    <a:pt x="102" y="84"/>
                    <a:pt x="101" y="82"/>
                  </a:cubicBezTo>
                  <a:cubicBezTo>
                    <a:pt x="100" y="81"/>
                    <a:pt x="100" y="81"/>
                    <a:pt x="99" y="80"/>
                  </a:cubicBezTo>
                  <a:cubicBezTo>
                    <a:pt x="100" y="80"/>
                    <a:pt x="101" y="80"/>
                    <a:pt x="102" y="80"/>
                  </a:cubicBezTo>
                  <a:cubicBezTo>
                    <a:pt x="109" y="79"/>
                    <a:pt x="116" y="77"/>
                    <a:pt x="122" y="72"/>
                  </a:cubicBezTo>
                  <a:cubicBezTo>
                    <a:pt x="123" y="71"/>
                    <a:pt x="125" y="70"/>
                    <a:pt x="123" y="68"/>
                  </a:cubicBezTo>
                  <a:cubicBezTo>
                    <a:pt x="126" y="66"/>
                    <a:pt x="129" y="66"/>
                    <a:pt x="132" y="68"/>
                  </a:cubicBezTo>
                  <a:cubicBezTo>
                    <a:pt x="134" y="69"/>
                    <a:pt x="137" y="70"/>
                    <a:pt x="139" y="72"/>
                  </a:cubicBezTo>
                  <a:cubicBezTo>
                    <a:pt x="146" y="75"/>
                    <a:pt x="150" y="74"/>
                    <a:pt x="153" y="68"/>
                  </a:cubicBezTo>
                  <a:cubicBezTo>
                    <a:pt x="154" y="66"/>
                    <a:pt x="155" y="64"/>
                    <a:pt x="156" y="63"/>
                  </a:cubicBezTo>
                  <a:cubicBezTo>
                    <a:pt x="157" y="58"/>
                    <a:pt x="155" y="55"/>
                    <a:pt x="150" y="55"/>
                  </a:cubicBezTo>
                  <a:cubicBezTo>
                    <a:pt x="149" y="55"/>
                    <a:pt x="147" y="56"/>
                    <a:pt x="146" y="56"/>
                  </a:cubicBezTo>
                  <a:cubicBezTo>
                    <a:pt x="144" y="57"/>
                    <a:pt x="142" y="58"/>
                    <a:pt x="141" y="58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4" y="47"/>
                    <a:pt x="148" y="43"/>
                    <a:pt x="153" y="40"/>
                  </a:cubicBezTo>
                  <a:cubicBezTo>
                    <a:pt x="159" y="36"/>
                    <a:pt x="165" y="32"/>
                    <a:pt x="173" y="31"/>
                  </a:cubicBezTo>
                  <a:cubicBezTo>
                    <a:pt x="174" y="31"/>
                    <a:pt x="176" y="32"/>
                    <a:pt x="177" y="33"/>
                  </a:cubicBezTo>
                  <a:cubicBezTo>
                    <a:pt x="179" y="34"/>
                    <a:pt x="182" y="36"/>
                    <a:pt x="184" y="37"/>
                  </a:cubicBezTo>
                  <a:cubicBezTo>
                    <a:pt x="189" y="38"/>
                    <a:pt x="193" y="37"/>
                    <a:pt x="195" y="33"/>
                  </a:cubicBezTo>
                  <a:cubicBezTo>
                    <a:pt x="195" y="31"/>
                    <a:pt x="195" y="30"/>
                    <a:pt x="193" y="29"/>
                  </a:cubicBezTo>
                  <a:cubicBezTo>
                    <a:pt x="178" y="22"/>
                    <a:pt x="162" y="19"/>
                    <a:pt x="146" y="18"/>
                  </a:cubicBezTo>
                  <a:cubicBezTo>
                    <a:pt x="124" y="18"/>
                    <a:pt x="104" y="22"/>
                    <a:pt x="85" y="32"/>
                  </a:cubicBezTo>
                  <a:cubicBezTo>
                    <a:pt x="79" y="35"/>
                    <a:pt x="73" y="39"/>
                    <a:pt x="67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4" y="47"/>
                    <a:pt x="74" y="49"/>
                    <a:pt x="72" y="52"/>
                  </a:cubicBezTo>
                  <a:cubicBezTo>
                    <a:pt x="71" y="52"/>
                    <a:pt x="71" y="53"/>
                    <a:pt x="70" y="54"/>
                  </a:cubicBezTo>
                  <a:cubicBezTo>
                    <a:pt x="67" y="61"/>
                    <a:pt x="63" y="67"/>
                    <a:pt x="57" y="71"/>
                  </a:cubicBezTo>
                  <a:cubicBezTo>
                    <a:pt x="51" y="77"/>
                    <a:pt x="44" y="81"/>
                    <a:pt x="36" y="80"/>
                  </a:cubicBezTo>
                  <a:cubicBezTo>
                    <a:pt x="35" y="80"/>
                    <a:pt x="34" y="81"/>
                    <a:pt x="33" y="82"/>
                  </a:cubicBezTo>
                  <a:cubicBezTo>
                    <a:pt x="26" y="94"/>
                    <a:pt x="22" y="108"/>
                    <a:pt x="19" y="122"/>
                  </a:cubicBezTo>
                  <a:cubicBezTo>
                    <a:pt x="19" y="124"/>
                    <a:pt x="19" y="125"/>
                    <a:pt x="21" y="126"/>
                  </a:cubicBezTo>
                  <a:cubicBezTo>
                    <a:pt x="26" y="127"/>
                    <a:pt x="30" y="130"/>
                    <a:pt x="32" y="134"/>
                  </a:cubicBezTo>
                  <a:cubicBezTo>
                    <a:pt x="33" y="137"/>
                    <a:pt x="33" y="139"/>
                    <a:pt x="31" y="141"/>
                  </a:cubicBezTo>
                  <a:cubicBezTo>
                    <a:pt x="25" y="146"/>
                    <a:pt x="21" y="154"/>
                    <a:pt x="19" y="162"/>
                  </a:cubicBezTo>
                  <a:cubicBezTo>
                    <a:pt x="19" y="162"/>
                    <a:pt x="19" y="163"/>
                    <a:pt x="19" y="164"/>
                  </a:cubicBezTo>
                  <a:cubicBezTo>
                    <a:pt x="23" y="185"/>
                    <a:pt x="31" y="204"/>
                    <a:pt x="45" y="220"/>
                  </a:cubicBezTo>
                  <a:cubicBezTo>
                    <a:pt x="77" y="258"/>
                    <a:pt x="117" y="272"/>
                    <a:pt x="166" y="264"/>
                  </a:cubicBezTo>
                  <a:cubicBezTo>
                    <a:pt x="167" y="264"/>
                    <a:pt x="167" y="263"/>
                    <a:pt x="168" y="263"/>
                  </a:cubicBezTo>
                  <a:cubicBezTo>
                    <a:pt x="169" y="263"/>
                    <a:pt x="170" y="263"/>
                    <a:pt x="171" y="263"/>
                  </a:cubicBezTo>
                  <a:cubicBezTo>
                    <a:pt x="174" y="262"/>
                    <a:pt x="176" y="261"/>
                    <a:pt x="179" y="261"/>
                  </a:cubicBezTo>
                  <a:cubicBezTo>
                    <a:pt x="214" y="249"/>
                    <a:pt x="239" y="226"/>
                    <a:pt x="255" y="193"/>
                  </a:cubicBezTo>
                  <a:cubicBezTo>
                    <a:pt x="258" y="185"/>
                    <a:pt x="261" y="177"/>
                    <a:pt x="263" y="168"/>
                  </a:cubicBezTo>
                  <a:cubicBezTo>
                    <a:pt x="262" y="168"/>
                    <a:pt x="262" y="168"/>
                    <a:pt x="262" y="169"/>
                  </a:cubicBezTo>
                  <a:cubicBezTo>
                    <a:pt x="258" y="172"/>
                    <a:pt x="256" y="172"/>
                    <a:pt x="255" y="167"/>
                  </a:cubicBezTo>
                  <a:cubicBezTo>
                    <a:pt x="254" y="164"/>
                    <a:pt x="254" y="162"/>
                    <a:pt x="253" y="159"/>
                  </a:cubicBezTo>
                  <a:cubicBezTo>
                    <a:pt x="252" y="153"/>
                    <a:pt x="249" y="151"/>
                    <a:pt x="243" y="151"/>
                  </a:cubicBezTo>
                  <a:cubicBezTo>
                    <a:pt x="240" y="150"/>
                    <a:pt x="238" y="151"/>
                    <a:pt x="235" y="150"/>
                  </a:cubicBezTo>
                  <a:cubicBezTo>
                    <a:pt x="231" y="150"/>
                    <a:pt x="227" y="149"/>
                    <a:pt x="222" y="148"/>
                  </a:cubicBezTo>
                  <a:cubicBezTo>
                    <a:pt x="222" y="148"/>
                    <a:pt x="221" y="148"/>
                    <a:pt x="220" y="148"/>
                  </a:cubicBezTo>
                  <a:cubicBezTo>
                    <a:pt x="216" y="150"/>
                    <a:pt x="212" y="150"/>
                    <a:pt x="208" y="149"/>
                  </a:cubicBezTo>
                  <a:cubicBezTo>
                    <a:pt x="204" y="148"/>
                    <a:pt x="199" y="147"/>
                    <a:pt x="195" y="146"/>
                  </a:cubicBezTo>
                  <a:cubicBezTo>
                    <a:pt x="188" y="145"/>
                    <a:pt x="186" y="148"/>
                    <a:pt x="186" y="154"/>
                  </a:cubicBezTo>
                  <a:cubicBezTo>
                    <a:pt x="186" y="155"/>
                    <a:pt x="186" y="156"/>
                    <a:pt x="186" y="156"/>
                  </a:cubicBezTo>
                  <a:cubicBezTo>
                    <a:pt x="187" y="161"/>
                    <a:pt x="189" y="163"/>
                    <a:pt x="193" y="162"/>
                  </a:cubicBezTo>
                  <a:cubicBezTo>
                    <a:pt x="196" y="162"/>
                    <a:pt x="199" y="161"/>
                    <a:pt x="202" y="160"/>
                  </a:cubicBezTo>
                  <a:cubicBezTo>
                    <a:pt x="205" y="160"/>
                    <a:pt x="208" y="158"/>
                    <a:pt x="210" y="158"/>
                  </a:cubicBezTo>
                  <a:cubicBezTo>
                    <a:pt x="213" y="157"/>
                    <a:pt x="214" y="158"/>
                    <a:pt x="213" y="161"/>
                  </a:cubicBezTo>
                  <a:cubicBezTo>
                    <a:pt x="213" y="163"/>
                    <a:pt x="212" y="165"/>
                    <a:pt x="211" y="166"/>
                  </a:cubicBezTo>
                  <a:cubicBezTo>
                    <a:pt x="203" y="180"/>
                    <a:pt x="196" y="193"/>
                    <a:pt x="189" y="206"/>
                  </a:cubicBezTo>
                  <a:cubicBezTo>
                    <a:pt x="183" y="216"/>
                    <a:pt x="179" y="226"/>
                    <a:pt x="177" y="237"/>
                  </a:cubicBezTo>
                  <a:cubicBezTo>
                    <a:pt x="176" y="242"/>
                    <a:pt x="176" y="247"/>
                    <a:pt x="176" y="252"/>
                  </a:cubicBezTo>
                  <a:cubicBezTo>
                    <a:pt x="176" y="258"/>
                    <a:pt x="173" y="262"/>
                    <a:pt x="168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14"/>
            <p:cNvSpPr>
              <a:spLocks noEditPoints="1"/>
            </p:cNvSpPr>
            <p:nvPr/>
          </p:nvSpPr>
          <p:spPr bwMode="auto">
            <a:xfrm>
              <a:off x="5147468" y="2992438"/>
              <a:ext cx="204788" cy="298450"/>
            </a:xfrm>
            <a:custGeom>
              <a:avLst/>
              <a:gdLst>
                <a:gd name="T0" fmla="*/ 185632334 w 141"/>
                <a:gd name="T1" fmla="*/ 6359169 h 205"/>
                <a:gd name="T2" fmla="*/ 288995083 w 141"/>
                <a:gd name="T3" fmla="*/ 112333668 h 205"/>
                <a:gd name="T4" fmla="*/ 257353158 w 141"/>
                <a:gd name="T5" fmla="*/ 247982833 h 205"/>
                <a:gd name="T6" fmla="*/ 244696969 w 141"/>
                <a:gd name="T7" fmla="*/ 296732093 h 205"/>
                <a:gd name="T8" fmla="*/ 242588089 w 141"/>
                <a:gd name="T9" fmla="*/ 339122184 h 205"/>
                <a:gd name="T10" fmla="*/ 223602353 w 141"/>
                <a:gd name="T11" fmla="*/ 394229156 h 205"/>
                <a:gd name="T12" fmla="*/ 172976145 w 141"/>
                <a:gd name="T13" fmla="*/ 432379801 h 205"/>
                <a:gd name="T14" fmla="*/ 78050371 w 141"/>
                <a:gd name="T15" fmla="*/ 400586869 h 205"/>
                <a:gd name="T16" fmla="*/ 52736541 w 141"/>
                <a:gd name="T17" fmla="*/ 345479897 h 205"/>
                <a:gd name="T18" fmla="*/ 52736541 w 141"/>
                <a:gd name="T19" fmla="*/ 309448974 h 205"/>
                <a:gd name="T20" fmla="*/ 48517327 w 141"/>
                <a:gd name="T21" fmla="*/ 281895488 h 205"/>
                <a:gd name="T22" fmla="*/ 12656189 w 141"/>
                <a:gd name="T23" fmla="*/ 199233573 h 205"/>
                <a:gd name="T24" fmla="*/ 90706560 w 141"/>
                <a:gd name="T25" fmla="*/ 12716882 h 205"/>
                <a:gd name="T26" fmla="*/ 139223887 w 141"/>
                <a:gd name="T27" fmla="*/ 0 h 205"/>
                <a:gd name="T28" fmla="*/ 147662315 w 141"/>
                <a:gd name="T29" fmla="*/ 298850360 h 205"/>
                <a:gd name="T30" fmla="*/ 219383139 w 141"/>
                <a:gd name="T31" fmla="*/ 286133478 h 205"/>
                <a:gd name="T32" fmla="*/ 248916183 w 141"/>
                <a:gd name="T33" fmla="*/ 205592742 h 205"/>
                <a:gd name="T34" fmla="*/ 221493472 w 141"/>
                <a:gd name="T35" fmla="*/ 55106973 h 205"/>
                <a:gd name="T36" fmla="*/ 31641925 w 141"/>
                <a:gd name="T37" fmla="*/ 169560364 h 205"/>
                <a:gd name="T38" fmla="*/ 75940038 w 141"/>
                <a:gd name="T39" fmla="*/ 288253201 h 205"/>
                <a:gd name="T40" fmla="*/ 147662315 w 141"/>
                <a:gd name="T41" fmla="*/ 298850360 h 205"/>
                <a:gd name="T42" fmla="*/ 90706560 w 141"/>
                <a:gd name="T43" fmla="*/ 311567241 h 205"/>
                <a:gd name="T44" fmla="*/ 90706560 w 141"/>
                <a:gd name="T45" fmla="*/ 334882738 h 205"/>
                <a:gd name="T46" fmla="*/ 204618070 w 141"/>
                <a:gd name="T47" fmla="*/ 334882738 h 205"/>
                <a:gd name="T48" fmla="*/ 204618070 w 141"/>
                <a:gd name="T49" fmla="*/ 311567241 h 205"/>
                <a:gd name="T50" fmla="*/ 147662315 w 141"/>
                <a:gd name="T51" fmla="*/ 347599620 h 205"/>
                <a:gd name="T52" fmla="*/ 78050371 w 141"/>
                <a:gd name="T53" fmla="*/ 353958788 h 205"/>
                <a:gd name="T54" fmla="*/ 170865812 w 141"/>
                <a:gd name="T55" fmla="*/ 370913660 h 205"/>
                <a:gd name="T56" fmla="*/ 217274258 w 141"/>
                <a:gd name="T57" fmla="*/ 362436224 h 205"/>
                <a:gd name="T58" fmla="*/ 147662315 w 141"/>
                <a:gd name="T59" fmla="*/ 347599620 h 205"/>
                <a:gd name="T60" fmla="*/ 122348485 w 141"/>
                <a:gd name="T61" fmla="*/ 404826315 h 205"/>
                <a:gd name="T62" fmla="*/ 194070761 w 141"/>
                <a:gd name="T63" fmla="*/ 383631998 h 2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1" h="205">
                  <a:moveTo>
                    <a:pt x="74" y="0"/>
                  </a:moveTo>
                  <a:cubicBezTo>
                    <a:pt x="78" y="1"/>
                    <a:pt x="83" y="1"/>
                    <a:pt x="88" y="3"/>
                  </a:cubicBezTo>
                  <a:cubicBezTo>
                    <a:pt x="100" y="6"/>
                    <a:pt x="110" y="12"/>
                    <a:pt x="119" y="21"/>
                  </a:cubicBezTo>
                  <a:cubicBezTo>
                    <a:pt x="128" y="30"/>
                    <a:pt x="134" y="40"/>
                    <a:pt x="137" y="53"/>
                  </a:cubicBezTo>
                  <a:cubicBezTo>
                    <a:pt x="141" y="70"/>
                    <a:pt x="139" y="86"/>
                    <a:pt x="130" y="102"/>
                  </a:cubicBezTo>
                  <a:cubicBezTo>
                    <a:pt x="128" y="107"/>
                    <a:pt x="125" y="112"/>
                    <a:pt x="122" y="117"/>
                  </a:cubicBezTo>
                  <a:cubicBezTo>
                    <a:pt x="119" y="123"/>
                    <a:pt x="117" y="130"/>
                    <a:pt x="117" y="138"/>
                  </a:cubicBezTo>
                  <a:cubicBezTo>
                    <a:pt x="117" y="139"/>
                    <a:pt x="116" y="139"/>
                    <a:pt x="116" y="140"/>
                  </a:cubicBezTo>
                  <a:cubicBezTo>
                    <a:pt x="116" y="142"/>
                    <a:pt x="115" y="147"/>
                    <a:pt x="116" y="149"/>
                  </a:cubicBezTo>
                  <a:cubicBezTo>
                    <a:pt x="117" y="153"/>
                    <a:pt x="116" y="156"/>
                    <a:pt x="115" y="160"/>
                  </a:cubicBezTo>
                  <a:cubicBezTo>
                    <a:pt x="115" y="160"/>
                    <a:pt x="114" y="161"/>
                    <a:pt x="115" y="162"/>
                  </a:cubicBezTo>
                  <a:cubicBezTo>
                    <a:pt x="118" y="171"/>
                    <a:pt x="115" y="181"/>
                    <a:pt x="106" y="186"/>
                  </a:cubicBezTo>
                  <a:cubicBezTo>
                    <a:pt x="105" y="186"/>
                    <a:pt x="104" y="187"/>
                    <a:pt x="104" y="188"/>
                  </a:cubicBezTo>
                  <a:cubicBezTo>
                    <a:pt x="100" y="198"/>
                    <a:pt x="93" y="204"/>
                    <a:pt x="82" y="204"/>
                  </a:cubicBezTo>
                  <a:cubicBezTo>
                    <a:pt x="74" y="205"/>
                    <a:pt x="65" y="205"/>
                    <a:pt x="56" y="204"/>
                  </a:cubicBezTo>
                  <a:cubicBezTo>
                    <a:pt x="46" y="203"/>
                    <a:pt x="40" y="198"/>
                    <a:pt x="37" y="189"/>
                  </a:cubicBezTo>
                  <a:cubicBezTo>
                    <a:pt x="36" y="187"/>
                    <a:pt x="35" y="186"/>
                    <a:pt x="33" y="185"/>
                  </a:cubicBezTo>
                  <a:cubicBezTo>
                    <a:pt x="25" y="181"/>
                    <a:pt x="22" y="171"/>
                    <a:pt x="25" y="163"/>
                  </a:cubicBezTo>
                  <a:cubicBezTo>
                    <a:pt x="25" y="161"/>
                    <a:pt x="26" y="161"/>
                    <a:pt x="25" y="159"/>
                  </a:cubicBezTo>
                  <a:cubicBezTo>
                    <a:pt x="23" y="155"/>
                    <a:pt x="23" y="151"/>
                    <a:pt x="25" y="146"/>
                  </a:cubicBezTo>
                  <a:cubicBezTo>
                    <a:pt x="25" y="145"/>
                    <a:pt x="25" y="144"/>
                    <a:pt x="25" y="143"/>
                  </a:cubicBezTo>
                  <a:cubicBezTo>
                    <a:pt x="24" y="140"/>
                    <a:pt x="23" y="137"/>
                    <a:pt x="23" y="133"/>
                  </a:cubicBezTo>
                  <a:cubicBezTo>
                    <a:pt x="22" y="126"/>
                    <a:pt x="19" y="119"/>
                    <a:pt x="15" y="113"/>
                  </a:cubicBezTo>
                  <a:cubicBezTo>
                    <a:pt x="12" y="107"/>
                    <a:pt x="9" y="101"/>
                    <a:pt x="6" y="94"/>
                  </a:cubicBezTo>
                  <a:cubicBezTo>
                    <a:pt x="1" y="83"/>
                    <a:pt x="0" y="70"/>
                    <a:pt x="2" y="58"/>
                  </a:cubicBezTo>
                  <a:cubicBezTo>
                    <a:pt x="7" y="33"/>
                    <a:pt x="21" y="16"/>
                    <a:pt x="43" y="6"/>
                  </a:cubicBezTo>
                  <a:cubicBezTo>
                    <a:pt x="50" y="3"/>
                    <a:pt x="57" y="1"/>
                    <a:pt x="64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69" y="0"/>
                    <a:pt x="71" y="0"/>
                    <a:pt x="74" y="0"/>
                  </a:cubicBezTo>
                  <a:close/>
                  <a:moveTo>
                    <a:pt x="70" y="141"/>
                  </a:moveTo>
                  <a:cubicBezTo>
                    <a:pt x="79" y="141"/>
                    <a:pt x="88" y="141"/>
                    <a:pt x="97" y="141"/>
                  </a:cubicBezTo>
                  <a:cubicBezTo>
                    <a:pt x="102" y="141"/>
                    <a:pt x="103" y="140"/>
                    <a:pt x="104" y="135"/>
                  </a:cubicBezTo>
                  <a:cubicBezTo>
                    <a:pt x="105" y="129"/>
                    <a:pt x="106" y="123"/>
                    <a:pt x="108" y="118"/>
                  </a:cubicBezTo>
                  <a:cubicBezTo>
                    <a:pt x="111" y="110"/>
                    <a:pt x="115" y="104"/>
                    <a:pt x="118" y="97"/>
                  </a:cubicBezTo>
                  <a:cubicBezTo>
                    <a:pt x="122" y="90"/>
                    <a:pt x="125" y="82"/>
                    <a:pt x="126" y="74"/>
                  </a:cubicBezTo>
                  <a:cubicBezTo>
                    <a:pt x="127" y="55"/>
                    <a:pt x="120" y="38"/>
                    <a:pt x="105" y="26"/>
                  </a:cubicBezTo>
                  <a:cubicBezTo>
                    <a:pt x="86" y="10"/>
                    <a:pt x="61" y="9"/>
                    <a:pt x="40" y="21"/>
                  </a:cubicBezTo>
                  <a:cubicBezTo>
                    <a:pt x="21" y="34"/>
                    <a:pt x="11" y="56"/>
                    <a:pt x="15" y="80"/>
                  </a:cubicBezTo>
                  <a:cubicBezTo>
                    <a:pt x="16" y="88"/>
                    <a:pt x="20" y="95"/>
                    <a:pt x="24" y="102"/>
                  </a:cubicBezTo>
                  <a:cubicBezTo>
                    <a:pt x="30" y="113"/>
                    <a:pt x="35" y="124"/>
                    <a:pt x="36" y="136"/>
                  </a:cubicBezTo>
                  <a:cubicBezTo>
                    <a:pt x="36" y="140"/>
                    <a:pt x="38" y="141"/>
                    <a:pt x="42" y="141"/>
                  </a:cubicBezTo>
                  <a:cubicBezTo>
                    <a:pt x="52" y="141"/>
                    <a:pt x="61" y="141"/>
                    <a:pt x="70" y="141"/>
                  </a:cubicBezTo>
                  <a:close/>
                  <a:moveTo>
                    <a:pt x="70" y="147"/>
                  </a:moveTo>
                  <a:cubicBezTo>
                    <a:pt x="61" y="147"/>
                    <a:pt x="52" y="147"/>
                    <a:pt x="43" y="147"/>
                  </a:cubicBezTo>
                  <a:cubicBezTo>
                    <a:pt x="40" y="147"/>
                    <a:pt x="38" y="148"/>
                    <a:pt x="37" y="150"/>
                  </a:cubicBezTo>
                  <a:cubicBezTo>
                    <a:pt x="35" y="154"/>
                    <a:pt x="38" y="158"/>
                    <a:pt x="43" y="158"/>
                  </a:cubicBezTo>
                  <a:cubicBezTo>
                    <a:pt x="55" y="158"/>
                    <a:pt x="68" y="158"/>
                    <a:pt x="81" y="158"/>
                  </a:cubicBezTo>
                  <a:cubicBezTo>
                    <a:pt x="86" y="158"/>
                    <a:pt x="92" y="158"/>
                    <a:pt x="97" y="158"/>
                  </a:cubicBezTo>
                  <a:cubicBezTo>
                    <a:pt x="100" y="158"/>
                    <a:pt x="102" y="157"/>
                    <a:pt x="103" y="155"/>
                  </a:cubicBezTo>
                  <a:cubicBezTo>
                    <a:pt x="105" y="151"/>
                    <a:pt x="102" y="147"/>
                    <a:pt x="97" y="147"/>
                  </a:cubicBezTo>
                  <a:cubicBezTo>
                    <a:pt x="88" y="147"/>
                    <a:pt x="79" y="147"/>
                    <a:pt x="70" y="147"/>
                  </a:cubicBezTo>
                  <a:close/>
                  <a:moveTo>
                    <a:pt x="70" y="164"/>
                  </a:moveTo>
                  <a:cubicBezTo>
                    <a:pt x="61" y="164"/>
                    <a:pt x="52" y="164"/>
                    <a:pt x="43" y="164"/>
                  </a:cubicBezTo>
                  <a:cubicBezTo>
                    <a:pt x="40" y="164"/>
                    <a:pt x="38" y="165"/>
                    <a:pt x="37" y="167"/>
                  </a:cubicBezTo>
                  <a:cubicBezTo>
                    <a:pt x="35" y="171"/>
                    <a:pt x="38" y="175"/>
                    <a:pt x="43" y="175"/>
                  </a:cubicBezTo>
                  <a:cubicBezTo>
                    <a:pt x="55" y="175"/>
                    <a:pt x="68" y="175"/>
                    <a:pt x="81" y="175"/>
                  </a:cubicBezTo>
                  <a:cubicBezTo>
                    <a:pt x="86" y="175"/>
                    <a:pt x="92" y="175"/>
                    <a:pt x="97" y="175"/>
                  </a:cubicBezTo>
                  <a:cubicBezTo>
                    <a:pt x="100" y="175"/>
                    <a:pt x="102" y="174"/>
                    <a:pt x="103" y="171"/>
                  </a:cubicBezTo>
                  <a:cubicBezTo>
                    <a:pt x="105" y="168"/>
                    <a:pt x="102" y="164"/>
                    <a:pt x="97" y="164"/>
                  </a:cubicBezTo>
                  <a:cubicBezTo>
                    <a:pt x="88" y="164"/>
                    <a:pt x="79" y="164"/>
                    <a:pt x="70" y="164"/>
                  </a:cubicBezTo>
                  <a:close/>
                  <a:moveTo>
                    <a:pt x="48" y="181"/>
                  </a:moveTo>
                  <a:cubicBezTo>
                    <a:pt x="48" y="186"/>
                    <a:pt x="52" y="191"/>
                    <a:pt x="58" y="191"/>
                  </a:cubicBezTo>
                  <a:cubicBezTo>
                    <a:pt x="66" y="192"/>
                    <a:pt x="74" y="192"/>
                    <a:pt x="82" y="191"/>
                  </a:cubicBezTo>
                  <a:cubicBezTo>
                    <a:pt x="88" y="191"/>
                    <a:pt x="92" y="186"/>
                    <a:pt x="92" y="181"/>
                  </a:cubicBezTo>
                  <a:cubicBezTo>
                    <a:pt x="77" y="181"/>
                    <a:pt x="63" y="181"/>
                    <a:pt x="48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704681" y="3705226"/>
              <a:ext cx="271463" cy="271462"/>
              <a:chOff x="5578476" y="3629026"/>
              <a:chExt cx="271463" cy="271462"/>
            </a:xfrm>
            <a:solidFill>
              <a:schemeClr val="bg1"/>
            </a:solidFill>
          </p:grpSpPr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578476" y="3629026"/>
                <a:ext cx="271463" cy="195263"/>
              </a:xfrm>
              <a:custGeom>
                <a:avLst/>
                <a:gdLst>
                  <a:gd name="T0" fmla="*/ 177 w 186"/>
                  <a:gd name="T1" fmla="*/ 0 h 134"/>
                  <a:gd name="T2" fmla="*/ 185 w 186"/>
                  <a:gd name="T3" fmla="*/ 6 h 134"/>
                  <a:gd name="T4" fmla="*/ 186 w 186"/>
                  <a:gd name="T5" fmla="*/ 12 h 134"/>
                  <a:gd name="T6" fmla="*/ 186 w 186"/>
                  <a:gd name="T7" fmla="*/ 122 h 134"/>
                  <a:gd name="T8" fmla="*/ 174 w 186"/>
                  <a:gd name="T9" fmla="*/ 134 h 134"/>
                  <a:gd name="T10" fmla="*/ 13 w 186"/>
                  <a:gd name="T11" fmla="*/ 134 h 134"/>
                  <a:gd name="T12" fmla="*/ 1 w 186"/>
                  <a:gd name="T13" fmla="*/ 125 h 134"/>
                  <a:gd name="T14" fmla="*/ 0 w 186"/>
                  <a:gd name="T15" fmla="*/ 125 h 134"/>
                  <a:gd name="T16" fmla="*/ 0 w 186"/>
                  <a:gd name="T17" fmla="*/ 9 h 134"/>
                  <a:gd name="T18" fmla="*/ 1 w 186"/>
                  <a:gd name="T19" fmla="*/ 7 h 134"/>
                  <a:gd name="T20" fmla="*/ 9 w 186"/>
                  <a:gd name="T21" fmla="*/ 0 h 134"/>
                  <a:gd name="T22" fmla="*/ 177 w 186"/>
                  <a:gd name="T23" fmla="*/ 0 h 134"/>
                  <a:gd name="T24" fmla="*/ 174 w 186"/>
                  <a:gd name="T25" fmla="*/ 122 h 134"/>
                  <a:gd name="T26" fmla="*/ 174 w 186"/>
                  <a:gd name="T27" fmla="*/ 12 h 134"/>
                  <a:gd name="T28" fmla="*/ 12 w 186"/>
                  <a:gd name="T29" fmla="*/ 12 h 134"/>
                  <a:gd name="T30" fmla="*/ 12 w 186"/>
                  <a:gd name="T31" fmla="*/ 122 h 134"/>
                  <a:gd name="T32" fmla="*/ 174 w 186"/>
                  <a:gd name="T33" fmla="*/ 12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6" h="134">
                    <a:moveTo>
                      <a:pt x="177" y="0"/>
                    </a:moveTo>
                    <a:cubicBezTo>
                      <a:pt x="180" y="1"/>
                      <a:pt x="183" y="3"/>
                      <a:pt x="185" y="6"/>
                    </a:cubicBezTo>
                    <a:cubicBezTo>
                      <a:pt x="185" y="8"/>
                      <a:pt x="186" y="10"/>
                      <a:pt x="186" y="12"/>
                    </a:cubicBezTo>
                    <a:cubicBezTo>
                      <a:pt x="186" y="49"/>
                      <a:pt x="186" y="86"/>
                      <a:pt x="186" y="122"/>
                    </a:cubicBezTo>
                    <a:cubicBezTo>
                      <a:pt x="186" y="129"/>
                      <a:pt x="181" y="134"/>
                      <a:pt x="174" y="134"/>
                    </a:cubicBezTo>
                    <a:cubicBezTo>
                      <a:pt x="120" y="134"/>
                      <a:pt x="66" y="134"/>
                      <a:pt x="13" y="134"/>
                    </a:cubicBezTo>
                    <a:cubicBezTo>
                      <a:pt x="6" y="134"/>
                      <a:pt x="3" y="132"/>
                      <a:pt x="1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86"/>
                      <a:pt x="0" y="48"/>
                      <a:pt x="0" y="9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3" y="3"/>
                      <a:pt x="5" y="2"/>
                      <a:pt x="9" y="0"/>
                    </a:cubicBezTo>
                    <a:cubicBezTo>
                      <a:pt x="65" y="0"/>
                      <a:pt x="121" y="0"/>
                      <a:pt x="177" y="0"/>
                    </a:cubicBezTo>
                    <a:close/>
                    <a:moveTo>
                      <a:pt x="174" y="122"/>
                    </a:moveTo>
                    <a:cubicBezTo>
                      <a:pt x="174" y="85"/>
                      <a:pt x="174" y="49"/>
                      <a:pt x="174" y="12"/>
                    </a:cubicBezTo>
                    <a:cubicBezTo>
                      <a:pt x="120" y="12"/>
                      <a:pt x="66" y="12"/>
                      <a:pt x="12" y="12"/>
                    </a:cubicBezTo>
                    <a:cubicBezTo>
                      <a:pt x="12" y="49"/>
                      <a:pt x="12" y="85"/>
                      <a:pt x="12" y="122"/>
                    </a:cubicBezTo>
                    <a:cubicBezTo>
                      <a:pt x="66" y="122"/>
                      <a:pt x="120" y="122"/>
                      <a:pt x="174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5646738" y="3840163"/>
                <a:ext cx="134938" cy="60325"/>
              </a:xfrm>
              <a:custGeom>
                <a:avLst/>
                <a:gdLst>
                  <a:gd name="T0" fmla="*/ 29 w 92"/>
                  <a:gd name="T1" fmla="*/ 0 h 41"/>
                  <a:gd name="T2" fmla="*/ 63 w 92"/>
                  <a:gd name="T3" fmla="*/ 0 h 41"/>
                  <a:gd name="T4" fmla="*/ 63 w 92"/>
                  <a:gd name="T5" fmla="*/ 2 h 41"/>
                  <a:gd name="T6" fmla="*/ 63 w 92"/>
                  <a:gd name="T7" fmla="*/ 17 h 41"/>
                  <a:gd name="T8" fmla="*/ 76 w 92"/>
                  <a:gd name="T9" fmla="*/ 29 h 41"/>
                  <a:gd name="T10" fmla="*/ 86 w 92"/>
                  <a:gd name="T11" fmla="*/ 29 h 41"/>
                  <a:gd name="T12" fmla="*/ 92 w 92"/>
                  <a:gd name="T13" fmla="*/ 35 h 41"/>
                  <a:gd name="T14" fmla="*/ 86 w 92"/>
                  <a:gd name="T15" fmla="*/ 41 h 41"/>
                  <a:gd name="T16" fmla="*/ 6 w 92"/>
                  <a:gd name="T17" fmla="*/ 41 h 41"/>
                  <a:gd name="T18" fmla="*/ 0 w 92"/>
                  <a:gd name="T19" fmla="*/ 35 h 41"/>
                  <a:gd name="T20" fmla="*/ 6 w 92"/>
                  <a:gd name="T21" fmla="*/ 29 h 41"/>
                  <a:gd name="T22" fmla="*/ 17 w 92"/>
                  <a:gd name="T23" fmla="*/ 29 h 41"/>
                  <a:gd name="T24" fmla="*/ 29 w 92"/>
                  <a:gd name="T25" fmla="*/ 17 h 41"/>
                  <a:gd name="T26" fmla="*/ 29 w 92"/>
                  <a:gd name="T2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41">
                    <a:moveTo>
                      <a:pt x="29" y="0"/>
                    </a:moveTo>
                    <a:cubicBezTo>
                      <a:pt x="40" y="0"/>
                      <a:pt x="52" y="0"/>
                      <a:pt x="63" y="0"/>
                    </a:cubicBezTo>
                    <a:cubicBezTo>
                      <a:pt x="63" y="1"/>
                      <a:pt x="63" y="2"/>
                      <a:pt x="63" y="2"/>
                    </a:cubicBezTo>
                    <a:cubicBezTo>
                      <a:pt x="63" y="7"/>
                      <a:pt x="63" y="12"/>
                      <a:pt x="63" y="17"/>
                    </a:cubicBezTo>
                    <a:cubicBezTo>
                      <a:pt x="64" y="24"/>
                      <a:pt x="68" y="29"/>
                      <a:pt x="76" y="29"/>
                    </a:cubicBezTo>
                    <a:cubicBezTo>
                      <a:pt x="79" y="29"/>
                      <a:pt x="83" y="29"/>
                      <a:pt x="86" y="29"/>
                    </a:cubicBezTo>
                    <a:cubicBezTo>
                      <a:pt x="90" y="29"/>
                      <a:pt x="92" y="32"/>
                      <a:pt x="92" y="35"/>
                    </a:cubicBezTo>
                    <a:cubicBezTo>
                      <a:pt x="92" y="38"/>
                      <a:pt x="90" y="41"/>
                      <a:pt x="86" y="41"/>
                    </a:cubicBezTo>
                    <a:cubicBezTo>
                      <a:pt x="59" y="41"/>
                      <a:pt x="33" y="41"/>
                      <a:pt x="6" y="41"/>
                    </a:cubicBezTo>
                    <a:cubicBezTo>
                      <a:pt x="2" y="41"/>
                      <a:pt x="0" y="38"/>
                      <a:pt x="0" y="35"/>
                    </a:cubicBezTo>
                    <a:cubicBezTo>
                      <a:pt x="0" y="32"/>
                      <a:pt x="2" y="29"/>
                      <a:pt x="6" y="29"/>
                    </a:cubicBezTo>
                    <a:cubicBezTo>
                      <a:pt x="10" y="29"/>
                      <a:pt x="13" y="29"/>
                      <a:pt x="17" y="29"/>
                    </a:cubicBezTo>
                    <a:cubicBezTo>
                      <a:pt x="24" y="29"/>
                      <a:pt x="29" y="24"/>
                      <a:pt x="29" y="17"/>
                    </a:cubicBezTo>
                    <a:cubicBezTo>
                      <a:pt x="29" y="12"/>
                      <a:pt x="29" y="6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8454" name="Freeform 17"/>
            <p:cNvSpPr>
              <a:spLocks noEditPoints="1"/>
            </p:cNvSpPr>
            <p:nvPr/>
          </p:nvSpPr>
          <p:spPr bwMode="auto">
            <a:xfrm>
              <a:off x="5733256" y="4130676"/>
              <a:ext cx="220663" cy="355600"/>
            </a:xfrm>
            <a:custGeom>
              <a:avLst/>
              <a:gdLst>
                <a:gd name="T0" fmla="*/ 292946102 w 152"/>
                <a:gd name="T1" fmla="*/ 0 h 244"/>
                <a:gd name="T2" fmla="*/ 316128782 w 152"/>
                <a:gd name="T3" fmla="*/ 19114957 h 244"/>
                <a:gd name="T4" fmla="*/ 320343155 w 152"/>
                <a:gd name="T5" fmla="*/ 36106516 h 244"/>
                <a:gd name="T6" fmla="*/ 320343155 w 152"/>
                <a:gd name="T7" fmla="*/ 299476410 h 244"/>
                <a:gd name="T8" fmla="*/ 320343155 w 152"/>
                <a:gd name="T9" fmla="*/ 482136762 h 244"/>
                <a:gd name="T10" fmla="*/ 284515904 w 152"/>
                <a:gd name="T11" fmla="*/ 518243279 h 244"/>
                <a:gd name="T12" fmla="*/ 35827251 w 152"/>
                <a:gd name="T13" fmla="*/ 518243279 h 244"/>
                <a:gd name="T14" fmla="*/ 0 w 152"/>
                <a:gd name="T15" fmla="*/ 482136762 h 244"/>
                <a:gd name="T16" fmla="*/ 0 w 152"/>
                <a:gd name="T17" fmla="*/ 40354770 h 244"/>
                <a:gd name="T18" fmla="*/ 25290593 w 152"/>
                <a:gd name="T19" fmla="*/ 0 h 244"/>
                <a:gd name="T20" fmla="*/ 292946102 w 152"/>
                <a:gd name="T21" fmla="*/ 0 h 244"/>
                <a:gd name="T22" fmla="*/ 288730277 w 152"/>
                <a:gd name="T23" fmla="*/ 437533738 h 244"/>
                <a:gd name="T24" fmla="*/ 288730277 w 152"/>
                <a:gd name="T25" fmla="*/ 82834397 h 244"/>
                <a:gd name="T26" fmla="*/ 31612878 w 152"/>
                <a:gd name="T27" fmla="*/ 82834397 h 244"/>
                <a:gd name="T28" fmla="*/ 31612878 w 152"/>
                <a:gd name="T29" fmla="*/ 437533738 h 244"/>
                <a:gd name="T30" fmla="*/ 288730277 w 152"/>
                <a:gd name="T31" fmla="*/ 437533738 h 244"/>
                <a:gd name="T32" fmla="*/ 160172303 w 152"/>
                <a:gd name="T33" fmla="*/ 33983118 h 244"/>
                <a:gd name="T34" fmla="*/ 109591118 w 152"/>
                <a:gd name="T35" fmla="*/ 33983118 h 244"/>
                <a:gd name="T36" fmla="*/ 103268832 w 152"/>
                <a:gd name="T37" fmla="*/ 33983118 h 244"/>
                <a:gd name="T38" fmla="*/ 94838635 w 152"/>
                <a:gd name="T39" fmla="*/ 40354770 h 244"/>
                <a:gd name="T40" fmla="*/ 103268832 w 152"/>
                <a:gd name="T41" fmla="*/ 48851279 h 244"/>
                <a:gd name="T42" fmla="*/ 107483205 w 152"/>
                <a:gd name="T43" fmla="*/ 48851279 h 244"/>
                <a:gd name="T44" fmla="*/ 212859950 w 152"/>
                <a:gd name="T45" fmla="*/ 48851279 h 244"/>
                <a:gd name="T46" fmla="*/ 217074323 w 152"/>
                <a:gd name="T47" fmla="*/ 48851279 h 244"/>
                <a:gd name="T48" fmla="*/ 223396608 w 152"/>
                <a:gd name="T49" fmla="*/ 40354770 h 244"/>
                <a:gd name="T50" fmla="*/ 217074323 w 152"/>
                <a:gd name="T51" fmla="*/ 33983118 h 244"/>
                <a:gd name="T52" fmla="*/ 212859950 w 152"/>
                <a:gd name="T53" fmla="*/ 33983118 h 244"/>
                <a:gd name="T54" fmla="*/ 160172303 w 152"/>
                <a:gd name="T55" fmla="*/ 33983118 h 244"/>
                <a:gd name="T56" fmla="*/ 183354984 w 152"/>
                <a:gd name="T57" fmla="*/ 477888508 h 244"/>
                <a:gd name="T58" fmla="*/ 160172303 w 152"/>
                <a:gd name="T59" fmla="*/ 454525297 h 244"/>
                <a:gd name="T60" fmla="*/ 134881710 w 152"/>
                <a:gd name="T61" fmla="*/ 477888508 h 244"/>
                <a:gd name="T62" fmla="*/ 160172303 w 152"/>
                <a:gd name="T63" fmla="*/ 503375118 h 244"/>
                <a:gd name="T64" fmla="*/ 183354984 w 152"/>
                <a:gd name="T65" fmla="*/ 477888508 h 2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2" h="244">
                  <a:moveTo>
                    <a:pt x="139" y="0"/>
                  </a:moveTo>
                  <a:cubicBezTo>
                    <a:pt x="144" y="2"/>
                    <a:pt x="148" y="4"/>
                    <a:pt x="150" y="9"/>
                  </a:cubicBezTo>
                  <a:cubicBezTo>
                    <a:pt x="151" y="11"/>
                    <a:pt x="152" y="14"/>
                    <a:pt x="152" y="17"/>
                  </a:cubicBezTo>
                  <a:cubicBezTo>
                    <a:pt x="152" y="58"/>
                    <a:pt x="152" y="100"/>
                    <a:pt x="152" y="141"/>
                  </a:cubicBezTo>
                  <a:cubicBezTo>
                    <a:pt x="152" y="170"/>
                    <a:pt x="152" y="198"/>
                    <a:pt x="152" y="227"/>
                  </a:cubicBezTo>
                  <a:cubicBezTo>
                    <a:pt x="152" y="238"/>
                    <a:pt x="146" y="244"/>
                    <a:pt x="135" y="244"/>
                  </a:cubicBezTo>
                  <a:cubicBezTo>
                    <a:pt x="96" y="244"/>
                    <a:pt x="56" y="244"/>
                    <a:pt x="17" y="244"/>
                  </a:cubicBezTo>
                  <a:cubicBezTo>
                    <a:pt x="6" y="244"/>
                    <a:pt x="0" y="238"/>
                    <a:pt x="0" y="227"/>
                  </a:cubicBezTo>
                  <a:cubicBezTo>
                    <a:pt x="0" y="158"/>
                    <a:pt x="0" y="89"/>
                    <a:pt x="0" y="19"/>
                  </a:cubicBezTo>
                  <a:cubicBezTo>
                    <a:pt x="0" y="8"/>
                    <a:pt x="2" y="4"/>
                    <a:pt x="12" y="0"/>
                  </a:cubicBezTo>
                  <a:cubicBezTo>
                    <a:pt x="55" y="0"/>
                    <a:pt x="97" y="0"/>
                    <a:pt x="139" y="0"/>
                  </a:cubicBezTo>
                  <a:close/>
                  <a:moveTo>
                    <a:pt x="137" y="206"/>
                  </a:moveTo>
                  <a:cubicBezTo>
                    <a:pt x="137" y="150"/>
                    <a:pt x="137" y="94"/>
                    <a:pt x="137" y="39"/>
                  </a:cubicBezTo>
                  <a:cubicBezTo>
                    <a:pt x="96" y="39"/>
                    <a:pt x="55" y="39"/>
                    <a:pt x="15" y="39"/>
                  </a:cubicBezTo>
                  <a:cubicBezTo>
                    <a:pt x="15" y="95"/>
                    <a:pt x="15" y="150"/>
                    <a:pt x="15" y="206"/>
                  </a:cubicBezTo>
                  <a:cubicBezTo>
                    <a:pt x="56" y="206"/>
                    <a:pt x="96" y="206"/>
                    <a:pt x="137" y="206"/>
                  </a:cubicBezTo>
                  <a:close/>
                  <a:moveTo>
                    <a:pt x="76" y="16"/>
                  </a:moveTo>
                  <a:cubicBezTo>
                    <a:pt x="68" y="16"/>
                    <a:pt x="60" y="16"/>
                    <a:pt x="52" y="16"/>
                  </a:cubicBezTo>
                  <a:cubicBezTo>
                    <a:pt x="51" y="16"/>
                    <a:pt x="50" y="16"/>
                    <a:pt x="49" y="16"/>
                  </a:cubicBezTo>
                  <a:cubicBezTo>
                    <a:pt x="47" y="16"/>
                    <a:pt x="45" y="17"/>
                    <a:pt x="45" y="19"/>
                  </a:cubicBezTo>
                  <a:cubicBezTo>
                    <a:pt x="45" y="21"/>
                    <a:pt x="47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68" y="23"/>
                    <a:pt x="84" y="23"/>
                    <a:pt x="101" y="23"/>
                  </a:cubicBezTo>
                  <a:cubicBezTo>
                    <a:pt x="102" y="23"/>
                    <a:pt x="103" y="23"/>
                    <a:pt x="103" y="23"/>
                  </a:cubicBezTo>
                  <a:cubicBezTo>
                    <a:pt x="105" y="23"/>
                    <a:pt x="106" y="21"/>
                    <a:pt x="106" y="19"/>
                  </a:cubicBezTo>
                  <a:cubicBezTo>
                    <a:pt x="106" y="18"/>
                    <a:pt x="105" y="16"/>
                    <a:pt x="103" y="16"/>
                  </a:cubicBezTo>
                  <a:cubicBezTo>
                    <a:pt x="103" y="16"/>
                    <a:pt x="102" y="16"/>
                    <a:pt x="101" y="16"/>
                  </a:cubicBezTo>
                  <a:cubicBezTo>
                    <a:pt x="92" y="16"/>
                    <a:pt x="84" y="16"/>
                    <a:pt x="76" y="16"/>
                  </a:cubicBezTo>
                  <a:close/>
                  <a:moveTo>
                    <a:pt x="87" y="225"/>
                  </a:moveTo>
                  <a:cubicBezTo>
                    <a:pt x="87" y="219"/>
                    <a:pt x="82" y="214"/>
                    <a:pt x="76" y="214"/>
                  </a:cubicBezTo>
                  <a:cubicBezTo>
                    <a:pt x="70" y="214"/>
                    <a:pt x="65" y="219"/>
                    <a:pt x="64" y="225"/>
                  </a:cubicBezTo>
                  <a:cubicBezTo>
                    <a:pt x="64" y="231"/>
                    <a:pt x="70" y="237"/>
                    <a:pt x="76" y="237"/>
                  </a:cubicBezTo>
                  <a:cubicBezTo>
                    <a:pt x="82" y="237"/>
                    <a:pt x="87" y="231"/>
                    <a:pt x="87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Freeform 18"/>
            <p:cNvSpPr>
              <a:spLocks/>
            </p:cNvSpPr>
            <p:nvPr/>
          </p:nvSpPr>
          <p:spPr bwMode="auto">
            <a:xfrm>
              <a:off x="7284243" y="3573463"/>
              <a:ext cx="257175" cy="298450"/>
            </a:xfrm>
            <a:custGeom>
              <a:avLst/>
              <a:gdLst>
                <a:gd name="T0" fmla="*/ 371555397 w 177"/>
                <a:gd name="T1" fmla="*/ 239503941 h 205"/>
                <a:gd name="T2" fmla="*/ 356777279 w 177"/>
                <a:gd name="T3" fmla="*/ 197113850 h 205"/>
                <a:gd name="T4" fmla="*/ 352554960 w 177"/>
                <a:gd name="T5" fmla="*/ 180158979 h 205"/>
                <a:gd name="T6" fmla="*/ 352554960 w 177"/>
                <a:gd name="T7" fmla="*/ 171680087 h 205"/>
                <a:gd name="T8" fmla="*/ 354666119 w 177"/>
                <a:gd name="T9" fmla="*/ 156843482 h 205"/>
                <a:gd name="T10" fmla="*/ 331444815 w 177"/>
                <a:gd name="T11" fmla="*/ 95377341 h 205"/>
                <a:gd name="T12" fmla="*/ 329333656 w 177"/>
                <a:gd name="T13" fmla="*/ 89019628 h 205"/>
                <a:gd name="T14" fmla="*/ 337778294 w 177"/>
                <a:gd name="T15" fmla="*/ 82660459 h 205"/>
                <a:gd name="T16" fmla="*/ 303999739 w 177"/>
                <a:gd name="T17" fmla="*/ 40270368 h 205"/>
                <a:gd name="T18" fmla="*/ 312444378 w 177"/>
                <a:gd name="T19" fmla="*/ 36032378 h 205"/>
                <a:gd name="T20" fmla="*/ 312444378 w 177"/>
                <a:gd name="T21" fmla="*/ 36032378 h 205"/>
                <a:gd name="T22" fmla="*/ 289221620 w 177"/>
                <a:gd name="T23" fmla="*/ 21195773 h 205"/>
                <a:gd name="T24" fmla="*/ 204778136 w 177"/>
                <a:gd name="T25" fmla="*/ 0 h 205"/>
                <a:gd name="T26" fmla="*/ 200555817 w 177"/>
                <a:gd name="T27" fmla="*/ 0 h 205"/>
                <a:gd name="T28" fmla="*/ 181555379 w 177"/>
                <a:gd name="T29" fmla="*/ 0 h 205"/>
                <a:gd name="T30" fmla="*/ 164666101 w 177"/>
                <a:gd name="T31" fmla="*/ 0 h 205"/>
                <a:gd name="T32" fmla="*/ 69666819 w 177"/>
                <a:gd name="T33" fmla="*/ 31792932 h 205"/>
                <a:gd name="T34" fmla="*/ 14778118 w 177"/>
                <a:gd name="T35" fmla="*/ 97497064 h 205"/>
                <a:gd name="T36" fmla="*/ 0 w 177"/>
                <a:gd name="T37" fmla="*/ 150485769 h 205"/>
                <a:gd name="T38" fmla="*/ 0 w 177"/>
                <a:gd name="T39" fmla="*/ 152604036 h 205"/>
                <a:gd name="T40" fmla="*/ 0 w 177"/>
                <a:gd name="T41" fmla="*/ 169560364 h 205"/>
                <a:gd name="T42" fmla="*/ 4222319 w 177"/>
                <a:gd name="T43" fmla="*/ 197113850 h 205"/>
                <a:gd name="T44" fmla="*/ 16889278 w 177"/>
                <a:gd name="T45" fmla="*/ 231026505 h 205"/>
                <a:gd name="T46" fmla="*/ 27445077 w 177"/>
                <a:gd name="T47" fmla="*/ 245863110 h 205"/>
                <a:gd name="T48" fmla="*/ 56999860 w 177"/>
                <a:gd name="T49" fmla="*/ 290372924 h 205"/>
                <a:gd name="T50" fmla="*/ 92889576 w 177"/>
                <a:gd name="T51" fmla="*/ 366675670 h 205"/>
                <a:gd name="T52" fmla="*/ 97110442 w 177"/>
                <a:gd name="T53" fmla="*/ 387869988 h 205"/>
                <a:gd name="T54" fmla="*/ 97110442 w 177"/>
                <a:gd name="T55" fmla="*/ 428140356 h 205"/>
                <a:gd name="T56" fmla="*/ 97110442 w 177"/>
                <a:gd name="T57" fmla="*/ 434499524 h 205"/>
                <a:gd name="T58" fmla="*/ 282888141 w 177"/>
                <a:gd name="T59" fmla="*/ 434499524 h 205"/>
                <a:gd name="T60" fmla="*/ 282888141 w 177"/>
                <a:gd name="T61" fmla="*/ 430260079 h 205"/>
                <a:gd name="T62" fmla="*/ 284999301 w 177"/>
                <a:gd name="T63" fmla="*/ 383631998 h 205"/>
                <a:gd name="T64" fmla="*/ 287110461 w 177"/>
                <a:gd name="T65" fmla="*/ 370913660 h 205"/>
                <a:gd name="T66" fmla="*/ 295555100 w 177"/>
                <a:gd name="T67" fmla="*/ 360316501 h 205"/>
                <a:gd name="T68" fmla="*/ 318777857 w 177"/>
                <a:gd name="T69" fmla="*/ 358196778 h 205"/>
                <a:gd name="T70" fmla="*/ 331444815 w 177"/>
                <a:gd name="T71" fmla="*/ 360316501 h 205"/>
                <a:gd name="T72" fmla="*/ 354666119 w 177"/>
                <a:gd name="T73" fmla="*/ 345479897 h 205"/>
                <a:gd name="T74" fmla="*/ 354666119 w 177"/>
                <a:gd name="T75" fmla="*/ 337002461 h 205"/>
                <a:gd name="T76" fmla="*/ 356777279 w 177"/>
                <a:gd name="T77" fmla="*/ 322165856 h 205"/>
                <a:gd name="T78" fmla="*/ 352554960 w 177"/>
                <a:gd name="T79" fmla="*/ 300970083 h 205"/>
                <a:gd name="T80" fmla="*/ 352554960 w 177"/>
                <a:gd name="T81" fmla="*/ 298850360 h 205"/>
                <a:gd name="T82" fmla="*/ 358888439 w 177"/>
                <a:gd name="T83" fmla="*/ 294612370 h 205"/>
                <a:gd name="T84" fmla="*/ 363110758 w 177"/>
                <a:gd name="T85" fmla="*/ 281895488 h 205"/>
                <a:gd name="T86" fmla="*/ 358888439 w 177"/>
                <a:gd name="T87" fmla="*/ 260699715 h 205"/>
                <a:gd name="T88" fmla="*/ 360999599 w 177"/>
                <a:gd name="T89" fmla="*/ 256460269 h 205"/>
                <a:gd name="T90" fmla="*/ 369444238 w 177"/>
                <a:gd name="T91" fmla="*/ 252222279 h 205"/>
                <a:gd name="T92" fmla="*/ 371555397 w 177"/>
                <a:gd name="T93" fmla="*/ 239503941 h 2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7" h="205">
                  <a:moveTo>
                    <a:pt x="176" y="113"/>
                  </a:moveTo>
                  <a:cubicBezTo>
                    <a:pt x="174" y="106"/>
                    <a:pt x="171" y="99"/>
                    <a:pt x="169" y="93"/>
                  </a:cubicBezTo>
                  <a:cubicBezTo>
                    <a:pt x="168" y="90"/>
                    <a:pt x="167" y="87"/>
                    <a:pt x="167" y="85"/>
                  </a:cubicBezTo>
                  <a:cubicBezTo>
                    <a:pt x="166" y="84"/>
                    <a:pt x="167" y="82"/>
                    <a:pt x="167" y="81"/>
                  </a:cubicBezTo>
                  <a:cubicBezTo>
                    <a:pt x="169" y="79"/>
                    <a:pt x="168" y="77"/>
                    <a:pt x="168" y="74"/>
                  </a:cubicBezTo>
                  <a:cubicBezTo>
                    <a:pt x="165" y="64"/>
                    <a:pt x="162" y="54"/>
                    <a:pt x="157" y="45"/>
                  </a:cubicBezTo>
                  <a:cubicBezTo>
                    <a:pt x="157" y="44"/>
                    <a:pt x="156" y="43"/>
                    <a:pt x="156" y="42"/>
                  </a:cubicBezTo>
                  <a:cubicBezTo>
                    <a:pt x="157" y="41"/>
                    <a:pt x="159" y="40"/>
                    <a:pt x="160" y="39"/>
                  </a:cubicBezTo>
                  <a:cubicBezTo>
                    <a:pt x="156" y="32"/>
                    <a:pt x="151" y="25"/>
                    <a:pt x="144" y="19"/>
                  </a:cubicBezTo>
                  <a:cubicBezTo>
                    <a:pt x="146" y="18"/>
                    <a:pt x="147" y="18"/>
                    <a:pt x="148" y="17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4" y="15"/>
                    <a:pt x="141" y="12"/>
                    <a:pt x="137" y="10"/>
                  </a:cubicBezTo>
                  <a:cubicBezTo>
                    <a:pt x="124" y="4"/>
                    <a:pt x="111" y="1"/>
                    <a:pt x="97" y="0"/>
                  </a:cubicBezTo>
                  <a:cubicBezTo>
                    <a:pt x="96" y="0"/>
                    <a:pt x="96" y="0"/>
                    <a:pt x="95" y="0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4" y="0"/>
                    <a:pt x="81" y="0"/>
                    <a:pt x="78" y="0"/>
                  </a:cubicBezTo>
                  <a:cubicBezTo>
                    <a:pt x="62" y="2"/>
                    <a:pt x="47" y="6"/>
                    <a:pt x="33" y="15"/>
                  </a:cubicBezTo>
                  <a:cubicBezTo>
                    <a:pt x="21" y="23"/>
                    <a:pt x="13" y="33"/>
                    <a:pt x="7" y="46"/>
                  </a:cubicBezTo>
                  <a:cubicBezTo>
                    <a:pt x="3" y="54"/>
                    <a:pt x="1" y="62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5"/>
                    <a:pt x="0" y="78"/>
                    <a:pt x="0" y="80"/>
                  </a:cubicBezTo>
                  <a:cubicBezTo>
                    <a:pt x="1" y="84"/>
                    <a:pt x="1" y="89"/>
                    <a:pt x="2" y="93"/>
                  </a:cubicBezTo>
                  <a:cubicBezTo>
                    <a:pt x="3" y="98"/>
                    <a:pt x="5" y="104"/>
                    <a:pt x="8" y="109"/>
                  </a:cubicBezTo>
                  <a:cubicBezTo>
                    <a:pt x="10" y="111"/>
                    <a:pt x="11" y="114"/>
                    <a:pt x="13" y="116"/>
                  </a:cubicBezTo>
                  <a:cubicBezTo>
                    <a:pt x="17" y="123"/>
                    <a:pt x="21" y="130"/>
                    <a:pt x="27" y="137"/>
                  </a:cubicBezTo>
                  <a:cubicBezTo>
                    <a:pt x="36" y="147"/>
                    <a:pt x="42" y="159"/>
                    <a:pt x="44" y="173"/>
                  </a:cubicBezTo>
                  <a:cubicBezTo>
                    <a:pt x="45" y="176"/>
                    <a:pt x="46" y="180"/>
                    <a:pt x="46" y="183"/>
                  </a:cubicBezTo>
                  <a:cubicBezTo>
                    <a:pt x="46" y="189"/>
                    <a:pt x="46" y="196"/>
                    <a:pt x="46" y="202"/>
                  </a:cubicBezTo>
                  <a:cubicBezTo>
                    <a:pt x="46" y="203"/>
                    <a:pt x="46" y="203"/>
                    <a:pt x="46" y="205"/>
                  </a:cubicBezTo>
                  <a:cubicBezTo>
                    <a:pt x="75" y="205"/>
                    <a:pt x="105" y="205"/>
                    <a:pt x="134" y="205"/>
                  </a:cubicBezTo>
                  <a:cubicBezTo>
                    <a:pt x="134" y="204"/>
                    <a:pt x="134" y="203"/>
                    <a:pt x="134" y="203"/>
                  </a:cubicBezTo>
                  <a:cubicBezTo>
                    <a:pt x="135" y="195"/>
                    <a:pt x="135" y="188"/>
                    <a:pt x="135" y="181"/>
                  </a:cubicBezTo>
                  <a:cubicBezTo>
                    <a:pt x="135" y="179"/>
                    <a:pt x="135" y="177"/>
                    <a:pt x="136" y="175"/>
                  </a:cubicBezTo>
                  <a:cubicBezTo>
                    <a:pt x="136" y="172"/>
                    <a:pt x="138" y="171"/>
                    <a:pt x="140" y="170"/>
                  </a:cubicBezTo>
                  <a:cubicBezTo>
                    <a:pt x="144" y="169"/>
                    <a:pt x="147" y="169"/>
                    <a:pt x="151" y="169"/>
                  </a:cubicBezTo>
                  <a:cubicBezTo>
                    <a:pt x="153" y="169"/>
                    <a:pt x="155" y="170"/>
                    <a:pt x="157" y="170"/>
                  </a:cubicBezTo>
                  <a:cubicBezTo>
                    <a:pt x="161" y="171"/>
                    <a:pt x="168" y="168"/>
                    <a:pt x="168" y="163"/>
                  </a:cubicBezTo>
                  <a:cubicBezTo>
                    <a:pt x="168" y="162"/>
                    <a:pt x="168" y="161"/>
                    <a:pt x="168" y="159"/>
                  </a:cubicBezTo>
                  <a:cubicBezTo>
                    <a:pt x="167" y="157"/>
                    <a:pt x="168" y="155"/>
                    <a:pt x="169" y="152"/>
                  </a:cubicBezTo>
                  <a:cubicBezTo>
                    <a:pt x="172" y="148"/>
                    <a:pt x="172" y="145"/>
                    <a:pt x="167" y="142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8" y="140"/>
                    <a:pt x="169" y="140"/>
                    <a:pt x="170" y="139"/>
                  </a:cubicBezTo>
                  <a:cubicBezTo>
                    <a:pt x="172" y="137"/>
                    <a:pt x="172" y="136"/>
                    <a:pt x="172" y="133"/>
                  </a:cubicBezTo>
                  <a:cubicBezTo>
                    <a:pt x="171" y="130"/>
                    <a:pt x="170" y="126"/>
                    <a:pt x="170" y="123"/>
                  </a:cubicBezTo>
                  <a:cubicBezTo>
                    <a:pt x="169" y="122"/>
                    <a:pt x="170" y="121"/>
                    <a:pt x="171" y="121"/>
                  </a:cubicBezTo>
                  <a:cubicBezTo>
                    <a:pt x="172" y="120"/>
                    <a:pt x="173" y="120"/>
                    <a:pt x="175" y="119"/>
                  </a:cubicBezTo>
                  <a:cubicBezTo>
                    <a:pt x="177" y="117"/>
                    <a:pt x="177" y="116"/>
                    <a:pt x="176" y="113"/>
                  </a:cubicBezTo>
                  <a:close/>
                </a:path>
              </a:pathLst>
            </a:cu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Freeform 19"/>
            <p:cNvSpPr>
              <a:spLocks/>
            </p:cNvSpPr>
            <p:nvPr/>
          </p:nvSpPr>
          <p:spPr bwMode="auto">
            <a:xfrm>
              <a:off x="5050631" y="3970338"/>
              <a:ext cx="134938" cy="227013"/>
            </a:xfrm>
            <a:custGeom>
              <a:avLst/>
              <a:gdLst>
                <a:gd name="T0" fmla="*/ 197915911 w 92"/>
                <a:gd name="T1" fmla="*/ 0 h 156"/>
                <a:gd name="T2" fmla="*/ 197915911 w 92"/>
                <a:gd name="T3" fmla="*/ 190587600 h 156"/>
                <a:gd name="T4" fmla="*/ 195764237 w 92"/>
                <a:gd name="T5" fmla="*/ 196941054 h 156"/>
                <a:gd name="T6" fmla="*/ 60235150 w 92"/>
                <a:gd name="T7" fmla="*/ 328234604 h 156"/>
                <a:gd name="T8" fmla="*/ 58083475 w 92"/>
                <a:gd name="T9" fmla="*/ 330351937 h 156"/>
                <a:gd name="T10" fmla="*/ 38722806 w 92"/>
                <a:gd name="T11" fmla="*/ 309175699 h 156"/>
                <a:gd name="T12" fmla="*/ 2151674 w 92"/>
                <a:gd name="T13" fmla="*/ 209646506 h 156"/>
                <a:gd name="T14" fmla="*/ 0 w 92"/>
                <a:gd name="T15" fmla="*/ 205411840 h 156"/>
                <a:gd name="T16" fmla="*/ 0 w 92"/>
                <a:gd name="T17" fmla="*/ 182116814 h 156"/>
                <a:gd name="T18" fmla="*/ 2151674 w 92"/>
                <a:gd name="T19" fmla="*/ 177882148 h 156"/>
                <a:gd name="T20" fmla="*/ 38722806 w 92"/>
                <a:gd name="T21" fmla="*/ 80470288 h 156"/>
                <a:gd name="T22" fmla="*/ 163496454 w 92"/>
                <a:gd name="T23" fmla="*/ 2117333 h 156"/>
                <a:gd name="T24" fmla="*/ 185008798 w 92"/>
                <a:gd name="T25" fmla="*/ 0 h 156"/>
                <a:gd name="T26" fmla="*/ 197915911 w 92"/>
                <a:gd name="T27" fmla="*/ 0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" h="156">
                  <a:moveTo>
                    <a:pt x="92" y="0"/>
                  </a:moveTo>
                  <a:cubicBezTo>
                    <a:pt x="92" y="30"/>
                    <a:pt x="92" y="60"/>
                    <a:pt x="92" y="90"/>
                  </a:cubicBezTo>
                  <a:cubicBezTo>
                    <a:pt x="92" y="91"/>
                    <a:pt x="91" y="92"/>
                    <a:pt x="91" y="93"/>
                  </a:cubicBezTo>
                  <a:cubicBezTo>
                    <a:pt x="70" y="114"/>
                    <a:pt x="49" y="134"/>
                    <a:pt x="28" y="155"/>
                  </a:cubicBezTo>
                  <a:cubicBezTo>
                    <a:pt x="28" y="156"/>
                    <a:pt x="28" y="156"/>
                    <a:pt x="27" y="156"/>
                  </a:cubicBezTo>
                  <a:cubicBezTo>
                    <a:pt x="24" y="153"/>
                    <a:pt x="21" y="149"/>
                    <a:pt x="18" y="146"/>
                  </a:cubicBezTo>
                  <a:cubicBezTo>
                    <a:pt x="8" y="132"/>
                    <a:pt x="2" y="116"/>
                    <a:pt x="1" y="99"/>
                  </a:cubicBezTo>
                  <a:cubicBezTo>
                    <a:pt x="1" y="98"/>
                    <a:pt x="0" y="98"/>
                    <a:pt x="0" y="97"/>
                  </a:cubicBezTo>
                  <a:cubicBezTo>
                    <a:pt x="0" y="93"/>
                    <a:pt x="0" y="89"/>
                    <a:pt x="0" y="86"/>
                  </a:cubicBezTo>
                  <a:cubicBezTo>
                    <a:pt x="0" y="85"/>
                    <a:pt x="1" y="85"/>
                    <a:pt x="1" y="84"/>
                  </a:cubicBezTo>
                  <a:cubicBezTo>
                    <a:pt x="2" y="67"/>
                    <a:pt x="8" y="51"/>
                    <a:pt x="18" y="38"/>
                  </a:cubicBezTo>
                  <a:cubicBezTo>
                    <a:pt x="32" y="18"/>
                    <a:pt x="52" y="6"/>
                    <a:pt x="76" y="1"/>
                  </a:cubicBezTo>
                  <a:cubicBezTo>
                    <a:pt x="79" y="1"/>
                    <a:pt x="83" y="0"/>
                    <a:pt x="86" y="0"/>
                  </a:cubicBezTo>
                  <a:cubicBezTo>
                    <a:pt x="88" y="0"/>
                    <a:pt x="90" y="0"/>
                    <a:pt x="92" y="0"/>
                  </a:cubicBezTo>
                  <a:close/>
                </a:path>
              </a:pathLst>
            </a:cu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20"/>
            <p:cNvSpPr>
              <a:spLocks/>
            </p:cNvSpPr>
            <p:nvPr/>
          </p:nvSpPr>
          <p:spPr bwMode="auto">
            <a:xfrm>
              <a:off x="5203031" y="3970338"/>
              <a:ext cx="131763" cy="133350"/>
            </a:xfrm>
            <a:custGeom>
              <a:avLst/>
              <a:gdLst>
                <a:gd name="T0" fmla="*/ 12579747 w 91"/>
                <a:gd name="T1" fmla="*/ 0 h 91"/>
                <a:gd name="T2" fmla="*/ 33544543 w 91"/>
                <a:gd name="T3" fmla="*/ 2146788 h 91"/>
                <a:gd name="T4" fmla="*/ 165627539 w 91"/>
                <a:gd name="T5" fmla="*/ 96630392 h 91"/>
                <a:gd name="T6" fmla="*/ 190785584 w 91"/>
                <a:gd name="T7" fmla="*/ 191113996 h 91"/>
                <a:gd name="T8" fmla="*/ 190785584 w 91"/>
                <a:gd name="T9" fmla="*/ 195409038 h 91"/>
                <a:gd name="T10" fmla="*/ 0 w 91"/>
                <a:gd name="T11" fmla="*/ 195409038 h 91"/>
                <a:gd name="T12" fmla="*/ 0 w 91"/>
                <a:gd name="T13" fmla="*/ 0 h 91"/>
                <a:gd name="T14" fmla="*/ 12579747 w 9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91">
                  <a:moveTo>
                    <a:pt x="6" y="0"/>
                  </a:moveTo>
                  <a:cubicBezTo>
                    <a:pt x="9" y="0"/>
                    <a:pt x="13" y="1"/>
                    <a:pt x="16" y="1"/>
                  </a:cubicBezTo>
                  <a:cubicBezTo>
                    <a:pt x="43" y="7"/>
                    <a:pt x="64" y="21"/>
                    <a:pt x="79" y="45"/>
                  </a:cubicBezTo>
                  <a:cubicBezTo>
                    <a:pt x="87" y="58"/>
                    <a:pt x="91" y="73"/>
                    <a:pt x="91" y="89"/>
                  </a:cubicBezTo>
                  <a:cubicBezTo>
                    <a:pt x="91" y="90"/>
                    <a:pt x="91" y="91"/>
                    <a:pt x="91" y="91"/>
                  </a:cubicBezTo>
                  <a:cubicBezTo>
                    <a:pt x="61" y="91"/>
                    <a:pt x="31" y="91"/>
                    <a:pt x="0" y="91"/>
                  </a:cubicBezTo>
                  <a:cubicBezTo>
                    <a:pt x="0" y="61"/>
                    <a:pt x="0" y="3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Freeform 21"/>
            <p:cNvSpPr>
              <a:spLocks/>
            </p:cNvSpPr>
            <p:nvPr/>
          </p:nvSpPr>
          <p:spPr bwMode="auto">
            <a:xfrm>
              <a:off x="5103018" y="4119563"/>
              <a:ext cx="227013" cy="146050"/>
            </a:xfrm>
            <a:custGeom>
              <a:avLst/>
              <a:gdLst>
                <a:gd name="T0" fmla="*/ 330351937 w 156"/>
                <a:gd name="T1" fmla="*/ 0 h 100"/>
                <a:gd name="T2" fmla="*/ 211763838 w 156"/>
                <a:gd name="T3" fmla="*/ 181310852 h 100"/>
                <a:gd name="T4" fmla="*/ 0 w 156"/>
                <a:gd name="T5" fmla="*/ 138649647 h 100"/>
                <a:gd name="T6" fmla="*/ 2117333 w 156"/>
                <a:gd name="T7" fmla="*/ 136515856 h 100"/>
                <a:gd name="T8" fmla="*/ 135529671 w 156"/>
                <a:gd name="T9" fmla="*/ 4266121 h 100"/>
                <a:gd name="T10" fmla="*/ 139764337 w 156"/>
                <a:gd name="T11" fmla="*/ 0 h 100"/>
                <a:gd name="T12" fmla="*/ 326117271 w 156"/>
                <a:gd name="T13" fmla="*/ 0 h 100"/>
                <a:gd name="T14" fmla="*/ 330351937 w 156"/>
                <a:gd name="T15" fmla="*/ 0 h 1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100">
                  <a:moveTo>
                    <a:pt x="156" y="0"/>
                  </a:moveTo>
                  <a:cubicBezTo>
                    <a:pt x="156" y="33"/>
                    <a:pt x="137" y="69"/>
                    <a:pt x="100" y="85"/>
                  </a:cubicBezTo>
                  <a:cubicBezTo>
                    <a:pt x="63" y="100"/>
                    <a:pt x="23" y="89"/>
                    <a:pt x="0" y="65"/>
                  </a:cubicBezTo>
                  <a:cubicBezTo>
                    <a:pt x="0" y="65"/>
                    <a:pt x="1" y="64"/>
                    <a:pt x="1" y="64"/>
                  </a:cubicBezTo>
                  <a:cubicBezTo>
                    <a:pt x="22" y="43"/>
                    <a:pt x="43" y="22"/>
                    <a:pt x="64" y="2"/>
                  </a:cubicBezTo>
                  <a:cubicBezTo>
                    <a:pt x="64" y="1"/>
                    <a:pt x="65" y="0"/>
                    <a:pt x="66" y="0"/>
                  </a:cubicBezTo>
                  <a:cubicBezTo>
                    <a:pt x="96" y="0"/>
                    <a:pt x="125" y="0"/>
                    <a:pt x="154" y="0"/>
                  </a:cubicBezTo>
                  <a:cubicBezTo>
                    <a:pt x="155" y="0"/>
                    <a:pt x="155" y="0"/>
                    <a:pt x="156" y="0"/>
                  </a:cubicBezTo>
                  <a:close/>
                </a:path>
              </a:pathLst>
            </a:cu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Freeform 22"/>
            <p:cNvSpPr>
              <a:spLocks noEditPoints="1"/>
            </p:cNvSpPr>
            <p:nvPr/>
          </p:nvSpPr>
          <p:spPr bwMode="auto">
            <a:xfrm>
              <a:off x="5171281" y="2727326"/>
              <a:ext cx="193675" cy="190500"/>
            </a:xfrm>
            <a:custGeom>
              <a:avLst/>
              <a:gdLst>
                <a:gd name="T0" fmla="*/ 120870674 w 133"/>
                <a:gd name="T1" fmla="*/ 270680141 h 131"/>
                <a:gd name="T2" fmla="*/ 101785678 w 133"/>
                <a:gd name="T3" fmla="*/ 236845305 h 131"/>
                <a:gd name="T4" fmla="*/ 50892839 w 133"/>
                <a:gd name="T5" fmla="*/ 245304378 h 131"/>
                <a:gd name="T6" fmla="*/ 36048305 w 133"/>
                <a:gd name="T7" fmla="*/ 203010469 h 131"/>
                <a:gd name="T8" fmla="*/ 31807842 w 133"/>
                <a:gd name="T9" fmla="*/ 171290038 h 131"/>
                <a:gd name="T10" fmla="*/ 0 w 133"/>
                <a:gd name="T11" fmla="*/ 124767321 h 131"/>
                <a:gd name="T12" fmla="*/ 36048305 w 133"/>
                <a:gd name="T13" fmla="*/ 103620366 h 131"/>
                <a:gd name="T14" fmla="*/ 29687611 w 133"/>
                <a:gd name="T15" fmla="*/ 61326458 h 131"/>
                <a:gd name="T16" fmla="*/ 61495453 w 133"/>
                <a:gd name="T17" fmla="*/ 29606027 h 131"/>
                <a:gd name="T18" fmla="*/ 108146373 w 133"/>
                <a:gd name="T19" fmla="*/ 31720431 h 131"/>
                <a:gd name="T20" fmla="*/ 154798748 w 133"/>
                <a:gd name="T21" fmla="*/ 0 h 131"/>
                <a:gd name="T22" fmla="*/ 176003977 w 133"/>
                <a:gd name="T23" fmla="*/ 35949240 h 131"/>
                <a:gd name="T24" fmla="*/ 220534664 w 133"/>
                <a:gd name="T25" fmla="*/ 29606027 h 131"/>
                <a:gd name="T26" fmla="*/ 252342507 w 133"/>
                <a:gd name="T27" fmla="*/ 61326458 h 131"/>
                <a:gd name="T28" fmla="*/ 248102044 w 133"/>
                <a:gd name="T29" fmla="*/ 103620366 h 131"/>
                <a:gd name="T30" fmla="*/ 282030117 w 133"/>
                <a:gd name="T31" fmla="*/ 152257489 h 131"/>
                <a:gd name="T32" fmla="*/ 245981812 w 133"/>
                <a:gd name="T33" fmla="*/ 173404443 h 131"/>
                <a:gd name="T34" fmla="*/ 252342507 w 133"/>
                <a:gd name="T35" fmla="*/ 213583947 h 131"/>
                <a:gd name="T36" fmla="*/ 220534664 w 133"/>
                <a:gd name="T37" fmla="*/ 247418782 h 131"/>
                <a:gd name="T38" fmla="*/ 176003977 w 133"/>
                <a:gd name="T39" fmla="*/ 245304378 h 131"/>
                <a:gd name="T40" fmla="*/ 142075903 w 133"/>
                <a:gd name="T41" fmla="*/ 274910405 h 131"/>
                <a:gd name="T42" fmla="*/ 224776584 w 133"/>
                <a:gd name="T43" fmla="*/ 46522718 h 131"/>
                <a:gd name="T44" fmla="*/ 182364671 w 133"/>
                <a:gd name="T45" fmla="*/ 57096195 h 131"/>
                <a:gd name="T46" fmla="*/ 152678517 w 133"/>
                <a:gd name="T47" fmla="*/ 19032550 h 131"/>
                <a:gd name="T48" fmla="*/ 129351601 w 133"/>
                <a:gd name="T49" fmla="*/ 19032550 h 131"/>
                <a:gd name="T50" fmla="*/ 99665446 w 133"/>
                <a:gd name="T51" fmla="*/ 57096195 h 131"/>
                <a:gd name="T52" fmla="*/ 57253534 w 133"/>
                <a:gd name="T53" fmla="*/ 46522718 h 131"/>
                <a:gd name="T54" fmla="*/ 57253534 w 133"/>
                <a:gd name="T55" fmla="*/ 88816626 h 131"/>
                <a:gd name="T56" fmla="*/ 46650920 w 133"/>
                <a:gd name="T57" fmla="*/ 116308248 h 131"/>
                <a:gd name="T58" fmla="*/ 16964765 w 133"/>
                <a:gd name="T59" fmla="*/ 145914275 h 131"/>
                <a:gd name="T60" fmla="*/ 53013070 w 133"/>
                <a:gd name="T61" fmla="*/ 167061229 h 131"/>
                <a:gd name="T62" fmla="*/ 46650920 w 133"/>
                <a:gd name="T63" fmla="*/ 215698351 h 131"/>
                <a:gd name="T64" fmla="*/ 63615685 w 133"/>
                <a:gd name="T65" fmla="*/ 230502092 h 131"/>
                <a:gd name="T66" fmla="*/ 112388292 w 133"/>
                <a:gd name="T67" fmla="*/ 224157424 h 131"/>
                <a:gd name="T68" fmla="*/ 133593520 w 133"/>
                <a:gd name="T69" fmla="*/ 260106664 h 131"/>
                <a:gd name="T70" fmla="*/ 163281131 w 133"/>
                <a:gd name="T71" fmla="*/ 230502092 h 131"/>
                <a:gd name="T72" fmla="*/ 192967285 w 133"/>
                <a:gd name="T73" fmla="*/ 219928615 h 131"/>
                <a:gd name="T74" fmla="*/ 235379198 w 133"/>
                <a:gd name="T75" fmla="*/ 217812756 h 131"/>
                <a:gd name="T76" fmla="*/ 224776584 w 133"/>
                <a:gd name="T77" fmla="*/ 179749111 h 131"/>
                <a:gd name="T78" fmla="*/ 265065352 w 133"/>
                <a:gd name="T79" fmla="*/ 148028679 h 131"/>
                <a:gd name="T80" fmla="*/ 262945121 w 133"/>
                <a:gd name="T81" fmla="*/ 126881725 h 131"/>
                <a:gd name="T82" fmla="*/ 224776584 w 133"/>
                <a:gd name="T83" fmla="*/ 97275698 h 131"/>
                <a:gd name="T84" fmla="*/ 237499430 w 133"/>
                <a:gd name="T85" fmla="*/ 59212053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3" h="131">
                  <a:moveTo>
                    <a:pt x="67" y="130"/>
                  </a:moveTo>
                  <a:cubicBezTo>
                    <a:pt x="65" y="130"/>
                    <a:pt x="63" y="130"/>
                    <a:pt x="60" y="130"/>
                  </a:cubicBezTo>
                  <a:cubicBezTo>
                    <a:pt x="59" y="130"/>
                    <a:pt x="58" y="130"/>
                    <a:pt x="57" y="128"/>
                  </a:cubicBezTo>
                  <a:cubicBezTo>
                    <a:pt x="56" y="126"/>
                    <a:pt x="55" y="124"/>
                    <a:pt x="54" y="122"/>
                  </a:cubicBezTo>
                  <a:cubicBezTo>
                    <a:pt x="52" y="119"/>
                    <a:pt x="51" y="117"/>
                    <a:pt x="50" y="114"/>
                  </a:cubicBezTo>
                  <a:cubicBezTo>
                    <a:pt x="50" y="113"/>
                    <a:pt x="49" y="113"/>
                    <a:pt x="48" y="112"/>
                  </a:cubicBezTo>
                  <a:cubicBezTo>
                    <a:pt x="46" y="111"/>
                    <a:pt x="44" y="111"/>
                    <a:pt x="41" y="112"/>
                  </a:cubicBezTo>
                  <a:cubicBezTo>
                    <a:pt x="37" y="114"/>
                    <a:pt x="33" y="115"/>
                    <a:pt x="29" y="117"/>
                  </a:cubicBezTo>
                  <a:cubicBezTo>
                    <a:pt x="27" y="118"/>
                    <a:pt x="26" y="117"/>
                    <a:pt x="24" y="116"/>
                  </a:cubicBezTo>
                  <a:cubicBezTo>
                    <a:pt x="21" y="113"/>
                    <a:pt x="18" y="110"/>
                    <a:pt x="15" y="107"/>
                  </a:cubicBezTo>
                  <a:cubicBezTo>
                    <a:pt x="14" y="106"/>
                    <a:pt x="14" y="105"/>
                    <a:pt x="14" y="103"/>
                  </a:cubicBezTo>
                  <a:cubicBezTo>
                    <a:pt x="15" y="101"/>
                    <a:pt x="16" y="98"/>
                    <a:pt x="17" y="96"/>
                  </a:cubicBezTo>
                  <a:cubicBezTo>
                    <a:pt x="18" y="93"/>
                    <a:pt x="19" y="91"/>
                    <a:pt x="20" y="88"/>
                  </a:cubicBezTo>
                  <a:cubicBezTo>
                    <a:pt x="20" y="87"/>
                    <a:pt x="20" y="86"/>
                    <a:pt x="20" y="86"/>
                  </a:cubicBezTo>
                  <a:cubicBezTo>
                    <a:pt x="19" y="83"/>
                    <a:pt x="18" y="82"/>
                    <a:pt x="15" y="81"/>
                  </a:cubicBezTo>
                  <a:cubicBezTo>
                    <a:pt x="11" y="80"/>
                    <a:pt x="7" y="78"/>
                    <a:pt x="4" y="76"/>
                  </a:cubicBezTo>
                  <a:cubicBezTo>
                    <a:pt x="1" y="75"/>
                    <a:pt x="0" y="74"/>
                    <a:pt x="0" y="71"/>
                  </a:cubicBezTo>
                  <a:cubicBezTo>
                    <a:pt x="1" y="67"/>
                    <a:pt x="0" y="63"/>
                    <a:pt x="0" y="59"/>
                  </a:cubicBezTo>
                  <a:cubicBezTo>
                    <a:pt x="0" y="57"/>
                    <a:pt x="1" y="56"/>
                    <a:pt x="2" y="56"/>
                  </a:cubicBezTo>
                  <a:cubicBezTo>
                    <a:pt x="4" y="54"/>
                    <a:pt x="6" y="53"/>
                    <a:pt x="9" y="52"/>
                  </a:cubicBezTo>
                  <a:cubicBezTo>
                    <a:pt x="11" y="51"/>
                    <a:pt x="14" y="50"/>
                    <a:pt x="17" y="49"/>
                  </a:cubicBezTo>
                  <a:cubicBezTo>
                    <a:pt x="18" y="49"/>
                    <a:pt x="18" y="48"/>
                    <a:pt x="19" y="47"/>
                  </a:cubicBezTo>
                  <a:cubicBezTo>
                    <a:pt x="20" y="45"/>
                    <a:pt x="20" y="43"/>
                    <a:pt x="19" y="41"/>
                  </a:cubicBezTo>
                  <a:cubicBezTo>
                    <a:pt x="17" y="37"/>
                    <a:pt x="16" y="33"/>
                    <a:pt x="14" y="29"/>
                  </a:cubicBezTo>
                  <a:cubicBezTo>
                    <a:pt x="13" y="27"/>
                    <a:pt x="14" y="25"/>
                    <a:pt x="15" y="24"/>
                  </a:cubicBezTo>
                  <a:cubicBezTo>
                    <a:pt x="18" y="21"/>
                    <a:pt x="21" y="18"/>
                    <a:pt x="24" y="15"/>
                  </a:cubicBezTo>
                  <a:cubicBezTo>
                    <a:pt x="25" y="14"/>
                    <a:pt x="27" y="13"/>
                    <a:pt x="29" y="14"/>
                  </a:cubicBezTo>
                  <a:cubicBezTo>
                    <a:pt x="34" y="16"/>
                    <a:pt x="38" y="18"/>
                    <a:pt x="43" y="19"/>
                  </a:cubicBezTo>
                  <a:cubicBezTo>
                    <a:pt x="44" y="20"/>
                    <a:pt x="45" y="20"/>
                    <a:pt x="46" y="19"/>
                  </a:cubicBezTo>
                  <a:cubicBezTo>
                    <a:pt x="49" y="19"/>
                    <a:pt x="50" y="17"/>
                    <a:pt x="51" y="15"/>
                  </a:cubicBezTo>
                  <a:cubicBezTo>
                    <a:pt x="52" y="11"/>
                    <a:pt x="54" y="7"/>
                    <a:pt x="56" y="3"/>
                  </a:cubicBezTo>
                  <a:cubicBezTo>
                    <a:pt x="56" y="1"/>
                    <a:pt x="58" y="0"/>
                    <a:pt x="61" y="0"/>
                  </a:cubicBezTo>
                  <a:cubicBezTo>
                    <a:pt x="65" y="0"/>
                    <a:pt x="69" y="0"/>
                    <a:pt x="73" y="0"/>
                  </a:cubicBezTo>
                  <a:cubicBezTo>
                    <a:pt x="75" y="0"/>
                    <a:pt x="76" y="1"/>
                    <a:pt x="77" y="3"/>
                  </a:cubicBezTo>
                  <a:cubicBezTo>
                    <a:pt x="78" y="5"/>
                    <a:pt x="79" y="8"/>
                    <a:pt x="80" y="10"/>
                  </a:cubicBezTo>
                  <a:cubicBezTo>
                    <a:pt x="81" y="12"/>
                    <a:pt x="82" y="15"/>
                    <a:pt x="83" y="17"/>
                  </a:cubicBezTo>
                  <a:cubicBezTo>
                    <a:pt x="84" y="17"/>
                    <a:pt x="84" y="18"/>
                    <a:pt x="85" y="18"/>
                  </a:cubicBezTo>
                  <a:cubicBezTo>
                    <a:pt x="87" y="20"/>
                    <a:pt x="89" y="20"/>
                    <a:pt x="92" y="18"/>
                  </a:cubicBezTo>
                  <a:cubicBezTo>
                    <a:pt x="96" y="17"/>
                    <a:pt x="100" y="15"/>
                    <a:pt x="104" y="14"/>
                  </a:cubicBezTo>
                  <a:cubicBezTo>
                    <a:pt x="106" y="13"/>
                    <a:pt x="108" y="13"/>
                    <a:pt x="109" y="15"/>
                  </a:cubicBezTo>
                  <a:cubicBezTo>
                    <a:pt x="112" y="18"/>
                    <a:pt x="115" y="20"/>
                    <a:pt x="118" y="23"/>
                  </a:cubicBezTo>
                  <a:cubicBezTo>
                    <a:pt x="119" y="25"/>
                    <a:pt x="120" y="26"/>
                    <a:pt x="119" y="29"/>
                  </a:cubicBezTo>
                  <a:cubicBezTo>
                    <a:pt x="117" y="33"/>
                    <a:pt x="116" y="37"/>
                    <a:pt x="114" y="42"/>
                  </a:cubicBezTo>
                  <a:cubicBezTo>
                    <a:pt x="113" y="43"/>
                    <a:pt x="113" y="44"/>
                    <a:pt x="114" y="46"/>
                  </a:cubicBezTo>
                  <a:cubicBezTo>
                    <a:pt x="114" y="48"/>
                    <a:pt x="115" y="49"/>
                    <a:pt x="117" y="49"/>
                  </a:cubicBezTo>
                  <a:cubicBezTo>
                    <a:pt x="122" y="51"/>
                    <a:pt x="126" y="53"/>
                    <a:pt x="130" y="54"/>
                  </a:cubicBezTo>
                  <a:cubicBezTo>
                    <a:pt x="132" y="55"/>
                    <a:pt x="133" y="57"/>
                    <a:pt x="133" y="59"/>
                  </a:cubicBezTo>
                  <a:cubicBezTo>
                    <a:pt x="133" y="63"/>
                    <a:pt x="133" y="68"/>
                    <a:pt x="133" y="72"/>
                  </a:cubicBezTo>
                  <a:cubicBezTo>
                    <a:pt x="133" y="73"/>
                    <a:pt x="132" y="74"/>
                    <a:pt x="131" y="75"/>
                  </a:cubicBezTo>
                  <a:cubicBezTo>
                    <a:pt x="129" y="76"/>
                    <a:pt x="127" y="77"/>
                    <a:pt x="125" y="78"/>
                  </a:cubicBezTo>
                  <a:cubicBezTo>
                    <a:pt x="122" y="79"/>
                    <a:pt x="119" y="81"/>
                    <a:pt x="116" y="82"/>
                  </a:cubicBezTo>
                  <a:cubicBezTo>
                    <a:pt x="115" y="82"/>
                    <a:pt x="115" y="83"/>
                    <a:pt x="114" y="83"/>
                  </a:cubicBezTo>
                  <a:cubicBezTo>
                    <a:pt x="113" y="86"/>
                    <a:pt x="113" y="88"/>
                    <a:pt x="114" y="90"/>
                  </a:cubicBezTo>
                  <a:cubicBezTo>
                    <a:pt x="116" y="94"/>
                    <a:pt x="118" y="98"/>
                    <a:pt x="119" y="101"/>
                  </a:cubicBezTo>
                  <a:cubicBezTo>
                    <a:pt x="120" y="104"/>
                    <a:pt x="120" y="105"/>
                    <a:pt x="118" y="107"/>
                  </a:cubicBezTo>
                  <a:cubicBezTo>
                    <a:pt x="115" y="110"/>
                    <a:pt x="112" y="112"/>
                    <a:pt x="110" y="115"/>
                  </a:cubicBezTo>
                  <a:cubicBezTo>
                    <a:pt x="108" y="117"/>
                    <a:pt x="106" y="117"/>
                    <a:pt x="104" y="117"/>
                  </a:cubicBezTo>
                  <a:cubicBezTo>
                    <a:pt x="99" y="115"/>
                    <a:pt x="95" y="113"/>
                    <a:pt x="90" y="111"/>
                  </a:cubicBezTo>
                  <a:cubicBezTo>
                    <a:pt x="89" y="111"/>
                    <a:pt x="88" y="111"/>
                    <a:pt x="87" y="111"/>
                  </a:cubicBezTo>
                  <a:cubicBezTo>
                    <a:pt x="85" y="112"/>
                    <a:pt x="83" y="113"/>
                    <a:pt x="83" y="116"/>
                  </a:cubicBezTo>
                  <a:cubicBezTo>
                    <a:pt x="81" y="120"/>
                    <a:pt x="79" y="124"/>
                    <a:pt x="78" y="127"/>
                  </a:cubicBezTo>
                  <a:cubicBezTo>
                    <a:pt x="77" y="129"/>
                    <a:pt x="75" y="131"/>
                    <a:pt x="73" y="130"/>
                  </a:cubicBezTo>
                  <a:cubicBezTo>
                    <a:pt x="71" y="130"/>
                    <a:pt x="69" y="130"/>
                    <a:pt x="67" y="130"/>
                  </a:cubicBezTo>
                  <a:close/>
                  <a:moveTo>
                    <a:pt x="112" y="28"/>
                  </a:moveTo>
                  <a:cubicBezTo>
                    <a:pt x="111" y="27"/>
                    <a:pt x="111" y="27"/>
                    <a:pt x="111" y="27"/>
                  </a:cubicBezTo>
                  <a:cubicBezTo>
                    <a:pt x="109" y="25"/>
                    <a:pt x="107" y="24"/>
                    <a:pt x="106" y="22"/>
                  </a:cubicBezTo>
                  <a:cubicBezTo>
                    <a:pt x="105" y="21"/>
                    <a:pt x="104" y="21"/>
                    <a:pt x="103" y="21"/>
                  </a:cubicBezTo>
                  <a:cubicBezTo>
                    <a:pt x="99" y="23"/>
                    <a:pt x="95" y="25"/>
                    <a:pt x="91" y="27"/>
                  </a:cubicBezTo>
                  <a:cubicBezTo>
                    <a:pt x="89" y="28"/>
                    <a:pt x="88" y="28"/>
                    <a:pt x="86" y="27"/>
                  </a:cubicBezTo>
                  <a:cubicBezTo>
                    <a:pt x="84" y="26"/>
                    <a:pt x="82" y="25"/>
                    <a:pt x="80" y="25"/>
                  </a:cubicBezTo>
                  <a:cubicBezTo>
                    <a:pt x="79" y="24"/>
                    <a:pt x="78" y="23"/>
                    <a:pt x="77" y="21"/>
                  </a:cubicBezTo>
                  <a:cubicBezTo>
                    <a:pt x="75" y="17"/>
                    <a:pt x="74" y="13"/>
                    <a:pt x="72" y="9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68" y="8"/>
                    <a:pt x="65" y="8"/>
                    <a:pt x="63" y="8"/>
                  </a:cubicBezTo>
                  <a:cubicBezTo>
                    <a:pt x="62" y="8"/>
                    <a:pt x="61" y="8"/>
                    <a:pt x="61" y="9"/>
                  </a:cubicBezTo>
                  <a:cubicBezTo>
                    <a:pt x="59" y="13"/>
                    <a:pt x="58" y="17"/>
                    <a:pt x="56" y="22"/>
                  </a:cubicBezTo>
                  <a:cubicBezTo>
                    <a:pt x="55" y="23"/>
                    <a:pt x="55" y="24"/>
                    <a:pt x="53" y="24"/>
                  </a:cubicBezTo>
                  <a:cubicBezTo>
                    <a:pt x="51" y="25"/>
                    <a:pt x="49" y="26"/>
                    <a:pt x="47" y="27"/>
                  </a:cubicBezTo>
                  <a:cubicBezTo>
                    <a:pt x="45" y="28"/>
                    <a:pt x="44" y="28"/>
                    <a:pt x="42" y="27"/>
                  </a:cubicBezTo>
                  <a:cubicBezTo>
                    <a:pt x="38" y="25"/>
                    <a:pt x="34" y="24"/>
                    <a:pt x="29" y="22"/>
                  </a:cubicBezTo>
                  <a:cubicBezTo>
                    <a:pt x="29" y="21"/>
                    <a:pt x="28" y="22"/>
                    <a:pt x="27" y="22"/>
                  </a:cubicBezTo>
                  <a:cubicBezTo>
                    <a:pt x="26" y="24"/>
                    <a:pt x="24" y="26"/>
                    <a:pt x="22" y="27"/>
                  </a:cubicBezTo>
                  <a:cubicBezTo>
                    <a:pt x="22" y="28"/>
                    <a:pt x="21" y="28"/>
                    <a:pt x="22" y="29"/>
                  </a:cubicBezTo>
                  <a:cubicBezTo>
                    <a:pt x="24" y="33"/>
                    <a:pt x="25" y="37"/>
                    <a:pt x="27" y="42"/>
                  </a:cubicBezTo>
                  <a:cubicBezTo>
                    <a:pt x="28" y="43"/>
                    <a:pt x="28" y="44"/>
                    <a:pt x="27" y="46"/>
                  </a:cubicBezTo>
                  <a:cubicBezTo>
                    <a:pt x="27" y="48"/>
                    <a:pt x="26" y="50"/>
                    <a:pt x="25" y="52"/>
                  </a:cubicBezTo>
                  <a:cubicBezTo>
                    <a:pt x="24" y="54"/>
                    <a:pt x="23" y="54"/>
                    <a:pt x="22" y="55"/>
                  </a:cubicBezTo>
                  <a:cubicBezTo>
                    <a:pt x="17" y="57"/>
                    <a:pt x="13" y="59"/>
                    <a:pt x="9" y="60"/>
                  </a:cubicBezTo>
                  <a:cubicBezTo>
                    <a:pt x="8" y="61"/>
                    <a:pt x="8" y="61"/>
                    <a:pt x="8" y="62"/>
                  </a:cubicBezTo>
                  <a:cubicBezTo>
                    <a:pt x="8" y="64"/>
                    <a:pt x="8" y="67"/>
                    <a:pt x="8" y="69"/>
                  </a:cubicBezTo>
                  <a:cubicBezTo>
                    <a:pt x="8" y="70"/>
                    <a:pt x="8" y="70"/>
                    <a:pt x="9" y="71"/>
                  </a:cubicBezTo>
                  <a:cubicBezTo>
                    <a:pt x="13" y="72"/>
                    <a:pt x="17" y="74"/>
                    <a:pt x="22" y="76"/>
                  </a:cubicBezTo>
                  <a:cubicBezTo>
                    <a:pt x="23" y="76"/>
                    <a:pt x="24" y="77"/>
                    <a:pt x="25" y="79"/>
                  </a:cubicBezTo>
                  <a:cubicBezTo>
                    <a:pt x="26" y="81"/>
                    <a:pt x="27" y="83"/>
                    <a:pt x="27" y="85"/>
                  </a:cubicBezTo>
                  <a:cubicBezTo>
                    <a:pt x="28" y="86"/>
                    <a:pt x="28" y="88"/>
                    <a:pt x="27" y="89"/>
                  </a:cubicBezTo>
                  <a:cubicBezTo>
                    <a:pt x="26" y="93"/>
                    <a:pt x="24" y="98"/>
                    <a:pt x="22" y="102"/>
                  </a:cubicBezTo>
                  <a:cubicBezTo>
                    <a:pt x="22" y="103"/>
                    <a:pt x="22" y="103"/>
                    <a:pt x="23" y="104"/>
                  </a:cubicBezTo>
                  <a:cubicBezTo>
                    <a:pt x="24" y="105"/>
                    <a:pt x="26" y="107"/>
                    <a:pt x="28" y="109"/>
                  </a:cubicBezTo>
                  <a:cubicBezTo>
                    <a:pt x="28" y="109"/>
                    <a:pt x="29" y="110"/>
                    <a:pt x="30" y="109"/>
                  </a:cubicBezTo>
                  <a:cubicBezTo>
                    <a:pt x="34" y="107"/>
                    <a:pt x="38" y="106"/>
                    <a:pt x="42" y="104"/>
                  </a:cubicBezTo>
                  <a:cubicBezTo>
                    <a:pt x="44" y="103"/>
                    <a:pt x="45" y="103"/>
                    <a:pt x="47" y="104"/>
                  </a:cubicBezTo>
                  <a:cubicBezTo>
                    <a:pt x="49" y="105"/>
                    <a:pt x="51" y="105"/>
                    <a:pt x="53" y="106"/>
                  </a:cubicBezTo>
                  <a:cubicBezTo>
                    <a:pt x="55" y="107"/>
                    <a:pt x="56" y="108"/>
                    <a:pt x="56" y="109"/>
                  </a:cubicBezTo>
                  <a:cubicBezTo>
                    <a:pt x="58" y="113"/>
                    <a:pt x="60" y="118"/>
                    <a:pt x="61" y="122"/>
                  </a:cubicBezTo>
                  <a:cubicBezTo>
                    <a:pt x="62" y="123"/>
                    <a:pt x="62" y="123"/>
                    <a:pt x="63" y="123"/>
                  </a:cubicBezTo>
                  <a:cubicBezTo>
                    <a:pt x="66" y="123"/>
                    <a:pt x="68" y="123"/>
                    <a:pt x="71" y="123"/>
                  </a:cubicBezTo>
                  <a:cubicBezTo>
                    <a:pt x="72" y="123"/>
                    <a:pt x="72" y="123"/>
                    <a:pt x="72" y="122"/>
                  </a:cubicBezTo>
                  <a:cubicBezTo>
                    <a:pt x="74" y="118"/>
                    <a:pt x="76" y="113"/>
                    <a:pt x="77" y="109"/>
                  </a:cubicBezTo>
                  <a:cubicBezTo>
                    <a:pt x="78" y="108"/>
                    <a:pt x="79" y="107"/>
                    <a:pt x="80" y="106"/>
                  </a:cubicBezTo>
                  <a:cubicBezTo>
                    <a:pt x="82" y="105"/>
                    <a:pt x="85" y="104"/>
                    <a:pt x="87" y="104"/>
                  </a:cubicBezTo>
                  <a:cubicBezTo>
                    <a:pt x="88" y="103"/>
                    <a:pt x="89" y="103"/>
                    <a:pt x="91" y="104"/>
                  </a:cubicBezTo>
                  <a:cubicBezTo>
                    <a:pt x="95" y="105"/>
                    <a:pt x="100" y="107"/>
                    <a:pt x="104" y="109"/>
                  </a:cubicBezTo>
                  <a:cubicBezTo>
                    <a:pt x="105" y="109"/>
                    <a:pt x="105" y="109"/>
                    <a:pt x="106" y="108"/>
                  </a:cubicBezTo>
                  <a:cubicBezTo>
                    <a:pt x="108" y="107"/>
                    <a:pt x="109" y="105"/>
                    <a:pt x="111" y="103"/>
                  </a:cubicBezTo>
                  <a:cubicBezTo>
                    <a:pt x="112" y="103"/>
                    <a:pt x="112" y="102"/>
                    <a:pt x="112" y="101"/>
                  </a:cubicBezTo>
                  <a:cubicBezTo>
                    <a:pt x="110" y="97"/>
                    <a:pt x="108" y="93"/>
                    <a:pt x="106" y="89"/>
                  </a:cubicBezTo>
                  <a:cubicBezTo>
                    <a:pt x="105" y="88"/>
                    <a:pt x="105" y="86"/>
                    <a:pt x="106" y="85"/>
                  </a:cubicBezTo>
                  <a:cubicBezTo>
                    <a:pt x="107" y="83"/>
                    <a:pt x="108" y="81"/>
                    <a:pt x="108" y="79"/>
                  </a:cubicBezTo>
                  <a:cubicBezTo>
                    <a:pt x="109" y="77"/>
                    <a:pt x="110" y="76"/>
                    <a:pt x="111" y="76"/>
                  </a:cubicBezTo>
                  <a:cubicBezTo>
                    <a:pt x="116" y="74"/>
                    <a:pt x="120" y="72"/>
                    <a:pt x="125" y="70"/>
                  </a:cubicBezTo>
                  <a:cubicBezTo>
                    <a:pt x="125" y="70"/>
                    <a:pt x="126" y="69"/>
                    <a:pt x="126" y="69"/>
                  </a:cubicBezTo>
                  <a:cubicBezTo>
                    <a:pt x="126" y="66"/>
                    <a:pt x="126" y="64"/>
                    <a:pt x="126" y="62"/>
                  </a:cubicBezTo>
                  <a:cubicBezTo>
                    <a:pt x="126" y="61"/>
                    <a:pt x="125" y="60"/>
                    <a:pt x="124" y="60"/>
                  </a:cubicBezTo>
                  <a:cubicBezTo>
                    <a:pt x="120" y="58"/>
                    <a:pt x="116" y="57"/>
                    <a:pt x="111" y="55"/>
                  </a:cubicBezTo>
                  <a:cubicBezTo>
                    <a:pt x="110" y="54"/>
                    <a:pt x="109" y="53"/>
                    <a:pt x="108" y="52"/>
                  </a:cubicBezTo>
                  <a:cubicBezTo>
                    <a:pt x="108" y="50"/>
                    <a:pt x="107" y="48"/>
                    <a:pt x="106" y="46"/>
                  </a:cubicBezTo>
                  <a:cubicBezTo>
                    <a:pt x="105" y="44"/>
                    <a:pt x="105" y="43"/>
                    <a:pt x="106" y="42"/>
                  </a:cubicBezTo>
                  <a:cubicBezTo>
                    <a:pt x="108" y="37"/>
                    <a:pt x="109" y="33"/>
                    <a:pt x="111" y="29"/>
                  </a:cubicBezTo>
                  <a:cubicBezTo>
                    <a:pt x="111" y="29"/>
                    <a:pt x="111" y="28"/>
                    <a:pt x="11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23"/>
            <p:cNvSpPr>
              <a:spLocks noEditPoints="1"/>
            </p:cNvSpPr>
            <p:nvPr/>
          </p:nvSpPr>
          <p:spPr bwMode="auto">
            <a:xfrm>
              <a:off x="5233193" y="2789238"/>
              <a:ext cx="68263" cy="68263"/>
            </a:xfrm>
            <a:custGeom>
              <a:avLst/>
              <a:gdLst>
                <a:gd name="T0" fmla="*/ 50627908 w 47"/>
                <a:gd name="T1" fmla="*/ 99145472 h 47"/>
                <a:gd name="T2" fmla="*/ 0 w 47"/>
                <a:gd name="T3" fmla="*/ 48517564 h 47"/>
                <a:gd name="T4" fmla="*/ 50627908 w 47"/>
                <a:gd name="T5" fmla="*/ 0 h 47"/>
                <a:gd name="T6" fmla="*/ 99145472 w 47"/>
                <a:gd name="T7" fmla="*/ 48517564 h 47"/>
                <a:gd name="T8" fmla="*/ 50627908 w 47"/>
                <a:gd name="T9" fmla="*/ 99145472 h 47"/>
                <a:gd name="T10" fmla="*/ 84378878 w 47"/>
                <a:gd name="T11" fmla="*/ 48517564 h 47"/>
                <a:gd name="T12" fmla="*/ 50627908 w 47"/>
                <a:gd name="T13" fmla="*/ 14766594 h 47"/>
                <a:gd name="T14" fmla="*/ 14766594 w 47"/>
                <a:gd name="T15" fmla="*/ 48517564 h 47"/>
                <a:gd name="T16" fmla="*/ 50627908 w 47"/>
                <a:gd name="T17" fmla="*/ 82269987 h 47"/>
                <a:gd name="T18" fmla="*/ 84378878 w 47"/>
                <a:gd name="T19" fmla="*/ 48517564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1" y="47"/>
                    <a:pt x="0" y="36"/>
                    <a:pt x="0" y="23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7" y="0"/>
                    <a:pt x="47" y="10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  <a:moveTo>
                    <a:pt x="40" y="23"/>
                  </a:moveTo>
                  <a:cubicBezTo>
                    <a:pt x="40" y="15"/>
                    <a:pt x="33" y="7"/>
                    <a:pt x="24" y="7"/>
                  </a:cubicBezTo>
                  <a:cubicBezTo>
                    <a:pt x="15" y="7"/>
                    <a:pt x="7" y="14"/>
                    <a:pt x="7" y="23"/>
                  </a:cubicBezTo>
                  <a:cubicBezTo>
                    <a:pt x="7" y="32"/>
                    <a:pt x="15" y="39"/>
                    <a:pt x="24" y="39"/>
                  </a:cubicBezTo>
                  <a:cubicBezTo>
                    <a:pt x="33" y="39"/>
                    <a:pt x="40" y="32"/>
                    <a:pt x="4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Freeform 24"/>
            <p:cNvSpPr>
              <a:spLocks/>
            </p:cNvSpPr>
            <p:nvPr/>
          </p:nvSpPr>
          <p:spPr bwMode="auto">
            <a:xfrm>
              <a:off x="5695156" y="3054351"/>
              <a:ext cx="155575" cy="225425"/>
            </a:xfrm>
            <a:custGeom>
              <a:avLst/>
              <a:gdLst>
                <a:gd name="T0" fmla="*/ 0 w 107"/>
                <a:gd name="T1" fmla="*/ 327847940 h 155"/>
                <a:gd name="T2" fmla="*/ 0 w 107"/>
                <a:gd name="T3" fmla="*/ 126908458 h 155"/>
                <a:gd name="T4" fmla="*/ 88789706 w 107"/>
                <a:gd name="T5" fmla="*/ 14805332 h 155"/>
                <a:gd name="T6" fmla="*/ 226201688 w 107"/>
                <a:gd name="T7" fmla="*/ 118448475 h 155"/>
                <a:gd name="T8" fmla="*/ 226201688 w 107"/>
                <a:gd name="T9" fmla="*/ 131139176 h 155"/>
                <a:gd name="T10" fmla="*/ 226201688 w 107"/>
                <a:gd name="T11" fmla="*/ 327847940 h 155"/>
                <a:gd name="T12" fmla="*/ 0 w 107"/>
                <a:gd name="T13" fmla="*/ 32784794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155">
                  <a:moveTo>
                    <a:pt x="0" y="155"/>
                  </a:moveTo>
                  <a:cubicBezTo>
                    <a:pt x="0" y="123"/>
                    <a:pt x="0" y="91"/>
                    <a:pt x="0" y="60"/>
                  </a:cubicBezTo>
                  <a:cubicBezTo>
                    <a:pt x="0" y="34"/>
                    <a:pt x="17" y="13"/>
                    <a:pt x="42" y="7"/>
                  </a:cubicBezTo>
                  <a:cubicBezTo>
                    <a:pt x="74" y="0"/>
                    <a:pt x="105" y="23"/>
                    <a:pt x="107" y="56"/>
                  </a:cubicBezTo>
                  <a:cubicBezTo>
                    <a:pt x="107" y="58"/>
                    <a:pt x="107" y="60"/>
                    <a:pt x="107" y="62"/>
                  </a:cubicBezTo>
                  <a:cubicBezTo>
                    <a:pt x="107" y="93"/>
                    <a:pt x="107" y="124"/>
                    <a:pt x="107" y="155"/>
                  </a:cubicBezTo>
                  <a:cubicBezTo>
                    <a:pt x="72" y="155"/>
                    <a:pt x="36" y="155"/>
                    <a:pt x="0" y="1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Freeform 25"/>
            <p:cNvSpPr>
              <a:spLocks/>
            </p:cNvSpPr>
            <p:nvPr/>
          </p:nvSpPr>
          <p:spPr bwMode="auto">
            <a:xfrm>
              <a:off x="5718968" y="2947988"/>
              <a:ext cx="107950" cy="101600"/>
            </a:xfrm>
            <a:custGeom>
              <a:avLst/>
              <a:gdLst>
                <a:gd name="T0" fmla="*/ 89378224 w 74"/>
                <a:gd name="T1" fmla="*/ 0 h 69"/>
                <a:gd name="T2" fmla="*/ 104273865 w 74"/>
                <a:gd name="T3" fmla="*/ 4336406 h 69"/>
                <a:gd name="T4" fmla="*/ 151092072 w 74"/>
                <a:gd name="T5" fmla="*/ 86726643 h 69"/>
                <a:gd name="T6" fmla="*/ 80866220 w 74"/>
                <a:gd name="T7" fmla="*/ 149602319 h 69"/>
                <a:gd name="T8" fmla="*/ 8512003 w 74"/>
                <a:gd name="T9" fmla="*/ 88894110 h 69"/>
                <a:gd name="T10" fmla="*/ 68097486 w 74"/>
                <a:gd name="T11" fmla="*/ 2167467 h 69"/>
                <a:gd name="T12" fmla="*/ 70225851 w 74"/>
                <a:gd name="T13" fmla="*/ 0 h 69"/>
                <a:gd name="T14" fmla="*/ 89378224 w 74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69">
                  <a:moveTo>
                    <a:pt x="42" y="0"/>
                  </a:moveTo>
                  <a:cubicBezTo>
                    <a:pt x="44" y="1"/>
                    <a:pt x="47" y="1"/>
                    <a:pt x="49" y="2"/>
                  </a:cubicBezTo>
                  <a:cubicBezTo>
                    <a:pt x="65" y="8"/>
                    <a:pt x="74" y="24"/>
                    <a:pt x="71" y="40"/>
                  </a:cubicBezTo>
                  <a:cubicBezTo>
                    <a:pt x="69" y="56"/>
                    <a:pt x="54" y="68"/>
                    <a:pt x="38" y="69"/>
                  </a:cubicBezTo>
                  <a:cubicBezTo>
                    <a:pt x="21" y="69"/>
                    <a:pt x="7" y="57"/>
                    <a:pt x="4" y="41"/>
                  </a:cubicBezTo>
                  <a:cubicBezTo>
                    <a:pt x="0" y="22"/>
                    <a:pt x="13" y="4"/>
                    <a:pt x="32" y="1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6" y="0"/>
                    <a:pt x="39" y="0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26"/>
            <p:cNvSpPr>
              <a:spLocks/>
            </p:cNvSpPr>
            <p:nvPr/>
          </p:nvSpPr>
          <p:spPr bwMode="auto">
            <a:xfrm>
              <a:off x="5611018" y="2105026"/>
              <a:ext cx="334963" cy="203200"/>
            </a:xfrm>
            <a:custGeom>
              <a:avLst/>
              <a:gdLst>
                <a:gd name="T0" fmla="*/ 65750324 w 230"/>
                <a:gd name="T1" fmla="*/ 130612606 h 140"/>
                <a:gd name="T2" fmla="*/ 2120461 w 230"/>
                <a:gd name="T3" fmla="*/ 193810709 h 140"/>
                <a:gd name="T4" fmla="*/ 82718385 w 230"/>
                <a:gd name="T5" fmla="*/ 294930286 h 140"/>
                <a:gd name="T6" fmla="*/ 405108621 w 230"/>
                <a:gd name="T7" fmla="*/ 294930286 h 140"/>
                <a:gd name="T8" fmla="*/ 485706545 w 230"/>
                <a:gd name="T9" fmla="*/ 193810709 h 140"/>
                <a:gd name="T10" fmla="*/ 366930121 w 230"/>
                <a:gd name="T11" fmla="*/ 84265589 h 140"/>
                <a:gd name="T12" fmla="*/ 256639912 w 230"/>
                <a:gd name="T13" fmla="*/ 4213497 h 140"/>
                <a:gd name="T14" fmla="*/ 150590627 w 230"/>
                <a:gd name="T15" fmla="*/ 73732571 h 140"/>
                <a:gd name="T16" fmla="*/ 80597923 w 230"/>
                <a:gd name="T17" fmla="*/ 80052091 h 140"/>
                <a:gd name="T18" fmla="*/ 65750324 w 230"/>
                <a:gd name="T19" fmla="*/ 130612606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0" h="140">
                  <a:moveTo>
                    <a:pt x="31" y="62"/>
                  </a:moveTo>
                  <a:cubicBezTo>
                    <a:pt x="31" y="62"/>
                    <a:pt x="3" y="70"/>
                    <a:pt x="1" y="92"/>
                  </a:cubicBezTo>
                  <a:cubicBezTo>
                    <a:pt x="0" y="115"/>
                    <a:pt x="19" y="140"/>
                    <a:pt x="39" y="140"/>
                  </a:cubicBezTo>
                  <a:cubicBezTo>
                    <a:pt x="60" y="140"/>
                    <a:pt x="179" y="140"/>
                    <a:pt x="191" y="140"/>
                  </a:cubicBezTo>
                  <a:cubicBezTo>
                    <a:pt x="202" y="140"/>
                    <a:pt x="230" y="118"/>
                    <a:pt x="229" y="92"/>
                  </a:cubicBezTo>
                  <a:cubicBezTo>
                    <a:pt x="227" y="49"/>
                    <a:pt x="173" y="40"/>
                    <a:pt x="173" y="40"/>
                  </a:cubicBezTo>
                  <a:cubicBezTo>
                    <a:pt x="173" y="40"/>
                    <a:pt x="173" y="0"/>
                    <a:pt x="121" y="2"/>
                  </a:cubicBezTo>
                  <a:cubicBezTo>
                    <a:pt x="76" y="3"/>
                    <a:pt x="71" y="35"/>
                    <a:pt x="71" y="35"/>
                  </a:cubicBezTo>
                  <a:cubicBezTo>
                    <a:pt x="71" y="35"/>
                    <a:pt x="53" y="26"/>
                    <a:pt x="38" y="38"/>
                  </a:cubicBezTo>
                  <a:cubicBezTo>
                    <a:pt x="23" y="49"/>
                    <a:pt x="31" y="62"/>
                    <a:pt x="31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4" name="Freeform 27"/>
            <p:cNvSpPr>
              <a:spLocks/>
            </p:cNvSpPr>
            <p:nvPr/>
          </p:nvSpPr>
          <p:spPr bwMode="auto">
            <a:xfrm>
              <a:off x="6199981" y="3717926"/>
              <a:ext cx="261938" cy="254000"/>
            </a:xfrm>
            <a:custGeom>
              <a:avLst/>
              <a:gdLst>
                <a:gd name="T0" fmla="*/ 415827369 w 165"/>
                <a:gd name="T1" fmla="*/ 168851263 h 160"/>
                <a:gd name="T2" fmla="*/ 254537061 w 165"/>
                <a:gd name="T3" fmla="*/ 168851263 h 160"/>
                <a:gd name="T4" fmla="*/ 254537061 w 165"/>
                <a:gd name="T5" fmla="*/ 0 h 160"/>
                <a:gd name="T6" fmla="*/ 173891907 w 165"/>
                <a:gd name="T7" fmla="*/ 0 h 160"/>
                <a:gd name="T8" fmla="*/ 173891907 w 165"/>
                <a:gd name="T9" fmla="*/ 168851263 h 160"/>
                <a:gd name="T10" fmla="*/ 0 w 165"/>
                <a:gd name="T11" fmla="*/ 168851263 h 160"/>
                <a:gd name="T12" fmla="*/ 0 w 165"/>
                <a:gd name="T13" fmla="*/ 249496263 h 160"/>
                <a:gd name="T14" fmla="*/ 173891907 w 165"/>
                <a:gd name="T15" fmla="*/ 249496263 h 160"/>
                <a:gd name="T16" fmla="*/ 173891907 w 165"/>
                <a:gd name="T17" fmla="*/ 403225000 h 160"/>
                <a:gd name="T18" fmla="*/ 254537061 w 165"/>
                <a:gd name="T19" fmla="*/ 403225000 h 160"/>
                <a:gd name="T20" fmla="*/ 254537061 w 165"/>
                <a:gd name="T21" fmla="*/ 249496263 h 160"/>
                <a:gd name="T22" fmla="*/ 415827369 w 165"/>
                <a:gd name="T23" fmla="*/ 249496263 h 160"/>
                <a:gd name="T24" fmla="*/ 415827369 w 165"/>
                <a:gd name="T25" fmla="*/ 168851263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5" h="160">
                  <a:moveTo>
                    <a:pt x="165" y="67"/>
                  </a:moveTo>
                  <a:lnTo>
                    <a:pt x="101" y="67"/>
                  </a:lnTo>
                  <a:lnTo>
                    <a:pt x="101" y="0"/>
                  </a:lnTo>
                  <a:lnTo>
                    <a:pt x="69" y="0"/>
                  </a:lnTo>
                  <a:lnTo>
                    <a:pt x="69" y="67"/>
                  </a:lnTo>
                  <a:lnTo>
                    <a:pt x="0" y="67"/>
                  </a:lnTo>
                  <a:lnTo>
                    <a:pt x="0" y="99"/>
                  </a:lnTo>
                  <a:lnTo>
                    <a:pt x="69" y="99"/>
                  </a:lnTo>
                  <a:lnTo>
                    <a:pt x="69" y="160"/>
                  </a:lnTo>
                  <a:lnTo>
                    <a:pt x="101" y="160"/>
                  </a:lnTo>
                  <a:lnTo>
                    <a:pt x="101" y="99"/>
                  </a:lnTo>
                  <a:lnTo>
                    <a:pt x="165" y="99"/>
                  </a:lnTo>
                  <a:lnTo>
                    <a:pt x="165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5" name="Freeform 28"/>
            <p:cNvSpPr>
              <a:spLocks/>
            </p:cNvSpPr>
            <p:nvPr/>
          </p:nvSpPr>
          <p:spPr bwMode="auto">
            <a:xfrm>
              <a:off x="7482681" y="3484563"/>
              <a:ext cx="106363" cy="103188"/>
            </a:xfrm>
            <a:custGeom>
              <a:avLst/>
              <a:gdLst>
                <a:gd name="T0" fmla="*/ 168852056 w 67"/>
                <a:gd name="T1" fmla="*/ 68045342 h 65"/>
                <a:gd name="T2" fmla="*/ 105847060 w 67"/>
                <a:gd name="T3" fmla="*/ 68045342 h 65"/>
                <a:gd name="T4" fmla="*/ 105847060 w 67"/>
                <a:gd name="T5" fmla="*/ 0 h 65"/>
                <a:gd name="T6" fmla="*/ 70564707 w 67"/>
                <a:gd name="T7" fmla="*/ 0 h 65"/>
                <a:gd name="T8" fmla="*/ 70564707 w 67"/>
                <a:gd name="T9" fmla="*/ 68045342 h 65"/>
                <a:gd name="T10" fmla="*/ 0 w 67"/>
                <a:gd name="T11" fmla="*/ 68045342 h 65"/>
                <a:gd name="T12" fmla="*/ 0 w 67"/>
                <a:gd name="T13" fmla="*/ 100806738 h 65"/>
                <a:gd name="T14" fmla="*/ 70564707 w 67"/>
                <a:gd name="T15" fmla="*/ 100806738 h 65"/>
                <a:gd name="T16" fmla="*/ 70564707 w 67"/>
                <a:gd name="T17" fmla="*/ 163811744 h 65"/>
                <a:gd name="T18" fmla="*/ 105847060 w 67"/>
                <a:gd name="T19" fmla="*/ 163811744 h 65"/>
                <a:gd name="T20" fmla="*/ 105847060 w 67"/>
                <a:gd name="T21" fmla="*/ 100806738 h 65"/>
                <a:gd name="T22" fmla="*/ 168852056 w 67"/>
                <a:gd name="T23" fmla="*/ 100806738 h 65"/>
                <a:gd name="T24" fmla="*/ 168852056 w 67"/>
                <a:gd name="T25" fmla="*/ 68045342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" h="65">
                  <a:moveTo>
                    <a:pt x="67" y="27"/>
                  </a:moveTo>
                  <a:lnTo>
                    <a:pt x="42" y="27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28" y="27"/>
                  </a:lnTo>
                  <a:lnTo>
                    <a:pt x="0" y="27"/>
                  </a:lnTo>
                  <a:lnTo>
                    <a:pt x="0" y="40"/>
                  </a:lnTo>
                  <a:lnTo>
                    <a:pt x="28" y="40"/>
                  </a:lnTo>
                  <a:lnTo>
                    <a:pt x="28" y="65"/>
                  </a:lnTo>
                  <a:lnTo>
                    <a:pt x="42" y="65"/>
                  </a:lnTo>
                  <a:lnTo>
                    <a:pt x="42" y="40"/>
                  </a:lnTo>
                  <a:lnTo>
                    <a:pt x="67" y="40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6" name="Freeform 29"/>
            <p:cNvSpPr>
              <a:spLocks/>
            </p:cNvSpPr>
            <p:nvPr/>
          </p:nvSpPr>
          <p:spPr bwMode="auto">
            <a:xfrm>
              <a:off x="5628481" y="4583113"/>
              <a:ext cx="935038" cy="858838"/>
            </a:xfrm>
            <a:custGeom>
              <a:avLst/>
              <a:gdLst>
                <a:gd name="T0" fmla="*/ 14848462 w 642"/>
                <a:gd name="T1" fmla="*/ 0 h 589"/>
                <a:gd name="T2" fmla="*/ 1330012907 w 642"/>
                <a:gd name="T3" fmla="*/ 0 h 589"/>
                <a:gd name="T4" fmla="*/ 1330012907 w 642"/>
                <a:gd name="T5" fmla="*/ 108433765 h 589"/>
                <a:gd name="T6" fmla="*/ 1361831871 w 642"/>
                <a:gd name="T7" fmla="*/ 174344114 h 589"/>
                <a:gd name="T8" fmla="*/ 1298195399 w 642"/>
                <a:gd name="T9" fmla="*/ 274272613 h 589"/>
                <a:gd name="T10" fmla="*/ 1351226035 w 642"/>
                <a:gd name="T11" fmla="*/ 363569893 h 589"/>
                <a:gd name="T12" fmla="*/ 1298195399 w 642"/>
                <a:gd name="T13" fmla="*/ 478381515 h 589"/>
                <a:gd name="T14" fmla="*/ 1346983410 w 642"/>
                <a:gd name="T15" fmla="*/ 554923082 h 589"/>
                <a:gd name="T16" fmla="*/ 1298195399 w 642"/>
                <a:gd name="T17" fmla="*/ 650598219 h 589"/>
                <a:gd name="T18" fmla="*/ 1346983410 w 642"/>
                <a:gd name="T19" fmla="*/ 737771005 h 589"/>
                <a:gd name="T20" fmla="*/ 1293952773 w 642"/>
                <a:gd name="T21" fmla="*/ 837699503 h 589"/>
                <a:gd name="T22" fmla="*/ 1327892322 w 642"/>
                <a:gd name="T23" fmla="*/ 901483900 h 589"/>
                <a:gd name="T24" fmla="*/ 1219709008 w 642"/>
                <a:gd name="T25" fmla="*/ 1052439624 h 589"/>
                <a:gd name="T26" fmla="*/ 990615960 w 642"/>
                <a:gd name="T27" fmla="*/ 1252296622 h 589"/>
                <a:gd name="T28" fmla="*/ 369095327 w 642"/>
                <a:gd name="T29" fmla="*/ 1252296622 h 589"/>
                <a:gd name="T30" fmla="*/ 82727560 w 642"/>
                <a:gd name="T31" fmla="*/ 1012042159 h 589"/>
                <a:gd name="T32" fmla="*/ 67879098 w 642"/>
                <a:gd name="T33" fmla="*/ 912113660 h 589"/>
                <a:gd name="T34" fmla="*/ 4242626 w 642"/>
                <a:gd name="T35" fmla="*/ 827068285 h 589"/>
                <a:gd name="T36" fmla="*/ 55152678 w 642"/>
                <a:gd name="T37" fmla="*/ 754780080 h 589"/>
                <a:gd name="T38" fmla="*/ 4242626 w 642"/>
                <a:gd name="T39" fmla="*/ 627211287 h 589"/>
                <a:gd name="T40" fmla="*/ 48788011 w 642"/>
                <a:gd name="T41" fmla="*/ 548543768 h 589"/>
                <a:gd name="T42" fmla="*/ 10605836 w 642"/>
                <a:gd name="T43" fmla="*/ 454994583 h 589"/>
                <a:gd name="T44" fmla="*/ 50910052 w 642"/>
                <a:gd name="T45" fmla="*/ 357192037 h 589"/>
                <a:gd name="T46" fmla="*/ 4242626 w 642"/>
                <a:gd name="T47" fmla="*/ 255136127 h 589"/>
                <a:gd name="T48" fmla="*/ 14848462 w 642"/>
                <a:gd name="T49" fmla="*/ 0 h 5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2" h="589">
                  <a:moveTo>
                    <a:pt x="7" y="0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27" y="51"/>
                    <a:pt x="627" y="51"/>
                    <a:pt x="627" y="51"/>
                  </a:cubicBezTo>
                  <a:cubicBezTo>
                    <a:pt x="627" y="51"/>
                    <a:pt x="642" y="62"/>
                    <a:pt x="642" y="82"/>
                  </a:cubicBezTo>
                  <a:cubicBezTo>
                    <a:pt x="642" y="101"/>
                    <a:pt x="612" y="115"/>
                    <a:pt x="612" y="129"/>
                  </a:cubicBezTo>
                  <a:cubicBezTo>
                    <a:pt x="612" y="144"/>
                    <a:pt x="637" y="152"/>
                    <a:pt x="637" y="171"/>
                  </a:cubicBezTo>
                  <a:cubicBezTo>
                    <a:pt x="637" y="190"/>
                    <a:pt x="610" y="206"/>
                    <a:pt x="612" y="225"/>
                  </a:cubicBezTo>
                  <a:cubicBezTo>
                    <a:pt x="613" y="244"/>
                    <a:pt x="637" y="246"/>
                    <a:pt x="635" y="261"/>
                  </a:cubicBezTo>
                  <a:cubicBezTo>
                    <a:pt x="634" y="277"/>
                    <a:pt x="612" y="292"/>
                    <a:pt x="612" y="306"/>
                  </a:cubicBezTo>
                  <a:cubicBezTo>
                    <a:pt x="612" y="320"/>
                    <a:pt x="635" y="331"/>
                    <a:pt x="635" y="347"/>
                  </a:cubicBezTo>
                  <a:cubicBezTo>
                    <a:pt x="635" y="363"/>
                    <a:pt x="612" y="378"/>
                    <a:pt x="610" y="394"/>
                  </a:cubicBezTo>
                  <a:cubicBezTo>
                    <a:pt x="608" y="409"/>
                    <a:pt x="626" y="413"/>
                    <a:pt x="626" y="424"/>
                  </a:cubicBezTo>
                  <a:cubicBezTo>
                    <a:pt x="626" y="435"/>
                    <a:pt x="618" y="459"/>
                    <a:pt x="575" y="495"/>
                  </a:cubicBezTo>
                  <a:cubicBezTo>
                    <a:pt x="532" y="532"/>
                    <a:pt x="467" y="589"/>
                    <a:pt x="467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39" y="476"/>
                    <a:pt x="39" y="476"/>
                    <a:pt x="39" y="476"/>
                  </a:cubicBezTo>
                  <a:cubicBezTo>
                    <a:pt x="35" y="462"/>
                    <a:pt x="35" y="438"/>
                    <a:pt x="32" y="429"/>
                  </a:cubicBezTo>
                  <a:cubicBezTo>
                    <a:pt x="29" y="419"/>
                    <a:pt x="2" y="405"/>
                    <a:pt x="2" y="389"/>
                  </a:cubicBezTo>
                  <a:cubicBezTo>
                    <a:pt x="2" y="373"/>
                    <a:pt x="26" y="366"/>
                    <a:pt x="26" y="355"/>
                  </a:cubicBezTo>
                  <a:cubicBezTo>
                    <a:pt x="26" y="344"/>
                    <a:pt x="0" y="316"/>
                    <a:pt x="2" y="295"/>
                  </a:cubicBezTo>
                  <a:cubicBezTo>
                    <a:pt x="3" y="274"/>
                    <a:pt x="21" y="269"/>
                    <a:pt x="23" y="258"/>
                  </a:cubicBezTo>
                  <a:cubicBezTo>
                    <a:pt x="24" y="247"/>
                    <a:pt x="5" y="230"/>
                    <a:pt x="5" y="214"/>
                  </a:cubicBezTo>
                  <a:cubicBezTo>
                    <a:pt x="5" y="198"/>
                    <a:pt x="24" y="182"/>
                    <a:pt x="24" y="168"/>
                  </a:cubicBezTo>
                  <a:cubicBezTo>
                    <a:pt x="24" y="153"/>
                    <a:pt x="3" y="144"/>
                    <a:pt x="2" y="120"/>
                  </a:cubicBezTo>
                  <a:cubicBezTo>
                    <a:pt x="0" y="96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697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7" name="Freeform 30"/>
            <p:cNvSpPr>
              <a:spLocks/>
            </p:cNvSpPr>
            <p:nvPr/>
          </p:nvSpPr>
          <p:spPr bwMode="auto">
            <a:xfrm>
              <a:off x="5890418" y="5467351"/>
              <a:ext cx="387350" cy="52388"/>
            </a:xfrm>
            <a:custGeom>
              <a:avLst/>
              <a:gdLst>
                <a:gd name="T0" fmla="*/ 0 w 266"/>
                <a:gd name="T1" fmla="*/ 0 h 36"/>
                <a:gd name="T2" fmla="*/ 564060235 w 266"/>
                <a:gd name="T3" fmla="*/ 0 h 36"/>
                <a:gd name="T4" fmla="*/ 472877171 w 266"/>
                <a:gd name="T5" fmla="*/ 76236182 h 36"/>
                <a:gd name="T6" fmla="*/ 106026141 w 266"/>
                <a:gd name="T7" fmla="*/ 76236182 h 36"/>
                <a:gd name="T8" fmla="*/ 0 w 26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36">
                  <a:moveTo>
                    <a:pt x="0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37" y="36"/>
                    <a:pt x="223" y="36"/>
                  </a:cubicBezTo>
                  <a:cubicBezTo>
                    <a:pt x="209" y="36"/>
                    <a:pt x="62" y="36"/>
                    <a:pt x="50" y="36"/>
                  </a:cubicBezTo>
                  <a:cubicBezTo>
                    <a:pt x="37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97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Oval 34"/>
            <p:cNvSpPr>
              <a:spLocks noChangeArrowheads="1"/>
            </p:cNvSpPr>
            <p:nvPr/>
          </p:nvSpPr>
          <p:spPr bwMode="auto">
            <a:xfrm>
              <a:off x="4714081" y="3819526"/>
              <a:ext cx="44450" cy="46038"/>
            </a:xfrm>
            <a:prstGeom prst="ellipse">
              <a:avLst/>
            </a:pr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69" name="Oval 35"/>
            <p:cNvSpPr>
              <a:spLocks noChangeArrowheads="1"/>
            </p:cNvSpPr>
            <p:nvPr/>
          </p:nvSpPr>
          <p:spPr bwMode="auto">
            <a:xfrm>
              <a:off x="4729956" y="3881438"/>
              <a:ext cx="44450" cy="47625"/>
            </a:xfrm>
            <a:prstGeom prst="ellipse">
              <a:avLst/>
            </a:pr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0" name="Oval 36"/>
            <p:cNvSpPr>
              <a:spLocks noChangeArrowheads="1"/>
            </p:cNvSpPr>
            <p:nvPr/>
          </p:nvSpPr>
          <p:spPr bwMode="auto">
            <a:xfrm>
              <a:off x="4756943" y="3944938"/>
              <a:ext cx="47625" cy="46038"/>
            </a:xfrm>
            <a:prstGeom prst="ellipse">
              <a:avLst/>
            </a:pr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1" name="Oval 37"/>
            <p:cNvSpPr>
              <a:spLocks noChangeArrowheads="1"/>
            </p:cNvSpPr>
            <p:nvPr/>
          </p:nvSpPr>
          <p:spPr bwMode="auto">
            <a:xfrm>
              <a:off x="4798218" y="3995738"/>
              <a:ext cx="46038" cy="46038"/>
            </a:xfrm>
            <a:prstGeom prst="ellipse">
              <a:avLst/>
            </a:pr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2" name="Oval 38"/>
            <p:cNvSpPr>
              <a:spLocks noChangeArrowheads="1"/>
            </p:cNvSpPr>
            <p:nvPr/>
          </p:nvSpPr>
          <p:spPr bwMode="auto">
            <a:xfrm>
              <a:off x="4856956" y="4038601"/>
              <a:ext cx="46038" cy="47625"/>
            </a:xfrm>
            <a:prstGeom prst="ellipse">
              <a:avLst/>
            </a:pr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3" name="Oval 39"/>
            <p:cNvSpPr>
              <a:spLocks noChangeArrowheads="1"/>
            </p:cNvSpPr>
            <p:nvPr/>
          </p:nvSpPr>
          <p:spPr bwMode="auto">
            <a:xfrm>
              <a:off x="4923631" y="4071938"/>
              <a:ext cx="46038" cy="46038"/>
            </a:xfrm>
            <a:prstGeom prst="ellipse">
              <a:avLst/>
            </a:prstGeom>
            <a:solidFill>
              <a:srgbClr val="FA9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4" name="Oval 40"/>
            <p:cNvSpPr>
              <a:spLocks noChangeArrowheads="1"/>
            </p:cNvSpPr>
            <p:nvPr/>
          </p:nvSpPr>
          <p:spPr bwMode="auto">
            <a:xfrm>
              <a:off x="6936581" y="3971926"/>
              <a:ext cx="46038" cy="47625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5" name="Oval 41"/>
            <p:cNvSpPr>
              <a:spLocks noChangeArrowheads="1"/>
            </p:cNvSpPr>
            <p:nvPr/>
          </p:nvSpPr>
          <p:spPr bwMode="auto">
            <a:xfrm>
              <a:off x="6971506" y="3900488"/>
              <a:ext cx="46038" cy="47625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6" name="Oval 42"/>
            <p:cNvSpPr>
              <a:spLocks noChangeArrowheads="1"/>
            </p:cNvSpPr>
            <p:nvPr/>
          </p:nvSpPr>
          <p:spPr bwMode="auto">
            <a:xfrm>
              <a:off x="7014368" y="3843338"/>
              <a:ext cx="46038" cy="46038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7" name="Oval 43"/>
            <p:cNvSpPr>
              <a:spLocks noChangeArrowheads="1"/>
            </p:cNvSpPr>
            <p:nvPr/>
          </p:nvSpPr>
          <p:spPr bwMode="auto">
            <a:xfrm>
              <a:off x="7068343" y="3798888"/>
              <a:ext cx="46038" cy="46038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8" name="Oval 44"/>
            <p:cNvSpPr>
              <a:spLocks noChangeArrowheads="1"/>
            </p:cNvSpPr>
            <p:nvPr/>
          </p:nvSpPr>
          <p:spPr bwMode="auto">
            <a:xfrm>
              <a:off x="7127081" y="3775076"/>
              <a:ext cx="44450" cy="47625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79" name="Oval 45"/>
            <p:cNvSpPr>
              <a:spLocks noChangeArrowheads="1"/>
            </p:cNvSpPr>
            <p:nvPr/>
          </p:nvSpPr>
          <p:spPr bwMode="auto">
            <a:xfrm>
              <a:off x="7190581" y="3759201"/>
              <a:ext cx="46038" cy="46038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80" name="Oval 46"/>
            <p:cNvSpPr>
              <a:spLocks noChangeArrowheads="1"/>
            </p:cNvSpPr>
            <p:nvPr/>
          </p:nvSpPr>
          <p:spPr bwMode="auto">
            <a:xfrm>
              <a:off x="7581106" y="3603626"/>
              <a:ext cx="44450" cy="47625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81" name="Oval 47"/>
            <p:cNvSpPr>
              <a:spLocks noChangeArrowheads="1"/>
            </p:cNvSpPr>
            <p:nvPr/>
          </p:nvSpPr>
          <p:spPr bwMode="auto">
            <a:xfrm>
              <a:off x="7655718" y="3563938"/>
              <a:ext cx="44450" cy="47625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82" name="Oval 48"/>
            <p:cNvSpPr>
              <a:spLocks noChangeArrowheads="1"/>
            </p:cNvSpPr>
            <p:nvPr/>
          </p:nvSpPr>
          <p:spPr bwMode="auto">
            <a:xfrm>
              <a:off x="7711281" y="3522663"/>
              <a:ext cx="47625" cy="46038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83" name="Oval 49"/>
            <p:cNvSpPr>
              <a:spLocks noChangeArrowheads="1"/>
            </p:cNvSpPr>
            <p:nvPr/>
          </p:nvSpPr>
          <p:spPr bwMode="auto">
            <a:xfrm>
              <a:off x="7757318" y="3463926"/>
              <a:ext cx="44450" cy="46038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84" name="Oval 50"/>
            <p:cNvSpPr>
              <a:spLocks noChangeArrowheads="1"/>
            </p:cNvSpPr>
            <p:nvPr/>
          </p:nvSpPr>
          <p:spPr bwMode="auto">
            <a:xfrm>
              <a:off x="7784306" y="3405188"/>
              <a:ext cx="47625" cy="46038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85" name="Oval 51"/>
            <p:cNvSpPr>
              <a:spLocks noChangeArrowheads="1"/>
            </p:cNvSpPr>
            <p:nvPr/>
          </p:nvSpPr>
          <p:spPr bwMode="auto">
            <a:xfrm>
              <a:off x="7798593" y="3341688"/>
              <a:ext cx="46038" cy="46038"/>
            </a:xfrm>
            <a:prstGeom prst="ellipse">
              <a:avLst/>
            </a:prstGeom>
            <a:solidFill>
              <a:srgbClr val="B4B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86" name="Freeform 52"/>
            <p:cNvSpPr>
              <a:spLocks/>
            </p:cNvSpPr>
            <p:nvPr/>
          </p:nvSpPr>
          <p:spPr bwMode="auto">
            <a:xfrm>
              <a:off x="5522118" y="2360613"/>
              <a:ext cx="57150" cy="79375"/>
            </a:xfrm>
            <a:custGeom>
              <a:avLst/>
              <a:gdLst>
                <a:gd name="T0" fmla="*/ 40826531 w 40"/>
                <a:gd name="T1" fmla="*/ 114552557 h 55"/>
                <a:gd name="T2" fmla="*/ 10206990 w 40"/>
                <a:gd name="T3" fmla="*/ 102056045 h 55"/>
                <a:gd name="T4" fmla="*/ 0 w 40"/>
                <a:gd name="T5" fmla="*/ 56235023 h 55"/>
                <a:gd name="T6" fmla="*/ 10206990 w 40"/>
                <a:gd name="T7" fmla="*/ 12496511 h 55"/>
                <a:gd name="T8" fmla="*/ 40826531 w 40"/>
                <a:gd name="T9" fmla="*/ 0 h 55"/>
                <a:gd name="T10" fmla="*/ 81653063 w 40"/>
                <a:gd name="T11" fmla="*/ 35407023 h 55"/>
                <a:gd name="T12" fmla="*/ 59198828 w 40"/>
                <a:gd name="T13" fmla="*/ 35407023 h 55"/>
                <a:gd name="T14" fmla="*/ 40826531 w 40"/>
                <a:gd name="T15" fmla="*/ 18745489 h 55"/>
                <a:gd name="T16" fmla="*/ 26537603 w 40"/>
                <a:gd name="T17" fmla="*/ 24993023 h 55"/>
                <a:gd name="T18" fmla="*/ 20413980 w 40"/>
                <a:gd name="T19" fmla="*/ 56235023 h 55"/>
                <a:gd name="T20" fmla="*/ 26537603 w 40"/>
                <a:gd name="T21" fmla="*/ 89559534 h 55"/>
                <a:gd name="T22" fmla="*/ 40826531 w 40"/>
                <a:gd name="T23" fmla="*/ 93724557 h 55"/>
                <a:gd name="T24" fmla="*/ 59198828 w 40"/>
                <a:gd name="T25" fmla="*/ 79145534 h 55"/>
                <a:gd name="T26" fmla="*/ 81653063 w 40"/>
                <a:gd name="T27" fmla="*/ 79145534 h 55"/>
                <a:gd name="T28" fmla="*/ 40826531 w 40"/>
                <a:gd name="T29" fmla="*/ 114552557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55">
                  <a:moveTo>
                    <a:pt x="20" y="55"/>
                  </a:moveTo>
                  <a:cubicBezTo>
                    <a:pt x="14" y="55"/>
                    <a:pt x="9" y="53"/>
                    <a:pt x="5" y="49"/>
                  </a:cubicBezTo>
                  <a:cubicBezTo>
                    <a:pt x="0" y="43"/>
                    <a:pt x="0" y="37"/>
                    <a:pt x="0" y="27"/>
                  </a:cubicBezTo>
                  <a:cubicBezTo>
                    <a:pt x="0" y="18"/>
                    <a:pt x="0" y="11"/>
                    <a:pt x="5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30" y="0"/>
                    <a:pt x="38" y="6"/>
                    <a:pt x="4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3"/>
                    <a:pt x="25" y="9"/>
                    <a:pt x="20" y="9"/>
                  </a:cubicBezTo>
                  <a:cubicBezTo>
                    <a:pt x="17" y="9"/>
                    <a:pt x="15" y="10"/>
                    <a:pt x="13" y="12"/>
                  </a:cubicBezTo>
                  <a:cubicBezTo>
                    <a:pt x="11" y="14"/>
                    <a:pt x="10" y="17"/>
                    <a:pt x="10" y="27"/>
                  </a:cubicBezTo>
                  <a:cubicBezTo>
                    <a:pt x="10" y="38"/>
                    <a:pt x="11" y="40"/>
                    <a:pt x="13" y="43"/>
                  </a:cubicBezTo>
                  <a:cubicBezTo>
                    <a:pt x="15" y="44"/>
                    <a:pt x="17" y="45"/>
                    <a:pt x="20" y="45"/>
                  </a:cubicBezTo>
                  <a:cubicBezTo>
                    <a:pt x="25" y="45"/>
                    <a:pt x="28" y="42"/>
                    <a:pt x="2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8" y="49"/>
                    <a:pt x="30" y="55"/>
                    <a:pt x="2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7" name="Freeform 53"/>
            <p:cNvSpPr>
              <a:spLocks noEditPoints="1"/>
            </p:cNvSpPr>
            <p:nvPr/>
          </p:nvSpPr>
          <p:spPr bwMode="auto">
            <a:xfrm>
              <a:off x="5593556" y="2360613"/>
              <a:ext cx="58738" cy="79375"/>
            </a:xfrm>
            <a:custGeom>
              <a:avLst/>
              <a:gdLst>
                <a:gd name="T0" fmla="*/ 59520218 w 41"/>
                <a:gd name="T1" fmla="*/ 116673900 h 54"/>
                <a:gd name="T2" fmla="*/ 36943337 w 41"/>
                <a:gd name="T3" fmla="*/ 71300799 h 54"/>
                <a:gd name="T4" fmla="*/ 20523917 w 41"/>
                <a:gd name="T5" fmla="*/ 71300799 h 54"/>
                <a:gd name="T6" fmla="*/ 20523917 w 41"/>
                <a:gd name="T7" fmla="*/ 116673900 h 54"/>
                <a:gd name="T8" fmla="*/ 0 w 41"/>
                <a:gd name="T9" fmla="*/ 116673900 h 54"/>
                <a:gd name="T10" fmla="*/ 0 w 41"/>
                <a:gd name="T11" fmla="*/ 0 h 54"/>
                <a:gd name="T12" fmla="*/ 43100798 w 41"/>
                <a:gd name="T13" fmla="*/ 0 h 54"/>
                <a:gd name="T14" fmla="*/ 80045568 w 41"/>
                <a:gd name="T15" fmla="*/ 36730046 h 54"/>
                <a:gd name="T16" fmla="*/ 59520218 w 41"/>
                <a:gd name="T17" fmla="*/ 66979271 h 54"/>
                <a:gd name="T18" fmla="*/ 84150064 w 41"/>
                <a:gd name="T19" fmla="*/ 116673900 h 54"/>
                <a:gd name="T20" fmla="*/ 59520218 w 41"/>
                <a:gd name="T21" fmla="*/ 116673900 h 54"/>
                <a:gd name="T22" fmla="*/ 41049266 w 41"/>
                <a:gd name="T23" fmla="*/ 21606169 h 54"/>
                <a:gd name="T24" fmla="*/ 20523917 w 41"/>
                <a:gd name="T25" fmla="*/ 21606169 h 54"/>
                <a:gd name="T26" fmla="*/ 20523917 w 41"/>
                <a:gd name="T27" fmla="*/ 51855394 h 54"/>
                <a:gd name="T28" fmla="*/ 41049266 w 41"/>
                <a:gd name="T29" fmla="*/ 51855394 h 54"/>
                <a:gd name="T30" fmla="*/ 57468686 w 41"/>
                <a:gd name="T31" fmla="*/ 36730046 h 54"/>
                <a:gd name="T32" fmla="*/ 41049266 w 41"/>
                <a:gd name="T33" fmla="*/ 21606169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54">
                  <a:moveTo>
                    <a:pt x="29" y="54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39" y="8"/>
                    <a:pt x="39" y="17"/>
                  </a:cubicBezTo>
                  <a:cubicBezTo>
                    <a:pt x="39" y="24"/>
                    <a:pt x="34" y="29"/>
                    <a:pt x="29" y="31"/>
                  </a:cubicBezTo>
                  <a:cubicBezTo>
                    <a:pt x="41" y="54"/>
                    <a:pt x="41" y="54"/>
                    <a:pt x="41" y="54"/>
                  </a:cubicBezTo>
                  <a:lnTo>
                    <a:pt x="29" y="54"/>
                  </a:lnTo>
                  <a:close/>
                  <a:moveTo>
                    <a:pt x="2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5" y="24"/>
                    <a:pt x="28" y="21"/>
                    <a:pt x="28" y="17"/>
                  </a:cubicBezTo>
                  <a:cubicBezTo>
                    <a:pt x="28" y="13"/>
                    <a:pt x="25" y="10"/>
                    <a:pt x="2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8" name="Freeform 54"/>
            <p:cNvSpPr>
              <a:spLocks/>
            </p:cNvSpPr>
            <p:nvPr/>
          </p:nvSpPr>
          <p:spPr bwMode="auto">
            <a:xfrm>
              <a:off x="5666581" y="2360613"/>
              <a:ext cx="50800" cy="79375"/>
            </a:xfrm>
            <a:custGeom>
              <a:avLst/>
              <a:gdLst>
                <a:gd name="T0" fmla="*/ 0 w 32"/>
                <a:gd name="T1" fmla="*/ 126007813 h 50"/>
                <a:gd name="T2" fmla="*/ 0 w 32"/>
                <a:gd name="T3" fmla="*/ 0 h 50"/>
                <a:gd name="T4" fmla="*/ 80645000 w 32"/>
                <a:gd name="T5" fmla="*/ 0 h 50"/>
                <a:gd name="T6" fmla="*/ 80645000 w 32"/>
                <a:gd name="T7" fmla="*/ 22682200 h 50"/>
                <a:gd name="T8" fmla="*/ 22682200 w 32"/>
                <a:gd name="T9" fmla="*/ 22682200 h 50"/>
                <a:gd name="T10" fmla="*/ 22682200 w 32"/>
                <a:gd name="T11" fmla="*/ 50403125 h 50"/>
                <a:gd name="T12" fmla="*/ 73085325 w 32"/>
                <a:gd name="T13" fmla="*/ 50403125 h 50"/>
                <a:gd name="T14" fmla="*/ 73085325 w 32"/>
                <a:gd name="T15" fmla="*/ 73085325 h 50"/>
                <a:gd name="T16" fmla="*/ 22682200 w 32"/>
                <a:gd name="T17" fmla="*/ 73085325 h 50"/>
                <a:gd name="T18" fmla="*/ 22682200 w 32"/>
                <a:gd name="T19" fmla="*/ 103327200 h 50"/>
                <a:gd name="T20" fmla="*/ 80645000 w 32"/>
                <a:gd name="T21" fmla="*/ 103327200 h 50"/>
                <a:gd name="T22" fmla="*/ 80645000 w 32"/>
                <a:gd name="T23" fmla="*/ 126007813 h 50"/>
                <a:gd name="T24" fmla="*/ 0 w 32"/>
                <a:gd name="T25" fmla="*/ 126007813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50">
                  <a:moveTo>
                    <a:pt x="0" y="5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9" y="9"/>
                  </a:lnTo>
                  <a:lnTo>
                    <a:pt x="9" y="20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9" y="29"/>
                  </a:lnTo>
                  <a:lnTo>
                    <a:pt x="9" y="41"/>
                  </a:lnTo>
                  <a:lnTo>
                    <a:pt x="32" y="41"/>
                  </a:lnTo>
                  <a:lnTo>
                    <a:pt x="32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9" name="Freeform 55"/>
            <p:cNvSpPr>
              <a:spLocks noEditPoints="1"/>
            </p:cNvSpPr>
            <p:nvPr/>
          </p:nvSpPr>
          <p:spPr bwMode="auto">
            <a:xfrm>
              <a:off x="5723731" y="2360613"/>
              <a:ext cx="69850" cy="79375"/>
            </a:xfrm>
            <a:custGeom>
              <a:avLst/>
              <a:gdLst>
                <a:gd name="T0" fmla="*/ 85685313 w 44"/>
                <a:gd name="T1" fmla="*/ 126007813 h 50"/>
                <a:gd name="T2" fmla="*/ 78125638 w 44"/>
                <a:gd name="T3" fmla="*/ 103327200 h 50"/>
                <a:gd name="T4" fmla="*/ 32762825 w 44"/>
                <a:gd name="T5" fmla="*/ 103327200 h 50"/>
                <a:gd name="T6" fmla="*/ 25201563 w 44"/>
                <a:gd name="T7" fmla="*/ 126007813 h 50"/>
                <a:gd name="T8" fmla="*/ 0 w 44"/>
                <a:gd name="T9" fmla="*/ 126007813 h 50"/>
                <a:gd name="T10" fmla="*/ 47883763 w 44"/>
                <a:gd name="T11" fmla="*/ 0 h 50"/>
                <a:gd name="T12" fmla="*/ 65524063 w 44"/>
                <a:gd name="T13" fmla="*/ 0 h 50"/>
                <a:gd name="T14" fmla="*/ 110886875 w 44"/>
                <a:gd name="T15" fmla="*/ 126007813 h 50"/>
                <a:gd name="T16" fmla="*/ 85685313 w 44"/>
                <a:gd name="T17" fmla="*/ 126007813 h 50"/>
                <a:gd name="T18" fmla="*/ 55443438 w 44"/>
                <a:gd name="T19" fmla="*/ 37803138 h 50"/>
                <a:gd name="T20" fmla="*/ 40322500 w 44"/>
                <a:gd name="T21" fmla="*/ 83165950 h 50"/>
                <a:gd name="T22" fmla="*/ 73085325 w 44"/>
                <a:gd name="T23" fmla="*/ 83165950 h 50"/>
                <a:gd name="T24" fmla="*/ 55443438 w 44"/>
                <a:gd name="T25" fmla="*/ 37803138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50">
                  <a:moveTo>
                    <a:pt x="34" y="50"/>
                  </a:moveTo>
                  <a:lnTo>
                    <a:pt x="31" y="41"/>
                  </a:lnTo>
                  <a:lnTo>
                    <a:pt x="13" y="41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44" y="50"/>
                  </a:lnTo>
                  <a:lnTo>
                    <a:pt x="34" y="50"/>
                  </a:lnTo>
                  <a:close/>
                  <a:moveTo>
                    <a:pt x="22" y="15"/>
                  </a:moveTo>
                  <a:lnTo>
                    <a:pt x="16" y="33"/>
                  </a:lnTo>
                  <a:lnTo>
                    <a:pt x="29" y="33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0" name="Freeform 56"/>
            <p:cNvSpPr>
              <a:spLocks/>
            </p:cNvSpPr>
            <p:nvPr/>
          </p:nvSpPr>
          <p:spPr bwMode="auto">
            <a:xfrm>
              <a:off x="5790406" y="2360613"/>
              <a:ext cx="57150" cy="79375"/>
            </a:xfrm>
            <a:custGeom>
              <a:avLst/>
              <a:gdLst>
                <a:gd name="T0" fmla="*/ 57964388 w 36"/>
                <a:gd name="T1" fmla="*/ 22682200 h 50"/>
                <a:gd name="T2" fmla="*/ 57964388 w 36"/>
                <a:gd name="T3" fmla="*/ 126007813 h 50"/>
                <a:gd name="T4" fmla="*/ 32762825 w 36"/>
                <a:gd name="T5" fmla="*/ 126007813 h 50"/>
                <a:gd name="T6" fmla="*/ 32762825 w 36"/>
                <a:gd name="T7" fmla="*/ 22682200 h 50"/>
                <a:gd name="T8" fmla="*/ 0 w 36"/>
                <a:gd name="T9" fmla="*/ 22682200 h 50"/>
                <a:gd name="T10" fmla="*/ 0 w 36"/>
                <a:gd name="T11" fmla="*/ 0 h 50"/>
                <a:gd name="T12" fmla="*/ 90725625 w 36"/>
                <a:gd name="T13" fmla="*/ 0 h 50"/>
                <a:gd name="T14" fmla="*/ 90725625 w 36"/>
                <a:gd name="T15" fmla="*/ 22682200 h 50"/>
                <a:gd name="T16" fmla="*/ 57964388 w 36"/>
                <a:gd name="T17" fmla="*/ 2268220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50">
                  <a:moveTo>
                    <a:pt x="23" y="9"/>
                  </a:moveTo>
                  <a:lnTo>
                    <a:pt x="23" y="50"/>
                  </a:lnTo>
                  <a:lnTo>
                    <a:pt x="13" y="50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1" name="Rectangle 57"/>
            <p:cNvSpPr>
              <a:spLocks noChangeArrowheads="1"/>
            </p:cNvSpPr>
            <p:nvPr/>
          </p:nvSpPr>
          <p:spPr bwMode="auto">
            <a:xfrm>
              <a:off x="5860256" y="2360613"/>
              <a:ext cx="15875" cy="79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8492" name="Freeform 58"/>
            <p:cNvSpPr>
              <a:spLocks/>
            </p:cNvSpPr>
            <p:nvPr/>
          </p:nvSpPr>
          <p:spPr bwMode="auto">
            <a:xfrm>
              <a:off x="5884068" y="2360613"/>
              <a:ext cx="65088" cy="79375"/>
            </a:xfrm>
            <a:custGeom>
              <a:avLst/>
              <a:gdLst>
                <a:gd name="T0" fmla="*/ 60484215 w 41"/>
                <a:gd name="T1" fmla="*/ 126007813 h 50"/>
                <a:gd name="T2" fmla="*/ 42843779 w 41"/>
                <a:gd name="T3" fmla="*/ 126007813 h 50"/>
                <a:gd name="T4" fmla="*/ 0 w 41"/>
                <a:gd name="T5" fmla="*/ 0 h 50"/>
                <a:gd name="T6" fmla="*/ 25201756 w 41"/>
                <a:gd name="T7" fmla="*/ 0 h 50"/>
                <a:gd name="T8" fmla="*/ 50403512 w 41"/>
                <a:gd name="T9" fmla="*/ 83165950 h 50"/>
                <a:gd name="T10" fmla="*/ 75605268 w 41"/>
                <a:gd name="T11" fmla="*/ 0 h 50"/>
                <a:gd name="T12" fmla="*/ 103327994 w 41"/>
                <a:gd name="T13" fmla="*/ 0 h 50"/>
                <a:gd name="T14" fmla="*/ 60484215 w 41"/>
                <a:gd name="T15" fmla="*/ 12600781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50">
                  <a:moveTo>
                    <a:pt x="24" y="50"/>
                  </a:moveTo>
                  <a:lnTo>
                    <a:pt x="17" y="5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3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3" name="Freeform 59"/>
            <p:cNvSpPr>
              <a:spLocks/>
            </p:cNvSpPr>
            <p:nvPr/>
          </p:nvSpPr>
          <p:spPr bwMode="auto">
            <a:xfrm>
              <a:off x="5958681" y="2360613"/>
              <a:ext cx="52388" cy="79375"/>
            </a:xfrm>
            <a:custGeom>
              <a:avLst/>
              <a:gdLst>
                <a:gd name="T0" fmla="*/ 0 w 33"/>
                <a:gd name="T1" fmla="*/ 126007813 h 50"/>
                <a:gd name="T2" fmla="*/ 0 w 33"/>
                <a:gd name="T3" fmla="*/ 0 h 50"/>
                <a:gd name="T4" fmla="*/ 83166744 w 33"/>
                <a:gd name="T5" fmla="*/ 0 h 50"/>
                <a:gd name="T6" fmla="*/ 83166744 w 33"/>
                <a:gd name="T7" fmla="*/ 22682200 h 50"/>
                <a:gd name="T8" fmla="*/ 22682416 w 33"/>
                <a:gd name="T9" fmla="*/ 22682200 h 50"/>
                <a:gd name="T10" fmla="*/ 22682416 w 33"/>
                <a:gd name="T11" fmla="*/ 50403125 h 50"/>
                <a:gd name="T12" fmla="*/ 73086023 w 33"/>
                <a:gd name="T13" fmla="*/ 50403125 h 50"/>
                <a:gd name="T14" fmla="*/ 73086023 w 33"/>
                <a:gd name="T15" fmla="*/ 73085325 h 50"/>
                <a:gd name="T16" fmla="*/ 22682416 w 33"/>
                <a:gd name="T17" fmla="*/ 73085325 h 50"/>
                <a:gd name="T18" fmla="*/ 22682416 w 33"/>
                <a:gd name="T19" fmla="*/ 103327200 h 50"/>
                <a:gd name="T20" fmla="*/ 83166744 w 33"/>
                <a:gd name="T21" fmla="*/ 103327200 h 50"/>
                <a:gd name="T22" fmla="*/ 83166744 w 33"/>
                <a:gd name="T23" fmla="*/ 126007813 h 50"/>
                <a:gd name="T24" fmla="*/ 0 w 33"/>
                <a:gd name="T25" fmla="*/ 126007813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0">
                  <a:moveTo>
                    <a:pt x="0" y="5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9" y="9"/>
                  </a:lnTo>
                  <a:lnTo>
                    <a:pt x="9" y="20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9" y="29"/>
                  </a:lnTo>
                  <a:lnTo>
                    <a:pt x="9" y="41"/>
                  </a:lnTo>
                  <a:lnTo>
                    <a:pt x="33" y="41"/>
                  </a:lnTo>
                  <a:lnTo>
                    <a:pt x="33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6" name="矩形 94"/>
          <p:cNvSpPr>
            <a:spLocks noChangeArrowheads="1"/>
          </p:cNvSpPr>
          <p:nvPr/>
        </p:nvSpPr>
        <p:spPr bwMode="auto">
          <a:xfrm>
            <a:off x="8337550" y="2420983"/>
            <a:ext cx="379253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800" dirty="0">
                <a:solidFill>
                  <a:schemeClr val="bg1"/>
                </a:solidFill>
              </a:rPr>
              <a:t>more </a:t>
            </a:r>
            <a:r>
              <a:rPr lang="en-US" altLang="zh-CN" sz="1800" dirty="0" smtClean="0">
                <a:solidFill>
                  <a:schemeClr val="bg1"/>
                </a:solidFill>
              </a:rPr>
              <a:t>appealing than </a:t>
            </a:r>
            <a:r>
              <a:rPr lang="en-US" altLang="zh-CN" sz="1800" dirty="0">
                <a:solidFill>
                  <a:schemeClr val="bg1"/>
                </a:solidFill>
              </a:rPr>
              <a:t>shallow models in that the features can be learned </a:t>
            </a:r>
            <a:r>
              <a:rPr lang="en-US" altLang="zh-CN" sz="1800" dirty="0" smtClean="0">
                <a:solidFill>
                  <a:schemeClr val="bg1"/>
                </a:solidFill>
              </a:rPr>
              <a:t>automatically </a:t>
            </a:r>
            <a:r>
              <a:rPr lang="en-US" altLang="zh-CN" sz="1800" dirty="0">
                <a:solidFill>
                  <a:schemeClr val="bg1"/>
                </a:solidFill>
              </a:rPr>
              <a:t>(e.g., </a:t>
            </a:r>
            <a:r>
              <a:rPr lang="en-US" altLang="zh-CN" sz="1800" dirty="0" smtClean="0">
                <a:solidFill>
                  <a:schemeClr val="bg1"/>
                </a:solidFill>
              </a:rPr>
              <a:t>effective </a:t>
            </a:r>
            <a:r>
              <a:rPr lang="en-US" altLang="zh-CN" sz="1800" dirty="0">
                <a:solidFill>
                  <a:schemeClr val="bg1"/>
                </a:solidFill>
              </a:rPr>
              <a:t>feature representation is </a:t>
            </a:r>
            <a:r>
              <a:rPr lang="en-US" altLang="zh-CN" sz="1800" dirty="0" smtClean="0">
                <a:solidFill>
                  <a:schemeClr val="bg1"/>
                </a:solidFill>
              </a:rPr>
              <a:t>learned from </a:t>
            </a:r>
            <a:r>
              <a:rPr lang="en-US" altLang="zh-CN" sz="1800" dirty="0">
                <a:solidFill>
                  <a:schemeClr val="bg1"/>
                </a:solidFill>
              </a:rPr>
              <a:t>text content</a:t>
            </a:r>
            <a:r>
              <a:rPr lang="en-US" altLang="zh-CN" sz="1800" dirty="0" smtClean="0">
                <a:solidFill>
                  <a:schemeClr val="bg1"/>
                </a:solidFill>
              </a:rPr>
              <a:t>)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grpSp>
        <p:nvGrpSpPr>
          <p:cNvPr id="18438" name="组合 98"/>
          <p:cNvGrpSpPr>
            <a:grpSpLocks/>
          </p:cNvGrpSpPr>
          <p:nvPr/>
        </p:nvGrpSpPr>
        <p:grpSpPr bwMode="auto">
          <a:xfrm>
            <a:off x="7910512" y="2638424"/>
            <a:ext cx="485775" cy="1627187"/>
            <a:chOff x="7970042" y="3116923"/>
            <a:chExt cx="542192" cy="2045829"/>
          </a:xfrm>
        </p:grpSpPr>
        <p:sp>
          <p:nvSpPr>
            <p:cNvPr id="96" name="KSO_Shape"/>
            <p:cNvSpPr/>
            <p:nvPr/>
          </p:nvSpPr>
          <p:spPr>
            <a:xfrm>
              <a:off x="7970042" y="3116923"/>
              <a:ext cx="542192" cy="404985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rgbClr val="B4B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KSO_Shape"/>
            <p:cNvSpPr/>
            <p:nvPr/>
          </p:nvSpPr>
          <p:spPr>
            <a:xfrm>
              <a:off x="7970042" y="4757767"/>
              <a:ext cx="542192" cy="404985"/>
            </a:xfrm>
            <a:custGeom>
              <a:avLst/>
              <a:gdLst/>
              <a:ahLst/>
              <a:cxnLst/>
              <a:rect l="l" t="t" r="r" b="b"/>
              <a:pathLst>
                <a:path w="1439795" h="1078336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rgbClr val="B4B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8439" name="矩形 99"/>
          <p:cNvSpPr>
            <a:spLocks noChangeArrowheads="1"/>
          </p:cNvSpPr>
          <p:nvPr/>
        </p:nvSpPr>
        <p:spPr bwMode="auto">
          <a:xfrm>
            <a:off x="1098185" y="3360395"/>
            <a:ext cx="3490912" cy="300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bg1"/>
                </a:solidFill>
              </a:rPr>
              <a:t>It is a probabilistic </a:t>
            </a:r>
            <a:r>
              <a:rPr lang="en-US" altLang="zh-CN" sz="1600" dirty="0" smtClean="0">
                <a:solidFill>
                  <a:schemeClr val="bg1"/>
                </a:solidFill>
              </a:rPr>
              <a:t>graphical </a:t>
            </a:r>
            <a:r>
              <a:rPr lang="en-US" altLang="zh-CN" sz="1600" dirty="0">
                <a:solidFill>
                  <a:schemeClr val="bg1"/>
                </a:solidFill>
              </a:rPr>
              <a:t>model that seamlessly integrates a topic model, </a:t>
            </a:r>
            <a:r>
              <a:rPr lang="en-US" altLang="zh-CN" sz="1600" dirty="0" smtClean="0">
                <a:solidFill>
                  <a:schemeClr val="bg1"/>
                </a:solidFill>
              </a:rPr>
              <a:t>latent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Dirichlet</a:t>
            </a:r>
            <a:r>
              <a:rPr lang="en-US" altLang="zh-CN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allocation (LDA) </a:t>
            </a:r>
            <a:r>
              <a:rPr lang="en-US" altLang="zh-CN" sz="1600" dirty="0" smtClean="0">
                <a:solidFill>
                  <a:schemeClr val="bg1"/>
                </a:solidFill>
              </a:rPr>
              <a:t>, </a:t>
            </a:r>
            <a:r>
              <a:rPr lang="en-US" altLang="zh-CN" sz="1600" dirty="0">
                <a:solidFill>
                  <a:schemeClr val="bg1"/>
                </a:solidFill>
              </a:rPr>
              <a:t>and a model-based CF </a:t>
            </a:r>
            <a:r>
              <a:rPr lang="en-US" altLang="zh-CN" sz="1600" dirty="0" smtClean="0">
                <a:solidFill>
                  <a:schemeClr val="bg1"/>
                </a:solidFill>
              </a:rPr>
              <a:t>method, probabilistic </a:t>
            </a:r>
            <a:r>
              <a:rPr lang="en-US" altLang="zh-CN" sz="1600" dirty="0">
                <a:solidFill>
                  <a:schemeClr val="bg1"/>
                </a:solidFill>
              </a:rPr>
              <a:t>matrix factorization (PMF</a:t>
            </a:r>
            <a:r>
              <a:rPr lang="en-US" altLang="zh-CN" sz="16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chemeClr val="bg1"/>
                </a:solidFill>
              </a:rPr>
              <a:t>Merit -- </a:t>
            </a:r>
            <a:r>
              <a:rPr lang="en-US" altLang="zh-CN" sz="1600" dirty="0">
                <a:solidFill>
                  <a:schemeClr val="bg1"/>
                </a:solidFill>
              </a:rPr>
              <a:t>it produces promising and </a:t>
            </a:r>
            <a:r>
              <a:rPr lang="en-US" altLang="zh-CN" sz="1600" dirty="0" smtClean="0">
                <a:solidFill>
                  <a:schemeClr val="bg1"/>
                </a:solidFill>
              </a:rPr>
              <a:t>interpretable results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chemeClr val="bg1"/>
                </a:solidFill>
              </a:rPr>
              <a:t>Demerit -- </a:t>
            </a:r>
            <a:r>
              <a:rPr lang="en-US" altLang="zh-CN" sz="1600" dirty="0">
                <a:solidFill>
                  <a:schemeClr val="bg1"/>
                </a:solidFill>
              </a:rPr>
              <a:t>the latent </a:t>
            </a:r>
            <a:r>
              <a:rPr lang="en-US" altLang="zh-CN" sz="1600" dirty="0" smtClean="0">
                <a:solidFill>
                  <a:schemeClr val="bg1"/>
                </a:solidFill>
              </a:rPr>
              <a:t>representation learned </a:t>
            </a:r>
            <a:r>
              <a:rPr lang="en-US" altLang="zh-CN" sz="1600" dirty="0">
                <a:solidFill>
                  <a:schemeClr val="bg1"/>
                </a:solidFill>
              </a:rPr>
              <a:t>is often not </a:t>
            </a:r>
            <a:r>
              <a:rPr lang="en-US" altLang="zh-CN" sz="1600" dirty="0" smtClean="0">
                <a:solidFill>
                  <a:schemeClr val="bg1"/>
                </a:solidFill>
              </a:rPr>
              <a:t>effective </a:t>
            </a:r>
            <a:r>
              <a:rPr lang="en-US" altLang="zh-CN" sz="1600" dirty="0">
                <a:solidFill>
                  <a:schemeClr val="bg1"/>
                </a:solidFill>
              </a:rPr>
              <a:t>enough especially when the </a:t>
            </a:r>
            <a:r>
              <a:rPr lang="en-US" altLang="zh-CN" sz="1600" dirty="0" smtClean="0">
                <a:solidFill>
                  <a:schemeClr val="bg1"/>
                </a:solidFill>
              </a:rPr>
              <a:t>auxiliary </a:t>
            </a:r>
            <a:r>
              <a:rPr lang="en-US" altLang="zh-CN" sz="1600" dirty="0">
                <a:solidFill>
                  <a:schemeClr val="bg1"/>
                </a:solidFill>
              </a:rPr>
              <a:t>information is very sparse.</a:t>
            </a:r>
          </a:p>
        </p:txBody>
      </p:sp>
      <p:sp>
        <p:nvSpPr>
          <p:cNvPr id="18440" name="矩形 100"/>
          <p:cNvSpPr>
            <a:spLocks noChangeArrowheads="1"/>
          </p:cNvSpPr>
          <p:nvPr/>
        </p:nvSpPr>
        <p:spPr bwMode="auto">
          <a:xfrm>
            <a:off x="1269999" y="1939577"/>
            <a:ext cx="43719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A9A60"/>
                </a:solidFill>
              </a:rPr>
              <a:t>CTR --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A9A60"/>
                </a:solidFill>
              </a:rPr>
              <a:t>Collaborative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A9A60"/>
                </a:solidFill>
              </a:rPr>
              <a:t>topic regression</a:t>
            </a:r>
            <a:endParaRPr lang="zh-CN" altLang="en-US" dirty="0">
              <a:solidFill>
                <a:srgbClr val="FA9A60"/>
              </a:solidFill>
            </a:endParaRPr>
          </a:p>
        </p:txBody>
      </p:sp>
      <p:sp>
        <p:nvSpPr>
          <p:cNvPr id="64" name="矩形 100"/>
          <p:cNvSpPr>
            <a:spLocks noChangeArrowheads="1"/>
          </p:cNvSpPr>
          <p:nvPr/>
        </p:nvSpPr>
        <p:spPr bwMode="auto">
          <a:xfrm>
            <a:off x="7412062" y="756543"/>
            <a:ext cx="43719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B4B17A"/>
                </a:solidFill>
              </a:rPr>
              <a:t>CDL --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B4B17A"/>
                </a:solidFill>
              </a:rPr>
              <a:t>Collaborative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B4B17A"/>
                </a:solidFill>
              </a:rPr>
              <a:t>Deep Learning</a:t>
            </a:r>
            <a:endParaRPr lang="zh-CN" altLang="en-US" b="1" dirty="0">
              <a:solidFill>
                <a:srgbClr val="B4B17A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0525" y="4341660"/>
            <a:ext cx="5389563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inferior to shallow models </a:t>
            </a:r>
            <a:r>
              <a:rPr lang="en-US" altLang="zh-CN" sz="2000" dirty="0" smtClean="0">
                <a:solidFill>
                  <a:schemeClr val="bg1"/>
                </a:solidFill>
              </a:rPr>
              <a:t>such as </a:t>
            </a:r>
            <a:r>
              <a:rPr lang="en-US" altLang="zh-CN" sz="2000" dirty="0">
                <a:solidFill>
                  <a:schemeClr val="bg1"/>
                </a:solidFill>
              </a:rPr>
              <a:t>CF in capturing and learning the similarity and </a:t>
            </a:r>
            <a:r>
              <a:rPr lang="en-US" altLang="zh-CN" sz="2000" dirty="0" smtClean="0">
                <a:solidFill>
                  <a:schemeClr val="bg1"/>
                </a:solidFill>
              </a:rPr>
              <a:t>implicit relationship </a:t>
            </a:r>
            <a:r>
              <a:rPr lang="en-US" altLang="zh-CN" sz="2000" dirty="0">
                <a:solidFill>
                  <a:schemeClr val="bg1"/>
                </a:solidFill>
              </a:rPr>
              <a:t>between items. 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</a:rPr>
              <a:t>This </a:t>
            </a:r>
            <a:r>
              <a:rPr lang="en-US" altLang="zh-CN" sz="2000" dirty="0">
                <a:solidFill>
                  <a:schemeClr val="bg1"/>
                </a:solidFill>
              </a:rPr>
              <a:t>calls for integrating </a:t>
            </a:r>
            <a:r>
              <a:rPr lang="en-US" altLang="zh-CN" sz="2000" dirty="0" smtClean="0">
                <a:solidFill>
                  <a:schemeClr val="bg1"/>
                </a:solidFill>
              </a:rPr>
              <a:t>deep learning </a:t>
            </a:r>
            <a:r>
              <a:rPr lang="en-US" altLang="zh-CN" sz="2000" dirty="0">
                <a:solidFill>
                  <a:schemeClr val="bg1"/>
                </a:solidFill>
              </a:rPr>
              <a:t>with CF by performing deep learning </a:t>
            </a:r>
            <a:r>
              <a:rPr lang="en-US" altLang="zh-CN" sz="2000" dirty="0" smtClean="0">
                <a:solidFill>
                  <a:schemeClr val="bg1"/>
                </a:solidFill>
              </a:rPr>
              <a:t>collaboratively</a:t>
            </a:r>
            <a:r>
              <a:rPr lang="en-US" altLang="zh-CN" sz="2000" dirty="0">
                <a:solidFill>
                  <a:schemeClr val="bg1"/>
                </a:solidFill>
              </a:rPr>
              <a:t>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2276409"/>
            <a:ext cx="10515600" cy="2852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5400" dirty="0">
                <a:latin typeface="Arial" panose="020B0604020202020204" pitchFamily="34" charset="0"/>
              </a:rPr>
              <a:t>Collaborative Deep </a:t>
            </a:r>
            <a:r>
              <a:rPr lang="en-US" altLang="zh-CN" sz="5400" dirty="0" smtClean="0">
                <a:latin typeface="Arial" panose="020B0604020202020204" pitchFamily="34" charset="0"/>
              </a:rPr>
              <a:t>Learning (CDL)</a:t>
            </a:r>
            <a:endParaRPr lang="zh-CN" altLang="en-US" sz="5400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cap="all" dirty="0" smtClean="0">
                <a:solidFill>
                  <a:schemeClr val="bg1"/>
                </a:solidFill>
              </a:rPr>
              <a:t>0  SDAE</a:t>
            </a:r>
            <a:endParaRPr lang="zh-CN" altLang="en-US" sz="3600" dirty="0">
              <a:solidFill>
                <a:srgbClr val="FDCB82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034542" y="1503639"/>
            <a:ext cx="685800" cy="685800"/>
          </a:xfrm>
          <a:prstGeom prst="ellipse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KSO_Shape"/>
          <p:cNvSpPr/>
          <p:nvPr/>
        </p:nvSpPr>
        <p:spPr>
          <a:xfrm>
            <a:off x="3164717" y="1684614"/>
            <a:ext cx="425450" cy="322262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034542" y="2703789"/>
            <a:ext cx="685800" cy="685800"/>
          </a:xfrm>
          <a:prstGeom prst="ellipse">
            <a:avLst/>
          </a:prstGeom>
          <a:solidFill>
            <a:srgbClr val="697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KSO_Shape"/>
          <p:cNvSpPr/>
          <p:nvPr/>
        </p:nvSpPr>
        <p:spPr>
          <a:xfrm>
            <a:off x="3164717" y="2889526"/>
            <a:ext cx="419100" cy="314325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3036129" y="3678514"/>
            <a:ext cx="685800" cy="685800"/>
          </a:xfrm>
          <a:prstGeom prst="ellipse">
            <a:avLst/>
          </a:prstGeom>
          <a:solidFill>
            <a:srgbClr val="B4B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36129" y="4819926"/>
            <a:ext cx="685800" cy="685800"/>
          </a:xfrm>
          <a:prstGeom prst="ellipse">
            <a:avLst/>
          </a:prstGeom>
          <a:solidFill>
            <a:srgbClr val="FD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7" name="KSO_Shape"/>
          <p:cNvSpPr>
            <a:spLocks/>
          </p:cNvSpPr>
          <p:nvPr/>
        </p:nvSpPr>
        <p:spPr bwMode="auto">
          <a:xfrm>
            <a:off x="3175829" y="3775351"/>
            <a:ext cx="406400" cy="492125"/>
          </a:xfrm>
          <a:custGeom>
            <a:avLst/>
            <a:gdLst>
              <a:gd name="T0" fmla="*/ 65421 w 968375"/>
              <a:gd name="T1" fmla="*/ 736011 h 1170887"/>
              <a:gd name="T2" fmla="*/ 315726 w 968375"/>
              <a:gd name="T3" fmla="*/ 847128 h 1170887"/>
              <a:gd name="T4" fmla="*/ 563187 w 968375"/>
              <a:gd name="T5" fmla="*/ 741710 h 1170887"/>
              <a:gd name="T6" fmla="*/ 600164 w 968375"/>
              <a:gd name="T7" fmla="*/ 758804 h 1170887"/>
              <a:gd name="T8" fmla="*/ 315726 w 968375"/>
              <a:gd name="T9" fmla="*/ 889864 h 1170887"/>
              <a:gd name="T10" fmla="*/ 25599 w 968375"/>
              <a:gd name="T11" fmla="*/ 753107 h 1170887"/>
              <a:gd name="T12" fmla="*/ 65421 w 968375"/>
              <a:gd name="T13" fmla="*/ 736011 h 1170887"/>
              <a:gd name="T14" fmla="*/ 659896 w 968375"/>
              <a:gd name="T15" fmla="*/ 471044 h 1170887"/>
              <a:gd name="T16" fmla="*/ 733850 w 968375"/>
              <a:gd name="T17" fmla="*/ 562215 h 1170887"/>
              <a:gd name="T18" fmla="*/ 639985 w 968375"/>
              <a:gd name="T19" fmla="*/ 656236 h 1170887"/>
              <a:gd name="T20" fmla="*/ 605853 w 968375"/>
              <a:gd name="T21" fmla="*/ 650539 h 1170887"/>
              <a:gd name="T22" fmla="*/ 628608 w 968375"/>
              <a:gd name="T23" fmla="*/ 613500 h 1170887"/>
              <a:gd name="T24" fmla="*/ 639985 w 968375"/>
              <a:gd name="T25" fmla="*/ 616349 h 1170887"/>
              <a:gd name="T26" fmla="*/ 691184 w 968375"/>
              <a:gd name="T27" fmla="*/ 562215 h 1170887"/>
              <a:gd name="T28" fmla="*/ 657052 w 968375"/>
              <a:gd name="T29" fmla="*/ 513780 h 1170887"/>
              <a:gd name="T30" fmla="*/ 659896 w 968375"/>
              <a:gd name="T31" fmla="*/ 471044 h 1170887"/>
              <a:gd name="T32" fmla="*/ 622920 w 968375"/>
              <a:gd name="T33" fmla="*/ 408363 h 1170887"/>
              <a:gd name="T34" fmla="*/ 628608 w 968375"/>
              <a:gd name="T35" fmla="*/ 465345 h 1170887"/>
              <a:gd name="T36" fmla="*/ 315726 w 968375"/>
              <a:gd name="T37" fmla="*/ 778749 h 1170887"/>
              <a:gd name="T38" fmla="*/ 0 w 968375"/>
              <a:gd name="T39" fmla="*/ 465345 h 1170887"/>
              <a:gd name="T40" fmla="*/ 5689 w 968375"/>
              <a:gd name="T41" fmla="*/ 414061 h 1170887"/>
              <a:gd name="T42" fmla="*/ 315726 w 968375"/>
              <a:gd name="T43" fmla="*/ 576461 h 1170887"/>
              <a:gd name="T44" fmla="*/ 622920 w 968375"/>
              <a:gd name="T45" fmla="*/ 414061 h 1170887"/>
              <a:gd name="T46" fmla="*/ 622920 w 968375"/>
              <a:gd name="T47" fmla="*/ 408363 h 1170887"/>
              <a:gd name="T48" fmla="*/ 315726 w 968375"/>
              <a:gd name="T49" fmla="*/ 283001 h 1170887"/>
              <a:gd name="T50" fmla="*/ 588787 w 968375"/>
              <a:gd name="T51" fmla="*/ 414061 h 1170887"/>
              <a:gd name="T52" fmla="*/ 585942 w 968375"/>
              <a:gd name="T53" fmla="*/ 434005 h 1170887"/>
              <a:gd name="T54" fmla="*/ 315726 w 968375"/>
              <a:gd name="T55" fmla="*/ 342833 h 1170887"/>
              <a:gd name="T56" fmla="*/ 42666 w 968375"/>
              <a:gd name="T57" fmla="*/ 434005 h 1170887"/>
              <a:gd name="T58" fmla="*/ 39821 w 968375"/>
              <a:gd name="T59" fmla="*/ 414061 h 1170887"/>
              <a:gd name="T60" fmla="*/ 315726 w 968375"/>
              <a:gd name="T61" fmla="*/ 283001 h 1170887"/>
              <a:gd name="T62" fmla="*/ 412178 w 968375"/>
              <a:gd name="T63" fmla="*/ 47192 h 1170887"/>
              <a:gd name="T64" fmla="*/ 420010 w 968375"/>
              <a:gd name="T65" fmla="*/ 283155 h 1170887"/>
              <a:gd name="T66" fmla="*/ 412178 w 968375"/>
              <a:gd name="T67" fmla="*/ 47192 h 1170887"/>
              <a:gd name="T68" fmla="*/ 208517 w 968375"/>
              <a:gd name="T69" fmla="*/ 31462 h 1170887"/>
              <a:gd name="T70" fmla="*/ 216350 w 968375"/>
              <a:gd name="T71" fmla="*/ 267425 h 1170887"/>
              <a:gd name="T72" fmla="*/ 208517 w 968375"/>
              <a:gd name="T73" fmla="*/ 31462 h 1170887"/>
              <a:gd name="T74" fmla="*/ 310347 w 968375"/>
              <a:gd name="T75" fmla="*/ 0 h 1170887"/>
              <a:gd name="T76" fmla="*/ 318180 w 968375"/>
              <a:gd name="T77" fmla="*/ 235962 h 1170887"/>
              <a:gd name="T78" fmla="*/ 310347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KSO_Shape"/>
          <p:cNvSpPr/>
          <p:nvPr/>
        </p:nvSpPr>
        <p:spPr>
          <a:xfrm>
            <a:off x="3158367" y="5004076"/>
            <a:ext cx="441325" cy="317500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20" name="矩形 12"/>
          <p:cNvSpPr>
            <a:spLocks noChangeArrowheads="1"/>
          </p:cNvSpPr>
          <p:nvPr/>
        </p:nvSpPr>
        <p:spPr bwMode="auto">
          <a:xfrm>
            <a:off x="3850517" y="1667988"/>
            <a:ext cx="2064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A9A60"/>
                </a:solidFill>
                <a:latin typeface="Arial" panose="020B0604020202020204" pitchFamily="34" charset="0"/>
              </a:rPr>
              <a:t>Introduction</a:t>
            </a:r>
            <a:endParaRPr lang="en-US" altLang="zh-CN" dirty="0">
              <a:solidFill>
                <a:srgbClr val="FA9A60"/>
              </a:solidFill>
              <a:latin typeface="Arial" panose="020B0604020202020204" pitchFamily="34" charset="0"/>
            </a:endParaRPr>
          </a:p>
        </p:txBody>
      </p:sp>
      <p:sp>
        <p:nvSpPr>
          <p:cNvPr id="17422" name="矩形 14"/>
          <p:cNvSpPr>
            <a:spLocks noChangeArrowheads="1"/>
          </p:cNvSpPr>
          <p:nvPr/>
        </p:nvSpPr>
        <p:spPr bwMode="auto">
          <a:xfrm>
            <a:off x="3850517" y="2769983"/>
            <a:ext cx="5828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697A74"/>
                </a:solidFill>
                <a:latin typeface="Arial" panose="020B0604020202020204" pitchFamily="34" charset="0"/>
              </a:rPr>
              <a:t>Collaborative Deep Learning Model</a:t>
            </a:r>
            <a:endParaRPr lang="en-US" altLang="zh-CN" dirty="0">
              <a:solidFill>
                <a:srgbClr val="697A74"/>
              </a:solidFill>
              <a:latin typeface="Arial" panose="020B0604020202020204" pitchFamily="34" charset="0"/>
            </a:endParaRPr>
          </a:p>
        </p:txBody>
      </p:sp>
      <p:sp>
        <p:nvSpPr>
          <p:cNvPr id="17424" name="矩形 16"/>
          <p:cNvSpPr>
            <a:spLocks noChangeArrowheads="1"/>
          </p:cNvSpPr>
          <p:nvPr/>
        </p:nvSpPr>
        <p:spPr bwMode="auto">
          <a:xfrm>
            <a:off x="3861629" y="3777694"/>
            <a:ext cx="3122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B4B17A"/>
                </a:solidFill>
                <a:latin typeface="Arial" panose="020B0604020202020204" pitchFamily="34" charset="0"/>
              </a:rPr>
              <a:t>Experiment Result</a:t>
            </a:r>
            <a:endParaRPr lang="en-US" altLang="zh-CN" dirty="0">
              <a:solidFill>
                <a:srgbClr val="B4B17A"/>
              </a:solidFill>
              <a:latin typeface="Arial" panose="020B0604020202020204" pitchFamily="34" charset="0"/>
            </a:endParaRPr>
          </a:p>
        </p:txBody>
      </p:sp>
      <p:sp>
        <p:nvSpPr>
          <p:cNvPr id="17426" name="矩形 18"/>
          <p:cNvSpPr>
            <a:spLocks noChangeArrowheads="1"/>
          </p:cNvSpPr>
          <p:nvPr/>
        </p:nvSpPr>
        <p:spPr bwMode="auto">
          <a:xfrm>
            <a:off x="3939704" y="4901216"/>
            <a:ext cx="2156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DCB82"/>
                </a:solidFill>
                <a:latin typeface="Arial" panose="020B0604020202020204" pitchFamily="34" charset="0"/>
              </a:rPr>
              <a:t>Future Work</a:t>
            </a:r>
            <a:endParaRPr lang="en-US" altLang="zh-CN" dirty="0">
              <a:solidFill>
                <a:srgbClr val="FDCB82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72" y="1158443"/>
            <a:ext cx="7146868" cy="504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cap="all" dirty="0" smtClean="0">
                <a:solidFill>
                  <a:schemeClr val="bg1"/>
                </a:solidFill>
              </a:rPr>
              <a:t>01 CDL</a:t>
            </a:r>
            <a:endParaRPr lang="zh-CN" altLang="en-US" sz="3600" dirty="0">
              <a:solidFill>
                <a:srgbClr val="FDCB82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034542" y="1503639"/>
            <a:ext cx="685800" cy="685800"/>
          </a:xfrm>
          <a:prstGeom prst="ellipse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KSO_Shape"/>
          <p:cNvSpPr/>
          <p:nvPr/>
        </p:nvSpPr>
        <p:spPr>
          <a:xfrm>
            <a:off x="3164717" y="1684614"/>
            <a:ext cx="425450" cy="322262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034542" y="2703789"/>
            <a:ext cx="685800" cy="685800"/>
          </a:xfrm>
          <a:prstGeom prst="ellipse">
            <a:avLst/>
          </a:prstGeom>
          <a:solidFill>
            <a:srgbClr val="697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KSO_Shape"/>
          <p:cNvSpPr/>
          <p:nvPr/>
        </p:nvSpPr>
        <p:spPr>
          <a:xfrm>
            <a:off x="3164717" y="2889526"/>
            <a:ext cx="419100" cy="314325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3036129" y="3678514"/>
            <a:ext cx="685800" cy="685800"/>
          </a:xfrm>
          <a:prstGeom prst="ellipse">
            <a:avLst/>
          </a:prstGeom>
          <a:solidFill>
            <a:srgbClr val="B4B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36129" y="4819926"/>
            <a:ext cx="685800" cy="685800"/>
          </a:xfrm>
          <a:prstGeom prst="ellipse">
            <a:avLst/>
          </a:prstGeom>
          <a:solidFill>
            <a:srgbClr val="FD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7" name="KSO_Shape"/>
          <p:cNvSpPr>
            <a:spLocks/>
          </p:cNvSpPr>
          <p:nvPr/>
        </p:nvSpPr>
        <p:spPr bwMode="auto">
          <a:xfrm>
            <a:off x="3175829" y="3775351"/>
            <a:ext cx="406400" cy="492125"/>
          </a:xfrm>
          <a:custGeom>
            <a:avLst/>
            <a:gdLst>
              <a:gd name="T0" fmla="*/ 65421 w 968375"/>
              <a:gd name="T1" fmla="*/ 736011 h 1170887"/>
              <a:gd name="T2" fmla="*/ 315726 w 968375"/>
              <a:gd name="T3" fmla="*/ 847128 h 1170887"/>
              <a:gd name="T4" fmla="*/ 563187 w 968375"/>
              <a:gd name="T5" fmla="*/ 741710 h 1170887"/>
              <a:gd name="T6" fmla="*/ 600164 w 968375"/>
              <a:gd name="T7" fmla="*/ 758804 h 1170887"/>
              <a:gd name="T8" fmla="*/ 315726 w 968375"/>
              <a:gd name="T9" fmla="*/ 889864 h 1170887"/>
              <a:gd name="T10" fmla="*/ 25599 w 968375"/>
              <a:gd name="T11" fmla="*/ 753107 h 1170887"/>
              <a:gd name="T12" fmla="*/ 65421 w 968375"/>
              <a:gd name="T13" fmla="*/ 736011 h 1170887"/>
              <a:gd name="T14" fmla="*/ 659896 w 968375"/>
              <a:gd name="T15" fmla="*/ 471044 h 1170887"/>
              <a:gd name="T16" fmla="*/ 733850 w 968375"/>
              <a:gd name="T17" fmla="*/ 562215 h 1170887"/>
              <a:gd name="T18" fmla="*/ 639985 w 968375"/>
              <a:gd name="T19" fmla="*/ 656236 h 1170887"/>
              <a:gd name="T20" fmla="*/ 605853 w 968375"/>
              <a:gd name="T21" fmla="*/ 650539 h 1170887"/>
              <a:gd name="T22" fmla="*/ 628608 w 968375"/>
              <a:gd name="T23" fmla="*/ 613500 h 1170887"/>
              <a:gd name="T24" fmla="*/ 639985 w 968375"/>
              <a:gd name="T25" fmla="*/ 616349 h 1170887"/>
              <a:gd name="T26" fmla="*/ 691184 w 968375"/>
              <a:gd name="T27" fmla="*/ 562215 h 1170887"/>
              <a:gd name="T28" fmla="*/ 657052 w 968375"/>
              <a:gd name="T29" fmla="*/ 513780 h 1170887"/>
              <a:gd name="T30" fmla="*/ 659896 w 968375"/>
              <a:gd name="T31" fmla="*/ 471044 h 1170887"/>
              <a:gd name="T32" fmla="*/ 622920 w 968375"/>
              <a:gd name="T33" fmla="*/ 408363 h 1170887"/>
              <a:gd name="T34" fmla="*/ 628608 w 968375"/>
              <a:gd name="T35" fmla="*/ 465345 h 1170887"/>
              <a:gd name="T36" fmla="*/ 315726 w 968375"/>
              <a:gd name="T37" fmla="*/ 778749 h 1170887"/>
              <a:gd name="T38" fmla="*/ 0 w 968375"/>
              <a:gd name="T39" fmla="*/ 465345 h 1170887"/>
              <a:gd name="T40" fmla="*/ 5689 w 968375"/>
              <a:gd name="T41" fmla="*/ 414061 h 1170887"/>
              <a:gd name="T42" fmla="*/ 315726 w 968375"/>
              <a:gd name="T43" fmla="*/ 576461 h 1170887"/>
              <a:gd name="T44" fmla="*/ 622920 w 968375"/>
              <a:gd name="T45" fmla="*/ 414061 h 1170887"/>
              <a:gd name="T46" fmla="*/ 622920 w 968375"/>
              <a:gd name="T47" fmla="*/ 408363 h 1170887"/>
              <a:gd name="T48" fmla="*/ 315726 w 968375"/>
              <a:gd name="T49" fmla="*/ 283001 h 1170887"/>
              <a:gd name="T50" fmla="*/ 588787 w 968375"/>
              <a:gd name="T51" fmla="*/ 414061 h 1170887"/>
              <a:gd name="T52" fmla="*/ 585942 w 968375"/>
              <a:gd name="T53" fmla="*/ 434005 h 1170887"/>
              <a:gd name="T54" fmla="*/ 315726 w 968375"/>
              <a:gd name="T55" fmla="*/ 342833 h 1170887"/>
              <a:gd name="T56" fmla="*/ 42666 w 968375"/>
              <a:gd name="T57" fmla="*/ 434005 h 1170887"/>
              <a:gd name="T58" fmla="*/ 39821 w 968375"/>
              <a:gd name="T59" fmla="*/ 414061 h 1170887"/>
              <a:gd name="T60" fmla="*/ 315726 w 968375"/>
              <a:gd name="T61" fmla="*/ 283001 h 1170887"/>
              <a:gd name="T62" fmla="*/ 412178 w 968375"/>
              <a:gd name="T63" fmla="*/ 47192 h 1170887"/>
              <a:gd name="T64" fmla="*/ 420010 w 968375"/>
              <a:gd name="T65" fmla="*/ 283155 h 1170887"/>
              <a:gd name="T66" fmla="*/ 412178 w 968375"/>
              <a:gd name="T67" fmla="*/ 47192 h 1170887"/>
              <a:gd name="T68" fmla="*/ 208517 w 968375"/>
              <a:gd name="T69" fmla="*/ 31462 h 1170887"/>
              <a:gd name="T70" fmla="*/ 216350 w 968375"/>
              <a:gd name="T71" fmla="*/ 267425 h 1170887"/>
              <a:gd name="T72" fmla="*/ 208517 w 968375"/>
              <a:gd name="T73" fmla="*/ 31462 h 1170887"/>
              <a:gd name="T74" fmla="*/ 310347 w 968375"/>
              <a:gd name="T75" fmla="*/ 0 h 1170887"/>
              <a:gd name="T76" fmla="*/ 318180 w 968375"/>
              <a:gd name="T77" fmla="*/ 235962 h 1170887"/>
              <a:gd name="T78" fmla="*/ 310347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KSO_Shape"/>
          <p:cNvSpPr/>
          <p:nvPr/>
        </p:nvSpPr>
        <p:spPr>
          <a:xfrm>
            <a:off x="3158367" y="5004076"/>
            <a:ext cx="441325" cy="317500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20" name="矩形 12"/>
          <p:cNvSpPr>
            <a:spLocks noChangeArrowheads="1"/>
          </p:cNvSpPr>
          <p:nvPr/>
        </p:nvSpPr>
        <p:spPr bwMode="auto">
          <a:xfrm>
            <a:off x="3850517" y="1667988"/>
            <a:ext cx="2064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A9A60"/>
                </a:solidFill>
                <a:latin typeface="Arial" panose="020B0604020202020204" pitchFamily="34" charset="0"/>
              </a:rPr>
              <a:t>Introduction</a:t>
            </a:r>
            <a:endParaRPr lang="en-US" altLang="zh-CN" dirty="0">
              <a:solidFill>
                <a:srgbClr val="FA9A60"/>
              </a:solidFill>
              <a:latin typeface="Arial" panose="020B0604020202020204" pitchFamily="34" charset="0"/>
            </a:endParaRPr>
          </a:p>
        </p:txBody>
      </p:sp>
      <p:sp>
        <p:nvSpPr>
          <p:cNvPr id="17422" name="矩形 14"/>
          <p:cNvSpPr>
            <a:spLocks noChangeArrowheads="1"/>
          </p:cNvSpPr>
          <p:nvPr/>
        </p:nvSpPr>
        <p:spPr bwMode="auto">
          <a:xfrm>
            <a:off x="3850517" y="2769983"/>
            <a:ext cx="5828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697A74"/>
                </a:solidFill>
                <a:latin typeface="Arial" panose="020B0604020202020204" pitchFamily="34" charset="0"/>
              </a:rPr>
              <a:t>Collaborative Deep Learning Model</a:t>
            </a:r>
            <a:endParaRPr lang="en-US" altLang="zh-CN" dirty="0">
              <a:solidFill>
                <a:srgbClr val="697A74"/>
              </a:solidFill>
              <a:latin typeface="Arial" panose="020B0604020202020204" pitchFamily="34" charset="0"/>
            </a:endParaRPr>
          </a:p>
        </p:txBody>
      </p:sp>
      <p:sp>
        <p:nvSpPr>
          <p:cNvPr id="17424" name="矩形 16"/>
          <p:cNvSpPr>
            <a:spLocks noChangeArrowheads="1"/>
          </p:cNvSpPr>
          <p:nvPr/>
        </p:nvSpPr>
        <p:spPr bwMode="auto">
          <a:xfrm>
            <a:off x="3861629" y="3777694"/>
            <a:ext cx="3122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B4B17A"/>
                </a:solidFill>
                <a:latin typeface="Arial" panose="020B0604020202020204" pitchFamily="34" charset="0"/>
              </a:rPr>
              <a:t>Experiment Result</a:t>
            </a:r>
            <a:endParaRPr lang="en-US" altLang="zh-CN" dirty="0">
              <a:solidFill>
                <a:srgbClr val="B4B17A"/>
              </a:solidFill>
              <a:latin typeface="Arial" panose="020B0604020202020204" pitchFamily="34" charset="0"/>
            </a:endParaRPr>
          </a:p>
        </p:txBody>
      </p:sp>
      <p:sp>
        <p:nvSpPr>
          <p:cNvPr id="17426" name="矩形 18"/>
          <p:cNvSpPr>
            <a:spLocks noChangeArrowheads="1"/>
          </p:cNvSpPr>
          <p:nvPr/>
        </p:nvSpPr>
        <p:spPr bwMode="auto">
          <a:xfrm>
            <a:off x="3939704" y="4901216"/>
            <a:ext cx="2156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FDCB82"/>
                </a:solidFill>
                <a:latin typeface="Arial" panose="020B0604020202020204" pitchFamily="34" charset="0"/>
              </a:rPr>
              <a:t>Future Work</a:t>
            </a:r>
            <a:endParaRPr lang="en-US" altLang="zh-CN" dirty="0">
              <a:solidFill>
                <a:srgbClr val="FDCB8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21548"/>
            <a:ext cx="12192000" cy="41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719</Words>
  <Application>Microsoft Office PowerPoint</Application>
  <PresentationFormat>宽屏</PresentationFormat>
  <Paragraphs>90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Collaborative Deep Learning for Recommender System Course Project of the Mobile Internet </vt:lpstr>
      <vt:lpstr>outline</vt:lpstr>
      <vt:lpstr>INTRODUCTION</vt:lpstr>
      <vt:lpstr>Existing methodS for RS</vt:lpstr>
      <vt:lpstr>LIMITATIONS</vt:lpstr>
      <vt:lpstr>Motivation</vt:lpstr>
      <vt:lpstr>Collaborative Deep Learning (CDL)</vt:lpstr>
      <vt:lpstr>0  SDAE</vt:lpstr>
      <vt:lpstr>01 CDL</vt:lpstr>
      <vt:lpstr>Experiment Result</vt:lpstr>
      <vt:lpstr>Dataset &amp; baselines</vt:lpstr>
      <vt:lpstr>Comparison result</vt:lpstr>
      <vt:lpstr>Comparison result</vt:lpstr>
      <vt:lpstr>Future Work</vt:lpstr>
      <vt:lpstr>Future work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AnnJo</dc:creator>
  <cp:lastModifiedBy>许翰云</cp:lastModifiedBy>
  <cp:revision>124</cp:revision>
  <dcterms:created xsi:type="dcterms:W3CDTF">2014-12-12T13:36:21Z</dcterms:created>
  <dcterms:modified xsi:type="dcterms:W3CDTF">2016-05-23T01:21:01Z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KENNw7zUfd13396.ppt</vt:lpwstr>
  </property>
  <property fmtid="{D5CDD505-2E9C-101B-9397-08002B2CF9AE}" pid="3" name="fileid">
    <vt:lpwstr>521905</vt:lpwstr>
  </property>
</Properties>
</file>