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538" autoAdjust="0"/>
  </p:normalViewPr>
  <p:slideViewPr>
    <p:cSldViewPr snapToGrid="0">
      <p:cViewPr varScale="1">
        <p:scale>
          <a:sx n="46" d="100"/>
          <a:sy n="46" d="100"/>
        </p:scale>
        <p:origin x="14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479C3-7922-4F71-BBC8-F5CAF136D09D}" type="datetimeFigureOut">
              <a:rPr lang="zh-CN" altLang="en-US" smtClean="0"/>
              <a:t>2016/5/26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B7874-1D8D-4CD5-9C8B-F0C4396DD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90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laboratory we have archetype of phone to board</a:t>
            </a:r>
          </a:p>
          <a:p>
            <a:r>
              <a:rPr lang="en-US" altLang="zh-CN" baseline="0" dirty="0" smtClean="0"/>
              <a:t>		             computer to board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Protocol bridges phone and board with command send from phone, acknowledge packet sent from board.</a:t>
            </a:r>
          </a:p>
          <a:p>
            <a:r>
              <a:rPr lang="en-US" altLang="zh-CN" baseline="0" dirty="0" smtClean="0"/>
              <a:t>All packet shall follow certain structure, here that’s GAIA protocol.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7874-1D8D-4CD5-9C8B-F0C4396DD6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3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begin with: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Phone search the outer</a:t>
            </a:r>
            <a:r>
              <a:rPr lang="en-US" altLang="zh-CN" baseline="0" dirty="0" smtClean="0"/>
              <a:t> for available device.</a:t>
            </a:r>
          </a:p>
          <a:p>
            <a:r>
              <a:rPr lang="en-US" altLang="zh-CN" baseline="0" dirty="0" smtClean="0"/>
              <a:t>Additionally, a list of device once paired with is maintained.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connection is initialized with socket connection.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Connection can be interrupted during pairing.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7874-1D8D-4CD5-9C8B-F0C4396DD6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10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introduce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GAIA simply, this </a:t>
            </a:r>
            <a:r>
              <a:rPr lang="en-US" altLang="zh-CN" sz="120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 ….</a:t>
            </a:r>
            <a:endParaRPr lang="en-US" altLang="zh-CN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Start: One octet with the fixed value 0xff.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Version: One octet. 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Flags: One octet. Bits within this field control protocol options.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Length: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length of packet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Vendor ID: This 16-bit field qualifies the command ID. 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 ID: This 16-bit field identifies the individual command.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Payload: The payload contains any information required to be passed by a specific command.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Check: One octet. If present this field is determined by XOR together the other octets in the packet. checksum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7874-1D8D-4CD5-9C8B-F0C4396DD6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00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acknowledge packet has its command fixed as changing the first octet being 8.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Types of command:</a:t>
            </a:r>
          </a:p>
          <a:p>
            <a:r>
              <a:rPr lang="en-US" altLang="zh-CN" baseline="0" dirty="0" smtClean="0"/>
              <a:t>Configuration</a:t>
            </a:r>
          </a:p>
          <a:p>
            <a:r>
              <a:rPr lang="en-US" altLang="zh-CN" baseline="0" dirty="0" smtClean="0"/>
              <a:t>Control commands</a:t>
            </a:r>
          </a:p>
          <a:p>
            <a:r>
              <a:rPr lang="en-US" altLang="zh-CN" baseline="0" dirty="0" smtClean="0"/>
              <a:t>Polled status commands</a:t>
            </a:r>
          </a:p>
          <a:p>
            <a:r>
              <a:rPr lang="en-US" altLang="zh-CN" baseline="0" dirty="0" smtClean="0"/>
              <a:t>File and partition commands</a:t>
            </a:r>
          </a:p>
          <a:p>
            <a:r>
              <a:rPr lang="en-US" altLang="zh-CN" baseline="0" dirty="0" smtClean="0"/>
              <a:t>Debugging commands</a:t>
            </a:r>
          </a:p>
          <a:p>
            <a:r>
              <a:rPr lang="en-US" altLang="zh-CN" baseline="0" dirty="0" smtClean="0"/>
              <a:t>Notification commands…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7874-1D8D-4CD5-9C8B-F0C4396DD6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842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 pair: pair and maintain pairing along with</a:t>
            </a:r>
            <a:r>
              <a:rPr lang="en-US" altLang="zh-CN" b="0" i="0" baseline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store device information</a:t>
            </a:r>
            <a:endParaRPr lang="en-US" altLang="zh-CN" b="0" i="0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0" i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 communication: phone microphone</a:t>
            </a:r>
            <a:r>
              <a:rPr lang="en-US" altLang="zh-CN" b="0" i="0" baseline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0" i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Bluetooth board speaker</a:t>
            </a:r>
            <a:r>
              <a:rPr lang="en-US" altLang="zh-CN" b="0" i="0" baseline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0" i="0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0" i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 protocol: based on GAIA protocol,</a:t>
            </a:r>
            <a:r>
              <a:rPr lang="en-US" altLang="zh-CN" b="0" i="0" baseline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supplemented with new features</a:t>
            </a:r>
            <a:endParaRPr lang="en-US" altLang="zh-CN" b="0" i="0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0" i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transfer: allow data transfer with voice transfer simultaneous</a:t>
            </a:r>
            <a:r>
              <a:rPr lang="en-US" altLang="zh-CN" b="0" i="0" baseline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 </a:t>
            </a:r>
            <a:endParaRPr lang="en-US" altLang="zh-CN" b="0" i="0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0" i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 programing: android</a:t>
            </a:r>
            <a:r>
              <a:rPr lang="en-US" altLang="zh-CN" b="0" i="0" baseline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IOS app</a:t>
            </a:r>
            <a:endParaRPr lang="en-US" altLang="zh-CN" b="0" i="0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0" i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URAT control: ensure communication bridging</a:t>
            </a:r>
            <a:r>
              <a:rPr lang="en-US" altLang="zh-CN" b="0" i="0" baseline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 and board as well as communication bridging phone and board</a:t>
            </a:r>
            <a:endParaRPr lang="en-US" altLang="zh-CN" b="0" i="0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0" i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register: a user</a:t>
            </a:r>
            <a:r>
              <a:rPr lang="en-US" altLang="zh-CN" b="0" i="0" baseline="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register and recording system built up on server</a:t>
            </a:r>
            <a:endParaRPr lang="en-US" altLang="zh-CN" b="0" i="0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0" i="0" dirty="0" smtClean="0"/>
              <a:t>BLE:</a:t>
            </a:r>
            <a:r>
              <a:rPr lang="en-US" altLang="zh-CN" b="0" i="0" baseline="0" dirty="0" smtClean="0"/>
              <a:t> Bluetooth low energy communication, based on GATT protocol</a:t>
            </a:r>
            <a:endParaRPr lang="zh-CN" altLang="en-US" b="0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7874-1D8D-4CD5-9C8B-F0C4396DD65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6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Protocol</a:t>
            </a:r>
            <a:r>
              <a:rPr lang="en-US" altLang="zh-CN" baseline="0" dirty="0" smtClean="0"/>
              <a:t> switching: BLE has lower energy consumption</a:t>
            </a:r>
          </a:p>
          <a:p>
            <a:r>
              <a:rPr lang="en-US" altLang="zh-CN" baseline="0" dirty="0" smtClean="0"/>
              <a:t>Mode identify &amp; noise reduction:</a:t>
            </a:r>
          </a:p>
          <a:p>
            <a:r>
              <a:rPr lang="en-US" altLang="zh-CN" baseline="0" dirty="0" smtClean="0"/>
              <a:t>	algorithm used for handling voice shall change when in different milieu</a:t>
            </a:r>
          </a:p>
          <a:p>
            <a:r>
              <a:rPr lang="en-US" altLang="zh-CN" baseline="0" dirty="0" smtClean="0"/>
              <a:t>	e.g. place with considerable clamor should weaken noise, emphasize voice</a:t>
            </a:r>
          </a:p>
          <a:p>
            <a:r>
              <a:rPr lang="en-US" altLang="zh-CN" baseline="0" dirty="0" smtClean="0"/>
              <a:t>	while quiescence place should amplify sound</a:t>
            </a:r>
          </a:p>
          <a:p>
            <a:r>
              <a:rPr lang="en-US" altLang="zh-CN" baseline="0" dirty="0" smtClean="0"/>
              <a:t>	in all, algorithm adapt to environment to pick out specific sound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7874-1D8D-4CD5-9C8B-F0C4396DD65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05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7874-1D8D-4CD5-9C8B-F0C4396DD65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47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03293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65429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1900" y="274638"/>
            <a:ext cx="2745317" cy="591661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39100" cy="59166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2125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25763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6767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84667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51575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81520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60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6205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4745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蓝色系校徽标准版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67" y="1279525"/>
            <a:ext cx="6485467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1" descr="红色系校徽展开式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81"/>
          <a:stretch>
            <a:fillRect/>
          </a:stretch>
        </p:blipFill>
        <p:spPr bwMode="auto">
          <a:xfrm>
            <a:off x="1390651" y="152401"/>
            <a:ext cx="280246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8320618" y="193676"/>
            <a:ext cx="3871383" cy="625475"/>
            <a:chOff x="0" y="0"/>
            <a:chExt cx="2902937" cy="625068"/>
          </a:xfrm>
        </p:grpSpPr>
        <p:pic>
          <p:nvPicPr>
            <p:cNvPr id="2053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" y="0"/>
              <a:ext cx="1439565" cy="48704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850" y="1587"/>
              <a:ext cx="1439564" cy="4791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5" name="Group 7"/>
            <p:cNvGrpSpPr>
              <a:grpSpLocks/>
            </p:cNvGrpSpPr>
            <p:nvPr userDrawn="1"/>
          </p:nvGrpSpPr>
          <p:grpSpPr bwMode="auto">
            <a:xfrm>
              <a:off x="0" y="480700"/>
              <a:ext cx="2902937" cy="144368"/>
              <a:chOff x="0" y="0"/>
              <a:chExt cx="2902937" cy="144368"/>
            </a:xfrm>
          </p:grpSpPr>
          <p:sp>
            <p:nvSpPr>
              <p:cNvPr id="2056" name="Text Box 1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 w="9525">
                <a:noFill/>
                <a:miter lim="800000"/>
              </a:ln>
            </p:spPr>
            <p:txBody>
              <a:bodyPr lIns="0" tIns="0" rIns="0" bIns="0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</a:rPr>
                  <a:t>1896</a:t>
                </a:r>
              </a:p>
            </p:txBody>
          </p:sp>
          <p:sp>
            <p:nvSpPr>
              <p:cNvPr id="4" name="Text Box 16"/>
              <p:cNvSpPr txBox="1">
                <a:spLocks noChangeArrowheads="1"/>
              </p:cNvSpPr>
              <p:nvPr/>
            </p:nvSpPr>
            <p:spPr bwMode="auto">
              <a:xfrm>
                <a:off x="722163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 w="9525">
                <a:noFill/>
                <a:miter lim="800000"/>
              </a:ln>
            </p:spPr>
            <p:txBody>
              <a:bodyPr lIns="0" tIns="0" rIns="0" bIns="0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</a:rPr>
                  <a:t>1920</a:t>
                </a:r>
              </a:p>
            </p:txBody>
          </p:sp>
          <p:sp>
            <p:nvSpPr>
              <p:cNvPr id="2058" name="Text Box 17"/>
              <p:cNvSpPr txBox="1">
                <a:spLocks noChangeArrowheads="1"/>
              </p:cNvSpPr>
              <p:nvPr/>
            </p:nvSpPr>
            <p:spPr bwMode="auto">
              <a:xfrm>
                <a:off x="1449087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 w="9525">
                <a:noFill/>
                <a:miter lim="800000"/>
              </a:ln>
            </p:spPr>
            <p:txBody>
              <a:bodyPr lIns="0" tIns="0" rIns="0" bIns="0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</a:rPr>
                  <a:t>1987</a:t>
                </a:r>
              </a:p>
            </p:txBody>
          </p:sp>
          <p:sp>
            <p:nvSpPr>
              <p:cNvPr id="2059" name="Text Box 18"/>
              <p:cNvSpPr txBox="1">
                <a:spLocks noChangeArrowheads="1"/>
              </p:cNvSpPr>
              <p:nvPr/>
            </p:nvSpPr>
            <p:spPr bwMode="auto">
              <a:xfrm>
                <a:off x="2176012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 w="9525">
                <a:noFill/>
                <a:miter lim="800000"/>
              </a:ln>
            </p:spPr>
            <p:txBody>
              <a:bodyPr lIns="0" tIns="0" rIns="0" bIns="0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</a:rPr>
                  <a:t>2006</a:t>
                </a:r>
              </a:p>
            </p:txBody>
          </p:sp>
        </p:grpSp>
      </p:grpSp>
      <p:pic>
        <p:nvPicPr>
          <p:cNvPr id="2060" name="Picture 25" descr="红色系校徽标准版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2400"/>
            <a:ext cx="10075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4417" y="1125538"/>
            <a:ext cx="109728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50926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8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marL="1730375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marL="2138363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25958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30530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35102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39674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39194" y="1556169"/>
            <a:ext cx="7307262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anchorCtr="1"/>
          <a:lstStyle/>
          <a:p>
            <a:pPr eaLnBrk="1" hangingPunct="1">
              <a:lnSpc>
                <a:spcPct val="133000"/>
              </a:lnSpc>
            </a:pPr>
            <a:r>
              <a:rPr lang="en-US" altLang="zh-CN" sz="40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Bluetooth Cochlear</a:t>
            </a:r>
            <a:endParaRPr lang="zh-CN" altLang="en-US" sz="40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2892425" y="4508500"/>
            <a:ext cx="6400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文本框 1"/>
          <p:cNvSpPr txBox="1">
            <a:spLocks noChangeArrowheads="1"/>
          </p:cNvSpPr>
          <p:nvPr/>
        </p:nvSpPr>
        <p:spPr bwMode="auto">
          <a:xfrm>
            <a:off x="5112685" y="4508500"/>
            <a:ext cx="2357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A50021"/>
                </a:solidFill>
              </a:rPr>
              <a:t>2016/05/26</a:t>
            </a:r>
            <a:endParaRPr lang="en-US" altLang="zh-CN" sz="2400" b="1" dirty="0">
              <a:solidFill>
                <a:srgbClr val="A5002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60277" y="2599156"/>
            <a:ext cx="3465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 connection &amp; GAIA protocol </a:t>
            </a:r>
            <a:endParaRPr lang="zh-CN" altLang="en-US" sz="2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37792" y="3852697"/>
            <a:ext cx="2310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Guanghua Cheng</a:t>
            </a:r>
            <a:endParaRPr lang="zh-CN" altLang="en-US" sz="20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Ahead</a:t>
            </a:r>
            <a:endParaRPr lang="zh-CN" altLang="en-US" sz="4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 connection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 protocol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zh-CN" altLang="en-US" sz="32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0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598" y="861779"/>
            <a:ext cx="109728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artificial Cochlear </a:t>
            </a:r>
            <a:endParaRPr lang="zh-CN" altLang="en-US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17" y="2004779"/>
            <a:ext cx="4535487" cy="4535487"/>
          </a:xfrm>
        </p:spPr>
      </p:pic>
      <p:sp>
        <p:nvSpPr>
          <p:cNvPr id="7" name="文本框 6"/>
          <p:cNvSpPr txBox="1"/>
          <p:nvPr/>
        </p:nvSpPr>
        <p:spPr>
          <a:xfrm>
            <a:off x="8402855" y="5698156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Bluetooth board</a:t>
            </a:r>
            <a:endParaRPr lang="zh-CN" altLang="en-US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8791" y="1641033"/>
            <a:ext cx="5014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prototype we used in  laboratory.</a:t>
            </a:r>
          </a:p>
          <a:p>
            <a:endParaRPr lang="en-US" altLang="zh-CN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simple architecture of android or IOS mobile device communicated with Bluetooth board</a:t>
            </a:r>
          </a:p>
          <a:p>
            <a:endParaRPr lang="zh-CN" altLang="en-US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35" y="2684597"/>
            <a:ext cx="3628725" cy="362872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 bwMode="auto">
          <a:xfrm>
            <a:off x="6987941" y="3517332"/>
            <a:ext cx="1260910" cy="0"/>
          </a:xfrm>
          <a:prstGeom prst="line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</p:cxnSp>
      <p:sp>
        <p:nvSpPr>
          <p:cNvPr id="13" name="右箭头 12"/>
          <p:cNvSpPr/>
          <p:nvPr/>
        </p:nvSpPr>
        <p:spPr bwMode="auto">
          <a:xfrm flipV="1">
            <a:off x="6987941" y="3517330"/>
            <a:ext cx="1131195" cy="236522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 rot="10800000" flipV="1">
            <a:off x="6986912" y="4778591"/>
            <a:ext cx="1131195" cy="236522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86911" y="3088792"/>
            <a:ext cx="113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command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986911" y="5201085"/>
            <a:ext cx="113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ack</a:t>
            </a:r>
            <a:endParaRPr lang="zh-CN" altLang="en-US" dirty="0"/>
          </a:p>
        </p:txBody>
      </p:sp>
      <p:pic>
        <p:nvPicPr>
          <p:cNvPr id="18" name="图片 1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07" y="2959222"/>
            <a:ext cx="3162463" cy="36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919530"/>
            <a:ext cx="10972800" cy="69751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 connection - setup</a:t>
            </a:r>
            <a:endParaRPr lang="zh-CN" altLang="en-US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2128" y="1848051"/>
            <a:ext cx="10117377" cy="4352825"/>
          </a:xfrm>
        </p:spPr>
        <p:txBody>
          <a:bodyPr/>
          <a:lstStyle/>
          <a:p>
            <a:pPr marL="3738880" lvl="8" indent="0" algn="r">
              <a:buNone/>
            </a:pPr>
            <a:endParaRPr lang="en-US" altLang="zh-CN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r"/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list of all device available </a:t>
            </a:r>
            <a:endParaRPr lang="en-US" altLang="zh-CN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38880" lvl="8" indent="0" algn="r">
              <a:buNone/>
            </a:pPr>
            <a:r>
              <a:rPr lang="en-US" altLang="zh-CN" sz="1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UUID of per device recorded after </a:t>
            </a:r>
          </a:p>
          <a:p>
            <a:pPr marL="3738880" lvl="8" indent="0" algn="r">
              <a:buNone/>
            </a:pPr>
            <a:r>
              <a:rPr lang="en-US" altLang="zh-CN" sz="1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8" algn="r"/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device is selected to pair with</a:t>
            </a:r>
          </a:p>
          <a:p>
            <a:pPr marL="3738880" lvl="8" indent="0" algn="r">
              <a:buNone/>
            </a:pPr>
            <a:endParaRPr lang="en-US" altLang="zh-CN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r"/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 connection setup</a:t>
            </a:r>
          </a:p>
          <a:p>
            <a:pPr marL="3738880" lvl="8" indent="0" algn="r">
              <a:buNone/>
            </a:pPr>
            <a:r>
              <a:rPr lang="en-US" altLang="zh-CN" sz="1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a Bluetooth connection adapter</a:t>
            </a:r>
          </a:p>
          <a:p>
            <a:pPr marL="3738880" lvl="8" indent="0" algn="r">
              <a:buNone/>
            </a:pPr>
            <a:r>
              <a:rPr lang="en-US" altLang="zh-CN" sz="1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ocket is set up</a:t>
            </a:r>
            <a:endParaRPr lang="en-US" altLang="zh-CN" sz="1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38880" lvl="8" indent="0" algn="r">
              <a:buNone/>
            </a:pPr>
            <a:endParaRPr lang="en-US" altLang="zh-CN" sz="1800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r"/>
            <a:r>
              <a:rPr lang="en-US" altLang="zh-CN" sz="1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can be interrupted</a:t>
            </a:r>
            <a:endParaRPr lang="zh-CN" altLang="en-US" sz="16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1237114" y="2008338"/>
            <a:ext cx="5543550" cy="4032250"/>
            <a:chOff x="2600" y="4040"/>
            <a:chExt cx="8729" cy="6350"/>
          </a:xfrm>
        </p:grpSpPr>
        <p:pic>
          <p:nvPicPr>
            <p:cNvPr id="5" name="图片 3" descr="Screenshot_2016-04-24-14-47-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6"/>
            <a:stretch>
              <a:fillRect/>
            </a:stretch>
          </p:blipFill>
          <p:spPr bwMode="auto">
            <a:xfrm>
              <a:off x="7662" y="4040"/>
              <a:ext cx="3667" cy="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4" descr="Screenshot_2016-04-24-14-47-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4"/>
            <a:stretch>
              <a:fillRect/>
            </a:stretch>
          </p:blipFill>
          <p:spPr bwMode="auto">
            <a:xfrm>
              <a:off x="2600" y="4070"/>
              <a:ext cx="3700" cy="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044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919530"/>
            <a:ext cx="109728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 protocol - outline</a:t>
            </a:r>
            <a:endParaRPr lang="zh-CN" altLang="en-US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7" y="1616427"/>
            <a:ext cx="10972800" cy="5065712"/>
          </a:xfrm>
        </p:spPr>
        <p:txBody>
          <a:bodyPr/>
          <a:lstStyle/>
          <a:p>
            <a:r>
              <a:rPr lang="en-US" altLang="zh-CN" sz="2400" b="1" dirty="0" smtClean="0">
                <a:solidFill>
                  <a:srgbClr val="A50021"/>
                </a:solidFill>
              </a:rPr>
              <a:t>GAIA: </a:t>
            </a:r>
            <a:r>
              <a:rPr lang="en-US" altLang="zh-CN" sz="2000" b="1" dirty="0" smtClean="0">
                <a:solidFill>
                  <a:srgbClr val="A50021"/>
                </a:solidFill>
              </a:rPr>
              <a:t>CSR GAIA (Generic Application Interface Architecture) implements an end-to-end, host-agnostic ecosystem supporting host application access to device functionality.</a:t>
            </a:r>
          </a:p>
          <a:p>
            <a:endParaRPr lang="en-US" altLang="zh-CN" sz="2000" b="1" dirty="0">
              <a:solidFill>
                <a:srgbClr val="A50021"/>
              </a:solidFill>
            </a:endParaRPr>
          </a:p>
          <a:p>
            <a:r>
              <a:rPr lang="en-US" altLang="zh-CN" sz="2000" b="1" dirty="0" smtClean="0">
                <a:solidFill>
                  <a:srgbClr val="A50021"/>
                </a:solidFill>
              </a:rPr>
              <a:t>Fixed form defined by GAIA protocol:</a:t>
            </a:r>
          </a:p>
          <a:p>
            <a:endParaRPr lang="en-US" altLang="zh-CN" sz="2000" b="1" dirty="0">
              <a:solidFill>
                <a:srgbClr val="A50021"/>
              </a:solidFill>
            </a:endParaRPr>
          </a:p>
          <a:p>
            <a:endParaRPr lang="en-US" altLang="zh-CN" sz="2000" b="1" dirty="0" smtClean="0">
              <a:solidFill>
                <a:srgbClr val="A50021"/>
              </a:solidFill>
            </a:endParaRPr>
          </a:p>
          <a:p>
            <a:endParaRPr lang="en-US" altLang="zh-CN" sz="2000" b="1" dirty="0">
              <a:solidFill>
                <a:srgbClr val="A50021"/>
              </a:solidFill>
            </a:endParaRPr>
          </a:p>
          <a:p>
            <a:r>
              <a:rPr lang="en-US" altLang="zh-CN" sz="2000" b="1" dirty="0" smtClean="0">
                <a:solidFill>
                  <a:srgbClr val="A50021"/>
                </a:solidFill>
              </a:rPr>
              <a:t>A packet within GAIA form has its parameter in payload given its command form specified with command ID.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33" y="3635517"/>
            <a:ext cx="8203419" cy="123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900280"/>
            <a:ext cx="109728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 protocol - process</a:t>
            </a:r>
            <a:endParaRPr lang="zh-CN" altLang="en-US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7" y="1684420"/>
            <a:ext cx="10771895" cy="4506829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device: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 cipher required information obtained from user interface into GAIA packet, then pass it to Bluetooth board.</a:t>
            </a:r>
            <a:endParaRPr lang="en-US" altLang="zh-CN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decipher packet passed from device, then according to the command ID part adopt different methods.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 corresponding acknowledge packet to device including required message.</a:t>
            </a:r>
            <a:endParaRPr lang="en-US" altLang="zh-CN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0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731838"/>
            <a:ext cx="109728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work</a:t>
            </a:r>
            <a:endParaRPr lang="zh-CN" altLang="en-US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7" y="1759526"/>
            <a:ext cx="10972800" cy="443172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 pair</a:t>
            </a:r>
          </a:p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 communication</a:t>
            </a:r>
          </a:p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 protocol</a:t>
            </a:r>
          </a:p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transfer</a:t>
            </a:r>
          </a:p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 programing</a:t>
            </a:r>
          </a:p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URAT control</a:t>
            </a:r>
          </a:p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register</a:t>
            </a:r>
            <a:endParaRPr lang="en-US" altLang="zh-CN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</a:t>
            </a:r>
          </a:p>
        </p:txBody>
      </p:sp>
    </p:spTree>
    <p:extLst>
      <p:ext uri="{BB962C8B-B14F-4D97-AF65-F5344CB8AC3E}">
        <p14:creationId xmlns:p14="http://schemas.microsoft.com/office/powerpoint/2010/main" val="250046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745692"/>
            <a:ext cx="109728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zh-CN" altLang="en-US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7" y="2313709"/>
            <a:ext cx="10972800" cy="387754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between BLE and Bluetooth</a:t>
            </a:r>
          </a:p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up user community</a:t>
            </a:r>
          </a:p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up IOS Bluetooth adapter</a:t>
            </a:r>
          </a:p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Promising algorithm: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identify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 reduction</a:t>
            </a:r>
          </a:p>
          <a:p>
            <a:pPr marL="0" indent="0">
              <a:buNone/>
            </a:pPr>
            <a:endParaRPr lang="zh-CN" altLang="en-US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0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35927" y="2313709"/>
            <a:ext cx="508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CN" altLang="en-US" sz="40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92436" y="3422073"/>
            <a:ext cx="590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Thanks for watching</a:t>
            </a:r>
            <a:endParaRPr lang="zh-CN" altLang="en-US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96432"/>
      </p:ext>
    </p:extLst>
  </p:cSld>
  <p:clrMapOvr>
    <a:masterClrMapping/>
  </p:clrMapOvr>
</p:sld>
</file>

<file path=ppt/theme/theme1.xml><?xml version="1.0" encoding="utf-8"?>
<a:theme xmlns:a="http://schemas.openxmlformats.org/drawingml/2006/main" name="1_中国发展论坛张杰校长报告070930">
  <a:themeElements>
    <a:clrScheme name="1_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中国发展论坛张杰校长报告070930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1_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454</Words>
  <Application>Microsoft Office PowerPoint</Application>
  <PresentationFormat>宽屏</PresentationFormat>
  <Paragraphs>108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黑体</vt:lpstr>
      <vt:lpstr>宋体</vt:lpstr>
      <vt:lpstr>Arial</vt:lpstr>
      <vt:lpstr>Calibri</vt:lpstr>
      <vt:lpstr>Times New Roman</vt:lpstr>
      <vt:lpstr>Wingdings</vt:lpstr>
      <vt:lpstr>1_中国发展论坛张杰校长报告070930</vt:lpstr>
      <vt:lpstr>Bluetooth Cochlear</vt:lpstr>
      <vt:lpstr>Look Ahead</vt:lpstr>
      <vt:lpstr>Outline of artificial Cochlear </vt:lpstr>
      <vt:lpstr>Bluetooth connection - setup</vt:lpstr>
      <vt:lpstr>GAIA protocol - outline</vt:lpstr>
      <vt:lpstr>GAIA protocol - process</vt:lpstr>
      <vt:lpstr>Current work</vt:lpstr>
      <vt:lpstr>Future work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Bluetooth Cochlear</dc:title>
  <dc:creator>orange chain</dc:creator>
  <cp:lastModifiedBy>orange chain</cp:lastModifiedBy>
  <cp:revision>57</cp:revision>
  <dcterms:created xsi:type="dcterms:W3CDTF">2016-05-26T09:04:33Z</dcterms:created>
  <dcterms:modified xsi:type="dcterms:W3CDTF">2016-05-26T13:59:16Z</dcterms:modified>
</cp:coreProperties>
</file>