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157" autoAdjust="0"/>
  </p:normalViewPr>
  <p:slideViewPr>
    <p:cSldViewPr snapToGrid="0">
      <p:cViewPr varScale="1">
        <p:scale>
          <a:sx n="85" d="100"/>
          <a:sy n="85" d="100"/>
        </p:scale>
        <p:origin x="23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22FB1-38CD-466A-AF41-CE16714AA65B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6CF50-3AD1-4652-9F82-7A36382AE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35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plays</a:t>
            </a:r>
            <a:r>
              <a:rPr lang="en-US" baseline="0" dirty="0"/>
              <a:t> an essential role in our academic search engine. </a:t>
            </a:r>
          </a:p>
          <a:p>
            <a:r>
              <a:rPr lang="en-US" baseline="0" dirty="0"/>
              <a:t>Once we have multiple data source on local, we can establish a unified data store, which is also called data warehouse to guarantee the accuracy and consistency.</a:t>
            </a:r>
          </a:p>
          <a:p>
            <a:r>
              <a:rPr lang="en-US" baseline="0" dirty="0"/>
              <a:t>And then to support the upper layer functions like recommending or analyzing from the theory group.</a:t>
            </a:r>
          </a:p>
          <a:p>
            <a:endParaRPr lang="en-US" dirty="0"/>
          </a:p>
          <a:p>
            <a:r>
              <a:rPr lang="en-US" dirty="0"/>
              <a:t>The</a:t>
            </a:r>
            <a:r>
              <a:rPr lang="en-US" baseline="0" dirty="0"/>
              <a:t> problem is, how to fetch these data from web into our local server?</a:t>
            </a:r>
          </a:p>
          <a:p>
            <a:endParaRPr lang="en-US" baseline="0" dirty="0"/>
          </a:p>
          <a:p>
            <a:r>
              <a:rPr lang="en-US" baseline="0" dirty="0"/>
              <a:t>Two strategy:</a:t>
            </a:r>
          </a:p>
          <a:p>
            <a:r>
              <a:rPr lang="en-US" baseline="0" dirty="0"/>
              <a:t>	1. Aim at specific website, design specific crawler to crawl the data. Drawbacks: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wasteful duplication of effort. So many websites.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2. Crawl papers from google scholar. Drawbacks: Google itself is the biggest crawler on earth.  He knows how to crawl and how to prevent to be crawled 	better than us. Therefore, we are doomed to be blocked.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6CF50-3AD1-4652-9F82-7A36382AE9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06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some famous</a:t>
            </a:r>
            <a:r>
              <a:rPr lang="en-US" baseline="0" dirty="0"/>
              <a:t> open source web crawler such as </a:t>
            </a:r>
            <a:r>
              <a:rPr lang="en-US" baseline="0" dirty="0" err="1"/>
              <a:t>nutch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Nutch</a:t>
            </a:r>
            <a:r>
              <a:rPr lang="en-US" baseline="0" dirty="0"/>
              <a:t> is a well matured, production ready web crawler.</a:t>
            </a:r>
          </a:p>
          <a:p>
            <a:r>
              <a:rPr lang="en-US" baseline="0" dirty="0"/>
              <a:t>And it is great for batch processing.</a:t>
            </a:r>
          </a:p>
          <a:p>
            <a:r>
              <a:rPr lang="en-US" baseline="0" dirty="0"/>
              <a:t>But don’t we use it?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6CF50-3AD1-4652-9F82-7A36382AE9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23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Hadoop Common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provides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common utilities that support the other Hadoop modules.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HDFS is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distributed file system that provides high-throughput access to application data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YARN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framework for job scheduling and cluster resource management.</a:t>
            </a:r>
          </a:p>
          <a:p>
            <a:r>
              <a:rPr lang="en-US" sz="1200" b="1" i="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MapReduce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based on YARN,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parallel processing of large data sets.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Basically, it has two procedure, map and reduce. Map performs filtering and sorting, and reduce performs summary operation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(such as sorting students by first name into queues, one queue for each name)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(such as counting the number of students in each queue, yielding name frequencies)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crawler is not a common scenario of Hadoop. It has zero input, but infinity output. Therefore, most of our work can be done in the map() procedure.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Hadoop is also helpful due to its powerful distribution management.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6CF50-3AD1-4652-9F82-7A36382AE9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64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6CF50-3AD1-4652-9F82-7A36382AE9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6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0F0212-4055-4F71-8FB3-722D4C82BEF1}" type="datetime1">
              <a:rPr lang="en-US" smtClean="0"/>
              <a:t>5/22/2016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2AAB22-596B-4FFE-AE64-D3AC1F6CB3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6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6AB2-8052-4493-A827-11AEEA988629}" type="datetime1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AB22-596B-4FFE-AE64-D3AC1F6CB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3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>
            <a:lvl1pPr>
              <a:defRPr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00D6-8F2C-4144-9BE2-82DBE3B8B3D8}" type="datetime1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AB22-596B-4FFE-AE64-D3AC1F6CB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5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904"/>
          </a:xfrm>
        </p:spPr>
        <p:txBody>
          <a:bodyPr/>
          <a:lstStyle>
            <a:lvl1pPr algn="l"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D4DA-AD40-4E5B-A36D-A9990C766F86}" type="datetime1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AB22-596B-4FFE-AE64-D3AC1F6CB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2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5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026C-8BD7-49C5-AE4C-2F49AFB6A7AA}" type="datetime1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AB22-596B-4FFE-AE64-D3AC1F6CB38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4296729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5122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D7AF-0DAD-4FF5-A7A4-BCB3AB07BA80}" type="datetime1">
              <a:rPr lang="en-US" smtClean="0"/>
              <a:t>5/22/2016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AB22-596B-4FFE-AE64-D3AC1F6CB3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4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F74B-4473-401F-BA71-704DD198F984}" type="datetime1">
              <a:rPr lang="en-US" smtClean="0"/>
              <a:t>5/22/2016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AB22-596B-4FFE-AE64-D3AC1F6CB38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50"/>
            <a:ext cx="4041648" cy="391318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17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25"/>
            <a:ext cx="8229600" cy="16002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D3A9-68A9-4EB6-B17B-330AD21777A2}" type="datetime1">
              <a:rPr lang="en-US" smtClean="0"/>
              <a:t>5/22/2016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AB22-596B-4FFE-AE64-D3AC1F6CB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0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C671-6F96-44D5-B002-CCAAB8097E6E}" type="datetime1">
              <a:rPr lang="en-US" smtClean="0"/>
              <a:t>5/22/2016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AB22-596B-4FFE-AE64-D3AC1F6CB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3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73052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2438402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E99A-68D7-4533-89C9-D231DC09BDA8}" type="datetime1">
              <a:rPr lang="en-US" smtClean="0"/>
              <a:t>5/22/2016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AB22-596B-4FFE-AE64-D3AC1F6CB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7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7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8A92C-1E4D-4774-9D2B-9B1BC237C940}" type="datetime1">
              <a:rPr lang="en-US" smtClean="0"/>
              <a:t>5/22/2016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AB22-596B-4FFE-AE64-D3AC1F6CB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2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AAB5FA42-D7C3-45E2-A1A1-EAE42292E42E}" type="datetime1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2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6356352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522AAB22-596B-4FFE-AE64-D3AC1F6CB38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1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2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43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lnSpc>
          <a:spcPts val="4800"/>
        </a:lnSpc>
        <a:spcBef>
          <a:spcPct val="0"/>
        </a:spcBef>
        <a:buNone/>
        <a:defRPr sz="480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4544536"/>
            <a:ext cx="6400800" cy="163810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Zhen-Feng Shi</a:t>
            </a:r>
          </a:p>
          <a:p>
            <a:r>
              <a:rPr lang="en-US" dirty="0"/>
              <a:t>Search Engine Group</a:t>
            </a:r>
          </a:p>
          <a:p>
            <a:r>
              <a:rPr lang="en-US" dirty="0"/>
              <a:t>Research Center of Intelligent Internet of Things</a:t>
            </a:r>
            <a:r>
              <a:rPr lang="zh-CN" altLang="en-US" dirty="0"/>
              <a:t>（</a:t>
            </a:r>
            <a:r>
              <a:rPr lang="en-US" altLang="zh-CN" dirty="0" err="1"/>
              <a:t>IIoT</a:t>
            </a:r>
            <a:r>
              <a:rPr lang="en-US" altLang="zh-CN" dirty="0"/>
              <a:t>)</a:t>
            </a:r>
          </a:p>
          <a:p>
            <a:r>
              <a:rPr lang="en-US" dirty="0"/>
              <a:t>Department of Electronic Engineering</a:t>
            </a:r>
          </a:p>
          <a:p>
            <a:r>
              <a:rPr lang="en-US" dirty="0"/>
              <a:t>Shanghai </a:t>
            </a:r>
            <a:r>
              <a:rPr lang="en-US" dirty="0" err="1"/>
              <a:t>Jiaotong</a:t>
            </a:r>
            <a:r>
              <a:rPr lang="en-US" dirty="0"/>
              <a:t> Univ.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3419329"/>
          </a:xfrm>
        </p:spPr>
        <p:txBody>
          <a:bodyPr/>
          <a:lstStyle/>
          <a:p>
            <a:r>
              <a:rPr lang="en-US" dirty="0"/>
              <a:t>Hadoop-based</a:t>
            </a:r>
            <a:br>
              <a:rPr lang="en-US" dirty="0"/>
            </a:br>
            <a:r>
              <a:rPr lang="en-US" dirty="0"/>
              <a:t>Distributed</a:t>
            </a:r>
            <a:br>
              <a:rPr lang="en-US" dirty="0"/>
            </a:br>
            <a:r>
              <a:rPr lang="en-US" dirty="0"/>
              <a:t>Web Crawler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2AAB22-596B-4FFE-AE64-D3AC1F6CB3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6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0441"/>
          </a:xfrm>
        </p:spPr>
        <p:txBody>
          <a:bodyPr/>
          <a:lstStyle/>
          <a:p>
            <a:pPr algn="l"/>
            <a:r>
              <a:rPr lang="en-US" dirty="0"/>
              <a:t>Look Ahead</a:t>
            </a:r>
          </a:p>
        </p:txBody>
      </p:sp>
      <p:sp>
        <p:nvSpPr>
          <p:cNvPr id="5" name="流程图: 接点 4"/>
          <p:cNvSpPr/>
          <p:nvPr/>
        </p:nvSpPr>
        <p:spPr>
          <a:xfrm>
            <a:off x="799129" y="2525788"/>
            <a:ext cx="241365" cy="24600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流程图: 接点 5"/>
          <p:cNvSpPr/>
          <p:nvPr/>
        </p:nvSpPr>
        <p:spPr>
          <a:xfrm>
            <a:off x="799129" y="3301748"/>
            <a:ext cx="241365" cy="24600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流程图: 接点 6"/>
          <p:cNvSpPr/>
          <p:nvPr/>
        </p:nvSpPr>
        <p:spPr>
          <a:xfrm>
            <a:off x="799129" y="5035430"/>
            <a:ext cx="241365" cy="24600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文本框 9"/>
          <p:cNvSpPr txBox="1"/>
          <p:nvPr/>
        </p:nvSpPr>
        <p:spPr>
          <a:xfrm>
            <a:off x="1174331" y="1625152"/>
            <a:ext cx="1314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Motivation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174330" y="2492763"/>
            <a:ext cx="3182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Brief Introduction to Hadoop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174326" y="3235295"/>
            <a:ext cx="2758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Distributed Web Crawler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174326" y="4972667"/>
            <a:ext cx="1488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Future Work</a:t>
            </a:r>
          </a:p>
        </p:txBody>
      </p:sp>
      <p:sp>
        <p:nvSpPr>
          <p:cNvPr id="15" name="流程图: 接点 14"/>
          <p:cNvSpPr/>
          <p:nvPr/>
        </p:nvSpPr>
        <p:spPr>
          <a:xfrm>
            <a:off x="799129" y="1686814"/>
            <a:ext cx="241365" cy="24600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流程图: 接点 15"/>
          <p:cNvSpPr/>
          <p:nvPr/>
        </p:nvSpPr>
        <p:spPr>
          <a:xfrm>
            <a:off x="799129" y="4201413"/>
            <a:ext cx="241365" cy="24600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文本框 16"/>
          <p:cNvSpPr txBox="1"/>
          <p:nvPr/>
        </p:nvSpPr>
        <p:spPr>
          <a:xfrm>
            <a:off x="1174326" y="4135444"/>
            <a:ext cx="1610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Work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AB22-596B-4FFE-AE64-D3AC1F6CB3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5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		Academic Search Engine</a:t>
            </a:r>
          </a:p>
        </p:txBody>
      </p:sp>
      <p:sp>
        <p:nvSpPr>
          <p:cNvPr id="4" name="流程图: 接点 3"/>
          <p:cNvSpPr/>
          <p:nvPr/>
        </p:nvSpPr>
        <p:spPr>
          <a:xfrm>
            <a:off x="7019903" y="2648894"/>
            <a:ext cx="241365" cy="24600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流程图: 接点 4"/>
          <p:cNvSpPr/>
          <p:nvPr/>
        </p:nvSpPr>
        <p:spPr>
          <a:xfrm>
            <a:off x="7019903" y="3218654"/>
            <a:ext cx="241365" cy="24600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流程图: 接点 5"/>
          <p:cNvSpPr/>
          <p:nvPr/>
        </p:nvSpPr>
        <p:spPr>
          <a:xfrm>
            <a:off x="7019903" y="3788415"/>
            <a:ext cx="241365" cy="24600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流程图: 接点 6"/>
          <p:cNvSpPr/>
          <p:nvPr/>
        </p:nvSpPr>
        <p:spPr>
          <a:xfrm>
            <a:off x="7019902" y="4355855"/>
            <a:ext cx="241365" cy="24600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流程图: 接点 7"/>
          <p:cNvSpPr/>
          <p:nvPr/>
        </p:nvSpPr>
        <p:spPr>
          <a:xfrm>
            <a:off x="6940996" y="1935246"/>
            <a:ext cx="399180" cy="389896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文本框 8"/>
          <p:cNvSpPr txBox="1"/>
          <p:nvPr/>
        </p:nvSpPr>
        <p:spPr>
          <a:xfrm>
            <a:off x="7395104" y="1960196"/>
            <a:ext cx="1189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Motivation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395103" y="2587231"/>
            <a:ext cx="835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Hadoop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395100" y="3021041"/>
            <a:ext cx="1229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Distributed </a:t>
            </a:r>
          </a:p>
          <a:p>
            <a:r>
              <a:rPr lang="en-US" sz="1400" dirty="0"/>
              <a:t>Web Crawler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395100" y="3731850"/>
            <a:ext cx="1291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Current Work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395101" y="4294098"/>
            <a:ext cx="1198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Future Work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632" y="2029798"/>
            <a:ext cx="3132529" cy="18816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85" y="1889622"/>
            <a:ext cx="3531128" cy="2317566"/>
          </a:xfrm>
          <a:prstGeom prst="rect">
            <a:avLst/>
          </a:prstGeom>
        </p:spPr>
      </p:pic>
      <p:sp>
        <p:nvSpPr>
          <p:cNvPr id="17" name="右箭头 16"/>
          <p:cNvSpPr/>
          <p:nvPr/>
        </p:nvSpPr>
        <p:spPr>
          <a:xfrm>
            <a:off x="1672453" y="1843903"/>
            <a:ext cx="1530317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748" y="4199899"/>
            <a:ext cx="2191441" cy="1599835"/>
          </a:xfrm>
          <a:prstGeom prst="rect">
            <a:avLst/>
          </a:prstGeom>
        </p:spPr>
      </p:pic>
      <p:sp>
        <p:nvSpPr>
          <p:cNvPr id="20" name="右箭头 19"/>
          <p:cNvSpPr/>
          <p:nvPr/>
        </p:nvSpPr>
        <p:spPr>
          <a:xfrm>
            <a:off x="4379981" y="4666542"/>
            <a:ext cx="1027858" cy="299433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94" y="4319806"/>
            <a:ext cx="657407" cy="1292338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36847" y="5473645"/>
            <a:ext cx="5229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IEEE</a:t>
            </a:r>
          </a:p>
        </p:txBody>
      </p:sp>
      <p:sp>
        <p:nvSpPr>
          <p:cNvPr id="23" name="右箭头 22"/>
          <p:cNvSpPr/>
          <p:nvPr/>
        </p:nvSpPr>
        <p:spPr>
          <a:xfrm rot="10800000">
            <a:off x="1275053" y="4666540"/>
            <a:ext cx="1035543" cy="299433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文本框 24"/>
          <p:cNvSpPr txBox="1"/>
          <p:nvPr/>
        </p:nvSpPr>
        <p:spPr>
          <a:xfrm>
            <a:off x="2505155" y="4563241"/>
            <a:ext cx="1816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Fetch Data?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779172" y="5940533"/>
            <a:ext cx="356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Systematic Crawler</a:t>
            </a:r>
          </a:p>
        </p:txBody>
      </p:sp>
      <p:sp>
        <p:nvSpPr>
          <p:cNvPr id="30" name="右箭头 29"/>
          <p:cNvSpPr/>
          <p:nvPr/>
        </p:nvSpPr>
        <p:spPr>
          <a:xfrm rot="5400000">
            <a:off x="2932136" y="5380212"/>
            <a:ext cx="821208" cy="299433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AB22-596B-4FFE-AE64-D3AC1F6CB3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7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23" grpId="0" animBg="1"/>
      <p:bldP spid="25" grpId="0"/>
      <p:bldP spid="29" grpId="0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2"/>
            <a:ext cx="6028660" cy="4525963"/>
          </a:xfrm>
        </p:spPr>
        <p:txBody>
          <a:bodyPr/>
          <a:lstStyle/>
          <a:p>
            <a:r>
              <a:rPr lang="en-US" dirty="0"/>
              <a:t>Why not </a:t>
            </a:r>
            <a:r>
              <a:rPr lang="en-US" dirty="0" err="1"/>
              <a:t>Nutch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A well matured, production ready Web crawler</a:t>
            </a:r>
          </a:p>
          <a:p>
            <a:pPr lvl="1"/>
            <a:r>
              <a:rPr lang="en-US" dirty="0"/>
              <a:t>Great for batch processing</a:t>
            </a:r>
          </a:p>
          <a:p>
            <a:pPr lvl="1"/>
            <a:endParaRPr lang="en-US" dirty="0"/>
          </a:p>
          <a:p>
            <a:r>
              <a:rPr lang="en-US" dirty="0"/>
              <a:t>Two thirds of the system is designed for search engine</a:t>
            </a:r>
          </a:p>
          <a:p>
            <a:pPr lvl="1"/>
            <a:r>
              <a:rPr lang="en-US" dirty="0"/>
              <a:t>No helpful to accurate extraction</a:t>
            </a:r>
          </a:p>
          <a:p>
            <a:pPr lvl="1"/>
            <a:r>
              <a:rPr lang="en-US" dirty="0"/>
              <a:t>Instead of the title of HTML, we need</a:t>
            </a:r>
          </a:p>
          <a:p>
            <a:pPr lvl="2"/>
            <a:r>
              <a:rPr lang="en-US" dirty="0"/>
              <a:t>Paper titles, authors, abstracts, DOI, </a:t>
            </a:r>
            <a:r>
              <a:rPr lang="en-US" dirty="0" err="1"/>
              <a:t>etc</a:t>
            </a:r>
            <a:r>
              <a:rPr lang="en-US" dirty="0"/>
              <a:t>… </a:t>
            </a:r>
          </a:p>
          <a:p>
            <a:pPr lvl="2"/>
            <a:endParaRPr lang="en-US" dirty="0"/>
          </a:p>
          <a:p>
            <a:r>
              <a:rPr lang="en-US" dirty="0"/>
              <a:t>Secondary development  </a:t>
            </a:r>
          </a:p>
          <a:p>
            <a:pPr marL="0" indent="0">
              <a:buNone/>
            </a:pPr>
            <a:r>
              <a:rPr lang="en-US" dirty="0"/>
              <a:t>	== Complete destruction</a:t>
            </a:r>
          </a:p>
        </p:txBody>
      </p:sp>
      <p:sp>
        <p:nvSpPr>
          <p:cNvPr id="4" name="流程图: 接点 3"/>
          <p:cNvSpPr/>
          <p:nvPr/>
        </p:nvSpPr>
        <p:spPr>
          <a:xfrm>
            <a:off x="7019903" y="2648894"/>
            <a:ext cx="241365" cy="24600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流程图: 接点 4"/>
          <p:cNvSpPr/>
          <p:nvPr/>
        </p:nvSpPr>
        <p:spPr>
          <a:xfrm>
            <a:off x="7019903" y="3218654"/>
            <a:ext cx="241365" cy="24600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流程图: 接点 5"/>
          <p:cNvSpPr/>
          <p:nvPr/>
        </p:nvSpPr>
        <p:spPr>
          <a:xfrm>
            <a:off x="7019903" y="3788415"/>
            <a:ext cx="241365" cy="24600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流程图: 接点 6"/>
          <p:cNvSpPr/>
          <p:nvPr/>
        </p:nvSpPr>
        <p:spPr>
          <a:xfrm>
            <a:off x="7019902" y="4355855"/>
            <a:ext cx="241365" cy="24600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流程图: 接点 7"/>
          <p:cNvSpPr/>
          <p:nvPr/>
        </p:nvSpPr>
        <p:spPr>
          <a:xfrm>
            <a:off x="6940996" y="1935246"/>
            <a:ext cx="399180" cy="389896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文本框 8"/>
          <p:cNvSpPr txBox="1"/>
          <p:nvPr/>
        </p:nvSpPr>
        <p:spPr>
          <a:xfrm>
            <a:off x="7395104" y="1960196"/>
            <a:ext cx="1189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Motivation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395103" y="2587231"/>
            <a:ext cx="835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Hadoop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395100" y="3021041"/>
            <a:ext cx="1229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Distributed </a:t>
            </a:r>
          </a:p>
          <a:p>
            <a:r>
              <a:rPr lang="en-US" sz="1400" dirty="0"/>
              <a:t>Web Crawler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395100" y="3731850"/>
            <a:ext cx="1291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Current Work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395101" y="4294098"/>
            <a:ext cx="1198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Future Work</a:t>
            </a:r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AB22-596B-4FFE-AE64-D3AC1F6CB3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内容占位符 1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19" y="353216"/>
            <a:ext cx="3014685" cy="828681"/>
          </a:xfrm>
        </p:spPr>
      </p:pic>
      <p:sp>
        <p:nvSpPr>
          <p:cNvPr id="4" name="流程图: 接点 3"/>
          <p:cNvSpPr/>
          <p:nvPr/>
        </p:nvSpPr>
        <p:spPr>
          <a:xfrm>
            <a:off x="7019901" y="2036183"/>
            <a:ext cx="241365" cy="24600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流程图: 接点 4"/>
          <p:cNvSpPr/>
          <p:nvPr/>
        </p:nvSpPr>
        <p:spPr>
          <a:xfrm>
            <a:off x="7019903" y="3218654"/>
            <a:ext cx="241365" cy="24600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流程图: 接点 5"/>
          <p:cNvSpPr/>
          <p:nvPr/>
        </p:nvSpPr>
        <p:spPr>
          <a:xfrm>
            <a:off x="7019903" y="3788415"/>
            <a:ext cx="241365" cy="24600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流程图: 接点 6"/>
          <p:cNvSpPr/>
          <p:nvPr/>
        </p:nvSpPr>
        <p:spPr>
          <a:xfrm>
            <a:off x="7019902" y="4355855"/>
            <a:ext cx="241365" cy="24600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流程图: 接点 7"/>
          <p:cNvSpPr/>
          <p:nvPr/>
        </p:nvSpPr>
        <p:spPr>
          <a:xfrm>
            <a:off x="6940994" y="2555474"/>
            <a:ext cx="399180" cy="389896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文本框 8"/>
          <p:cNvSpPr txBox="1"/>
          <p:nvPr/>
        </p:nvSpPr>
        <p:spPr>
          <a:xfrm>
            <a:off x="7395100" y="2581145"/>
            <a:ext cx="931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Hadoop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395100" y="1992244"/>
            <a:ext cx="1064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Motivation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395100" y="3021041"/>
            <a:ext cx="1229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Distributed </a:t>
            </a:r>
          </a:p>
          <a:p>
            <a:r>
              <a:rPr lang="en-US" sz="1400" dirty="0"/>
              <a:t>Web Crawler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395100" y="3731850"/>
            <a:ext cx="1291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Current Work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395101" y="4294098"/>
            <a:ext cx="1198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Future Work</a:t>
            </a:r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open-source software </a:t>
            </a:r>
          </a:p>
          <a:p>
            <a:pPr lvl="1"/>
            <a:r>
              <a:rPr lang="en-US" dirty="0"/>
              <a:t>Reliable, scalable, distributed computing</a:t>
            </a:r>
          </a:p>
          <a:p>
            <a:pPr lvl="1"/>
            <a:endParaRPr lang="en-US" dirty="0"/>
          </a:p>
          <a:p>
            <a:r>
              <a:rPr lang="en-US" dirty="0"/>
              <a:t>Four modules</a:t>
            </a:r>
          </a:p>
          <a:p>
            <a:pPr lvl="1"/>
            <a:r>
              <a:rPr lang="en-US" dirty="0"/>
              <a:t>Hadoop Common</a:t>
            </a:r>
          </a:p>
          <a:p>
            <a:pPr lvl="1"/>
            <a:r>
              <a:rPr lang="en-US" dirty="0"/>
              <a:t>Hadoop Distributed File System (</a:t>
            </a:r>
            <a:r>
              <a:rPr lang="en-US" b="1" dirty="0"/>
              <a:t>HDFS</a:t>
            </a:r>
            <a:r>
              <a:rPr lang="en-US" dirty="0"/>
              <a:t>™)</a:t>
            </a:r>
          </a:p>
          <a:p>
            <a:pPr lvl="1"/>
            <a:r>
              <a:rPr lang="en-US" dirty="0"/>
              <a:t>Hadoop YARN</a:t>
            </a:r>
          </a:p>
          <a:p>
            <a:pPr lvl="1"/>
            <a:r>
              <a:rPr lang="en-US" b="1" dirty="0"/>
              <a:t>Hadoop MapReduce</a:t>
            </a:r>
          </a:p>
          <a:p>
            <a:pPr lvl="2"/>
            <a:r>
              <a:rPr lang="en-US" dirty="0"/>
              <a:t>Map()</a:t>
            </a:r>
            <a:r>
              <a:rPr lang="en-US" b="1" dirty="0"/>
              <a:t>	</a:t>
            </a:r>
            <a:r>
              <a:rPr lang="en-US" dirty="0"/>
              <a:t>-- filtering and sorting</a:t>
            </a:r>
            <a:endParaRPr lang="en-US" b="1" dirty="0"/>
          </a:p>
          <a:p>
            <a:pPr lvl="2"/>
            <a:r>
              <a:rPr lang="en-US" dirty="0"/>
              <a:t>Reduce() --</a:t>
            </a:r>
            <a:r>
              <a:rPr lang="en-US" b="1" dirty="0"/>
              <a:t> </a:t>
            </a:r>
            <a:r>
              <a:rPr lang="en-US" dirty="0"/>
              <a:t>summary operation</a:t>
            </a:r>
          </a:p>
          <a:p>
            <a:pPr lvl="2"/>
            <a:endParaRPr lang="en-US" b="1" dirty="0"/>
          </a:p>
          <a:p>
            <a:r>
              <a:rPr lang="en-US" dirty="0"/>
              <a:t>Web Crawler -- Not a common application of Hadoop</a:t>
            </a:r>
          </a:p>
          <a:p>
            <a:pPr lvl="1"/>
            <a:r>
              <a:rPr lang="en-US" dirty="0"/>
              <a:t>Zero input, infinity output</a:t>
            </a:r>
          </a:p>
          <a:p>
            <a:pPr lvl="1"/>
            <a:r>
              <a:rPr lang="en-US" dirty="0"/>
              <a:t>Most of works done in Map()</a:t>
            </a:r>
          </a:p>
          <a:p>
            <a:pPr lvl="2"/>
            <a:endParaRPr lang="en-US" b="1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AB22-596B-4FFE-AE64-D3AC1F6CB3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9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Web Crawler</a:t>
            </a:r>
          </a:p>
        </p:txBody>
      </p:sp>
      <p:sp>
        <p:nvSpPr>
          <p:cNvPr id="4" name="流程图: 接点 3"/>
          <p:cNvSpPr/>
          <p:nvPr/>
        </p:nvSpPr>
        <p:spPr>
          <a:xfrm>
            <a:off x="7019903" y="2648894"/>
            <a:ext cx="241365" cy="24600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流程图: 接点 4"/>
          <p:cNvSpPr/>
          <p:nvPr/>
        </p:nvSpPr>
        <p:spPr>
          <a:xfrm>
            <a:off x="7019902" y="2064220"/>
            <a:ext cx="241365" cy="24600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流程图: 接点 5"/>
          <p:cNvSpPr/>
          <p:nvPr/>
        </p:nvSpPr>
        <p:spPr>
          <a:xfrm>
            <a:off x="7019903" y="3788415"/>
            <a:ext cx="241365" cy="24600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流程图: 接点 6"/>
          <p:cNvSpPr/>
          <p:nvPr/>
        </p:nvSpPr>
        <p:spPr>
          <a:xfrm>
            <a:off x="7019902" y="4355855"/>
            <a:ext cx="241365" cy="24600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流程图: 接点 7"/>
          <p:cNvSpPr/>
          <p:nvPr/>
        </p:nvSpPr>
        <p:spPr>
          <a:xfrm>
            <a:off x="6950676" y="3117532"/>
            <a:ext cx="399180" cy="389896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文本框 8"/>
          <p:cNvSpPr txBox="1"/>
          <p:nvPr/>
        </p:nvSpPr>
        <p:spPr>
          <a:xfrm>
            <a:off x="7395100" y="3021041"/>
            <a:ext cx="1379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Distributed</a:t>
            </a:r>
          </a:p>
          <a:p>
            <a:r>
              <a:rPr lang="en-US" sz="1600" dirty="0">
                <a:solidFill>
                  <a:schemeClr val="accent2"/>
                </a:solidFill>
              </a:rPr>
              <a:t>Web Crawler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395103" y="2587231"/>
            <a:ext cx="835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Hadoop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395100" y="2031980"/>
            <a:ext cx="1064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Motivation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395100" y="3731850"/>
            <a:ext cx="1291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Current Work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395101" y="4294098"/>
            <a:ext cx="1198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Future Work</a:t>
            </a:r>
          </a:p>
        </p:txBody>
      </p:sp>
      <p:pic>
        <p:nvPicPr>
          <p:cNvPr id="17" name="内容占位符 1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0" y="1232647"/>
            <a:ext cx="6668824" cy="4837789"/>
          </a:xfrm>
        </p:spPr>
      </p:pic>
      <p:sp>
        <p:nvSpPr>
          <p:cNvPr id="18" name="文本框 17"/>
          <p:cNvSpPr txBox="1"/>
          <p:nvPr/>
        </p:nvSpPr>
        <p:spPr>
          <a:xfrm>
            <a:off x="519143" y="1809298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IEEE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19143" y="2741119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ACM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59281" y="3701072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MAG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95348" y="4516422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Arxiv</a:t>
            </a:r>
            <a:endParaRPr 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2708286" y="1344193"/>
            <a:ext cx="69762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Crawled</a:t>
            </a:r>
          </a:p>
          <a:p>
            <a:pPr algn="ctr"/>
            <a:r>
              <a:rPr lang="en-US" sz="1050" dirty="0"/>
              <a:t>List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854185" y="5779329"/>
            <a:ext cx="918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/</a:t>
            </a:r>
            <a:r>
              <a:rPr lang="en-US" sz="1100" b="1" dirty="0"/>
              <a:t>Processing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106859" y="2308754"/>
            <a:ext cx="8242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Processing</a:t>
            </a:r>
          </a:p>
          <a:p>
            <a:pPr algn="ctr"/>
            <a:r>
              <a:rPr lang="en-US" sz="1050" dirty="0"/>
              <a:t>Node 1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106858" y="3110451"/>
            <a:ext cx="8242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Processing</a:t>
            </a:r>
          </a:p>
          <a:p>
            <a:pPr algn="ctr"/>
            <a:r>
              <a:rPr lang="en-US" sz="1050" dirty="0"/>
              <a:t>Node 2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106858" y="3862655"/>
            <a:ext cx="8242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Processing</a:t>
            </a:r>
          </a:p>
          <a:p>
            <a:pPr algn="ctr"/>
            <a:r>
              <a:rPr lang="en-US" sz="1050" dirty="0"/>
              <a:t>Node N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957634" y="2040068"/>
            <a:ext cx="28965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Watch Dog(Job Scheduler)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228203" y="2031980"/>
            <a:ext cx="461665" cy="30237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b="1" dirty="0"/>
              <a:t>Data Warehouse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AB22-596B-4FFE-AE64-D3AC1F6CB3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5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Work</a:t>
            </a:r>
          </a:p>
        </p:txBody>
      </p:sp>
      <p:pic>
        <p:nvPicPr>
          <p:cNvPr id="14" name="内容占位符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315" y="1748263"/>
            <a:ext cx="2027038" cy="1520279"/>
          </a:xfrm>
        </p:spPr>
      </p:pic>
      <p:sp>
        <p:nvSpPr>
          <p:cNvPr id="4" name="流程图: 接点 3"/>
          <p:cNvSpPr/>
          <p:nvPr/>
        </p:nvSpPr>
        <p:spPr>
          <a:xfrm>
            <a:off x="7019903" y="2648894"/>
            <a:ext cx="241365" cy="24600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流程图: 接点 4"/>
          <p:cNvSpPr/>
          <p:nvPr/>
        </p:nvSpPr>
        <p:spPr>
          <a:xfrm>
            <a:off x="7019902" y="2064220"/>
            <a:ext cx="241365" cy="24600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流程图: 接点 5"/>
          <p:cNvSpPr/>
          <p:nvPr/>
        </p:nvSpPr>
        <p:spPr>
          <a:xfrm>
            <a:off x="7019903" y="3203231"/>
            <a:ext cx="241365" cy="24600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流程图: 接点 6"/>
          <p:cNvSpPr/>
          <p:nvPr/>
        </p:nvSpPr>
        <p:spPr>
          <a:xfrm>
            <a:off x="7019902" y="4355855"/>
            <a:ext cx="241365" cy="24600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流程图: 接点 7"/>
          <p:cNvSpPr/>
          <p:nvPr/>
        </p:nvSpPr>
        <p:spPr>
          <a:xfrm>
            <a:off x="6940994" y="3701810"/>
            <a:ext cx="399180" cy="389896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395100" y="3722812"/>
            <a:ext cx="1453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Current Work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395103" y="2587231"/>
            <a:ext cx="835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Hadoop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395100" y="2031980"/>
            <a:ext cx="1064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Motivation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395100" y="3059240"/>
            <a:ext cx="1229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Distributed</a:t>
            </a:r>
          </a:p>
          <a:p>
            <a:r>
              <a:rPr lang="en-US" sz="1400" dirty="0"/>
              <a:t>Web Crawler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395100" y="4324969"/>
            <a:ext cx="1198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Future Work</a:t>
            </a:r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457200" y="1600201"/>
            <a:ext cx="8229600" cy="48590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Cluster with Hadoop</a:t>
            </a:r>
          </a:p>
          <a:p>
            <a:pPr lvl="1"/>
            <a:r>
              <a:rPr lang="en-US" dirty="0"/>
              <a:t>One master</a:t>
            </a:r>
          </a:p>
          <a:p>
            <a:pPr lvl="1"/>
            <a:r>
              <a:rPr lang="en-US" dirty="0"/>
              <a:t>Two Slaves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running crawler on Hadoop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Efficiency Comparison</a:t>
            </a:r>
          </a:p>
          <a:p>
            <a:pPr lvl="1"/>
            <a:r>
              <a:rPr lang="en-US" dirty="0"/>
              <a:t>2 Cores + multi thread : 1.92 paper / sec</a:t>
            </a:r>
          </a:p>
          <a:p>
            <a:pPr lvl="1"/>
            <a:r>
              <a:rPr lang="en-US" dirty="0"/>
              <a:t>Hadoop : 6.5 paper / sec</a:t>
            </a:r>
          </a:p>
          <a:p>
            <a:r>
              <a:rPr lang="en-US" dirty="0"/>
              <a:t>Production</a:t>
            </a:r>
          </a:p>
          <a:p>
            <a:pPr lvl="1"/>
            <a:r>
              <a:rPr lang="en-US" dirty="0" err="1"/>
              <a:t>CiNii</a:t>
            </a:r>
            <a:r>
              <a:rPr lang="en-US" dirty="0"/>
              <a:t> Articles: 1 million papers</a:t>
            </a:r>
          </a:p>
          <a:p>
            <a:pPr lvl="1"/>
            <a:r>
              <a:rPr lang="en-US" dirty="0"/>
              <a:t>ERIC: 1.3 million papers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61" y="3637408"/>
            <a:ext cx="6428691" cy="718447"/>
          </a:xfrm>
          <a:prstGeom prst="rect">
            <a:avLst/>
          </a:prstGeom>
        </p:spPr>
      </p:pic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AB22-596B-4FFE-AE64-D3AC1F6CB3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7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sources</a:t>
            </a:r>
          </a:p>
          <a:p>
            <a:pPr lvl="1"/>
            <a:r>
              <a:rPr lang="en-US" dirty="0"/>
              <a:t>SAO/NASA</a:t>
            </a:r>
          </a:p>
          <a:p>
            <a:pPr lvl="1"/>
            <a:r>
              <a:rPr lang="en-US" dirty="0"/>
              <a:t>Europe PMC</a:t>
            </a:r>
          </a:p>
          <a:p>
            <a:pPr lvl="1"/>
            <a:r>
              <a:rPr lang="en-US" dirty="0" err="1"/>
              <a:t>CiteSeerX</a:t>
            </a:r>
            <a:endParaRPr lang="en-US" dirty="0"/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  <a:p>
            <a:r>
              <a:rPr lang="en-US" dirty="0"/>
              <a:t>Automation and Surveillance</a:t>
            </a:r>
          </a:p>
          <a:p>
            <a:pPr lvl="1"/>
            <a:r>
              <a:rPr lang="en-US" dirty="0"/>
              <a:t>Few intervention</a:t>
            </a:r>
          </a:p>
          <a:p>
            <a:pPr lvl="1"/>
            <a:r>
              <a:rPr lang="en-US" dirty="0"/>
              <a:t>Always up to dat</a:t>
            </a:r>
            <a:r>
              <a:rPr lang="en-US" altLang="zh-CN" dirty="0"/>
              <a:t>e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流程图: 接点 3"/>
          <p:cNvSpPr/>
          <p:nvPr/>
        </p:nvSpPr>
        <p:spPr>
          <a:xfrm>
            <a:off x="7019903" y="2648894"/>
            <a:ext cx="241365" cy="24600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流程图: 接点 4"/>
          <p:cNvSpPr/>
          <p:nvPr/>
        </p:nvSpPr>
        <p:spPr>
          <a:xfrm>
            <a:off x="7019902" y="2064220"/>
            <a:ext cx="241365" cy="24600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流程图: 接点 5"/>
          <p:cNvSpPr/>
          <p:nvPr/>
        </p:nvSpPr>
        <p:spPr>
          <a:xfrm>
            <a:off x="7019903" y="3203231"/>
            <a:ext cx="241365" cy="24600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流程图: 接点 6"/>
          <p:cNvSpPr/>
          <p:nvPr/>
        </p:nvSpPr>
        <p:spPr>
          <a:xfrm>
            <a:off x="7019902" y="3757568"/>
            <a:ext cx="241365" cy="24600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流程图: 接点 7"/>
          <p:cNvSpPr/>
          <p:nvPr/>
        </p:nvSpPr>
        <p:spPr>
          <a:xfrm>
            <a:off x="6940994" y="4254848"/>
            <a:ext cx="399180" cy="389896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395100" y="4275850"/>
            <a:ext cx="13429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Future Work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395103" y="2587231"/>
            <a:ext cx="835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Hadoop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395100" y="2031980"/>
            <a:ext cx="1064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Motivation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395100" y="3059240"/>
            <a:ext cx="1229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Distributed</a:t>
            </a:r>
          </a:p>
          <a:p>
            <a:r>
              <a:rPr lang="en-US" sz="1400" dirty="0"/>
              <a:t>Web Crawler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395100" y="3703924"/>
            <a:ext cx="1291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Current Work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536" y="4003575"/>
            <a:ext cx="2800370" cy="2571769"/>
          </a:xfrm>
          <a:prstGeom prst="rect">
            <a:avLst/>
          </a:prstGeom>
        </p:spPr>
      </p:pic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AB22-596B-4FFE-AE64-D3AC1F6CB3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680808"/>
          </a:xfrm>
        </p:spPr>
        <p:txBody>
          <a:bodyPr/>
          <a:lstStyle/>
          <a:p>
            <a:pPr algn="ctr"/>
            <a:r>
              <a:rPr lang="en-US" sz="7200" dirty="0"/>
              <a:t>Thanks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4126403"/>
            <a:ext cx="8229600" cy="199976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Q&amp;A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AB22-596B-4FFE-AE64-D3AC1F6CB3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3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adem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ademic" id="{1976751A-F3DB-40C9-8999-8B5D9A0D12A1}" vid="{811381BD-6F86-45B7-80A8-E28F521A0730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Academic</Template>
  <TotalTime>330</TotalTime>
  <Words>449</Words>
  <Application>Microsoft Office PowerPoint</Application>
  <PresentationFormat>全屏显示(4:3)</PresentationFormat>
  <Paragraphs>157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等线</vt:lpstr>
      <vt:lpstr>宋体</vt:lpstr>
      <vt:lpstr>Arial</vt:lpstr>
      <vt:lpstr>Calibri</vt:lpstr>
      <vt:lpstr>Century Gothic</vt:lpstr>
      <vt:lpstr>Courier New</vt:lpstr>
      <vt:lpstr>Palatino Linotype</vt:lpstr>
      <vt:lpstr>Academic</vt:lpstr>
      <vt:lpstr>Hadoop-based Distributed Web Crawler</vt:lpstr>
      <vt:lpstr>Look Ahead</vt:lpstr>
      <vt:lpstr>Motivation</vt:lpstr>
      <vt:lpstr>Motivation</vt:lpstr>
      <vt:lpstr>PowerPoint 演示文稿</vt:lpstr>
      <vt:lpstr>Distributed Web Crawler</vt:lpstr>
      <vt:lpstr>Current Work</vt:lpstr>
      <vt:lpstr>Future Work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Hadoop-based Distributed Search Engine</dc:title>
  <dc:creator>Zhenfeng Shi</dc:creator>
  <cp:lastModifiedBy>Zhenfeng Shi</cp:lastModifiedBy>
  <cp:revision>52</cp:revision>
  <dcterms:created xsi:type="dcterms:W3CDTF">2016-05-16T14:43:31Z</dcterms:created>
  <dcterms:modified xsi:type="dcterms:W3CDTF">2016-05-22T13:33:37Z</dcterms:modified>
</cp:coreProperties>
</file>