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90" r:id="rId4"/>
    <p:sldId id="291" r:id="rId5"/>
    <p:sldId id="292" r:id="rId6"/>
    <p:sldId id="293" r:id="rId7"/>
    <p:sldId id="287" r:id="rId8"/>
    <p:sldId id="295" r:id="rId9"/>
    <p:sldId id="296" r:id="rId10"/>
    <p:sldId id="297" r:id="rId11"/>
    <p:sldId id="298" r:id="rId12"/>
    <p:sldId id="299" r:id="rId13"/>
    <p:sldId id="300" r:id="rId14"/>
    <p:sldId id="289" r:id="rId15"/>
    <p:sldId id="301" r:id="rId16"/>
    <p:sldId id="302" r:id="rId17"/>
    <p:sldId id="280" r:id="rId18"/>
    <p:sldId id="282" r:id="rId19"/>
  </p:sldIdLst>
  <p:sldSz cx="7620000" cy="5715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76" autoAdjust="0"/>
  </p:normalViewPr>
  <p:slideViewPr>
    <p:cSldViewPr>
      <p:cViewPr varScale="1">
        <p:scale>
          <a:sx n="100" d="100"/>
          <a:sy n="100" d="100"/>
        </p:scale>
        <p:origin x="1267" y="62"/>
      </p:cViewPr>
      <p:guideLst>
        <p:guide orient="horz" pos="1800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fld id="{968DA961-9BE5-4D2D-8B6C-AC17F3A30000}" type="datetime1">
              <a:rPr lang="zh-CN" altLang="en-US"/>
              <a:pPr>
                <a:defRPr/>
              </a:pPr>
              <a:t>16/06/08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fld id="{C1E84137-AA62-4D5B-B082-74B5D95855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797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C4F6D2-3410-4CA8-B824-BC77DA95A405}" type="datetime1">
              <a:rPr lang="zh-CN" altLang="en-US"/>
              <a:pPr>
                <a:defRPr/>
              </a:pPr>
              <a:t>16/06/08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>
                <a:ea typeface="+mn-ea"/>
              </a:rPr>
              <a:t>单击此处编辑母版文本样式</a:t>
            </a:r>
          </a:p>
          <a:p>
            <a:pPr>
              <a:defRPr/>
            </a:pPr>
            <a:r>
              <a:rPr lang="zh-CN" altLang="zh-CN" smtClean="0">
                <a:ea typeface="+mn-ea"/>
              </a:rPr>
              <a:t>第二级</a:t>
            </a:r>
          </a:p>
          <a:p>
            <a:pPr>
              <a:defRPr/>
            </a:pPr>
            <a:r>
              <a:rPr lang="zh-CN" altLang="zh-CN" smtClean="0">
                <a:ea typeface="+mn-ea"/>
              </a:rPr>
              <a:t>第三级</a:t>
            </a:r>
          </a:p>
          <a:p>
            <a:pPr>
              <a:defRPr/>
            </a:pPr>
            <a:r>
              <a:rPr lang="zh-CN" altLang="zh-CN" smtClean="0">
                <a:ea typeface="+mn-ea"/>
              </a:rPr>
              <a:t>第四级</a:t>
            </a:r>
          </a:p>
          <a:p>
            <a:pPr>
              <a:defRPr/>
            </a:pPr>
            <a:r>
              <a:rPr lang="zh-CN" altLang="zh-CN" smtClean="0">
                <a:ea typeface="+mn-ea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C679304-EDF3-4388-B228-1EC64C91C3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0490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Hello everyone.</a:t>
            </a:r>
            <a:r>
              <a:rPr lang="en-US" altLang="zh-CN" baseline="0" dirty="0" smtClean="0"/>
              <a:t> Today I’ll talk about my work in this semester, which is about pedometer.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BC4F6D2-3410-4CA8-B824-BC77DA95A405}" type="datetime1">
              <a:rPr lang="zh-CN" altLang="en-US" smtClean="0"/>
              <a:pPr>
                <a:defRPr/>
              </a:pPr>
              <a:t>16/06/08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79304-EDF3-4388-B228-1EC64C91C34C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22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2147483647"/>
            <a:ext cx="433388" cy="325438"/>
          </a:xfrm>
        </p:spPr>
      </p:sp>
      <p:sp>
        <p:nvSpPr>
          <p:cNvPr id="921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816449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2147483647"/>
            <a:ext cx="433388" cy="325438"/>
          </a:xfrm>
        </p:spPr>
      </p:sp>
      <p:sp>
        <p:nvSpPr>
          <p:cNvPr id="921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375522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2147483647"/>
            <a:ext cx="433388" cy="325438"/>
          </a:xfrm>
        </p:spPr>
      </p:sp>
      <p:sp>
        <p:nvSpPr>
          <p:cNvPr id="921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068241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2147483647"/>
            <a:ext cx="433388" cy="325438"/>
          </a:xfrm>
        </p:spPr>
      </p:sp>
      <p:sp>
        <p:nvSpPr>
          <p:cNvPr id="921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11082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2147483647"/>
            <a:ext cx="433388" cy="325438"/>
          </a:xfrm>
        </p:spPr>
      </p:sp>
      <p:sp>
        <p:nvSpPr>
          <p:cNvPr id="921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531772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I’ll introduce</a:t>
            </a:r>
            <a:r>
              <a:rPr lang="en-US" altLang="zh-CN" baseline="0" dirty="0" smtClean="0"/>
              <a:t> my work in three parts, which are: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BC4F6D2-3410-4CA8-B824-BC77DA95A405}" type="datetime1">
              <a:rPr lang="zh-CN" altLang="en-US" smtClean="0"/>
              <a:pPr>
                <a:defRPr/>
              </a:pPr>
              <a:t>16/06/08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79304-EDF3-4388-B228-1EC64C91C34C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65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2147483647"/>
            <a:ext cx="433388" cy="325438"/>
          </a:xfrm>
        </p:spPr>
      </p:sp>
      <p:sp>
        <p:nvSpPr>
          <p:cNvPr id="921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zh-CN" dirty="0" smtClean="0"/>
              <a:t>First,</a:t>
            </a:r>
            <a:r>
              <a:rPr lang="en-US" altLang="zh-CN" baseline="0" dirty="0" smtClean="0"/>
              <a:t> let me introduce the previous work that’s done by </a:t>
            </a:r>
            <a:r>
              <a:rPr lang="en-US" altLang="zh-CN" baseline="0" dirty="0" err="1" smtClean="0"/>
              <a:t>Zhangjialu</a:t>
            </a:r>
            <a:r>
              <a:rPr lang="en-US" altLang="zh-CN" baseline="0" dirty="0" smtClean="0"/>
              <a:t> et al.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5201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2147483647"/>
            <a:ext cx="433388" cy="325438"/>
          </a:xfrm>
        </p:spPr>
      </p:sp>
      <p:sp>
        <p:nvSpPr>
          <p:cNvPr id="921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1583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2147483647"/>
            <a:ext cx="433388" cy="325438"/>
          </a:xfrm>
        </p:spPr>
      </p:sp>
      <p:sp>
        <p:nvSpPr>
          <p:cNvPr id="921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44641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2147483647"/>
            <a:ext cx="433388" cy="325438"/>
          </a:xfrm>
        </p:spPr>
      </p:sp>
      <p:sp>
        <p:nvSpPr>
          <p:cNvPr id="921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28280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2147483647"/>
            <a:ext cx="433388" cy="325438"/>
          </a:xfrm>
        </p:spPr>
      </p:sp>
      <p:sp>
        <p:nvSpPr>
          <p:cNvPr id="921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242388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2147483647"/>
            <a:ext cx="433388" cy="325438"/>
          </a:xfrm>
        </p:spPr>
      </p:sp>
      <p:sp>
        <p:nvSpPr>
          <p:cNvPr id="921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34461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2147483647"/>
            <a:ext cx="433388" cy="325438"/>
          </a:xfrm>
        </p:spPr>
      </p:sp>
      <p:sp>
        <p:nvSpPr>
          <p:cNvPr id="921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198262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935302"/>
            <a:ext cx="6477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001698"/>
            <a:ext cx="5715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3D96-5976-4800-9722-9A60C9823A6E}" type="datetime1">
              <a:rPr lang="zh-CN" altLang="en-US"/>
              <a:pPr>
                <a:defRPr/>
              </a:pPr>
              <a:t>16/06/08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2B3A-77C0-48CA-A9C4-6EBF4D41EC8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337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DB18-D765-4C4C-98A2-6EB93F7475DC}" type="datetime1">
              <a:rPr lang="zh-CN" altLang="en-US"/>
              <a:pPr>
                <a:defRPr/>
              </a:pPr>
              <a:t>16/06/08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92EEB-F341-4E9F-828F-4980124D887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82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304271"/>
            <a:ext cx="1643063" cy="48431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304271"/>
            <a:ext cx="4833938" cy="484319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47DA-D421-4D18-BCA4-6E368071233A}" type="datetime1">
              <a:rPr lang="zh-CN" altLang="en-US"/>
              <a:pPr>
                <a:defRPr/>
              </a:pPr>
              <a:t>16/06/08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6F13-EF3A-4575-9D26-2BE8E007475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211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858000" cy="9525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81000" y="5297488"/>
            <a:ext cx="17780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4DA0C-B212-45BC-A69C-714A11475455}" type="datetime1">
              <a:rPr lang="zh-CN" altLang="en-US"/>
              <a:pPr>
                <a:defRPr/>
              </a:pPr>
              <a:t>16/06/08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03500" y="5297488"/>
            <a:ext cx="2413000" cy="303212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461000" y="5297488"/>
            <a:ext cx="17780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1FAAD-E1D7-4A84-809C-73CAC36EFF6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259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38365-5F47-408F-A97E-5FE91BE46B2A}" type="datetime1">
              <a:rPr lang="zh-CN" altLang="en-US"/>
              <a:pPr>
                <a:defRPr/>
              </a:pPr>
              <a:t>16/06/08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098F3-0E26-4D08-BF88-CADA0DF4215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66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07" y="1424783"/>
            <a:ext cx="657225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07" y="3824554"/>
            <a:ext cx="657225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CB0D-F11B-4B67-9D8A-A3C5719A7AE7}" type="datetime1">
              <a:rPr lang="zh-CN" altLang="en-US"/>
              <a:pPr>
                <a:defRPr/>
              </a:pPr>
              <a:t>16/06/08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DCFC-BA5E-40D3-B80E-6981E808356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65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1354"/>
            <a:ext cx="3238500" cy="362611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5" y="1521354"/>
            <a:ext cx="3238500" cy="362611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0B89-4E9A-4D8A-B3BC-0EB731A56D4D}" type="datetime1">
              <a:rPr lang="zh-CN" altLang="en-US"/>
              <a:pPr>
                <a:defRPr/>
              </a:pPr>
              <a:t>16/06/08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2E64-3BB4-4C1B-AE55-12F763E5D4A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19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304272"/>
            <a:ext cx="6572250" cy="11046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868" y="1400969"/>
            <a:ext cx="322361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68" y="2087563"/>
            <a:ext cx="3223617" cy="307049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1400969"/>
            <a:ext cx="323949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2087563"/>
            <a:ext cx="3239493" cy="307049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3DD0-865F-4934-B032-2EF87C3A29A1}" type="datetime1">
              <a:rPr lang="zh-CN" altLang="en-US"/>
              <a:pPr>
                <a:defRPr/>
              </a:pPr>
              <a:t>16/06/08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3D6C-C2FA-40B8-866F-AAC06FC98D1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74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9626-A8F2-4322-8694-92F567FBCF67}" type="datetime1">
              <a:rPr lang="zh-CN" altLang="en-US"/>
              <a:pPr>
                <a:defRPr/>
              </a:pPr>
              <a:t>16/06/08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261A-6A11-4094-953C-4915FA0998C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41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A4EB-BD95-49DB-97CB-8C58F198D5B0}" type="datetime1">
              <a:rPr lang="zh-CN" altLang="en-US"/>
              <a:pPr>
                <a:defRPr/>
              </a:pPr>
              <a:t>16/06/08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A2BE-FFCB-450C-B668-95602A41CD4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230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493" y="822856"/>
            <a:ext cx="3857625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6BDC-F4A0-43AE-9EDC-BC12D2112834}" type="datetime1">
              <a:rPr lang="zh-CN" altLang="en-US"/>
              <a:pPr>
                <a:defRPr/>
              </a:pPr>
              <a:t>16/06/08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34343-9F65-496D-A54F-2D9D8C417B4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680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9493" y="822856"/>
            <a:ext cx="3857625" cy="4061354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F9E4-29F0-48D9-9782-323A8AEFB07C}" type="datetime1">
              <a:rPr lang="zh-CN" altLang="en-US"/>
              <a:pPr>
                <a:defRPr/>
              </a:pPr>
              <a:t>16/06/08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FAB2-35A3-4962-B02B-D9BD429D987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04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3875" y="304800"/>
            <a:ext cx="65722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3875" y="1520825"/>
            <a:ext cx="657225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5297488"/>
            <a:ext cx="17145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5878B299-FC40-4BCD-AF95-BCE4D7ED4D0A}" type="datetime1">
              <a:rPr lang="zh-CN" altLang="en-US"/>
              <a:pPr>
                <a:defRPr/>
              </a:pPr>
              <a:t>16/06/08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5297488"/>
            <a:ext cx="25717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 dirty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5297488"/>
            <a:ext cx="17145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78B06CB0-3CB0-4FF3-AC8D-8581EFCFF2A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62" y="0"/>
            <a:ext cx="330993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80989" y="2244725"/>
            <a:ext cx="5497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231815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Pedometer Placed in the Pocket</a:t>
            </a: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280988" y="3289548"/>
            <a:ext cx="5497512" cy="0"/>
          </a:xfrm>
          <a:prstGeom prst="line">
            <a:avLst/>
          </a:prstGeom>
          <a:noFill/>
          <a:ln w="9525">
            <a:solidFill>
              <a:srgbClr val="2318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直接连接符 10"/>
          <p:cNvSpPr>
            <a:spLocks noChangeShapeType="1"/>
          </p:cNvSpPr>
          <p:nvPr/>
        </p:nvSpPr>
        <p:spPr bwMode="auto">
          <a:xfrm>
            <a:off x="280988" y="2389448"/>
            <a:ext cx="5497512" cy="1588"/>
          </a:xfrm>
          <a:prstGeom prst="line">
            <a:avLst/>
          </a:prstGeom>
          <a:noFill/>
          <a:ln w="9525">
            <a:solidFill>
              <a:srgbClr val="2318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5126" name="文本框 2"/>
          <p:cNvSpPr txBox="1">
            <a:spLocks noChangeArrowheads="1"/>
          </p:cNvSpPr>
          <p:nvPr/>
        </p:nvSpPr>
        <p:spPr bwMode="auto">
          <a:xfrm>
            <a:off x="276225" y="3334696"/>
            <a:ext cx="2814638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Lecturer: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Junwei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Lu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77967-C805-43A6-A5F1-66E632D454BD}" type="slidenum">
              <a:rPr lang="zh-CN" altLang="en-US" smtClean="0"/>
              <a:pPr>
                <a:defRPr/>
              </a:pPr>
              <a:t>1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6"/>
    </mc:Choice>
    <mc:Fallback xmlns="">
      <p:transition spd="slow" advTm="86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>
            <a:spLocks noChangeArrowheads="1"/>
          </p:cNvSpPr>
          <p:nvPr/>
        </p:nvSpPr>
        <p:spPr bwMode="auto">
          <a:xfrm>
            <a:off x="228600" y="479425"/>
            <a:ext cx="2789312" cy="40005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Complex Circumstances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12700" y="479425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7" name="直接连接符 6"/>
          <p:cNvSpPr>
            <a:spLocks noChangeShapeType="1"/>
          </p:cNvSpPr>
          <p:nvPr/>
        </p:nvSpPr>
        <p:spPr bwMode="auto">
          <a:xfrm>
            <a:off x="228600" y="479425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Different people, different rotation magnitude.</a:t>
            </a:r>
          </a:p>
          <a:p>
            <a:endParaRPr lang="en-US" altLang="zh-CN" dirty="0"/>
          </a:p>
          <a:p>
            <a:r>
              <a:rPr lang="en-US" altLang="zh-CN" dirty="0" smtClean="0"/>
              <a:t>Different walking mode.</a:t>
            </a:r>
          </a:p>
          <a:p>
            <a:endParaRPr lang="en-US" altLang="zh-CN" dirty="0"/>
          </a:p>
          <a:p>
            <a:r>
              <a:rPr lang="en-US" altLang="zh-CN" dirty="0" smtClean="0"/>
              <a:t>Temporal threshold and magnitude threshold should be set adaptively!</a:t>
            </a:r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8495F-AEA2-4A5F-9D67-24E1FD300D77}" type="slidenum">
              <a:rPr lang="zh-CN" altLang="en-US" smtClean="0"/>
              <a:pPr>
                <a:defRPr/>
              </a:pPr>
              <a:t>10</a:t>
            </a:fld>
            <a:endParaRPr lang="zh-CN" altLang="en-US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2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0"/>
    </mc:Choice>
    <mc:Fallback xmlns="">
      <p:transition spd="slow" advTm="119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>
            <a:spLocks noChangeArrowheads="1"/>
          </p:cNvSpPr>
          <p:nvPr/>
        </p:nvSpPr>
        <p:spPr bwMode="auto">
          <a:xfrm>
            <a:off x="228600" y="479425"/>
            <a:ext cx="4589512" cy="40005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Adjust Magnitude Thresholds Adaptively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12700" y="479425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7" name="直接连接符 6"/>
          <p:cNvSpPr>
            <a:spLocks noChangeShapeType="1"/>
          </p:cNvSpPr>
          <p:nvPr/>
        </p:nvSpPr>
        <p:spPr bwMode="auto">
          <a:xfrm>
            <a:off x="228600" y="479425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dirty="0" smtClean="0"/>
                  <a:t> defined as the magnitude standard deviation for the recent K samples.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𝑝𝑒𝑎𝑘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𝑐𝑎𝑛𝑑𝑖𝑑𝑎𝑡𝑒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𝑣𝑎𝑙𝑙𝑒𝑦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𝑐𝑎𝑛𝑑𝑖𝑑𝑎𝑡𝑒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𝑖𝑛𝑡𝑒𝑟𝑚𝑒𝑑𝑖𝑎𝑡𝑒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𝑠𝑎𝑚𝑝𝑙𝑒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9" name="内容占位符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13" r="-7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8495F-AEA2-4A5F-9D67-24E1FD300D77}" type="slidenum">
              <a:rPr lang="zh-CN" altLang="en-US" smtClean="0"/>
              <a:pPr>
                <a:defRPr/>
              </a:pPr>
              <a:t>11</a:t>
            </a:fld>
            <a:endParaRPr lang="zh-CN" altLang="en-US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50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02"/>
    </mc:Choice>
    <mc:Fallback xmlns="">
      <p:transition spd="slow" advTm="5460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>
            <a:spLocks noChangeArrowheads="1"/>
          </p:cNvSpPr>
          <p:nvPr/>
        </p:nvSpPr>
        <p:spPr bwMode="auto">
          <a:xfrm>
            <a:off x="228600" y="479425"/>
            <a:ext cx="4589512" cy="40005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Adjust Magnitude Thresholds Adaptively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12700" y="479425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7" name="直接连接符 6"/>
          <p:cNvSpPr>
            <a:spLocks noChangeShapeType="1"/>
          </p:cNvSpPr>
          <p:nvPr/>
        </p:nvSpPr>
        <p:spPr bwMode="auto">
          <a:xfrm>
            <a:off x="228600" y="479425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8495F-AEA2-4A5F-9D67-24E1FD300D77}" type="slidenum">
              <a:rPr lang="zh-CN" altLang="en-US" smtClean="0"/>
              <a:pPr>
                <a:defRPr/>
              </a:pPr>
              <a:t>12</a:t>
            </a:fld>
            <a:endParaRPr lang="zh-CN" altLang="en-US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37" y="1705372"/>
            <a:ext cx="6192688" cy="24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4"/>
    </mc:Choice>
    <mc:Fallback xmlns="">
      <p:transition spd="slow" advTm="211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>
            <a:spLocks noChangeArrowheads="1"/>
          </p:cNvSpPr>
          <p:nvPr/>
        </p:nvSpPr>
        <p:spPr bwMode="auto">
          <a:xfrm>
            <a:off x="228600" y="479425"/>
            <a:ext cx="4409492" cy="40011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Adjust Temporal Thresholds Adaptively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12700" y="479425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7" name="直接连接符 6"/>
          <p:cNvSpPr>
            <a:spLocks noChangeShapeType="1"/>
          </p:cNvSpPr>
          <p:nvPr/>
        </p:nvSpPr>
        <p:spPr bwMode="auto">
          <a:xfrm>
            <a:off x="228600" y="479425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</m:oMath>
                </a14:m>
                <a:endParaRPr lang="en-US" altLang="zh-CN" b="0" dirty="0" smtClean="0"/>
              </a:p>
              <a:p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9" name="内容占位符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8495F-AEA2-4A5F-9D67-24E1FD300D77}" type="slidenum">
              <a:rPr lang="zh-CN" altLang="en-US" smtClean="0"/>
              <a:pPr>
                <a:defRPr/>
              </a:pPr>
              <a:t>13</a:t>
            </a:fld>
            <a:endParaRPr lang="zh-CN" altLang="en-US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36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2"/>
    </mc:Choice>
    <mc:Fallback xmlns="">
      <p:transition spd="slow" advTm="502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175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303338" y="1276350"/>
            <a:ext cx="3543300" cy="530225"/>
            <a:chOff x="0" y="0"/>
            <a:chExt cx="3543034" cy="531590"/>
          </a:xfrm>
        </p:grpSpPr>
        <p:sp>
          <p:nvSpPr>
            <p:cNvPr id="6166" name="矩形 29"/>
            <p:cNvSpPr>
              <a:spLocks noChangeArrowheads="1"/>
            </p:cNvSpPr>
            <p:nvPr/>
          </p:nvSpPr>
          <p:spPr bwMode="auto">
            <a:xfrm rot="-1431031">
              <a:off x="82996" y="27534"/>
              <a:ext cx="504056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6167" name="Group 5"/>
            <p:cNvGrpSpPr>
              <a:grpSpLocks/>
            </p:cNvGrpSpPr>
            <p:nvPr/>
          </p:nvGrpSpPr>
          <p:grpSpPr bwMode="auto">
            <a:xfrm>
              <a:off x="0" y="0"/>
              <a:ext cx="3543034" cy="504056"/>
              <a:chOff x="0" y="0"/>
              <a:chExt cx="3543034" cy="504056"/>
            </a:xfrm>
          </p:grpSpPr>
          <p:sp>
            <p:nvSpPr>
              <p:cNvPr id="6168" name="直接连接符 5"/>
              <p:cNvSpPr>
                <a:spLocks noChangeShapeType="1"/>
              </p:cNvSpPr>
              <p:nvPr/>
            </p:nvSpPr>
            <p:spPr bwMode="auto">
              <a:xfrm>
                <a:off x="479562" y="351663"/>
                <a:ext cx="3063472" cy="1"/>
              </a:xfrm>
              <a:prstGeom prst="line">
                <a:avLst/>
              </a:prstGeom>
              <a:noFill/>
              <a:ln w="9525">
                <a:solidFill>
                  <a:srgbClr val="827C7A"/>
                </a:solidFill>
                <a:prstDash val="sysDash"/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" name="矩形 3"/>
              <p:cNvSpPr>
                <a:spLocks noChangeArrowheads="1"/>
              </p:cNvSpPr>
              <p:nvPr/>
            </p:nvSpPr>
            <p:spPr bwMode="auto">
              <a:xfrm rot="-1431031">
                <a:off x="0" y="0"/>
                <a:ext cx="504056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170" name="TextBox 6"/>
              <p:cNvSpPr>
                <a:spLocks noChangeArrowheads="1"/>
              </p:cNvSpPr>
              <p:nvPr/>
            </p:nvSpPr>
            <p:spPr bwMode="auto">
              <a:xfrm>
                <a:off x="823166" y="13109"/>
                <a:ext cx="2376264" cy="33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Previous Work</a:t>
                </a:r>
              </a:p>
            </p:txBody>
          </p:sp>
          <p:sp>
            <p:nvSpPr>
              <p:cNvPr id="6171" name="TextBox 7"/>
              <p:cNvSpPr>
                <a:spLocks noChangeArrowheads="1"/>
              </p:cNvSpPr>
              <p:nvPr/>
            </p:nvSpPr>
            <p:spPr bwMode="auto">
              <a:xfrm>
                <a:off x="72008" y="51973"/>
                <a:ext cx="3600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1</a:t>
                </a: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148" name="Group 17"/>
          <p:cNvGrpSpPr>
            <a:grpSpLocks/>
          </p:cNvGrpSpPr>
          <p:nvPr/>
        </p:nvGrpSpPr>
        <p:grpSpPr bwMode="auto">
          <a:xfrm>
            <a:off x="1309491" y="1964387"/>
            <a:ext cx="3543300" cy="531813"/>
            <a:chOff x="0" y="0"/>
            <a:chExt cx="3543034" cy="531590"/>
          </a:xfrm>
        </p:grpSpPr>
        <p:sp>
          <p:nvSpPr>
            <p:cNvPr id="6160" name="矩形 39"/>
            <p:cNvSpPr>
              <a:spLocks noChangeArrowheads="1"/>
            </p:cNvSpPr>
            <p:nvPr/>
          </p:nvSpPr>
          <p:spPr bwMode="auto">
            <a:xfrm rot="-1431031">
              <a:off x="82996" y="27534"/>
              <a:ext cx="504056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6161" name="Group 19"/>
            <p:cNvGrpSpPr>
              <a:grpSpLocks/>
            </p:cNvGrpSpPr>
            <p:nvPr/>
          </p:nvGrpSpPr>
          <p:grpSpPr bwMode="auto">
            <a:xfrm>
              <a:off x="0" y="0"/>
              <a:ext cx="3543034" cy="504056"/>
              <a:chOff x="0" y="0"/>
              <a:chExt cx="3543034" cy="504056"/>
            </a:xfrm>
          </p:grpSpPr>
          <p:sp>
            <p:nvSpPr>
              <p:cNvPr id="6162" name="直接连接符 41"/>
              <p:cNvSpPr>
                <a:spLocks noChangeShapeType="1"/>
              </p:cNvSpPr>
              <p:nvPr/>
            </p:nvSpPr>
            <p:spPr bwMode="auto">
              <a:xfrm>
                <a:off x="479562" y="351663"/>
                <a:ext cx="3063472" cy="1"/>
              </a:xfrm>
              <a:prstGeom prst="line">
                <a:avLst/>
              </a:prstGeom>
              <a:noFill/>
              <a:ln w="9525">
                <a:solidFill>
                  <a:srgbClr val="827C7A"/>
                </a:solidFill>
                <a:prstDash val="sysDash"/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" name="矩形 42"/>
              <p:cNvSpPr>
                <a:spLocks noChangeArrowheads="1"/>
              </p:cNvSpPr>
              <p:nvPr/>
            </p:nvSpPr>
            <p:spPr bwMode="auto">
              <a:xfrm rot="-1431031">
                <a:off x="0" y="0"/>
                <a:ext cx="504056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164" name="TextBox 43"/>
              <p:cNvSpPr>
                <a:spLocks noChangeArrowheads="1"/>
              </p:cNvSpPr>
              <p:nvPr/>
            </p:nvSpPr>
            <p:spPr bwMode="auto">
              <a:xfrm>
                <a:off x="578020" y="13108"/>
                <a:ext cx="2822333" cy="33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Pedometer Placed in the Pocket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65" name="TextBox 44"/>
              <p:cNvSpPr>
                <a:spLocks noChangeArrowheads="1"/>
              </p:cNvSpPr>
              <p:nvPr/>
            </p:nvSpPr>
            <p:spPr bwMode="auto">
              <a:xfrm>
                <a:off x="72008" y="51973"/>
                <a:ext cx="3600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3</a:t>
                </a: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149" name="Group 31"/>
          <p:cNvGrpSpPr>
            <a:grpSpLocks/>
          </p:cNvGrpSpPr>
          <p:nvPr/>
        </p:nvGrpSpPr>
        <p:grpSpPr bwMode="auto">
          <a:xfrm>
            <a:off x="1303338" y="2721732"/>
            <a:ext cx="3543300" cy="531812"/>
            <a:chOff x="0" y="0"/>
            <a:chExt cx="3543034" cy="531590"/>
          </a:xfrm>
        </p:grpSpPr>
        <p:sp>
          <p:nvSpPr>
            <p:cNvPr id="6154" name="矩形 53"/>
            <p:cNvSpPr>
              <a:spLocks noChangeArrowheads="1"/>
            </p:cNvSpPr>
            <p:nvPr/>
          </p:nvSpPr>
          <p:spPr bwMode="auto">
            <a:xfrm rot="-1431031">
              <a:off x="82996" y="27534"/>
              <a:ext cx="504056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6155" name="Group 33"/>
            <p:cNvGrpSpPr>
              <a:grpSpLocks/>
            </p:cNvGrpSpPr>
            <p:nvPr/>
          </p:nvGrpSpPr>
          <p:grpSpPr bwMode="auto">
            <a:xfrm>
              <a:off x="0" y="0"/>
              <a:ext cx="3543034" cy="504056"/>
              <a:chOff x="0" y="0"/>
              <a:chExt cx="3543034" cy="504056"/>
            </a:xfrm>
          </p:grpSpPr>
          <p:sp>
            <p:nvSpPr>
              <p:cNvPr id="6156" name="直接连接符 55"/>
              <p:cNvSpPr>
                <a:spLocks noChangeShapeType="1"/>
              </p:cNvSpPr>
              <p:nvPr/>
            </p:nvSpPr>
            <p:spPr bwMode="auto">
              <a:xfrm>
                <a:off x="479562" y="351663"/>
                <a:ext cx="3063472" cy="1"/>
              </a:xfrm>
              <a:prstGeom prst="line">
                <a:avLst/>
              </a:prstGeom>
              <a:noFill/>
              <a:ln w="9525">
                <a:solidFill>
                  <a:srgbClr val="827C7A"/>
                </a:solidFill>
                <a:prstDash val="sysDash"/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" name="矩形 56"/>
              <p:cNvSpPr>
                <a:spLocks noChangeArrowheads="1"/>
              </p:cNvSpPr>
              <p:nvPr/>
            </p:nvSpPr>
            <p:spPr bwMode="auto">
              <a:xfrm rot="-1431031">
                <a:off x="0" y="0"/>
                <a:ext cx="504056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TextBox 57"/>
              <p:cNvSpPr>
                <a:spLocks noChangeArrowheads="1"/>
              </p:cNvSpPr>
              <p:nvPr/>
            </p:nvSpPr>
            <p:spPr bwMode="auto">
              <a:xfrm>
                <a:off x="823166" y="13109"/>
                <a:ext cx="2376264" cy="33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dirty="0" smtClean="0"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Future Work</a:t>
                </a:r>
              </a:p>
            </p:txBody>
          </p:sp>
          <p:sp>
            <p:nvSpPr>
              <p:cNvPr id="6159" name="TextBox 58"/>
              <p:cNvSpPr>
                <a:spLocks noChangeArrowheads="1"/>
              </p:cNvSpPr>
              <p:nvPr/>
            </p:nvSpPr>
            <p:spPr bwMode="auto">
              <a:xfrm>
                <a:off x="72008" y="51973"/>
                <a:ext cx="3600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5</a:t>
                </a: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6150" name="TextBox 61"/>
          <p:cNvSpPr>
            <a:spLocks noChangeArrowheads="1"/>
          </p:cNvSpPr>
          <p:nvPr/>
        </p:nvSpPr>
        <p:spPr bwMode="auto">
          <a:xfrm>
            <a:off x="228600" y="554038"/>
            <a:ext cx="1074738" cy="40005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Outline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151" name="矩形 62"/>
          <p:cNvSpPr>
            <a:spLocks noChangeArrowheads="1"/>
          </p:cNvSpPr>
          <p:nvPr/>
        </p:nvSpPr>
        <p:spPr bwMode="auto">
          <a:xfrm>
            <a:off x="12700" y="554038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152" name="直接连接符 64"/>
          <p:cNvSpPr>
            <a:spLocks noChangeShapeType="1"/>
          </p:cNvSpPr>
          <p:nvPr/>
        </p:nvSpPr>
        <p:spPr bwMode="auto">
          <a:xfrm>
            <a:off x="228600" y="554038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BB8C7-E014-4774-9B9A-6A6C40FA44C7}" type="slidenum">
              <a:rPr lang="zh-CN" altLang="en-US" smtClean="0"/>
              <a:pPr>
                <a:defRPr/>
              </a:pPr>
              <a:t>14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69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2"/>
    </mc:Choice>
    <mc:Fallback xmlns="">
      <p:transition spd="slow" advTm="209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>
            <a:spLocks noChangeArrowheads="1"/>
          </p:cNvSpPr>
          <p:nvPr/>
        </p:nvSpPr>
        <p:spPr bwMode="auto">
          <a:xfrm>
            <a:off x="228600" y="479425"/>
            <a:ext cx="1601180" cy="40011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Future Work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12700" y="479425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7" name="直接连接符 6"/>
          <p:cNvSpPr>
            <a:spLocks noChangeShapeType="1"/>
          </p:cNvSpPr>
          <p:nvPr/>
        </p:nvSpPr>
        <p:spPr bwMode="auto">
          <a:xfrm>
            <a:off x="228600" y="479425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Finding a good parameter for the adaptive algorithm to achieve high accuracy.</a:t>
            </a:r>
          </a:p>
          <a:p>
            <a:endParaRPr lang="en-US" altLang="zh-CN" dirty="0"/>
          </a:p>
          <a:p>
            <a:r>
              <a:rPr lang="en-US" altLang="zh-CN" dirty="0" smtClean="0"/>
              <a:t>Utilizing the data of other sensors to help judging whether walking and judging the change of device pose.</a:t>
            </a:r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8495F-AEA2-4A5F-9D67-24E1FD300D77}" type="slidenum">
              <a:rPr lang="zh-CN" altLang="en-US" smtClean="0"/>
              <a:pPr>
                <a:defRPr/>
              </a:pPr>
              <a:t>15</a:t>
            </a:fld>
            <a:endParaRPr lang="zh-CN" altLang="en-US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5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2"/>
    </mc:Choice>
    <mc:Fallback xmlns="">
      <p:transition spd="slow" advTm="1004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>
            <a:spLocks noChangeArrowheads="1"/>
          </p:cNvSpPr>
          <p:nvPr/>
        </p:nvSpPr>
        <p:spPr bwMode="auto">
          <a:xfrm>
            <a:off x="228600" y="479425"/>
            <a:ext cx="1421160" cy="40011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References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12700" y="479425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7" name="直接连接符 6"/>
          <p:cNvSpPr>
            <a:spLocks noChangeShapeType="1"/>
          </p:cNvSpPr>
          <p:nvPr/>
        </p:nvSpPr>
        <p:spPr bwMode="auto">
          <a:xfrm>
            <a:off x="228600" y="479425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计步器</a:t>
            </a:r>
            <a:r>
              <a:rPr lang="en-US" altLang="zh-CN" dirty="0"/>
              <a:t>pattern</a:t>
            </a:r>
            <a:r>
              <a:rPr lang="zh-CN" altLang="en-US" dirty="0" smtClean="0"/>
              <a:t>分析</a:t>
            </a:r>
            <a:r>
              <a:rPr lang="en-US" altLang="zh-CN" dirty="0" smtClean="0"/>
              <a:t>,</a:t>
            </a:r>
            <a:r>
              <a:rPr lang="zh-CN" altLang="en-US" dirty="0"/>
              <a:t> </a:t>
            </a:r>
            <a:r>
              <a:rPr lang="en-US" altLang="zh-CN" dirty="0" err="1" smtClean="0"/>
              <a:t>Jialu</a:t>
            </a:r>
            <a:r>
              <a:rPr lang="en-US" altLang="zh-CN" dirty="0" smtClean="0"/>
              <a:t> Zhang, </a:t>
            </a:r>
            <a:r>
              <a:rPr lang="en-US" altLang="zh-CN" dirty="0" err="1" smtClean="0"/>
              <a:t>Yucheng</a:t>
            </a:r>
            <a:r>
              <a:rPr lang="en-US" altLang="zh-CN" dirty="0" smtClean="0"/>
              <a:t> Xing.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Step </a:t>
            </a:r>
            <a:r>
              <a:rPr lang="en-US" altLang="zh-CN" dirty="0"/>
              <a:t>Detection Robust against the Dynamics of </a:t>
            </a:r>
            <a:r>
              <a:rPr lang="en-US" altLang="zh-CN" dirty="0" smtClean="0"/>
              <a:t>Smartphones, Hwan-</a:t>
            </a:r>
            <a:r>
              <a:rPr lang="en-US" altLang="zh-CN" dirty="0" err="1" smtClean="0"/>
              <a:t>hee</a:t>
            </a:r>
            <a:r>
              <a:rPr lang="en-US" altLang="zh-CN" dirty="0" smtClean="0"/>
              <a:t> Lee, </a:t>
            </a:r>
            <a:r>
              <a:rPr lang="en-US" altLang="zh-CN" dirty="0" err="1"/>
              <a:t>Suji</a:t>
            </a:r>
            <a:r>
              <a:rPr lang="en-US" altLang="zh-CN" dirty="0"/>
              <a:t> Choi </a:t>
            </a:r>
            <a:r>
              <a:rPr lang="en-US" altLang="zh-CN" dirty="0" smtClean="0"/>
              <a:t>and </a:t>
            </a:r>
            <a:r>
              <a:rPr lang="en-US" altLang="zh-CN" dirty="0" err="1" smtClean="0"/>
              <a:t>Myeong-jin</a:t>
            </a:r>
            <a:r>
              <a:rPr lang="en-US" altLang="zh-CN" dirty="0" smtClean="0"/>
              <a:t> </a:t>
            </a:r>
            <a:r>
              <a:rPr lang="en-US" altLang="zh-CN" dirty="0"/>
              <a:t>Lee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8495F-AEA2-4A5F-9D67-24E1FD300D77}" type="slidenum">
              <a:rPr lang="zh-CN" altLang="en-US" smtClean="0"/>
              <a:pPr>
                <a:defRPr/>
              </a:pPr>
              <a:t>16</a:t>
            </a:fld>
            <a:endParaRPr lang="zh-CN" altLang="en-US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680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2"/>
    </mc:Choice>
    <mc:Fallback xmlns="">
      <p:transition spd="slow" advTm="1004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0"/>
            <a:ext cx="330993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92113" y="2370138"/>
            <a:ext cx="53625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231815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Thanks</a:t>
            </a:r>
            <a:r>
              <a:rPr lang="zh-CN" altLang="en-US" sz="4000" b="1">
                <a:solidFill>
                  <a:srgbClr val="231815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！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31748" name="直接连接符 7"/>
          <p:cNvSpPr>
            <a:spLocks noChangeShapeType="1"/>
          </p:cNvSpPr>
          <p:nvPr/>
        </p:nvSpPr>
        <p:spPr bwMode="auto">
          <a:xfrm>
            <a:off x="392113" y="3433763"/>
            <a:ext cx="3733800" cy="0"/>
          </a:xfrm>
          <a:prstGeom prst="line">
            <a:avLst/>
          </a:prstGeom>
          <a:noFill/>
          <a:ln w="9525">
            <a:solidFill>
              <a:srgbClr val="2318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直接连接符 10"/>
          <p:cNvSpPr>
            <a:spLocks noChangeShapeType="1"/>
          </p:cNvSpPr>
          <p:nvPr/>
        </p:nvSpPr>
        <p:spPr bwMode="auto">
          <a:xfrm>
            <a:off x="392113" y="2713038"/>
            <a:ext cx="3733800" cy="0"/>
          </a:xfrm>
          <a:prstGeom prst="line">
            <a:avLst/>
          </a:prstGeom>
          <a:noFill/>
          <a:ln w="9525">
            <a:solidFill>
              <a:srgbClr val="2318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8869-5870-4194-853C-49707663BE4D}" type="slidenum">
              <a:rPr lang="zh-CN" altLang="en-US" smtClean="0"/>
              <a:pPr>
                <a:defRPr/>
              </a:pPr>
              <a:t>17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0"/>
            <a:ext cx="330993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20675" y="2370138"/>
            <a:ext cx="53609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231815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Q&amp;A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32772" name="直接连接符 7"/>
          <p:cNvSpPr>
            <a:spLocks noChangeShapeType="1"/>
          </p:cNvSpPr>
          <p:nvPr/>
        </p:nvSpPr>
        <p:spPr bwMode="auto">
          <a:xfrm>
            <a:off x="320675" y="3433763"/>
            <a:ext cx="3733800" cy="0"/>
          </a:xfrm>
          <a:prstGeom prst="line">
            <a:avLst/>
          </a:prstGeom>
          <a:noFill/>
          <a:ln w="9525">
            <a:solidFill>
              <a:srgbClr val="2318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直接连接符 10"/>
          <p:cNvSpPr>
            <a:spLocks noChangeShapeType="1"/>
          </p:cNvSpPr>
          <p:nvPr/>
        </p:nvSpPr>
        <p:spPr bwMode="auto">
          <a:xfrm>
            <a:off x="320675" y="2713038"/>
            <a:ext cx="3733800" cy="0"/>
          </a:xfrm>
          <a:prstGeom prst="line">
            <a:avLst/>
          </a:prstGeom>
          <a:noFill/>
          <a:ln w="9525">
            <a:solidFill>
              <a:srgbClr val="2318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6211B-35DC-4705-8D03-7F0FEDD91445}" type="slidenum">
              <a:rPr lang="zh-CN" altLang="en-US" smtClean="0"/>
              <a:pPr>
                <a:defRPr/>
              </a:pPr>
              <a:t>18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175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303338" y="1276350"/>
            <a:ext cx="3543300" cy="530225"/>
            <a:chOff x="0" y="0"/>
            <a:chExt cx="3543034" cy="531590"/>
          </a:xfrm>
        </p:grpSpPr>
        <p:sp>
          <p:nvSpPr>
            <p:cNvPr id="6166" name="矩形 29"/>
            <p:cNvSpPr>
              <a:spLocks noChangeArrowheads="1"/>
            </p:cNvSpPr>
            <p:nvPr/>
          </p:nvSpPr>
          <p:spPr bwMode="auto">
            <a:xfrm rot="-1431031">
              <a:off x="82996" y="27534"/>
              <a:ext cx="504056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6167" name="Group 5"/>
            <p:cNvGrpSpPr>
              <a:grpSpLocks/>
            </p:cNvGrpSpPr>
            <p:nvPr/>
          </p:nvGrpSpPr>
          <p:grpSpPr bwMode="auto">
            <a:xfrm>
              <a:off x="0" y="0"/>
              <a:ext cx="3543034" cy="504056"/>
              <a:chOff x="0" y="0"/>
              <a:chExt cx="3543034" cy="504056"/>
            </a:xfrm>
          </p:grpSpPr>
          <p:sp>
            <p:nvSpPr>
              <p:cNvPr id="6168" name="直接连接符 5"/>
              <p:cNvSpPr>
                <a:spLocks noChangeShapeType="1"/>
              </p:cNvSpPr>
              <p:nvPr/>
            </p:nvSpPr>
            <p:spPr bwMode="auto">
              <a:xfrm>
                <a:off x="479562" y="351663"/>
                <a:ext cx="3063472" cy="1"/>
              </a:xfrm>
              <a:prstGeom prst="line">
                <a:avLst/>
              </a:prstGeom>
              <a:noFill/>
              <a:ln w="9525">
                <a:solidFill>
                  <a:srgbClr val="827C7A"/>
                </a:solidFill>
                <a:prstDash val="sysDash"/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" name="矩形 3"/>
              <p:cNvSpPr>
                <a:spLocks noChangeArrowheads="1"/>
              </p:cNvSpPr>
              <p:nvPr/>
            </p:nvSpPr>
            <p:spPr bwMode="auto">
              <a:xfrm rot="-1431031">
                <a:off x="0" y="0"/>
                <a:ext cx="504056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170" name="TextBox 6"/>
              <p:cNvSpPr>
                <a:spLocks noChangeArrowheads="1"/>
              </p:cNvSpPr>
              <p:nvPr/>
            </p:nvSpPr>
            <p:spPr bwMode="auto">
              <a:xfrm>
                <a:off x="823166" y="13109"/>
                <a:ext cx="2376264" cy="33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dirty="0" smtClean="0"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Previous Work</a:t>
                </a:r>
              </a:p>
            </p:txBody>
          </p:sp>
          <p:sp>
            <p:nvSpPr>
              <p:cNvPr id="6171" name="TextBox 7"/>
              <p:cNvSpPr>
                <a:spLocks noChangeArrowheads="1"/>
              </p:cNvSpPr>
              <p:nvPr/>
            </p:nvSpPr>
            <p:spPr bwMode="auto">
              <a:xfrm>
                <a:off x="72008" y="51973"/>
                <a:ext cx="3600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1</a:t>
                </a: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148" name="Group 17"/>
          <p:cNvGrpSpPr>
            <a:grpSpLocks/>
          </p:cNvGrpSpPr>
          <p:nvPr/>
        </p:nvGrpSpPr>
        <p:grpSpPr bwMode="auto">
          <a:xfrm>
            <a:off x="1309491" y="1964387"/>
            <a:ext cx="3543300" cy="531813"/>
            <a:chOff x="0" y="0"/>
            <a:chExt cx="3543034" cy="531590"/>
          </a:xfrm>
        </p:grpSpPr>
        <p:sp>
          <p:nvSpPr>
            <p:cNvPr id="6160" name="矩形 39"/>
            <p:cNvSpPr>
              <a:spLocks noChangeArrowheads="1"/>
            </p:cNvSpPr>
            <p:nvPr/>
          </p:nvSpPr>
          <p:spPr bwMode="auto">
            <a:xfrm rot="-1431031">
              <a:off x="82996" y="27534"/>
              <a:ext cx="504056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6161" name="Group 19"/>
            <p:cNvGrpSpPr>
              <a:grpSpLocks/>
            </p:cNvGrpSpPr>
            <p:nvPr/>
          </p:nvGrpSpPr>
          <p:grpSpPr bwMode="auto">
            <a:xfrm>
              <a:off x="0" y="0"/>
              <a:ext cx="3543034" cy="504056"/>
              <a:chOff x="0" y="0"/>
              <a:chExt cx="3543034" cy="504056"/>
            </a:xfrm>
          </p:grpSpPr>
          <p:sp>
            <p:nvSpPr>
              <p:cNvPr id="6162" name="直接连接符 41"/>
              <p:cNvSpPr>
                <a:spLocks noChangeShapeType="1"/>
              </p:cNvSpPr>
              <p:nvPr/>
            </p:nvSpPr>
            <p:spPr bwMode="auto">
              <a:xfrm>
                <a:off x="479562" y="351663"/>
                <a:ext cx="3063472" cy="1"/>
              </a:xfrm>
              <a:prstGeom prst="line">
                <a:avLst/>
              </a:prstGeom>
              <a:noFill/>
              <a:ln w="9525">
                <a:solidFill>
                  <a:srgbClr val="827C7A"/>
                </a:solidFill>
                <a:prstDash val="sysDash"/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" name="矩形 42"/>
              <p:cNvSpPr>
                <a:spLocks noChangeArrowheads="1"/>
              </p:cNvSpPr>
              <p:nvPr/>
            </p:nvSpPr>
            <p:spPr bwMode="auto">
              <a:xfrm rot="-1431031">
                <a:off x="0" y="0"/>
                <a:ext cx="504056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164" name="TextBox 43"/>
              <p:cNvSpPr>
                <a:spLocks noChangeArrowheads="1"/>
              </p:cNvSpPr>
              <p:nvPr/>
            </p:nvSpPr>
            <p:spPr bwMode="auto">
              <a:xfrm>
                <a:off x="578020" y="13108"/>
                <a:ext cx="2822333" cy="33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Pedometer Placed in the Pocket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65" name="TextBox 44"/>
              <p:cNvSpPr>
                <a:spLocks noChangeArrowheads="1"/>
              </p:cNvSpPr>
              <p:nvPr/>
            </p:nvSpPr>
            <p:spPr bwMode="auto">
              <a:xfrm>
                <a:off x="72008" y="51973"/>
                <a:ext cx="3600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3</a:t>
                </a: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149" name="Group 31"/>
          <p:cNvGrpSpPr>
            <a:grpSpLocks/>
          </p:cNvGrpSpPr>
          <p:nvPr/>
        </p:nvGrpSpPr>
        <p:grpSpPr bwMode="auto">
          <a:xfrm>
            <a:off x="1303338" y="2641476"/>
            <a:ext cx="3543300" cy="531812"/>
            <a:chOff x="0" y="0"/>
            <a:chExt cx="3543034" cy="531590"/>
          </a:xfrm>
        </p:grpSpPr>
        <p:sp>
          <p:nvSpPr>
            <p:cNvPr id="6154" name="矩形 53"/>
            <p:cNvSpPr>
              <a:spLocks noChangeArrowheads="1"/>
            </p:cNvSpPr>
            <p:nvPr/>
          </p:nvSpPr>
          <p:spPr bwMode="auto">
            <a:xfrm rot="-1431031">
              <a:off x="82996" y="27534"/>
              <a:ext cx="504056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6155" name="Group 33"/>
            <p:cNvGrpSpPr>
              <a:grpSpLocks/>
            </p:cNvGrpSpPr>
            <p:nvPr/>
          </p:nvGrpSpPr>
          <p:grpSpPr bwMode="auto">
            <a:xfrm>
              <a:off x="0" y="0"/>
              <a:ext cx="3543034" cy="504056"/>
              <a:chOff x="0" y="0"/>
              <a:chExt cx="3543034" cy="504056"/>
            </a:xfrm>
          </p:grpSpPr>
          <p:sp>
            <p:nvSpPr>
              <p:cNvPr id="6156" name="直接连接符 55"/>
              <p:cNvSpPr>
                <a:spLocks noChangeShapeType="1"/>
              </p:cNvSpPr>
              <p:nvPr/>
            </p:nvSpPr>
            <p:spPr bwMode="auto">
              <a:xfrm>
                <a:off x="479562" y="351663"/>
                <a:ext cx="3063472" cy="1"/>
              </a:xfrm>
              <a:prstGeom prst="line">
                <a:avLst/>
              </a:prstGeom>
              <a:noFill/>
              <a:ln w="9525">
                <a:solidFill>
                  <a:srgbClr val="827C7A"/>
                </a:solidFill>
                <a:prstDash val="sysDash"/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" name="矩形 56"/>
              <p:cNvSpPr>
                <a:spLocks noChangeArrowheads="1"/>
              </p:cNvSpPr>
              <p:nvPr/>
            </p:nvSpPr>
            <p:spPr bwMode="auto">
              <a:xfrm rot="-1431031">
                <a:off x="0" y="0"/>
                <a:ext cx="504056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TextBox 57"/>
              <p:cNvSpPr>
                <a:spLocks noChangeArrowheads="1"/>
              </p:cNvSpPr>
              <p:nvPr/>
            </p:nvSpPr>
            <p:spPr bwMode="auto">
              <a:xfrm>
                <a:off x="823166" y="13109"/>
                <a:ext cx="2376264" cy="33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Future Work</a:t>
                </a:r>
              </a:p>
            </p:txBody>
          </p:sp>
          <p:sp>
            <p:nvSpPr>
              <p:cNvPr id="6159" name="TextBox 58"/>
              <p:cNvSpPr>
                <a:spLocks noChangeArrowheads="1"/>
              </p:cNvSpPr>
              <p:nvPr/>
            </p:nvSpPr>
            <p:spPr bwMode="auto">
              <a:xfrm>
                <a:off x="72008" y="51973"/>
                <a:ext cx="3600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5</a:t>
                </a: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6150" name="TextBox 61"/>
          <p:cNvSpPr>
            <a:spLocks noChangeArrowheads="1"/>
          </p:cNvSpPr>
          <p:nvPr/>
        </p:nvSpPr>
        <p:spPr bwMode="auto">
          <a:xfrm>
            <a:off x="228600" y="554038"/>
            <a:ext cx="1074738" cy="40005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Outline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151" name="矩形 62"/>
          <p:cNvSpPr>
            <a:spLocks noChangeArrowheads="1"/>
          </p:cNvSpPr>
          <p:nvPr/>
        </p:nvSpPr>
        <p:spPr bwMode="auto">
          <a:xfrm>
            <a:off x="12700" y="554038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152" name="直接连接符 64"/>
          <p:cNvSpPr>
            <a:spLocks noChangeShapeType="1"/>
          </p:cNvSpPr>
          <p:nvPr/>
        </p:nvSpPr>
        <p:spPr bwMode="auto">
          <a:xfrm>
            <a:off x="228600" y="554038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BB8C7-E014-4774-9B9A-6A6C40FA44C7}" type="slidenum">
              <a:rPr lang="zh-CN" altLang="en-US" smtClean="0"/>
              <a:pPr>
                <a:defRPr/>
              </a:pPr>
              <a:t>2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13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2"/>
    </mc:Choice>
    <mc:Fallback xmlns="">
      <p:transition spd="slow" advTm="1940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>
            <a:spLocks noChangeArrowheads="1"/>
          </p:cNvSpPr>
          <p:nvPr/>
        </p:nvSpPr>
        <p:spPr bwMode="auto">
          <a:xfrm>
            <a:off x="228600" y="479425"/>
            <a:ext cx="1728788" cy="40011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Previous Work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12700" y="479425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7" name="直接连接符 6"/>
          <p:cNvSpPr>
            <a:spLocks noChangeShapeType="1"/>
          </p:cNvSpPr>
          <p:nvPr/>
        </p:nvSpPr>
        <p:spPr bwMode="auto">
          <a:xfrm>
            <a:off x="228600" y="479425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Basic scenario:</a:t>
            </a:r>
          </a:p>
          <a:p>
            <a:pPr lvl="1"/>
            <a:r>
              <a:rPr lang="en-US" altLang="zh-CN" dirty="0" smtClean="0"/>
              <a:t>The phone is held by hand horizontally.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Basic approach:</a:t>
            </a:r>
          </a:p>
          <a:p>
            <a:pPr lvl="1"/>
            <a:r>
              <a:rPr lang="en-US" altLang="zh-CN" dirty="0" smtClean="0"/>
              <a:t>Utilize the acceleration on the z-axis.</a:t>
            </a:r>
          </a:p>
          <a:p>
            <a:pPr lvl="1"/>
            <a:r>
              <a:rPr lang="en-US" altLang="zh-CN" dirty="0" smtClean="0"/>
              <a:t>Detect the peak and valley of the</a:t>
            </a:r>
          </a:p>
          <a:p>
            <a:pPr marL="381000" lvl="1" indent="0">
              <a:buNone/>
            </a:pPr>
            <a:r>
              <a:rPr lang="en-US" altLang="zh-CN" dirty="0" smtClean="0"/>
              <a:t>   processed waveform obtained from</a:t>
            </a:r>
          </a:p>
          <a:p>
            <a:pPr marL="38100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the accelerometer.</a:t>
            </a:r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8495F-AEA2-4A5F-9D67-24E1FD300D77}" type="slidenum">
              <a:rPr lang="zh-CN" altLang="en-US" smtClean="0"/>
              <a:pPr>
                <a:defRPr/>
              </a:pPr>
              <a:t>3</a:t>
            </a:fld>
            <a:endParaRPr lang="zh-CN" altLang="en-US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2461456"/>
            <a:ext cx="21431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91"/>
    </mc:Choice>
    <mc:Fallback xmlns="">
      <p:transition spd="slow" advTm="7189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>
            <a:spLocks noChangeArrowheads="1"/>
          </p:cNvSpPr>
          <p:nvPr/>
        </p:nvSpPr>
        <p:spPr bwMode="auto">
          <a:xfrm>
            <a:off x="228600" y="479425"/>
            <a:ext cx="3185356" cy="40011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The Preprocess of the Data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12700" y="479425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7" name="直接连接符 6"/>
          <p:cNvSpPr>
            <a:spLocks noChangeShapeType="1"/>
          </p:cNvSpPr>
          <p:nvPr/>
        </p:nvSpPr>
        <p:spPr bwMode="auto">
          <a:xfrm>
            <a:off x="228600" y="479425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/>
              <p:cNvSpPr>
                <a:spLocks noGrp="1"/>
              </p:cNvSpPr>
              <p:nvPr>
                <p:ph idx="1"/>
              </p:nvPr>
            </p:nvSpPr>
            <p:spPr>
              <a:xfrm>
                <a:off x="523875" y="1520824"/>
                <a:ext cx="6027738" cy="3776663"/>
              </a:xfrm>
            </p:spPr>
            <p:txBody>
              <a:bodyPr/>
              <a:lstStyle/>
              <a:p>
                <a:r>
                  <a:rPr lang="en-US" altLang="zh-CN" dirty="0" smtClean="0"/>
                  <a:t>The waveform is full of jitter.</a:t>
                </a:r>
              </a:p>
              <a:p>
                <a:endParaRPr lang="en-US" altLang="zh-CN" dirty="0"/>
              </a:p>
              <a:p>
                <a:r>
                  <a:rPr lang="en-US" altLang="zh-CN" dirty="0" smtClean="0"/>
                  <a:t>Low-pass filter:</a:t>
                </a:r>
              </a:p>
              <a:p>
                <a:pPr lvl="1"/>
                <a:r>
                  <a:rPr lang="en-US" altLang="zh-CN" b="0" dirty="0" smtClean="0"/>
                  <a:t>y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×(1−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Moving average.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𝑤𝑖𝑛𝑑𝑜𝑤𝑆𝑖𝑧𝑒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+1]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𝑤𝑖𝑛𝑑𝑜𝑤𝑆𝑖𝑧𝑒</m:t>
                        </m:r>
                      </m:den>
                    </m:f>
                  </m:oMath>
                </a14:m>
                <a:endParaRPr lang="en-US" altLang="zh-CN" b="0" dirty="0" smtClean="0"/>
              </a:p>
              <a:p>
                <a:pPr lvl="1"/>
                <a:endParaRPr lang="en-US" altLang="zh-CN" dirty="0" smtClean="0"/>
              </a:p>
            </p:txBody>
          </p:sp>
        </mc:Choice>
        <mc:Fallback xmlns="">
          <p:sp>
            <p:nvSpPr>
              <p:cNvPr id="9" name="内容占位符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5" y="1520824"/>
                <a:ext cx="6027738" cy="3776663"/>
              </a:xfrm>
              <a:blipFill rotWithShape="0">
                <a:blip r:embed="rId4"/>
                <a:stretch>
                  <a:fillRect l="-1213" t="-2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8495F-AEA2-4A5F-9D67-24E1FD300D77}" type="slidenum">
              <a:rPr lang="zh-CN" altLang="en-US" smtClean="0"/>
              <a:pPr>
                <a:defRPr/>
              </a:pPr>
              <a:t>4</a:t>
            </a:fld>
            <a:endParaRPr lang="zh-CN" altLang="en-US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39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13"/>
    </mc:Choice>
    <mc:Fallback xmlns="">
      <p:transition spd="slow" advTm="602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>
            <a:spLocks noChangeArrowheads="1"/>
          </p:cNvSpPr>
          <p:nvPr/>
        </p:nvSpPr>
        <p:spPr bwMode="auto">
          <a:xfrm>
            <a:off x="228600" y="479425"/>
            <a:ext cx="3185356" cy="40011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The Preprocess of the Data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12700" y="479425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7" name="直接连接符 6"/>
          <p:cNvSpPr>
            <a:spLocks noChangeShapeType="1"/>
          </p:cNvSpPr>
          <p:nvPr/>
        </p:nvSpPr>
        <p:spPr bwMode="auto">
          <a:xfrm>
            <a:off x="228600" y="479425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8495F-AEA2-4A5F-9D67-24E1FD300D77}" type="slidenum">
              <a:rPr lang="zh-CN" altLang="en-US" smtClean="0"/>
              <a:pPr>
                <a:defRPr/>
              </a:pPr>
              <a:t>5</a:t>
            </a:fld>
            <a:endParaRPr lang="zh-CN" altLang="en-US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5704" y="366383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Raw data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300942" y="3641256"/>
            <a:ext cx="192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Processed data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384"/>
            <a:ext cx="3348330" cy="18278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48" y="1741539"/>
            <a:ext cx="3541519" cy="18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>
            <a:spLocks noChangeArrowheads="1"/>
          </p:cNvSpPr>
          <p:nvPr/>
        </p:nvSpPr>
        <p:spPr bwMode="auto">
          <a:xfrm>
            <a:off x="228600" y="479425"/>
            <a:ext cx="1853208" cy="40011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Peak Detection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12700" y="479425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7" name="直接连接符 6"/>
          <p:cNvSpPr>
            <a:spLocks noChangeShapeType="1"/>
          </p:cNvSpPr>
          <p:nvPr/>
        </p:nvSpPr>
        <p:spPr bwMode="auto">
          <a:xfrm>
            <a:off x="228600" y="479425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8495F-AEA2-4A5F-9D67-24E1FD300D77}" type="slidenum">
              <a:rPr lang="zh-CN" altLang="en-US" smtClean="0"/>
              <a:pPr>
                <a:defRPr/>
              </a:pPr>
              <a:t>6</a:t>
            </a:fld>
            <a:endParaRPr lang="zh-CN" altLang="en-US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r="42334"/>
          <a:stretch/>
        </p:blipFill>
        <p:spPr>
          <a:xfrm>
            <a:off x="2081499" y="1345332"/>
            <a:ext cx="2844934" cy="2802244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297832" y="2497460"/>
            <a:ext cx="25562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926742" y="2390028"/>
            <a:ext cx="12235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Magnitude threshold</a:t>
            </a:r>
            <a:endParaRPr lang="zh-CN" altLang="en-US" sz="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377952" y="1776800"/>
            <a:ext cx="0" cy="75608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629980" y="1776800"/>
            <a:ext cx="0" cy="75608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377952" y="1885392"/>
            <a:ext cx="252028" cy="0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927902" y="1544772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Temporal threshold</a:t>
            </a:r>
            <a:endParaRPr lang="zh-CN" altLang="en-US" sz="8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430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4"/>
    </mc:Choice>
    <mc:Fallback xmlns="">
      <p:transition spd="slow" advTm="439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175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303338" y="1276350"/>
            <a:ext cx="3543300" cy="530225"/>
            <a:chOff x="0" y="0"/>
            <a:chExt cx="3543034" cy="531590"/>
          </a:xfrm>
        </p:grpSpPr>
        <p:sp>
          <p:nvSpPr>
            <p:cNvPr id="6166" name="矩形 29"/>
            <p:cNvSpPr>
              <a:spLocks noChangeArrowheads="1"/>
            </p:cNvSpPr>
            <p:nvPr/>
          </p:nvSpPr>
          <p:spPr bwMode="auto">
            <a:xfrm rot="-1431031">
              <a:off x="82996" y="27534"/>
              <a:ext cx="504056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6167" name="Group 5"/>
            <p:cNvGrpSpPr>
              <a:grpSpLocks/>
            </p:cNvGrpSpPr>
            <p:nvPr/>
          </p:nvGrpSpPr>
          <p:grpSpPr bwMode="auto">
            <a:xfrm>
              <a:off x="0" y="0"/>
              <a:ext cx="3543034" cy="504056"/>
              <a:chOff x="0" y="0"/>
              <a:chExt cx="3543034" cy="504056"/>
            </a:xfrm>
          </p:grpSpPr>
          <p:sp>
            <p:nvSpPr>
              <p:cNvPr id="6168" name="直接连接符 5"/>
              <p:cNvSpPr>
                <a:spLocks noChangeShapeType="1"/>
              </p:cNvSpPr>
              <p:nvPr/>
            </p:nvSpPr>
            <p:spPr bwMode="auto">
              <a:xfrm>
                <a:off x="479562" y="351663"/>
                <a:ext cx="3063472" cy="1"/>
              </a:xfrm>
              <a:prstGeom prst="line">
                <a:avLst/>
              </a:prstGeom>
              <a:noFill/>
              <a:ln w="9525">
                <a:solidFill>
                  <a:srgbClr val="827C7A"/>
                </a:solidFill>
                <a:prstDash val="sysDash"/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" name="矩形 3"/>
              <p:cNvSpPr>
                <a:spLocks noChangeArrowheads="1"/>
              </p:cNvSpPr>
              <p:nvPr/>
            </p:nvSpPr>
            <p:spPr bwMode="auto">
              <a:xfrm rot="-1431031">
                <a:off x="0" y="0"/>
                <a:ext cx="504056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170" name="TextBox 6"/>
              <p:cNvSpPr>
                <a:spLocks noChangeArrowheads="1"/>
              </p:cNvSpPr>
              <p:nvPr/>
            </p:nvSpPr>
            <p:spPr bwMode="auto">
              <a:xfrm>
                <a:off x="823166" y="13109"/>
                <a:ext cx="2376264" cy="33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Previous Work</a:t>
                </a:r>
              </a:p>
            </p:txBody>
          </p:sp>
          <p:sp>
            <p:nvSpPr>
              <p:cNvPr id="6171" name="TextBox 7"/>
              <p:cNvSpPr>
                <a:spLocks noChangeArrowheads="1"/>
              </p:cNvSpPr>
              <p:nvPr/>
            </p:nvSpPr>
            <p:spPr bwMode="auto">
              <a:xfrm>
                <a:off x="72008" y="51973"/>
                <a:ext cx="3600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1</a:t>
                </a: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148" name="Group 17"/>
          <p:cNvGrpSpPr>
            <a:grpSpLocks/>
          </p:cNvGrpSpPr>
          <p:nvPr/>
        </p:nvGrpSpPr>
        <p:grpSpPr bwMode="auto">
          <a:xfrm>
            <a:off x="1309491" y="1964387"/>
            <a:ext cx="3543300" cy="531813"/>
            <a:chOff x="0" y="0"/>
            <a:chExt cx="3543034" cy="531590"/>
          </a:xfrm>
        </p:grpSpPr>
        <p:sp>
          <p:nvSpPr>
            <p:cNvPr id="6160" name="矩形 39"/>
            <p:cNvSpPr>
              <a:spLocks noChangeArrowheads="1"/>
            </p:cNvSpPr>
            <p:nvPr/>
          </p:nvSpPr>
          <p:spPr bwMode="auto">
            <a:xfrm rot="-1431031">
              <a:off x="82996" y="27534"/>
              <a:ext cx="504056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6161" name="Group 19"/>
            <p:cNvGrpSpPr>
              <a:grpSpLocks/>
            </p:cNvGrpSpPr>
            <p:nvPr/>
          </p:nvGrpSpPr>
          <p:grpSpPr bwMode="auto">
            <a:xfrm>
              <a:off x="0" y="0"/>
              <a:ext cx="3543034" cy="504056"/>
              <a:chOff x="0" y="0"/>
              <a:chExt cx="3543034" cy="504056"/>
            </a:xfrm>
          </p:grpSpPr>
          <p:sp>
            <p:nvSpPr>
              <p:cNvPr id="6162" name="直接连接符 41"/>
              <p:cNvSpPr>
                <a:spLocks noChangeShapeType="1"/>
              </p:cNvSpPr>
              <p:nvPr/>
            </p:nvSpPr>
            <p:spPr bwMode="auto">
              <a:xfrm>
                <a:off x="479562" y="351663"/>
                <a:ext cx="3063472" cy="1"/>
              </a:xfrm>
              <a:prstGeom prst="line">
                <a:avLst/>
              </a:prstGeom>
              <a:noFill/>
              <a:ln w="9525">
                <a:solidFill>
                  <a:srgbClr val="827C7A"/>
                </a:solidFill>
                <a:prstDash val="sysDash"/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" name="矩形 42"/>
              <p:cNvSpPr>
                <a:spLocks noChangeArrowheads="1"/>
              </p:cNvSpPr>
              <p:nvPr/>
            </p:nvSpPr>
            <p:spPr bwMode="auto">
              <a:xfrm rot="-1431031">
                <a:off x="0" y="0"/>
                <a:ext cx="504056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164" name="TextBox 43"/>
              <p:cNvSpPr>
                <a:spLocks noChangeArrowheads="1"/>
              </p:cNvSpPr>
              <p:nvPr/>
            </p:nvSpPr>
            <p:spPr bwMode="auto">
              <a:xfrm>
                <a:off x="578020" y="13108"/>
                <a:ext cx="2822333" cy="33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dirty="0" smtClean="0"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Pedometer Placed in the Pocket</a:t>
                </a:r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6165" name="TextBox 44"/>
              <p:cNvSpPr>
                <a:spLocks noChangeArrowheads="1"/>
              </p:cNvSpPr>
              <p:nvPr/>
            </p:nvSpPr>
            <p:spPr bwMode="auto">
              <a:xfrm>
                <a:off x="72008" y="51973"/>
                <a:ext cx="3600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3</a:t>
                </a: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149" name="Group 31"/>
          <p:cNvGrpSpPr>
            <a:grpSpLocks/>
          </p:cNvGrpSpPr>
          <p:nvPr/>
        </p:nvGrpSpPr>
        <p:grpSpPr bwMode="auto">
          <a:xfrm>
            <a:off x="1303338" y="2749488"/>
            <a:ext cx="3543300" cy="531812"/>
            <a:chOff x="0" y="0"/>
            <a:chExt cx="3543034" cy="531590"/>
          </a:xfrm>
        </p:grpSpPr>
        <p:sp>
          <p:nvSpPr>
            <p:cNvPr id="6154" name="矩形 53"/>
            <p:cNvSpPr>
              <a:spLocks noChangeArrowheads="1"/>
            </p:cNvSpPr>
            <p:nvPr/>
          </p:nvSpPr>
          <p:spPr bwMode="auto">
            <a:xfrm rot="-1431031">
              <a:off x="82996" y="27534"/>
              <a:ext cx="504056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6155" name="Group 33"/>
            <p:cNvGrpSpPr>
              <a:grpSpLocks/>
            </p:cNvGrpSpPr>
            <p:nvPr/>
          </p:nvGrpSpPr>
          <p:grpSpPr bwMode="auto">
            <a:xfrm>
              <a:off x="0" y="0"/>
              <a:ext cx="3543034" cy="504056"/>
              <a:chOff x="0" y="0"/>
              <a:chExt cx="3543034" cy="504056"/>
            </a:xfrm>
          </p:grpSpPr>
          <p:sp>
            <p:nvSpPr>
              <p:cNvPr id="6156" name="直接连接符 55"/>
              <p:cNvSpPr>
                <a:spLocks noChangeShapeType="1"/>
              </p:cNvSpPr>
              <p:nvPr/>
            </p:nvSpPr>
            <p:spPr bwMode="auto">
              <a:xfrm>
                <a:off x="479562" y="351663"/>
                <a:ext cx="3063472" cy="1"/>
              </a:xfrm>
              <a:prstGeom prst="line">
                <a:avLst/>
              </a:prstGeom>
              <a:noFill/>
              <a:ln w="9525">
                <a:solidFill>
                  <a:srgbClr val="827C7A"/>
                </a:solidFill>
                <a:prstDash val="sysDash"/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" name="矩形 56"/>
              <p:cNvSpPr>
                <a:spLocks noChangeArrowheads="1"/>
              </p:cNvSpPr>
              <p:nvPr/>
            </p:nvSpPr>
            <p:spPr bwMode="auto">
              <a:xfrm rot="-1431031">
                <a:off x="0" y="0"/>
                <a:ext cx="504056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TextBox 57"/>
              <p:cNvSpPr>
                <a:spLocks noChangeArrowheads="1"/>
              </p:cNvSpPr>
              <p:nvPr/>
            </p:nvSpPr>
            <p:spPr bwMode="auto">
              <a:xfrm>
                <a:off x="823166" y="13109"/>
                <a:ext cx="2376264" cy="33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Future Work</a:t>
                </a:r>
              </a:p>
            </p:txBody>
          </p:sp>
          <p:sp>
            <p:nvSpPr>
              <p:cNvPr id="6159" name="TextBox 58"/>
              <p:cNvSpPr>
                <a:spLocks noChangeArrowheads="1"/>
              </p:cNvSpPr>
              <p:nvPr/>
            </p:nvSpPr>
            <p:spPr bwMode="auto">
              <a:xfrm>
                <a:off x="72008" y="51973"/>
                <a:ext cx="3600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5</a:t>
                </a: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6150" name="TextBox 61"/>
          <p:cNvSpPr>
            <a:spLocks noChangeArrowheads="1"/>
          </p:cNvSpPr>
          <p:nvPr/>
        </p:nvSpPr>
        <p:spPr bwMode="auto">
          <a:xfrm>
            <a:off x="228600" y="554038"/>
            <a:ext cx="1074738" cy="40005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Outline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151" name="矩形 62"/>
          <p:cNvSpPr>
            <a:spLocks noChangeArrowheads="1"/>
          </p:cNvSpPr>
          <p:nvPr/>
        </p:nvSpPr>
        <p:spPr bwMode="auto">
          <a:xfrm>
            <a:off x="12700" y="554038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152" name="直接连接符 64"/>
          <p:cNvSpPr>
            <a:spLocks noChangeShapeType="1"/>
          </p:cNvSpPr>
          <p:nvPr/>
        </p:nvSpPr>
        <p:spPr bwMode="auto">
          <a:xfrm>
            <a:off x="228600" y="554038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BB8C7-E014-4774-9B9A-6A6C40FA44C7}" type="slidenum">
              <a:rPr lang="zh-CN" altLang="en-US" smtClean="0"/>
              <a:pPr>
                <a:defRPr/>
              </a:pPr>
              <a:t>7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08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"/>
    </mc:Choice>
    <mc:Fallback xmlns="">
      <p:transition spd="slow" advTm="7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>
            <a:spLocks noChangeArrowheads="1"/>
          </p:cNvSpPr>
          <p:nvPr/>
        </p:nvSpPr>
        <p:spPr bwMode="auto">
          <a:xfrm>
            <a:off x="228600" y="479425"/>
            <a:ext cx="3581400" cy="40011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Pedometer Placed in the Pocket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12700" y="479425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7" name="直接连接符 6"/>
          <p:cNvSpPr>
            <a:spLocks noChangeShapeType="1"/>
          </p:cNvSpPr>
          <p:nvPr/>
        </p:nvSpPr>
        <p:spPr bwMode="auto">
          <a:xfrm>
            <a:off x="228600" y="479425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Basic scenario:</a:t>
            </a:r>
          </a:p>
          <a:p>
            <a:pPr lvl="1"/>
            <a:r>
              <a:rPr lang="en-US" altLang="zh-CN" dirty="0" smtClean="0"/>
              <a:t>The phone or accelerometer is placed in the pocket.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What is the critical indicator of a step?</a:t>
            </a:r>
          </a:p>
          <a:p>
            <a:endParaRPr lang="en-US" altLang="zh-CN" dirty="0"/>
          </a:p>
          <a:p>
            <a:r>
              <a:rPr lang="en-US" altLang="zh-CN" dirty="0" smtClean="0"/>
              <a:t>Rotation of leg!</a:t>
            </a:r>
          </a:p>
          <a:p>
            <a:endParaRPr lang="en-US" altLang="zh-CN" dirty="0"/>
          </a:p>
          <a:p>
            <a:r>
              <a:rPr lang="en-US" altLang="zh-CN" dirty="0" smtClean="0"/>
              <a:t>Utilize gyroscope data.</a:t>
            </a:r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8495F-AEA2-4A5F-9D67-24E1FD300D77}" type="slidenum">
              <a:rPr lang="zh-CN" altLang="en-US" smtClean="0"/>
              <a:pPr>
                <a:defRPr/>
              </a:pPr>
              <a:t>8</a:t>
            </a:fld>
            <a:endParaRPr lang="zh-CN" altLang="en-US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1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7"/>
    </mc:Choice>
    <mc:Fallback xmlns="">
      <p:transition spd="slow" advTm="9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1069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>
            <a:spLocks noChangeArrowheads="1"/>
          </p:cNvSpPr>
          <p:nvPr/>
        </p:nvSpPr>
        <p:spPr bwMode="auto">
          <a:xfrm>
            <a:off x="228600" y="479425"/>
            <a:ext cx="4445496" cy="400110"/>
          </a:xfrm>
          <a:prstGeom prst="rect">
            <a:avLst/>
          </a:prstGeom>
          <a:solidFill>
            <a:srgbClr val="827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Waveform of Angular Velocity on X-Axis 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12700" y="479425"/>
            <a:ext cx="215900" cy="400050"/>
          </a:xfrm>
          <a:prstGeom prst="rect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7" name="直接连接符 6"/>
          <p:cNvSpPr>
            <a:spLocks noChangeShapeType="1"/>
          </p:cNvSpPr>
          <p:nvPr/>
        </p:nvSpPr>
        <p:spPr bwMode="auto">
          <a:xfrm>
            <a:off x="228600" y="479425"/>
            <a:ext cx="1588" cy="40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8495F-AEA2-4A5F-9D67-24E1FD300D77}" type="slidenum">
              <a:rPr lang="zh-CN" altLang="en-US" smtClean="0"/>
              <a:pPr>
                <a:defRPr/>
              </a:pPr>
              <a:t>9</a:t>
            </a:fld>
            <a:endParaRPr lang="zh-CN" altLang="en-US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00" y="2857500"/>
            <a:ext cx="1932321" cy="2310197"/>
          </a:xfrm>
          <a:prstGeom prst="rect">
            <a:avLst/>
          </a:prstGeom>
        </p:spPr>
      </p:pic>
      <p:sp>
        <p:nvSpPr>
          <p:cNvPr id="4" name="手杖形箭头 3"/>
          <p:cNvSpPr/>
          <p:nvPr/>
        </p:nvSpPr>
        <p:spPr>
          <a:xfrm>
            <a:off x="6288967" y="3937620"/>
            <a:ext cx="185329" cy="216024"/>
          </a:xfrm>
          <a:prstGeom prst="utur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38038"/>
            <a:ext cx="4656300" cy="2497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5624" y="4045632"/>
            <a:ext cx="4248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 walking </a:t>
            </a:r>
            <a:r>
              <a:rPr lang="en-US" altLang="zh-CN" sz="2000" dirty="0" smtClean="0">
                <a:solidFill>
                  <a:srgbClr val="FF0000"/>
                </a:solidFill>
              </a:rPr>
              <a:t>50</a:t>
            </a:r>
            <a:r>
              <a:rPr lang="en-US" altLang="zh-CN" dirty="0" smtClean="0"/>
              <a:t> steps in a constant speed in a straight line, the result returned by the algorithm is </a:t>
            </a:r>
            <a:r>
              <a:rPr lang="en-US" altLang="zh-CN" sz="2000" dirty="0" smtClean="0">
                <a:solidFill>
                  <a:srgbClr val="FF0000"/>
                </a:solidFill>
              </a:rPr>
              <a:t>51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54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9"/>
    </mc:Choice>
    <mc:Fallback xmlns="">
      <p:transition spd="slow" advTm="976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157255861</TotalTime>
  <Pages>0</Pages>
  <Words>351</Words>
  <Characters>0</Characters>
  <Application>Microsoft Office PowerPoint</Application>
  <DocSecurity>0</DocSecurity>
  <PresentationFormat>自定义</PresentationFormat>
  <Lines>0</Lines>
  <Paragraphs>110</Paragraphs>
  <Slides>18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王琳</dc:creator>
  <cp:keywords/>
  <dc:description/>
  <cp:lastModifiedBy>Luke Lu</cp:lastModifiedBy>
  <cp:revision>104</cp:revision>
  <cp:lastPrinted>1899-12-30T00:00:00Z</cp:lastPrinted>
  <dcterms:created xsi:type="dcterms:W3CDTF">2012-04-06T13:01:00Z</dcterms:created>
  <dcterms:modified xsi:type="dcterms:W3CDTF">2016-06-07T23:47:04Z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