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61" r:id="rId2"/>
  </p:sldMasterIdLst>
  <p:notesMasterIdLst>
    <p:notesMasterId r:id="rId45"/>
  </p:notesMasterIdLst>
  <p:sldIdLst>
    <p:sldId id="975" r:id="rId3"/>
    <p:sldId id="988" r:id="rId4"/>
    <p:sldId id="1067" r:id="rId5"/>
    <p:sldId id="1068" r:id="rId6"/>
    <p:sldId id="1069" r:id="rId7"/>
    <p:sldId id="1070" r:id="rId8"/>
    <p:sldId id="1071" r:id="rId9"/>
    <p:sldId id="1073" r:id="rId10"/>
    <p:sldId id="1074" r:id="rId11"/>
    <p:sldId id="1075" r:id="rId12"/>
    <p:sldId id="1076" r:id="rId13"/>
    <p:sldId id="1077" r:id="rId14"/>
    <p:sldId id="1078" r:id="rId15"/>
    <p:sldId id="1079" r:id="rId16"/>
    <p:sldId id="1080" r:id="rId17"/>
    <p:sldId id="1081" r:id="rId18"/>
    <p:sldId id="1082" r:id="rId19"/>
    <p:sldId id="1083" r:id="rId20"/>
    <p:sldId id="1084" r:id="rId21"/>
    <p:sldId id="1085" r:id="rId22"/>
    <p:sldId id="1086" r:id="rId23"/>
    <p:sldId id="1087" r:id="rId24"/>
    <p:sldId id="1088" r:id="rId25"/>
    <p:sldId id="1089" r:id="rId26"/>
    <p:sldId id="1090" r:id="rId27"/>
    <p:sldId id="1091" r:id="rId28"/>
    <p:sldId id="1092" r:id="rId29"/>
    <p:sldId id="1093" r:id="rId30"/>
    <p:sldId id="1094" r:id="rId31"/>
    <p:sldId id="1095" r:id="rId32"/>
    <p:sldId id="1096" r:id="rId33"/>
    <p:sldId id="1097" r:id="rId34"/>
    <p:sldId id="1098" r:id="rId35"/>
    <p:sldId id="1099" r:id="rId36"/>
    <p:sldId id="1100" r:id="rId37"/>
    <p:sldId id="1101" r:id="rId38"/>
    <p:sldId id="1102" r:id="rId39"/>
    <p:sldId id="1103" r:id="rId40"/>
    <p:sldId id="1104" r:id="rId41"/>
    <p:sldId id="1105" r:id="rId42"/>
    <p:sldId id="1106" r:id="rId43"/>
    <p:sldId id="876" r:id="rId44"/>
  </p:sldIdLst>
  <p:sldSz cx="9144000" cy="6858000" type="screen4x3"/>
  <p:notesSz cx="6858000" cy="9144000"/>
  <p:defaultTextStyle>
    <a:defPPr>
      <a:defRPr lang="zh-CN"/>
    </a:defPPr>
    <a:lvl1pPr algn="ctr" rtl="0" fontAlgn="base">
      <a:spcBef>
        <a:spcPct val="0"/>
      </a:spcBef>
      <a:spcAft>
        <a:spcPct val="0"/>
      </a:spcAft>
      <a:defRPr sz="2400" kern="1200">
        <a:solidFill>
          <a:schemeClr val="tx1"/>
        </a:solidFill>
        <a:latin typeface="Arial" charset="0"/>
        <a:ea typeface="黑体" charset="0"/>
        <a:cs typeface="黑体" charset="0"/>
      </a:defRPr>
    </a:lvl1pPr>
    <a:lvl2pPr marL="457200" algn="ctr" rtl="0" fontAlgn="base">
      <a:spcBef>
        <a:spcPct val="0"/>
      </a:spcBef>
      <a:spcAft>
        <a:spcPct val="0"/>
      </a:spcAft>
      <a:defRPr sz="2400" kern="1200">
        <a:solidFill>
          <a:schemeClr val="tx1"/>
        </a:solidFill>
        <a:latin typeface="Arial" charset="0"/>
        <a:ea typeface="黑体" charset="0"/>
        <a:cs typeface="黑体" charset="0"/>
      </a:defRPr>
    </a:lvl2pPr>
    <a:lvl3pPr marL="914400" algn="ctr" rtl="0" fontAlgn="base">
      <a:spcBef>
        <a:spcPct val="0"/>
      </a:spcBef>
      <a:spcAft>
        <a:spcPct val="0"/>
      </a:spcAft>
      <a:defRPr sz="2400" kern="1200">
        <a:solidFill>
          <a:schemeClr val="tx1"/>
        </a:solidFill>
        <a:latin typeface="Arial" charset="0"/>
        <a:ea typeface="黑体" charset="0"/>
        <a:cs typeface="黑体" charset="0"/>
      </a:defRPr>
    </a:lvl3pPr>
    <a:lvl4pPr marL="1371600" algn="ctr" rtl="0" fontAlgn="base">
      <a:spcBef>
        <a:spcPct val="0"/>
      </a:spcBef>
      <a:spcAft>
        <a:spcPct val="0"/>
      </a:spcAft>
      <a:defRPr sz="2400" kern="1200">
        <a:solidFill>
          <a:schemeClr val="tx1"/>
        </a:solidFill>
        <a:latin typeface="Arial" charset="0"/>
        <a:ea typeface="黑体" charset="0"/>
        <a:cs typeface="黑体" charset="0"/>
      </a:defRPr>
    </a:lvl4pPr>
    <a:lvl5pPr marL="1828800" algn="ctr" rtl="0" fontAlgn="base">
      <a:spcBef>
        <a:spcPct val="0"/>
      </a:spcBef>
      <a:spcAft>
        <a:spcPct val="0"/>
      </a:spcAft>
      <a:defRPr sz="2400" kern="1200">
        <a:solidFill>
          <a:schemeClr val="tx1"/>
        </a:solidFill>
        <a:latin typeface="Arial" charset="0"/>
        <a:ea typeface="黑体" charset="0"/>
        <a:cs typeface="黑体" charset="0"/>
      </a:defRPr>
    </a:lvl5pPr>
    <a:lvl6pPr marL="2286000" algn="l" defTabSz="457200" rtl="0" eaLnBrk="1" latinLnBrk="0" hangingPunct="1">
      <a:defRPr sz="2400" kern="1200">
        <a:solidFill>
          <a:schemeClr val="tx1"/>
        </a:solidFill>
        <a:latin typeface="Arial" charset="0"/>
        <a:ea typeface="黑体" charset="0"/>
        <a:cs typeface="黑体" charset="0"/>
      </a:defRPr>
    </a:lvl6pPr>
    <a:lvl7pPr marL="2743200" algn="l" defTabSz="457200" rtl="0" eaLnBrk="1" latinLnBrk="0" hangingPunct="1">
      <a:defRPr sz="2400" kern="1200">
        <a:solidFill>
          <a:schemeClr val="tx1"/>
        </a:solidFill>
        <a:latin typeface="Arial" charset="0"/>
        <a:ea typeface="黑体" charset="0"/>
        <a:cs typeface="黑体" charset="0"/>
      </a:defRPr>
    </a:lvl7pPr>
    <a:lvl8pPr marL="3200400" algn="l" defTabSz="457200" rtl="0" eaLnBrk="1" latinLnBrk="0" hangingPunct="1">
      <a:defRPr sz="2400" kern="1200">
        <a:solidFill>
          <a:schemeClr val="tx1"/>
        </a:solidFill>
        <a:latin typeface="Arial" charset="0"/>
        <a:ea typeface="黑体" charset="0"/>
        <a:cs typeface="黑体" charset="0"/>
      </a:defRPr>
    </a:lvl8pPr>
    <a:lvl9pPr marL="3657600" algn="l" defTabSz="457200" rtl="0" eaLnBrk="1" latinLnBrk="0" hangingPunct="1">
      <a:defRPr sz="2400" kern="1200">
        <a:solidFill>
          <a:schemeClr val="tx1"/>
        </a:solidFill>
        <a:latin typeface="Arial" charset="0"/>
        <a:ea typeface="黑体" charset="0"/>
        <a:cs typeface="黑体" charset="0"/>
      </a:defRPr>
    </a:lvl9pPr>
  </p:defaultTextStyle>
  <p:extLst>
    <p:ext uri="{EFAFB233-063F-42B5-8137-9DF3F51BA10A}">
      <p15:sldGuideLst xmlns:p15="http://schemas.microsoft.com/office/powerpoint/2012/main">
        <p15:guide id="1" orient="horz" pos="2324">
          <p15:clr>
            <a:srgbClr val="A4A3A4"/>
          </p15:clr>
        </p15:guide>
        <p15:guide id="2" pos="286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FF00"/>
    <a:srgbClr val="12357C"/>
    <a:srgbClr val="DDDDDD"/>
    <a:srgbClr val="132584"/>
    <a:srgbClr val="FE340C"/>
    <a:srgbClr val="950341"/>
    <a:srgbClr val="93053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976" autoAdjust="0"/>
  </p:normalViewPr>
  <p:slideViewPr>
    <p:cSldViewPr snapToObjects="1">
      <p:cViewPr varScale="1">
        <p:scale>
          <a:sx n="93" d="100"/>
          <a:sy n="93" d="100"/>
        </p:scale>
        <p:origin x="2124" y="66"/>
      </p:cViewPr>
      <p:guideLst>
        <p:guide orient="horz" pos="2324"/>
        <p:guide pos="2864"/>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00" d="100"/>
        <a:sy n="100" d="100"/>
      </p:scale>
      <p:origin x="0" y="0"/>
    </p:cViewPr>
  </p:notesTextViewPr>
  <p:sorterViewPr>
    <p:cViewPr>
      <p:scale>
        <a:sx n="66" d="100"/>
        <a:sy n="66" d="100"/>
      </p:scale>
      <p:origin x="0" y="0"/>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_rels/viewProps.xml.rels><?xml version="1.0" encoding="UTF-8" standalone="yes"?>
<Relationships xmlns="http://schemas.openxmlformats.org/package/2006/relationships"><Relationship Id="rId8" Type="http://schemas.openxmlformats.org/officeDocument/2006/relationships/slide" Target="slides/slide41.xml"/><Relationship Id="rId3" Type="http://schemas.openxmlformats.org/officeDocument/2006/relationships/slide" Target="slides/slide36.xml"/><Relationship Id="rId7" Type="http://schemas.openxmlformats.org/officeDocument/2006/relationships/slide" Target="slides/slide40.xml"/><Relationship Id="rId2" Type="http://schemas.openxmlformats.org/officeDocument/2006/relationships/slide" Target="slides/slide33.xml"/><Relationship Id="rId1" Type="http://schemas.openxmlformats.org/officeDocument/2006/relationships/slide" Target="slides/slide17.xml"/><Relationship Id="rId6" Type="http://schemas.openxmlformats.org/officeDocument/2006/relationships/slide" Target="slides/slide39.xml"/><Relationship Id="rId5" Type="http://schemas.openxmlformats.org/officeDocument/2006/relationships/slide" Target="slides/slide38.xml"/><Relationship Id="rId4"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962400" cy="342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200" smtClean="0">
                <a:ea typeface="宋体" charset="0"/>
                <a:cs typeface="宋体" charset="0"/>
              </a:defRPr>
            </a:lvl1pPr>
          </a:lstStyle>
          <a:p>
            <a:pPr>
              <a:defRPr/>
            </a:pPr>
            <a:endParaRPr lang="en-US" altLang="zh-CN"/>
          </a:p>
        </p:txBody>
      </p:sp>
      <p:sp>
        <p:nvSpPr>
          <p:cNvPr id="6147" name="Rectangle 3"/>
          <p:cNvSpPr>
            <a:spLocks noGrp="1" noChangeArrowheads="1"/>
          </p:cNvSpPr>
          <p:nvPr>
            <p:ph type="dt" idx="1"/>
          </p:nvPr>
        </p:nvSpPr>
        <p:spPr bwMode="auto">
          <a:xfrm>
            <a:off x="5180013" y="0"/>
            <a:ext cx="3962400" cy="342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smtClean="0">
                <a:ea typeface="宋体" charset="0"/>
                <a:cs typeface="宋体" charset="0"/>
              </a:defRPr>
            </a:lvl1pPr>
          </a:lstStyle>
          <a:p>
            <a:pPr>
              <a:defRPr/>
            </a:pPr>
            <a:endParaRPr lang="en-US" altLang="zh-CN"/>
          </a:p>
        </p:txBody>
      </p:sp>
      <p:sp>
        <p:nvSpPr>
          <p:cNvPr id="3076" name="Rectangle 4"/>
          <p:cNvSpPr>
            <a:spLocks noGrp="1" noRot="1" noChangeAspect="1" noChangeArrowheads="1"/>
          </p:cNvSpPr>
          <p:nvPr>
            <p:ph type="sldImg" idx="2"/>
          </p:nvPr>
        </p:nvSpPr>
        <p:spPr bwMode="auto">
          <a:xfrm>
            <a:off x="2857500" y="514350"/>
            <a:ext cx="3429000" cy="257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sp>
      <p:sp>
        <p:nvSpPr>
          <p:cNvPr id="6149" name="Rectangle 5"/>
          <p:cNvSpPr>
            <a:spLocks noGrp="1" noChangeArrowheads="1"/>
          </p:cNvSpPr>
          <p:nvPr>
            <p:ph type="body" sz="quarter" idx="3"/>
          </p:nvPr>
        </p:nvSpPr>
        <p:spPr bwMode="auto">
          <a:xfrm>
            <a:off x="914400" y="3257550"/>
            <a:ext cx="7315200" cy="30861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单击此处编辑母版文本样式</a:t>
            </a:r>
            <a:endParaRPr lang="en-US" altLang="zh-CN"/>
          </a:p>
          <a:p>
            <a:pPr lvl="1"/>
            <a:r>
              <a:rPr lang="zh-CN" altLang="en-US"/>
              <a:t>第二级</a:t>
            </a:r>
            <a:endParaRPr lang="en-US" altLang="zh-CN"/>
          </a:p>
          <a:p>
            <a:pPr lvl="2"/>
            <a:r>
              <a:rPr lang="zh-CN" altLang="en-US"/>
              <a:t>第三级</a:t>
            </a:r>
            <a:endParaRPr lang="en-US" altLang="zh-CN"/>
          </a:p>
          <a:p>
            <a:pPr lvl="3"/>
            <a:r>
              <a:rPr lang="zh-CN" altLang="en-US"/>
              <a:t>第四级</a:t>
            </a:r>
            <a:endParaRPr lang="en-US" altLang="zh-CN"/>
          </a:p>
          <a:p>
            <a:pPr lvl="4"/>
            <a:r>
              <a:rPr lang="zh-CN" altLang="en-US"/>
              <a:t>第五级</a:t>
            </a:r>
            <a:endParaRPr lang="en-US" altLang="zh-CN"/>
          </a:p>
        </p:txBody>
      </p:sp>
      <p:sp>
        <p:nvSpPr>
          <p:cNvPr id="6150" name="Rectangle 6"/>
          <p:cNvSpPr>
            <a:spLocks noGrp="1" noChangeArrowheads="1"/>
          </p:cNvSpPr>
          <p:nvPr>
            <p:ph type="ftr" sz="quarter" idx="4"/>
          </p:nvPr>
        </p:nvSpPr>
        <p:spPr bwMode="auto">
          <a:xfrm>
            <a:off x="0" y="6513513"/>
            <a:ext cx="3962400" cy="3429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a:defRPr sz="1200" smtClean="0">
                <a:ea typeface="宋体" charset="0"/>
                <a:cs typeface="宋体" charset="0"/>
              </a:defRPr>
            </a:lvl1pPr>
          </a:lstStyle>
          <a:p>
            <a:pPr>
              <a:defRPr/>
            </a:pPr>
            <a:endParaRPr lang="en-US" altLang="zh-CN"/>
          </a:p>
        </p:txBody>
      </p:sp>
      <p:sp>
        <p:nvSpPr>
          <p:cNvPr id="6151" name="Rectangle 7"/>
          <p:cNvSpPr>
            <a:spLocks noGrp="1" noChangeArrowheads="1"/>
          </p:cNvSpPr>
          <p:nvPr>
            <p:ph type="sldNum" sz="quarter" idx="5"/>
          </p:nvPr>
        </p:nvSpPr>
        <p:spPr bwMode="auto">
          <a:xfrm>
            <a:off x="5180013" y="6513513"/>
            <a:ext cx="3962400" cy="3429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smtClean="0">
                <a:ea typeface="宋体" charset="0"/>
                <a:cs typeface="宋体" charset="0"/>
              </a:defRPr>
            </a:lvl1pPr>
          </a:lstStyle>
          <a:p>
            <a:pPr>
              <a:defRPr/>
            </a:pPr>
            <a:fld id="{1B49A2F8-CCFC-5D4C-A1C4-C56321058C50}" type="slidenum">
              <a:rPr lang="en-US" altLang="zh-CN"/>
              <a:pPr>
                <a:defRPr/>
              </a:pPr>
              <a:t>‹#›</a:t>
            </a:fld>
            <a:endParaRPr lang="en-US" altLang="zh-CN"/>
          </a:p>
        </p:txBody>
      </p:sp>
    </p:spTree>
    <p:extLst>
      <p:ext uri="{BB962C8B-B14F-4D97-AF65-F5344CB8AC3E}">
        <p14:creationId xmlns:p14="http://schemas.microsoft.com/office/powerpoint/2010/main" val="35201867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宋体" pitchFamily="2" charset="-122"/>
        <a:cs typeface="宋体" charset="0"/>
      </a:defRPr>
    </a:lvl1pPr>
    <a:lvl2pPr marL="457200" algn="l" rtl="0" eaLnBrk="0" fontAlgn="base" hangingPunct="0">
      <a:spcBef>
        <a:spcPct val="30000"/>
      </a:spcBef>
      <a:spcAft>
        <a:spcPct val="0"/>
      </a:spcAft>
      <a:defRPr sz="1200" kern="1200">
        <a:solidFill>
          <a:schemeClr val="tx1"/>
        </a:solidFill>
        <a:latin typeface="Arial" pitchFamily="34" charset="0"/>
        <a:ea typeface="宋体" pitchFamily="2" charset="-122"/>
        <a:cs typeface="宋体" charset="0"/>
      </a:defRPr>
    </a:lvl2pPr>
    <a:lvl3pPr marL="914400" algn="l" rtl="0" eaLnBrk="0" fontAlgn="base" hangingPunct="0">
      <a:spcBef>
        <a:spcPct val="30000"/>
      </a:spcBef>
      <a:spcAft>
        <a:spcPct val="0"/>
      </a:spcAft>
      <a:defRPr sz="1200" kern="1200">
        <a:solidFill>
          <a:schemeClr val="tx1"/>
        </a:solidFill>
        <a:latin typeface="Arial" pitchFamily="34" charset="0"/>
        <a:ea typeface="宋体" pitchFamily="2" charset="-122"/>
        <a:cs typeface="宋体" charset="0"/>
      </a:defRPr>
    </a:lvl3pPr>
    <a:lvl4pPr marL="1371600" algn="l" rtl="0" eaLnBrk="0" fontAlgn="base" hangingPunct="0">
      <a:spcBef>
        <a:spcPct val="30000"/>
      </a:spcBef>
      <a:spcAft>
        <a:spcPct val="0"/>
      </a:spcAft>
      <a:defRPr sz="1200" kern="1200">
        <a:solidFill>
          <a:schemeClr val="tx1"/>
        </a:solidFill>
        <a:latin typeface="Arial" pitchFamily="34" charset="0"/>
        <a:ea typeface="宋体" pitchFamily="2" charset="-122"/>
        <a:cs typeface="宋体" charset="0"/>
      </a:defRPr>
    </a:lvl4pPr>
    <a:lvl5pPr marL="1828800" algn="l" rtl="0" eaLnBrk="0" fontAlgn="base" hangingPunct="0">
      <a:spcBef>
        <a:spcPct val="30000"/>
      </a:spcBef>
      <a:spcAft>
        <a:spcPct val="0"/>
      </a:spcAft>
      <a:defRPr sz="1200" kern="1200">
        <a:solidFill>
          <a:schemeClr val="tx1"/>
        </a:solidFill>
        <a:latin typeface="Arial" pitchFamily="34" charset="0"/>
        <a:ea typeface="宋体" pitchFamily="2" charset="-122"/>
        <a:cs typeface="宋体"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Today we will start a new course.</a:t>
            </a:r>
            <a:endParaRPr lang="en-US" dirty="0"/>
          </a:p>
        </p:txBody>
      </p:sp>
      <p:sp>
        <p:nvSpPr>
          <p:cNvPr id="4" name="Slide Number Placeholder 3"/>
          <p:cNvSpPr>
            <a:spLocks noGrp="1"/>
          </p:cNvSpPr>
          <p:nvPr>
            <p:ph type="sldNum" sz="quarter" idx="10"/>
          </p:nvPr>
        </p:nvSpPr>
        <p:spPr/>
        <p:txBody>
          <a:bodyPr/>
          <a:lstStyle/>
          <a:p>
            <a:pPr>
              <a:defRPr/>
            </a:pPr>
            <a:fld id="{1B49A2F8-CCFC-5D4C-A1C4-C56321058C50}" type="slidenum">
              <a:rPr lang="en-US" altLang="zh-CN" smtClean="0"/>
              <a:pPr>
                <a:defRPr/>
              </a:pPr>
              <a:t>1</a:t>
            </a:fld>
            <a:endParaRPr lang="en-US" altLang="zh-CN"/>
          </a:p>
        </p:txBody>
      </p:sp>
    </p:spTree>
    <p:extLst>
      <p:ext uri="{BB962C8B-B14F-4D97-AF65-F5344CB8AC3E}">
        <p14:creationId xmlns:p14="http://schemas.microsoft.com/office/powerpoint/2010/main" val="33158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zh-CN" smtClean="0"/>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itchFamily="34" charset="0"/>
              </a:defRPr>
            </a:lvl1pPr>
            <a:lvl2pPr marL="742950" indent="-285750">
              <a:defRPr>
                <a:solidFill>
                  <a:schemeClr val="tx1"/>
                </a:solidFill>
                <a:latin typeface="Corbel" pitchFamily="34" charset="0"/>
              </a:defRPr>
            </a:lvl2pPr>
            <a:lvl3pPr marL="1143000" indent="-228600">
              <a:defRPr>
                <a:solidFill>
                  <a:schemeClr val="tx1"/>
                </a:solidFill>
                <a:latin typeface="Corbel" pitchFamily="34" charset="0"/>
              </a:defRPr>
            </a:lvl3pPr>
            <a:lvl4pPr marL="1600200" indent="-228600">
              <a:defRPr>
                <a:solidFill>
                  <a:schemeClr val="tx1"/>
                </a:solidFill>
                <a:latin typeface="Corbel" pitchFamily="34" charset="0"/>
              </a:defRPr>
            </a:lvl4pPr>
            <a:lvl5pPr marL="2057400" indent="-228600">
              <a:defRPr>
                <a:solidFill>
                  <a:schemeClr val="tx1"/>
                </a:solidFill>
                <a:latin typeface="Corbel" pitchFamily="34" charset="0"/>
              </a:defRPr>
            </a:lvl5pPr>
            <a:lvl6pPr marL="2514600" indent="-228600" fontAlgn="base">
              <a:spcBef>
                <a:spcPct val="0"/>
              </a:spcBef>
              <a:spcAft>
                <a:spcPct val="0"/>
              </a:spcAft>
              <a:defRPr>
                <a:solidFill>
                  <a:schemeClr val="tx1"/>
                </a:solidFill>
                <a:latin typeface="Corbel" pitchFamily="34" charset="0"/>
              </a:defRPr>
            </a:lvl6pPr>
            <a:lvl7pPr marL="2971800" indent="-228600" fontAlgn="base">
              <a:spcBef>
                <a:spcPct val="0"/>
              </a:spcBef>
              <a:spcAft>
                <a:spcPct val="0"/>
              </a:spcAft>
              <a:defRPr>
                <a:solidFill>
                  <a:schemeClr val="tx1"/>
                </a:solidFill>
                <a:latin typeface="Corbel" pitchFamily="34" charset="0"/>
              </a:defRPr>
            </a:lvl7pPr>
            <a:lvl8pPr marL="3429000" indent="-228600" fontAlgn="base">
              <a:spcBef>
                <a:spcPct val="0"/>
              </a:spcBef>
              <a:spcAft>
                <a:spcPct val="0"/>
              </a:spcAft>
              <a:defRPr>
                <a:solidFill>
                  <a:schemeClr val="tx1"/>
                </a:solidFill>
                <a:latin typeface="Corbel" pitchFamily="34" charset="0"/>
              </a:defRPr>
            </a:lvl8pPr>
            <a:lvl9pPr marL="3886200" indent="-228600" fontAlgn="base">
              <a:spcBef>
                <a:spcPct val="0"/>
              </a:spcBef>
              <a:spcAft>
                <a:spcPct val="0"/>
              </a:spcAft>
              <a:defRPr>
                <a:solidFill>
                  <a:schemeClr val="tx1"/>
                </a:solidFill>
                <a:latin typeface="Corbel" pitchFamily="34" charset="0"/>
              </a:defRPr>
            </a:lvl9pPr>
          </a:lstStyle>
          <a:p>
            <a:fld id="{EE974A29-5EC6-46CC-BF27-80326C545DCC}" type="slidenum">
              <a:rPr lang="en-US" altLang="zh-CN">
                <a:latin typeface="Calibri" pitchFamily="34" charset="0"/>
              </a:rPr>
              <a:pPr/>
              <a:t>10</a:t>
            </a:fld>
            <a:endParaRPr lang="en-US" altLang="zh-CN">
              <a:latin typeface="Calibri" pitchFamily="34" charset="0"/>
            </a:endParaRPr>
          </a:p>
        </p:txBody>
      </p:sp>
    </p:spTree>
    <p:extLst>
      <p:ext uri="{BB962C8B-B14F-4D97-AF65-F5344CB8AC3E}">
        <p14:creationId xmlns:p14="http://schemas.microsoft.com/office/powerpoint/2010/main" val="28086882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zh-CN" smtClean="0"/>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itchFamily="34" charset="0"/>
              </a:defRPr>
            </a:lvl1pPr>
            <a:lvl2pPr marL="742950" indent="-285750">
              <a:defRPr>
                <a:solidFill>
                  <a:schemeClr val="tx1"/>
                </a:solidFill>
                <a:latin typeface="Corbel" pitchFamily="34" charset="0"/>
              </a:defRPr>
            </a:lvl2pPr>
            <a:lvl3pPr marL="1143000" indent="-228600">
              <a:defRPr>
                <a:solidFill>
                  <a:schemeClr val="tx1"/>
                </a:solidFill>
                <a:latin typeface="Corbel" pitchFamily="34" charset="0"/>
              </a:defRPr>
            </a:lvl3pPr>
            <a:lvl4pPr marL="1600200" indent="-228600">
              <a:defRPr>
                <a:solidFill>
                  <a:schemeClr val="tx1"/>
                </a:solidFill>
                <a:latin typeface="Corbel" pitchFamily="34" charset="0"/>
              </a:defRPr>
            </a:lvl4pPr>
            <a:lvl5pPr marL="2057400" indent="-228600">
              <a:defRPr>
                <a:solidFill>
                  <a:schemeClr val="tx1"/>
                </a:solidFill>
                <a:latin typeface="Corbel" pitchFamily="34" charset="0"/>
              </a:defRPr>
            </a:lvl5pPr>
            <a:lvl6pPr marL="2514600" indent="-228600" fontAlgn="base">
              <a:spcBef>
                <a:spcPct val="0"/>
              </a:spcBef>
              <a:spcAft>
                <a:spcPct val="0"/>
              </a:spcAft>
              <a:defRPr>
                <a:solidFill>
                  <a:schemeClr val="tx1"/>
                </a:solidFill>
                <a:latin typeface="Corbel" pitchFamily="34" charset="0"/>
              </a:defRPr>
            </a:lvl6pPr>
            <a:lvl7pPr marL="2971800" indent="-228600" fontAlgn="base">
              <a:spcBef>
                <a:spcPct val="0"/>
              </a:spcBef>
              <a:spcAft>
                <a:spcPct val="0"/>
              </a:spcAft>
              <a:defRPr>
                <a:solidFill>
                  <a:schemeClr val="tx1"/>
                </a:solidFill>
                <a:latin typeface="Corbel" pitchFamily="34" charset="0"/>
              </a:defRPr>
            </a:lvl7pPr>
            <a:lvl8pPr marL="3429000" indent="-228600" fontAlgn="base">
              <a:spcBef>
                <a:spcPct val="0"/>
              </a:spcBef>
              <a:spcAft>
                <a:spcPct val="0"/>
              </a:spcAft>
              <a:defRPr>
                <a:solidFill>
                  <a:schemeClr val="tx1"/>
                </a:solidFill>
                <a:latin typeface="Corbel" pitchFamily="34" charset="0"/>
              </a:defRPr>
            </a:lvl8pPr>
            <a:lvl9pPr marL="3886200" indent="-228600" fontAlgn="base">
              <a:spcBef>
                <a:spcPct val="0"/>
              </a:spcBef>
              <a:spcAft>
                <a:spcPct val="0"/>
              </a:spcAft>
              <a:defRPr>
                <a:solidFill>
                  <a:schemeClr val="tx1"/>
                </a:solidFill>
                <a:latin typeface="Corbel" pitchFamily="34" charset="0"/>
              </a:defRPr>
            </a:lvl9pPr>
          </a:lstStyle>
          <a:p>
            <a:fld id="{BE9F8429-5D5E-4D3D-9F01-742DA25AC603}" type="slidenum">
              <a:rPr lang="en-US" altLang="zh-CN">
                <a:latin typeface="Calibri" pitchFamily="34" charset="0"/>
              </a:rPr>
              <a:pPr/>
              <a:t>11</a:t>
            </a:fld>
            <a:endParaRPr lang="en-US" altLang="zh-CN">
              <a:latin typeface="Calibri" pitchFamily="34" charset="0"/>
            </a:endParaRPr>
          </a:p>
        </p:txBody>
      </p:sp>
    </p:spTree>
    <p:extLst>
      <p:ext uri="{BB962C8B-B14F-4D97-AF65-F5344CB8AC3E}">
        <p14:creationId xmlns:p14="http://schemas.microsoft.com/office/powerpoint/2010/main" val="39553421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zh-CN"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itchFamily="34" charset="0"/>
              </a:defRPr>
            </a:lvl1pPr>
            <a:lvl2pPr marL="742950" indent="-285750">
              <a:defRPr>
                <a:solidFill>
                  <a:schemeClr val="tx1"/>
                </a:solidFill>
                <a:latin typeface="Corbel" pitchFamily="34" charset="0"/>
              </a:defRPr>
            </a:lvl2pPr>
            <a:lvl3pPr marL="1143000" indent="-228600">
              <a:defRPr>
                <a:solidFill>
                  <a:schemeClr val="tx1"/>
                </a:solidFill>
                <a:latin typeface="Corbel" pitchFamily="34" charset="0"/>
              </a:defRPr>
            </a:lvl3pPr>
            <a:lvl4pPr marL="1600200" indent="-228600">
              <a:defRPr>
                <a:solidFill>
                  <a:schemeClr val="tx1"/>
                </a:solidFill>
                <a:latin typeface="Corbel" pitchFamily="34" charset="0"/>
              </a:defRPr>
            </a:lvl4pPr>
            <a:lvl5pPr marL="2057400" indent="-228600">
              <a:defRPr>
                <a:solidFill>
                  <a:schemeClr val="tx1"/>
                </a:solidFill>
                <a:latin typeface="Corbel" pitchFamily="34" charset="0"/>
              </a:defRPr>
            </a:lvl5pPr>
            <a:lvl6pPr marL="2514600" indent="-228600" fontAlgn="base">
              <a:spcBef>
                <a:spcPct val="0"/>
              </a:spcBef>
              <a:spcAft>
                <a:spcPct val="0"/>
              </a:spcAft>
              <a:defRPr>
                <a:solidFill>
                  <a:schemeClr val="tx1"/>
                </a:solidFill>
                <a:latin typeface="Corbel" pitchFamily="34" charset="0"/>
              </a:defRPr>
            </a:lvl6pPr>
            <a:lvl7pPr marL="2971800" indent="-228600" fontAlgn="base">
              <a:spcBef>
                <a:spcPct val="0"/>
              </a:spcBef>
              <a:spcAft>
                <a:spcPct val="0"/>
              </a:spcAft>
              <a:defRPr>
                <a:solidFill>
                  <a:schemeClr val="tx1"/>
                </a:solidFill>
                <a:latin typeface="Corbel" pitchFamily="34" charset="0"/>
              </a:defRPr>
            </a:lvl7pPr>
            <a:lvl8pPr marL="3429000" indent="-228600" fontAlgn="base">
              <a:spcBef>
                <a:spcPct val="0"/>
              </a:spcBef>
              <a:spcAft>
                <a:spcPct val="0"/>
              </a:spcAft>
              <a:defRPr>
                <a:solidFill>
                  <a:schemeClr val="tx1"/>
                </a:solidFill>
                <a:latin typeface="Corbel" pitchFamily="34" charset="0"/>
              </a:defRPr>
            </a:lvl8pPr>
            <a:lvl9pPr marL="3886200" indent="-228600" fontAlgn="base">
              <a:spcBef>
                <a:spcPct val="0"/>
              </a:spcBef>
              <a:spcAft>
                <a:spcPct val="0"/>
              </a:spcAft>
              <a:defRPr>
                <a:solidFill>
                  <a:schemeClr val="tx1"/>
                </a:solidFill>
                <a:latin typeface="Corbel" pitchFamily="34" charset="0"/>
              </a:defRPr>
            </a:lvl9pPr>
          </a:lstStyle>
          <a:p>
            <a:fld id="{CDEEF4A2-36C9-4591-A4A2-615EF69E94B2}" type="slidenum">
              <a:rPr lang="en-US" altLang="zh-CN">
                <a:latin typeface="Calibri" pitchFamily="34" charset="0"/>
              </a:rPr>
              <a:pPr/>
              <a:t>12</a:t>
            </a:fld>
            <a:endParaRPr lang="en-US" altLang="zh-CN">
              <a:latin typeface="Calibri" pitchFamily="34" charset="0"/>
            </a:endParaRPr>
          </a:p>
        </p:txBody>
      </p:sp>
    </p:spTree>
    <p:extLst>
      <p:ext uri="{BB962C8B-B14F-4D97-AF65-F5344CB8AC3E}">
        <p14:creationId xmlns:p14="http://schemas.microsoft.com/office/powerpoint/2010/main" val="9099576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zh-CN" smtClean="0"/>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itchFamily="34" charset="0"/>
              </a:defRPr>
            </a:lvl1pPr>
            <a:lvl2pPr marL="742950" indent="-285750">
              <a:defRPr>
                <a:solidFill>
                  <a:schemeClr val="tx1"/>
                </a:solidFill>
                <a:latin typeface="Corbel" pitchFamily="34" charset="0"/>
              </a:defRPr>
            </a:lvl2pPr>
            <a:lvl3pPr marL="1143000" indent="-228600">
              <a:defRPr>
                <a:solidFill>
                  <a:schemeClr val="tx1"/>
                </a:solidFill>
                <a:latin typeface="Corbel" pitchFamily="34" charset="0"/>
              </a:defRPr>
            </a:lvl3pPr>
            <a:lvl4pPr marL="1600200" indent="-228600">
              <a:defRPr>
                <a:solidFill>
                  <a:schemeClr val="tx1"/>
                </a:solidFill>
                <a:latin typeface="Corbel" pitchFamily="34" charset="0"/>
              </a:defRPr>
            </a:lvl4pPr>
            <a:lvl5pPr marL="2057400" indent="-228600">
              <a:defRPr>
                <a:solidFill>
                  <a:schemeClr val="tx1"/>
                </a:solidFill>
                <a:latin typeface="Corbel" pitchFamily="34" charset="0"/>
              </a:defRPr>
            </a:lvl5pPr>
            <a:lvl6pPr marL="2514600" indent="-228600" fontAlgn="base">
              <a:spcBef>
                <a:spcPct val="0"/>
              </a:spcBef>
              <a:spcAft>
                <a:spcPct val="0"/>
              </a:spcAft>
              <a:defRPr>
                <a:solidFill>
                  <a:schemeClr val="tx1"/>
                </a:solidFill>
                <a:latin typeface="Corbel" pitchFamily="34" charset="0"/>
              </a:defRPr>
            </a:lvl6pPr>
            <a:lvl7pPr marL="2971800" indent="-228600" fontAlgn="base">
              <a:spcBef>
                <a:spcPct val="0"/>
              </a:spcBef>
              <a:spcAft>
                <a:spcPct val="0"/>
              </a:spcAft>
              <a:defRPr>
                <a:solidFill>
                  <a:schemeClr val="tx1"/>
                </a:solidFill>
                <a:latin typeface="Corbel" pitchFamily="34" charset="0"/>
              </a:defRPr>
            </a:lvl7pPr>
            <a:lvl8pPr marL="3429000" indent="-228600" fontAlgn="base">
              <a:spcBef>
                <a:spcPct val="0"/>
              </a:spcBef>
              <a:spcAft>
                <a:spcPct val="0"/>
              </a:spcAft>
              <a:defRPr>
                <a:solidFill>
                  <a:schemeClr val="tx1"/>
                </a:solidFill>
                <a:latin typeface="Corbel" pitchFamily="34" charset="0"/>
              </a:defRPr>
            </a:lvl8pPr>
            <a:lvl9pPr marL="3886200" indent="-228600" fontAlgn="base">
              <a:spcBef>
                <a:spcPct val="0"/>
              </a:spcBef>
              <a:spcAft>
                <a:spcPct val="0"/>
              </a:spcAft>
              <a:defRPr>
                <a:solidFill>
                  <a:schemeClr val="tx1"/>
                </a:solidFill>
                <a:latin typeface="Corbel" pitchFamily="34" charset="0"/>
              </a:defRPr>
            </a:lvl9pPr>
          </a:lstStyle>
          <a:p>
            <a:fld id="{2A4BF795-036D-4D9C-8FE8-81ADEF33980B}" type="slidenum">
              <a:rPr lang="en-US" altLang="zh-CN">
                <a:latin typeface="Calibri" pitchFamily="34" charset="0"/>
              </a:rPr>
              <a:pPr/>
              <a:t>13</a:t>
            </a:fld>
            <a:endParaRPr lang="en-US" altLang="zh-CN">
              <a:latin typeface="Calibri" pitchFamily="34" charset="0"/>
            </a:endParaRPr>
          </a:p>
        </p:txBody>
      </p:sp>
    </p:spTree>
    <p:extLst>
      <p:ext uri="{BB962C8B-B14F-4D97-AF65-F5344CB8AC3E}">
        <p14:creationId xmlns:p14="http://schemas.microsoft.com/office/powerpoint/2010/main" val="11958798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zh-CN"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itchFamily="34" charset="0"/>
              </a:defRPr>
            </a:lvl1pPr>
            <a:lvl2pPr marL="742950" indent="-285750">
              <a:defRPr>
                <a:solidFill>
                  <a:schemeClr val="tx1"/>
                </a:solidFill>
                <a:latin typeface="Corbel" pitchFamily="34" charset="0"/>
              </a:defRPr>
            </a:lvl2pPr>
            <a:lvl3pPr marL="1143000" indent="-228600">
              <a:defRPr>
                <a:solidFill>
                  <a:schemeClr val="tx1"/>
                </a:solidFill>
                <a:latin typeface="Corbel" pitchFamily="34" charset="0"/>
              </a:defRPr>
            </a:lvl3pPr>
            <a:lvl4pPr marL="1600200" indent="-228600">
              <a:defRPr>
                <a:solidFill>
                  <a:schemeClr val="tx1"/>
                </a:solidFill>
                <a:latin typeface="Corbel" pitchFamily="34" charset="0"/>
              </a:defRPr>
            </a:lvl4pPr>
            <a:lvl5pPr marL="2057400" indent="-228600">
              <a:defRPr>
                <a:solidFill>
                  <a:schemeClr val="tx1"/>
                </a:solidFill>
                <a:latin typeface="Corbel" pitchFamily="34" charset="0"/>
              </a:defRPr>
            </a:lvl5pPr>
            <a:lvl6pPr marL="2514600" indent="-228600" fontAlgn="base">
              <a:spcBef>
                <a:spcPct val="0"/>
              </a:spcBef>
              <a:spcAft>
                <a:spcPct val="0"/>
              </a:spcAft>
              <a:defRPr>
                <a:solidFill>
                  <a:schemeClr val="tx1"/>
                </a:solidFill>
                <a:latin typeface="Corbel" pitchFamily="34" charset="0"/>
              </a:defRPr>
            </a:lvl6pPr>
            <a:lvl7pPr marL="2971800" indent="-228600" fontAlgn="base">
              <a:spcBef>
                <a:spcPct val="0"/>
              </a:spcBef>
              <a:spcAft>
                <a:spcPct val="0"/>
              </a:spcAft>
              <a:defRPr>
                <a:solidFill>
                  <a:schemeClr val="tx1"/>
                </a:solidFill>
                <a:latin typeface="Corbel" pitchFamily="34" charset="0"/>
              </a:defRPr>
            </a:lvl7pPr>
            <a:lvl8pPr marL="3429000" indent="-228600" fontAlgn="base">
              <a:spcBef>
                <a:spcPct val="0"/>
              </a:spcBef>
              <a:spcAft>
                <a:spcPct val="0"/>
              </a:spcAft>
              <a:defRPr>
                <a:solidFill>
                  <a:schemeClr val="tx1"/>
                </a:solidFill>
                <a:latin typeface="Corbel" pitchFamily="34" charset="0"/>
              </a:defRPr>
            </a:lvl8pPr>
            <a:lvl9pPr marL="3886200" indent="-228600" fontAlgn="base">
              <a:spcBef>
                <a:spcPct val="0"/>
              </a:spcBef>
              <a:spcAft>
                <a:spcPct val="0"/>
              </a:spcAft>
              <a:defRPr>
                <a:solidFill>
                  <a:schemeClr val="tx1"/>
                </a:solidFill>
                <a:latin typeface="Corbel" pitchFamily="34" charset="0"/>
              </a:defRPr>
            </a:lvl9pPr>
          </a:lstStyle>
          <a:p>
            <a:fld id="{3E35E5CA-228A-44E6-BCE1-58FC2A8B62EF}" type="slidenum">
              <a:rPr lang="en-US" altLang="zh-CN">
                <a:latin typeface="Calibri" pitchFamily="34" charset="0"/>
              </a:rPr>
              <a:pPr/>
              <a:t>14</a:t>
            </a:fld>
            <a:endParaRPr lang="en-US" altLang="zh-CN">
              <a:latin typeface="Calibri" pitchFamily="34" charset="0"/>
            </a:endParaRPr>
          </a:p>
        </p:txBody>
      </p:sp>
    </p:spTree>
    <p:extLst>
      <p:ext uri="{BB962C8B-B14F-4D97-AF65-F5344CB8AC3E}">
        <p14:creationId xmlns:p14="http://schemas.microsoft.com/office/powerpoint/2010/main" val="27514842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zh-CN"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itchFamily="34" charset="0"/>
              </a:defRPr>
            </a:lvl1pPr>
            <a:lvl2pPr marL="742950" indent="-285750">
              <a:defRPr>
                <a:solidFill>
                  <a:schemeClr val="tx1"/>
                </a:solidFill>
                <a:latin typeface="Corbel" pitchFamily="34" charset="0"/>
              </a:defRPr>
            </a:lvl2pPr>
            <a:lvl3pPr marL="1143000" indent="-228600">
              <a:defRPr>
                <a:solidFill>
                  <a:schemeClr val="tx1"/>
                </a:solidFill>
                <a:latin typeface="Corbel" pitchFamily="34" charset="0"/>
              </a:defRPr>
            </a:lvl3pPr>
            <a:lvl4pPr marL="1600200" indent="-228600">
              <a:defRPr>
                <a:solidFill>
                  <a:schemeClr val="tx1"/>
                </a:solidFill>
                <a:latin typeface="Corbel" pitchFamily="34" charset="0"/>
              </a:defRPr>
            </a:lvl4pPr>
            <a:lvl5pPr marL="2057400" indent="-228600">
              <a:defRPr>
                <a:solidFill>
                  <a:schemeClr val="tx1"/>
                </a:solidFill>
                <a:latin typeface="Corbel" pitchFamily="34" charset="0"/>
              </a:defRPr>
            </a:lvl5pPr>
            <a:lvl6pPr marL="2514600" indent="-228600" fontAlgn="base">
              <a:spcBef>
                <a:spcPct val="0"/>
              </a:spcBef>
              <a:spcAft>
                <a:spcPct val="0"/>
              </a:spcAft>
              <a:defRPr>
                <a:solidFill>
                  <a:schemeClr val="tx1"/>
                </a:solidFill>
                <a:latin typeface="Corbel" pitchFamily="34" charset="0"/>
              </a:defRPr>
            </a:lvl6pPr>
            <a:lvl7pPr marL="2971800" indent="-228600" fontAlgn="base">
              <a:spcBef>
                <a:spcPct val="0"/>
              </a:spcBef>
              <a:spcAft>
                <a:spcPct val="0"/>
              </a:spcAft>
              <a:defRPr>
                <a:solidFill>
                  <a:schemeClr val="tx1"/>
                </a:solidFill>
                <a:latin typeface="Corbel" pitchFamily="34" charset="0"/>
              </a:defRPr>
            </a:lvl7pPr>
            <a:lvl8pPr marL="3429000" indent="-228600" fontAlgn="base">
              <a:spcBef>
                <a:spcPct val="0"/>
              </a:spcBef>
              <a:spcAft>
                <a:spcPct val="0"/>
              </a:spcAft>
              <a:defRPr>
                <a:solidFill>
                  <a:schemeClr val="tx1"/>
                </a:solidFill>
                <a:latin typeface="Corbel" pitchFamily="34" charset="0"/>
              </a:defRPr>
            </a:lvl8pPr>
            <a:lvl9pPr marL="3886200" indent="-228600" fontAlgn="base">
              <a:spcBef>
                <a:spcPct val="0"/>
              </a:spcBef>
              <a:spcAft>
                <a:spcPct val="0"/>
              </a:spcAft>
              <a:defRPr>
                <a:solidFill>
                  <a:schemeClr val="tx1"/>
                </a:solidFill>
                <a:latin typeface="Corbel" pitchFamily="34" charset="0"/>
              </a:defRPr>
            </a:lvl9pPr>
          </a:lstStyle>
          <a:p>
            <a:fld id="{906E177A-C7C7-4584-BBD1-003D1916CE0E}" type="slidenum">
              <a:rPr lang="en-US" altLang="zh-CN">
                <a:latin typeface="Calibri" pitchFamily="34" charset="0"/>
              </a:rPr>
              <a:pPr/>
              <a:t>15</a:t>
            </a:fld>
            <a:endParaRPr lang="en-US" altLang="zh-CN">
              <a:latin typeface="Calibri" pitchFamily="34" charset="0"/>
            </a:endParaRPr>
          </a:p>
        </p:txBody>
      </p:sp>
    </p:spTree>
    <p:extLst>
      <p:ext uri="{BB962C8B-B14F-4D97-AF65-F5344CB8AC3E}">
        <p14:creationId xmlns:p14="http://schemas.microsoft.com/office/powerpoint/2010/main" val="27134367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zh-CN"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itchFamily="34" charset="0"/>
              </a:defRPr>
            </a:lvl1pPr>
            <a:lvl2pPr marL="742950" indent="-285750">
              <a:defRPr>
                <a:solidFill>
                  <a:schemeClr val="tx1"/>
                </a:solidFill>
                <a:latin typeface="Corbel" pitchFamily="34" charset="0"/>
              </a:defRPr>
            </a:lvl2pPr>
            <a:lvl3pPr marL="1143000" indent="-228600">
              <a:defRPr>
                <a:solidFill>
                  <a:schemeClr val="tx1"/>
                </a:solidFill>
                <a:latin typeface="Corbel" pitchFamily="34" charset="0"/>
              </a:defRPr>
            </a:lvl3pPr>
            <a:lvl4pPr marL="1600200" indent="-228600">
              <a:defRPr>
                <a:solidFill>
                  <a:schemeClr val="tx1"/>
                </a:solidFill>
                <a:latin typeface="Corbel" pitchFamily="34" charset="0"/>
              </a:defRPr>
            </a:lvl4pPr>
            <a:lvl5pPr marL="2057400" indent="-228600">
              <a:defRPr>
                <a:solidFill>
                  <a:schemeClr val="tx1"/>
                </a:solidFill>
                <a:latin typeface="Corbel" pitchFamily="34" charset="0"/>
              </a:defRPr>
            </a:lvl5pPr>
            <a:lvl6pPr marL="2514600" indent="-228600" fontAlgn="base">
              <a:spcBef>
                <a:spcPct val="0"/>
              </a:spcBef>
              <a:spcAft>
                <a:spcPct val="0"/>
              </a:spcAft>
              <a:defRPr>
                <a:solidFill>
                  <a:schemeClr val="tx1"/>
                </a:solidFill>
                <a:latin typeface="Corbel" pitchFamily="34" charset="0"/>
              </a:defRPr>
            </a:lvl6pPr>
            <a:lvl7pPr marL="2971800" indent="-228600" fontAlgn="base">
              <a:spcBef>
                <a:spcPct val="0"/>
              </a:spcBef>
              <a:spcAft>
                <a:spcPct val="0"/>
              </a:spcAft>
              <a:defRPr>
                <a:solidFill>
                  <a:schemeClr val="tx1"/>
                </a:solidFill>
                <a:latin typeface="Corbel" pitchFamily="34" charset="0"/>
              </a:defRPr>
            </a:lvl7pPr>
            <a:lvl8pPr marL="3429000" indent="-228600" fontAlgn="base">
              <a:spcBef>
                <a:spcPct val="0"/>
              </a:spcBef>
              <a:spcAft>
                <a:spcPct val="0"/>
              </a:spcAft>
              <a:defRPr>
                <a:solidFill>
                  <a:schemeClr val="tx1"/>
                </a:solidFill>
                <a:latin typeface="Corbel" pitchFamily="34" charset="0"/>
              </a:defRPr>
            </a:lvl8pPr>
            <a:lvl9pPr marL="3886200" indent="-228600" fontAlgn="base">
              <a:spcBef>
                <a:spcPct val="0"/>
              </a:spcBef>
              <a:spcAft>
                <a:spcPct val="0"/>
              </a:spcAft>
              <a:defRPr>
                <a:solidFill>
                  <a:schemeClr val="tx1"/>
                </a:solidFill>
                <a:latin typeface="Corbel" pitchFamily="34" charset="0"/>
              </a:defRPr>
            </a:lvl9pPr>
          </a:lstStyle>
          <a:p>
            <a:fld id="{9B698D03-2304-4DED-99F9-95C9D0C76584}" type="slidenum">
              <a:rPr lang="en-US" altLang="zh-CN">
                <a:latin typeface="Calibri" pitchFamily="34" charset="0"/>
              </a:rPr>
              <a:pPr/>
              <a:t>16</a:t>
            </a:fld>
            <a:endParaRPr lang="en-US" altLang="zh-CN">
              <a:latin typeface="Calibri" pitchFamily="34" charset="0"/>
            </a:endParaRPr>
          </a:p>
        </p:txBody>
      </p:sp>
    </p:spTree>
    <p:extLst>
      <p:ext uri="{BB962C8B-B14F-4D97-AF65-F5344CB8AC3E}">
        <p14:creationId xmlns:p14="http://schemas.microsoft.com/office/powerpoint/2010/main" val="2064678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smtClean="0"/>
          </a:p>
          <a:p>
            <a:r>
              <a:rPr lang="en-US" altLang="zh-CN" dirty="0" smtClean="0"/>
              <a:t>Software (IEEE) is a collection of </a:t>
            </a:r>
          </a:p>
          <a:p>
            <a:r>
              <a:rPr lang="en-US" altLang="zh-CN" dirty="0" smtClean="0"/>
              <a:t>programs, </a:t>
            </a:r>
          </a:p>
          <a:p>
            <a:r>
              <a:rPr lang="en-US" altLang="zh-CN" dirty="0" smtClean="0"/>
              <a:t>procedures, </a:t>
            </a:r>
          </a:p>
          <a:p>
            <a:r>
              <a:rPr lang="en-US" altLang="zh-CN" dirty="0" smtClean="0"/>
              <a:t>rules, and </a:t>
            </a:r>
          </a:p>
          <a:p>
            <a:r>
              <a:rPr lang="en-US" altLang="zh-CN" dirty="0" smtClean="0"/>
              <a:t>associated documentation and data</a:t>
            </a:r>
            <a:endParaRPr lang="en-US" altLang="zh-CN" dirty="0"/>
          </a:p>
        </p:txBody>
      </p:sp>
      <p:sp>
        <p:nvSpPr>
          <p:cNvPr id="4" name="灯片编号占位符 3"/>
          <p:cNvSpPr>
            <a:spLocks noGrp="1"/>
          </p:cNvSpPr>
          <p:nvPr>
            <p:ph type="sldNum" sz="quarter" idx="10"/>
          </p:nvPr>
        </p:nvSpPr>
        <p:spPr/>
        <p:txBody>
          <a:bodyPr/>
          <a:lstStyle/>
          <a:p>
            <a:pPr>
              <a:defRPr/>
            </a:pPr>
            <a:fld id="{1B49A2F8-CCFC-5D4C-A1C4-C56321058C50}" type="slidenum">
              <a:rPr lang="en-US" altLang="zh-CN" smtClean="0"/>
              <a:pPr>
                <a:defRPr/>
              </a:pPr>
              <a:t>17</a:t>
            </a:fld>
            <a:endParaRPr lang="en-US" altLang="zh-CN"/>
          </a:p>
        </p:txBody>
      </p:sp>
    </p:spTree>
    <p:extLst>
      <p:ext uri="{BB962C8B-B14F-4D97-AF65-F5344CB8AC3E}">
        <p14:creationId xmlns:p14="http://schemas.microsoft.com/office/powerpoint/2010/main" val="40664181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zh-CN"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itchFamily="34" charset="0"/>
              </a:defRPr>
            </a:lvl1pPr>
            <a:lvl2pPr marL="742950" indent="-285750">
              <a:defRPr>
                <a:solidFill>
                  <a:schemeClr val="tx1"/>
                </a:solidFill>
                <a:latin typeface="Corbel" pitchFamily="34" charset="0"/>
              </a:defRPr>
            </a:lvl2pPr>
            <a:lvl3pPr marL="1143000" indent="-228600">
              <a:defRPr>
                <a:solidFill>
                  <a:schemeClr val="tx1"/>
                </a:solidFill>
                <a:latin typeface="Corbel" pitchFamily="34" charset="0"/>
              </a:defRPr>
            </a:lvl3pPr>
            <a:lvl4pPr marL="1600200" indent="-228600">
              <a:defRPr>
                <a:solidFill>
                  <a:schemeClr val="tx1"/>
                </a:solidFill>
                <a:latin typeface="Corbel" pitchFamily="34" charset="0"/>
              </a:defRPr>
            </a:lvl4pPr>
            <a:lvl5pPr marL="2057400" indent="-228600">
              <a:defRPr>
                <a:solidFill>
                  <a:schemeClr val="tx1"/>
                </a:solidFill>
                <a:latin typeface="Corbel" pitchFamily="34" charset="0"/>
              </a:defRPr>
            </a:lvl5pPr>
            <a:lvl6pPr marL="2514600" indent="-228600" fontAlgn="base">
              <a:spcBef>
                <a:spcPct val="0"/>
              </a:spcBef>
              <a:spcAft>
                <a:spcPct val="0"/>
              </a:spcAft>
              <a:defRPr>
                <a:solidFill>
                  <a:schemeClr val="tx1"/>
                </a:solidFill>
                <a:latin typeface="Corbel" pitchFamily="34" charset="0"/>
              </a:defRPr>
            </a:lvl6pPr>
            <a:lvl7pPr marL="2971800" indent="-228600" fontAlgn="base">
              <a:spcBef>
                <a:spcPct val="0"/>
              </a:spcBef>
              <a:spcAft>
                <a:spcPct val="0"/>
              </a:spcAft>
              <a:defRPr>
                <a:solidFill>
                  <a:schemeClr val="tx1"/>
                </a:solidFill>
                <a:latin typeface="Corbel" pitchFamily="34" charset="0"/>
              </a:defRPr>
            </a:lvl7pPr>
            <a:lvl8pPr marL="3429000" indent="-228600" fontAlgn="base">
              <a:spcBef>
                <a:spcPct val="0"/>
              </a:spcBef>
              <a:spcAft>
                <a:spcPct val="0"/>
              </a:spcAft>
              <a:defRPr>
                <a:solidFill>
                  <a:schemeClr val="tx1"/>
                </a:solidFill>
                <a:latin typeface="Corbel" pitchFamily="34" charset="0"/>
              </a:defRPr>
            </a:lvl8pPr>
            <a:lvl9pPr marL="3886200" indent="-228600" fontAlgn="base">
              <a:spcBef>
                <a:spcPct val="0"/>
              </a:spcBef>
              <a:spcAft>
                <a:spcPct val="0"/>
              </a:spcAft>
              <a:defRPr>
                <a:solidFill>
                  <a:schemeClr val="tx1"/>
                </a:solidFill>
                <a:latin typeface="Corbel" pitchFamily="34" charset="0"/>
              </a:defRPr>
            </a:lvl9pPr>
          </a:lstStyle>
          <a:p>
            <a:fld id="{4B79EB46-94FB-4C84-9E49-0F8643212678}" type="slidenum">
              <a:rPr lang="en-US" altLang="zh-CN">
                <a:latin typeface="Calibri" pitchFamily="34" charset="0"/>
              </a:rPr>
              <a:pPr/>
              <a:t>18</a:t>
            </a:fld>
            <a:endParaRPr lang="en-US" altLang="zh-CN">
              <a:latin typeface="Calibri" pitchFamily="34" charset="0"/>
            </a:endParaRPr>
          </a:p>
        </p:txBody>
      </p:sp>
    </p:spTree>
    <p:extLst>
      <p:ext uri="{BB962C8B-B14F-4D97-AF65-F5344CB8AC3E}">
        <p14:creationId xmlns:p14="http://schemas.microsoft.com/office/powerpoint/2010/main" val="17835779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zh-CN"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itchFamily="34" charset="0"/>
              </a:defRPr>
            </a:lvl1pPr>
            <a:lvl2pPr marL="742950" indent="-285750">
              <a:defRPr>
                <a:solidFill>
                  <a:schemeClr val="tx1"/>
                </a:solidFill>
                <a:latin typeface="Corbel" pitchFamily="34" charset="0"/>
              </a:defRPr>
            </a:lvl2pPr>
            <a:lvl3pPr marL="1143000" indent="-228600">
              <a:defRPr>
                <a:solidFill>
                  <a:schemeClr val="tx1"/>
                </a:solidFill>
                <a:latin typeface="Corbel" pitchFamily="34" charset="0"/>
              </a:defRPr>
            </a:lvl3pPr>
            <a:lvl4pPr marL="1600200" indent="-228600">
              <a:defRPr>
                <a:solidFill>
                  <a:schemeClr val="tx1"/>
                </a:solidFill>
                <a:latin typeface="Corbel" pitchFamily="34" charset="0"/>
              </a:defRPr>
            </a:lvl4pPr>
            <a:lvl5pPr marL="2057400" indent="-228600">
              <a:defRPr>
                <a:solidFill>
                  <a:schemeClr val="tx1"/>
                </a:solidFill>
                <a:latin typeface="Corbel" pitchFamily="34" charset="0"/>
              </a:defRPr>
            </a:lvl5pPr>
            <a:lvl6pPr marL="2514600" indent="-228600" fontAlgn="base">
              <a:spcBef>
                <a:spcPct val="0"/>
              </a:spcBef>
              <a:spcAft>
                <a:spcPct val="0"/>
              </a:spcAft>
              <a:defRPr>
                <a:solidFill>
                  <a:schemeClr val="tx1"/>
                </a:solidFill>
                <a:latin typeface="Corbel" pitchFamily="34" charset="0"/>
              </a:defRPr>
            </a:lvl6pPr>
            <a:lvl7pPr marL="2971800" indent="-228600" fontAlgn="base">
              <a:spcBef>
                <a:spcPct val="0"/>
              </a:spcBef>
              <a:spcAft>
                <a:spcPct val="0"/>
              </a:spcAft>
              <a:defRPr>
                <a:solidFill>
                  <a:schemeClr val="tx1"/>
                </a:solidFill>
                <a:latin typeface="Corbel" pitchFamily="34" charset="0"/>
              </a:defRPr>
            </a:lvl7pPr>
            <a:lvl8pPr marL="3429000" indent="-228600" fontAlgn="base">
              <a:spcBef>
                <a:spcPct val="0"/>
              </a:spcBef>
              <a:spcAft>
                <a:spcPct val="0"/>
              </a:spcAft>
              <a:defRPr>
                <a:solidFill>
                  <a:schemeClr val="tx1"/>
                </a:solidFill>
                <a:latin typeface="Corbel" pitchFamily="34" charset="0"/>
              </a:defRPr>
            </a:lvl8pPr>
            <a:lvl9pPr marL="3886200" indent="-228600" fontAlgn="base">
              <a:spcBef>
                <a:spcPct val="0"/>
              </a:spcBef>
              <a:spcAft>
                <a:spcPct val="0"/>
              </a:spcAft>
              <a:defRPr>
                <a:solidFill>
                  <a:schemeClr val="tx1"/>
                </a:solidFill>
                <a:latin typeface="Corbel" pitchFamily="34" charset="0"/>
              </a:defRPr>
            </a:lvl9pPr>
          </a:lstStyle>
          <a:p>
            <a:fld id="{785C4766-1ABE-4E6B-9F6E-8ACAC4A4DEEF}" type="slidenum">
              <a:rPr lang="en-US" altLang="zh-CN">
                <a:latin typeface="Calibri" pitchFamily="34" charset="0"/>
              </a:rPr>
              <a:pPr/>
              <a:t>19</a:t>
            </a:fld>
            <a:endParaRPr lang="en-US" altLang="zh-CN">
              <a:latin typeface="Calibri" pitchFamily="34" charset="0"/>
            </a:endParaRPr>
          </a:p>
        </p:txBody>
      </p:sp>
    </p:spTree>
    <p:extLst>
      <p:ext uri="{BB962C8B-B14F-4D97-AF65-F5344CB8AC3E}">
        <p14:creationId xmlns:p14="http://schemas.microsoft.com/office/powerpoint/2010/main" val="1360374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p:spPr>
        <p:txBody>
          <a:bodyPr/>
          <a:lstStyle/>
          <a:p>
            <a:endParaRPr lang="zh-CN" altLang="zh-CN" smtClean="0"/>
          </a:p>
        </p:txBody>
      </p:sp>
    </p:spTree>
    <p:extLst>
      <p:ext uri="{BB962C8B-B14F-4D97-AF65-F5344CB8AC3E}">
        <p14:creationId xmlns:p14="http://schemas.microsoft.com/office/powerpoint/2010/main" val="19541675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eaLnBrk="0" hangingPunct="0">
              <a:defRPr sz="2400" b="1">
                <a:solidFill>
                  <a:schemeClr val="tx1"/>
                </a:solidFill>
                <a:latin typeface="Arial" charset="0"/>
              </a:defRPr>
            </a:lvl1pPr>
            <a:lvl2pPr marL="729057" indent="-280406" eaLnBrk="0" hangingPunct="0">
              <a:defRPr sz="2400" b="1">
                <a:solidFill>
                  <a:schemeClr val="tx1"/>
                </a:solidFill>
                <a:latin typeface="Arial" charset="0"/>
              </a:defRPr>
            </a:lvl2pPr>
            <a:lvl3pPr marL="1121626" indent="-224325" eaLnBrk="0" hangingPunct="0">
              <a:defRPr sz="2400" b="1">
                <a:solidFill>
                  <a:schemeClr val="tx1"/>
                </a:solidFill>
                <a:latin typeface="Arial" charset="0"/>
              </a:defRPr>
            </a:lvl3pPr>
            <a:lvl4pPr marL="1570276" indent="-224325" eaLnBrk="0" hangingPunct="0">
              <a:defRPr sz="2400" b="1">
                <a:solidFill>
                  <a:schemeClr val="tx1"/>
                </a:solidFill>
                <a:latin typeface="Arial" charset="0"/>
              </a:defRPr>
            </a:lvl4pPr>
            <a:lvl5pPr marL="2018927" indent="-224325" eaLnBrk="0" hangingPunct="0">
              <a:defRPr sz="2400" b="1">
                <a:solidFill>
                  <a:schemeClr val="tx1"/>
                </a:solidFill>
                <a:latin typeface="Arial" charset="0"/>
              </a:defRPr>
            </a:lvl5pPr>
            <a:lvl6pPr marL="2467577" indent="-224325" eaLnBrk="0" fontAlgn="base" hangingPunct="0">
              <a:spcBef>
                <a:spcPct val="0"/>
              </a:spcBef>
              <a:spcAft>
                <a:spcPct val="0"/>
              </a:spcAft>
              <a:defRPr sz="2400" b="1">
                <a:solidFill>
                  <a:schemeClr val="tx1"/>
                </a:solidFill>
                <a:latin typeface="Arial" charset="0"/>
              </a:defRPr>
            </a:lvl6pPr>
            <a:lvl7pPr marL="2916227" indent="-224325" eaLnBrk="0" fontAlgn="base" hangingPunct="0">
              <a:spcBef>
                <a:spcPct val="0"/>
              </a:spcBef>
              <a:spcAft>
                <a:spcPct val="0"/>
              </a:spcAft>
              <a:defRPr sz="2400" b="1">
                <a:solidFill>
                  <a:schemeClr val="tx1"/>
                </a:solidFill>
                <a:latin typeface="Arial" charset="0"/>
              </a:defRPr>
            </a:lvl7pPr>
            <a:lvl8pPr marL="3364878" indent="-224325" eaLnBrk="0" fontAlgn="base" hangingPunct="0">
              <a:spcBef>
                <a:spcPct val="0"/>
              </a:spcBef>
              <a:spcAft>
                <a:spcPct val="0"/>
              </a:spcAft>
              <a:defRPr sz="2400" b="1">
                <a:solidFill>
                  <a:schemeClr val="tx1"/>
                </a:solidFill>
                <a:latin typeface="Arial" charset="0"/>
              </a:defRPr>
            </a:lvl8pPr>
            <a:lvl9pPr marL="3813528" indent="-224325" eaLnBrk="0" fontAlgn="base" hangingPunct="0">
              <a:spcBef>
                <a:spcPct val="0"/>
              </a:spcBef>
              <a:spcAft>
                <a:spcPct val="0"/>
              </a:spcAft>
              <a:defRPr sz="2400" b="1">
                <a:solidFill>
                  <a:schemeClr val="tx1"/>
                </a:solidFill>
                <a:latin typeface="Arial" charset="0"/>
              </a:defRPr>
            </a:lvl9pPr>
          </a:lstStyle>
          <a:p>
            <a:pPr eaLnBrk="1" hangingPunct="1"/>
            <a:fld id="{3BFDDC45-C1FE-42CC-8977-EAC41A0E54DB}" type="slidenum">
              <a:rPr lang="en-US" altLang="zh-CN" sz="1200" b="0">
                <a:latin typeface="Times New Roman" pitchFamily="18" charset="0"/>
              </a:rPr>
              <a:pPr eaLnBrk="1" hangingPunct="1"/>
              <a:t>21</a:t>
            </a:fld>
            <a:endParaRPr lang="en-US" altLang="zh-CN" sz="1200" b="0">
              <a:latin typeface="Times New Roman" pitchFamily="18"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eaLnBrk="1" hangingPunct="1"/>
            <a:r>
              <a:rPr lang="en-US" altLang="zh-CN" smtClean="0"/>
              <a:t>SOURCE: Goodaire &amp; Parmenter, Discrete Mathematics with Graph Theory, Third Edition, Pearson Prentice Hall, 2006. [ Section 11.5, p. 361 ]</a:t>
            </a:r>
          </a:p>
        </p:txBody>
      </p:sp>
    </p:spTree>
    <p:extLst>
      <p:ext uri="{BB962C8B-B14F-4D97-AF65-F5344CB8AC3E}">
        <p14:creationId xmlns:p14="http://schemas.microsoft.com/office/powerpoint/2010/main" val="41623018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p:spPr>
        <p:txBody>
          <a:bodyPr/>
          <a:lstStyle/>
          <a:p>
            <a:pPr eaLnBrk="1" hangingPunct="1"/>
            <a:r>
              <a:rPr lang="en-US" altLang="zh-CN" smtClean="0"/>
              <a:t>SOURCE: Hutchins, Cognition in the Wild, The MIT Press, 1995. [ p. 315 ]</a:t>
            </a:r>
          </a:p>
        </p:txBody>
      </p:sp>
    </p:spTree>
    <p:extLst>
      <p:ext uri="{BB962C8B-B14F-4D97-AF65-F5344CB8AC3E}">
        <p14:creationId xmlns:p14="http://schemas.microsoft.com/office/powerpoint/2010/main" val="12126383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zh-CN" smtClean="0"/>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itchFamily="34" charset="0"/>
              </a:defRPr>
            </a:lvl1pPr>
            <a:lvl2pPr marL="742950" indent="-285750">
              <a:defRPr>
                <a:solidFill>
                  <a:schemeClr val="tx1"/>
                </a:solidFill>
                <a:latin typeface="Corbel" pitchFamily="34" charset="0"/>
              </a:defRPr>
            </a:lvl2pPr>
            <a:lvl3pPr marL="1143000" indent="-228600">
              <a:defRPr>
                <a:solidFill>
                  <a:schemeClr val="tx1"/>
                </a:solidFill>
                <a:latin typeface="Corbel" pitchFamily="34" charset="0"/>
              </a:defRPr>
            </a:lvl3pPr>
            <a:lvl4pPr marL="1600200" indent="-228600">
              <a:defRPr>
                <a:solidFill>
                  <a:schemeClr val="tx1"/>
                </a:solidFill>
                <a:latin typeface="Corbel" pitchFamily="34" charset="0"/>
              </a:defRPr>
            </a:lvl4pPr>
            <a:lvl5pPr marL="2057400" indent="-228600">
              <a:defRPr>
                <a:solidFill>
                  <a:schemeClr val="tx1"/>
                </a:solidFill>
                <a:latin typeface="Corbel" pitchFamily="34" charset="0"/>
              </a:defRPr>
            </a:lvl5pPr>
            <a:lvl6pPr marL="2514600" indent="-228600" fontAlgn="base">
              <a:spcBef>
                <a:spcPct val="0"/>
              </a:spcBef>
              <a:spcAft>
                <a:spcPct val="0"/>
              </a:spcAft>
              <a:defRPr>
                <a:solidFill>
                  <a:schemeClr val="tx1"/>
                </a:solidFill>
                <a:latin typeface="Corbel" pitchFamily="34" charset="0"/>
              </a:defRPr>
            </a:lvl6pPr>
            <a:lvl7pPr marL="2971800" indent="-228600" fontAlgn="base">
              <a:spcBef>
                <a:spcPct val="0"/>
              </a:spcBef>
              <a:spcAft>
                <a:spcPct val="0"/>
              </a:spcAft>
              <a:defRPr>
                <a:solidFill>
                  <a:schemeClr val="tx1"/>
                </a:solidFill>
                <a:latin typeface="Corbel" pitchFamily="34" charset="0"/>
              </a:defRPr>
            </a:lvl7pPr>
            <a:lvl8pPr marL="3429000" indent="-228600" fontAlgn="base">
              <a:spcBef>
                <a:spcPct val="0"/>
              </a:spcBef>
              <a:spcAft>
                <a:spcPct val="0"/>
              </a:spcAft>
              <a:defRPr>
                <a:solidFill>
                  <a:schemeClr val="tx1"/>
                </a:solidFill>
                <a:latin typeface="Corbel" pitchFamily="34" charset="0"/>
              </a:defRPr>
            </a:lvl8pPr>
            <a:lvl9pPr marL="3886200" indent="-228600" fontAlgn="base">
              <a:spcBef>
                <a:spcPct val="0"/>
              </a:spcBef>
              <a:spcAft>
                <a:spcPct val="0"/>
              </a:spcAft>
              <a:defRPr>
                <a:solidFill>
                  <a:schemeClr val="tx1"/>
                </a:solidFill>
                <a:latin typeface="Corbel" pitchFamily="34" charset="0"/>
              </a:defRPr>
            </a:lvl9pPr>
          </a:lstStyle>
          <a:p>
            <a:fld id="{2CA3CBF3-E7E3-471A-B248-780ED088387B}" type="slidenum">
              <a:rPr lang="en-US" altLang="zh-CN">
                <a:latin typeface="Calibri" pitchFamily="34" charset="0"/>
              </a:rPr>
              <a:pPr/>
              <a:t>23</a:t>
            </a:fld>
            <a:endParaRPr lang="en-US" altLang="zh-CN">
              <a:latin typeface="Calibri" pitchFamily="34" charset="0"/>
            </a:endParaRPr>
          </a:p>
        </p:txBody>
      </p:sp>
    </p:spTree>
    <p:extLst>
      <p:ext uri="{BB962C8B-B14F-4D97-AF65-F5344CB8AC3E}">
        <p14:creationId xmlns:p14="http://schemas.microsoft.com/office/powerpoint/2010/main" val="7967944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zh-CN" smtClean="0"/>
          </a:p>
        </p:txBody>
      </p:sp>
      <p:sp>
        <p:nvSpPr>
          <p:cNvPr id="727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itchFamily="34" charset="0"/>
              </a:defRPr>
            </a:lvl1pPr>
            <a:lvl2pPr marL="742950" indent="-285750">
              <a:defRPr>
                <a:solidFill>
                  <a:schemeClr val="tx1"/>
                </a:solidFill>
                <a:latin typeface="Corbel" pitchFamily="34" charset="0"/>
              </a:defRPr>
            </a:lvl2pPr>
            <a:lvl3pPr marL="1143000" indent="-228600">
              <a:defRPr>
                <a:solidFill>
                  <a:schemeClr val="tx1"/>
                </a:solidFill>
                <a:latin typeface="Corbel" pitchFamily="34" charset="0"/>
              </a:defRPr>
            </a:lvl3pPr>
            <a:lvl4pPr marL="1600200" indent="-228600">
              <a:defRPr>
                <a:solidFill>
                  <a:schemeClr val="tx1"/>
                </a:solidFill>
                <a:latin typeface="Corbel" pitchFamily="34" charset="0"/>
              </a:defRPr>
            </a:lvl4pPr>
            <a:lvl5pPr marL="2057400" indent="-228600">
              <a:defRPr>
                <a:solidFill>
                  <a:schemeClr val="tx1"/>
                </a:solidFill>
                <a:latin typeface="Corbel" pitchFamily="34" charset="0"/>
              </a:defRPr>
            </a:lvl5pPr>
            <a:lvl6pPr marL="2514600" indent="-228600" fontAlgn="base">
              <a:spcBef>
                <a:spcPct val="0"/>
              </a:spcBef>
              <a:spcAft>
                <a:spcPct val="0"/>
              </a:spcAft>
              <a:defRPr>
                <a:solidFill>
                  <a:schemeClr val="tx1"/>
                </a:solidFill>
                <a:latin typeface="Corbel" pitchFamily="34" charset="0"/>
              </a:defRPr>
            </a:lvl6pPr>
            <a:lvl7pPr marL="2971800" indent="-228600" fontAlgn="base">
              <a:spcBef>
                <a:spcPct val="0"/>
              </a:spcBef>
              <a:spcAft>
                <a:spcPct val="0"/>
              </a:spcAft>
              <a:defRPr>
                <a:solidFill>
                  <a:schemeClr val="tx1"/>
                </a:solidFill>
                <a:latin typeface="Corbel" pitchFamily="34" charset="0"/>
              </a:defRPr>
            </a:lvl7pPr>
            <a:lvl8pPr marL="3429000" indent="-228600" fontAlgn="base">
              <a:spcBef>
                <a:spcPct val="0"/>
              </a:spcBef>
              <a:spcAft>
                <a:spcPct val="0"/>
              </a:spcAft>
              <a:defRPr>
                <a:solidFill>
                  <a:schemeClr val="tx1"/>
                </a:solidFill>
                <a:latin typeface="Corbel" pitchFamily="34" charset="0"/>
              </a:defRPr>
            </a:lvl8pPr>
            <a:lvl9pPr marL="3886200" indent="-228600" fontAlgn="base">
              <a:spcBef>
                <a:spcPct val="0"/>
              </a:spcBef>
              <a:spcAft>
                <a:spcPct val="0"/>
              </a:spcAft>
              <a:defRPr>
                <a:solidFill>
                  <a:schemeClr val="tx1"/>
                </a:solidFill>
                <a:latin typeface="Corbel" pitchFamily="34" charset="0"/>
              </a:defRPr>
            </a:lvl9pPr>
          </a:lstStyle>
          <a:p>
            <a:fld id="{82EF0E34-EA79-40A6-8AE5-EDCEA91B9E65}" type="slidenum">
              <a:rPr lang="en-US" altLang="zh-CN">
                <a:latin typeface="Calibri" pitchFamily="34" charset="0"/>
              </a:rPr>
              <a:pPr/>
              <a:t>24</a:t>
            </a:fld>
            <a:endParaRPr lang="en-US" altLang="zh-CN">
              <a:latin typeface="Calibri" pitchFamily="34" charset="0"/>
            </a:endParaRPr>
          </a:p>
        </p:txBody>
      </p:sp>
    </p:spTree>
    <p:extLst>
      <p:ext uri="{BB962C8B-B14F-4D97-AF65-F5344CB8AC3E}">
        <p14:creationId xmlns:p14="http://schemas.microsoft.com/office/powerpoint/2010/main" val="30573491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zh-CN" smtClean="0"/>
          </a:p>
        </p:txBody>
      </p:sp>
      <p:sp>
        <p:nvSpPr>
          <p:cNvPr id="737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itchFamily="34" charset="0"/>
              </a:defRPr>
            </a:lvl1pPr>
            <a:lvl2pPr marL="742950" indent="-285750">
              <a:defRPr>
                <a:solidFill>
                  <a:schemeClr val="tx1"/>
                </a:solidFill>
                <a:latin typeface="Corbel" pitchFamily="34" charset="0"/>
              </a:defRPr>
            </a:lvl2pPr>
            <a:lvl3pPr marL="1143000" indent="-228600">
              <a:defRPr>
                <a:solidFill>
                  <a:schemeClr val="tx1"/>
                </a:solidFill>
                <a:latin typeface="Corbel" pitchFamily="34" charset="0"/>
              </a:defRPr>
            </a:lvl3pPr>
            <a:lvl4pPr marL="1600200" indent="-228600">
              <a:defRPr>
                <a:solidFill>
                  <a:schemeClr val="tx1"/>
                </a:solidFill>
                <a:latin typeface="Corbel" pitchFamily="34" charset="0"/>
              </a:defRPr>
            </a:lvl4pPr>
            <a:lvl5pPr marL="2057400" indent="-228600">
              <a:defRPr>
                <a:solidFill>
                  <a:schemeClr val="tx1"/>
                </a:solidFill>
                <a:latin typeface="Corbel" pitchFamily="34" charset="0"/>
              </a:defRPr>
            </a:lvl5pPr>
            <a:lvl6pPr marL="2514600" indent="-228600" fontAlgn="base">
              <a:spcBef>
                <a:spcPct val="0"/>
              </a:spcBef>
              <a:spcAft>
                <a:spcPct val="0"/>
              </a:spcAft>
              <a:defRPr>
                <a:solidFill>
                  <a:schemeClr val="tx1"/>
                </a:solidFill>
                <a:latin typeface="Corbel" pitchFamily="34" charset="0"/>
              </a:defRPr>
            </a:lvl6pPr>
            <a:lvl7pPr marL="2971800" indent="-228600" fontAlgn="base">
              <a:spcBef>
                <a:spcPct val="0"/>
              </a:spcBef>
              <a:spcAft>
                <a:spcPct val="0"/>
              </a:spcAft>
              <a:defRPr>
                <a:solidFill>
                  <a:schemeClr val="tx1"/>
                </a:solidFill>
                <a:latin typeface="Corbel" pitchFamily="34" charset="0"/>
              </a:defRPr>
            </a:lvl7pPr>
            <a:lvl8pPr marL="3429000" indent="-228600" fontAlgn="base">
              <a:spcBef>
                <a:spcPct val="0"/>
              </a:spcBef>
              <a:spcAft>
                <a:spcPct val="0"/>
              </a:spcAft>
              <a:defRPr>
                <a:solidFill>
                  <a:schemeClr val="tx1"/>
                </a:solidFill>
                <a:latin typeface="Corbel" pitchFamily="34" charset="0"/>
              </a:defRPr>
            </a:lvl8pPr>
            <a:lvl9pPr marL="3886200" indent="-228600" fontAlgn="base">
              <a:spcBef>
                <a:spcPct val="0"/>
              </a:spcBef>
              <a:spcAft>
                <a:spcPct val="0"/>
              </a:spcAft>
              <a:defRPr>
                <a:solidFill>
                  <a:schemeClr val="tx1"/>
                </a:solidFill>
                <a:latin typeface="Corbel" pitchFamily="34" charset="0"/>
              </a:defRPr>
            </a:lvl9pPr>
          </a:lstStyle>
          <a:p>
            <a:fld id="{DC8440BB-BB37-4F6D-92A0-653A5BE13F20}" type="slidenum">
              <a:rPr lang="en-US" altLang="zh-CN">
                <a:latin typeface="Calibri" pitchFamily="34" charset="0"/>
              </a:rPr>
              <a:pPr/>
              <a:t>25</a:t>
            </a:fld>
            <a:endParaRPr lang="en-US" altLang="zh-CN">
              <a:latin typeface="Calibri" pitchFamily="34" charset="0"/>
            </a:endParaRPr>
          </a:p>
        </p:txBody>
      </p:sp>
    </p:spTree>
    <p:extLst>
      <p:ext uri="{BB962C8B-B14F-4D97-AF65-F5344CB8AC3E}">
        <p14:creationId xmlns:p14="http://schemas.microsoft.com/office/powerpoint/2010/main" val="6106122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zh-CN" smtClean="0"/>
          </a:p>
        </p:txBody>
      </p:sp>
      <p:sp>
        <p:nvSpPr>
          <p:cNvPr id="747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itchFamily="34" charset="0"/>
              </a:defRPr>
            </a:lvl1pPr>
            <a:lvl2pPr marL="742950" indent="-285750">
              <a:defRPr>
                <a:solidFill>
                  <a:schemeClr val="tx1"/>
                </a:solidFill>
                <a:latin typeface="Corbel" pitchFamily="34" charset="0"/>
              </a:defRPr>
            </a:lvl2pPr>
            <a:lvl3pPr marL="1143000" indent="-228600">
              <a:defRPr>
                <a:solidFill>
                  <a:schemeClr val="tx1"/>
                </a:solidFill>
                <a:latin typeface="Corbel" pitchFamily="34" charset="0"/>
              </a:defRPr>
            </a:lvl3pPr>
            <a:lvl4pPr marL="1600200" indent="-228600">
              <a:defRPr>
                <a:solidFill>
                  <a:schemeClr val="tx1"/>
                </a:solidFill>
                <a:latin typeface="Corbel" pitchFamily="34" charset="0"/>
              </a:defRPr>
            </a:lvl4pPr>
            <a:lvl5pPr marL="2057400" indent="-228600">
              <a:defRPr>
                <a:solidFill>
                  <a:schemeClr val="tx1"/>
                </a:solidFill>
                <a:latin typeface="Corbel" pitchFamily="34" charset="0"/>
              </a:defRPr>
            </a:lvl5pPr>
            <a:lvl6pPr marL="2514600" indent="-228600" fontAlgn="base">
              <a:spcBef>
                <a:spcPct val="0"/>
              </a:spcBef>
              <a:spcAft>
                <a:spcPct val="0"/>
              </a:spcAft>
              <a:defRPr>
                <a:solidFill>
                  <a:schemeClr val="tx1"/>
                </a:solidFill>
                <a:latin typeface="Corbel" pitchFamily="34" charset="0"/>
              </a:defRPr>
            </a:lvl6pPr>
            <a:lvl7pPr marL="2971800" indent="-228600" fontAlgn="base">
              <a:spcBef>
                <a:spcPct val="0"/>
              </a:spcBef>
              <a:spcAft>
                <a:spcPct val="0"/>
              </a:spcAft>
              <a:defRPr>
                <a:solidFill>
                  <a:schemeClr val="tx1"/>
                </a:solidFill>
                <a:latin typeface="Corbel" pitchFamily="34" charset="0"/>
              </a:defRPr>
            </a:lvl7pPr>
            <a:lvl8pPr marL="3429000" indent="-228600" fontAlgn="base">
              <a:spcBef>
                <a:spcPct val="0"/>
              </a:spcBef>
              <a:spcAft>
                <a:spcPct val="0"/>
              </a:spcAft>
              <a:defRPr>
                <a:solidFill>
                  <a:schemeClr val="tx1"/>
                </a:solidFill>
                <a:latin typeface="Corbel" pitchFamily="34" charset="0"/>
              </a:defRPr>
            </a:lvl8pPr>
            <a:lvl9pPr marL="3886200" indent="-228600" fontAlgn="base">
              <a:spcBef>
                <a:spcPct val="0"/>
              </a:spcBef>
              <a:spcAft>
                <a:spcPct val="0"/>
              </a:spcAft>
              <a:defRPr>
                <a:solidFill>
                  <a:schemeClr val="tx1"/>
                </a:solidFill>
                <a:latin typeface="Corbel" pitchFamily="34" charset="0"/>
              </a:defRPr>
            </a:lvl9pPr>
          </a:lstStyle>
          <a:p>
            <a:fld id="{EA2B14B7-4048-4864-A912-FBC120061E77}" type="slidenum">
              <a:rPr lang="en-US" altLang="zh-CN">
                <a:latin typeface="Calibri" pitchFamily="34" charset="0"/>
              </a:rPr>
              <a:pPr/>
              <a:t>26</a:t>
            </a:fld>
            <a:endParaRPr lang="en-US" altLang="zh-CN">
              <a:latin typeface="Calibri" pitchFamily="34" charset="0"/>
            </a:endParaRPr>
          </a:p>
        </p:txBody>
      </p:sp>
    </p:spTree>
    <p:extLst>
      <p:ext uri="{BB962C8B-B14F-4D97-AF65-F5344CB8AC3E}">
        <p14:creationId xmlns:p14="http://schemas.microsoft.com/office/powerpoint/2010/main" val="29147623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IEEE, is the largest organizations for technical professional</a:t>
            </a:r>
            <a:r>
              <a:rPr lang="en-US" baseline="0" dirty="0" smtClean="0"/>
              <a:t>s.</a:t>
            </a:r>
          </a:p>
          <a:p>
            <a:r>
              <a:rPr lang="en-US" baseline="0" dirty="0" smtClean="0"/>
              <a:t>T</a:t>
            </a:r>
            <a:r>
              <a:rPr lang="en-US" altLang="zh-CN" baseline="0" dirty="0" smtClean="0"/>
              <a:t>hey organized a group of experts to summarize the knowledge included in SE.</a:t>
            </a:r>
            <a:endParaRPr lang="en-US" baseline="0" dirty="0" smtClean="0"/>
          </a:p>
          <a:p>
            <a:r>
              <a:rPr lang="en-US" dirty="0" smtClean="0"/>
              <a:t>SWEBOK</a:t>
            </a:r>
            <a:r>
              <a:rPr lang="en-US" baseline="0" dirty="0" smtClean="0"/>
              <a:t> represents guide to the software engineering Body of Knowledge</a:t>
            </a:r>
          </a:p>
          <a:p>
            <a:endParaRPr lang="en-US" dirty="0"/>
          </a:p>
        </p:txBody>
      </p:sp>
      <p:sp>
        <p:nvSpPr>
          <p:cNvPr id="4" name="Slide Number Placeholder 3"/>
          <p:cNvSpPr>
            <a:spLocks noGrp="1"/>
          </p:cNvSpPr>
          <p:nvPr>
            <p:ph type="sldNum" sz="quarter" idx="10"/>
          </p:nvPr>
        </p:nvSpPr>
        <p:spPr/>
        <p:txBody>
          <a:bodyPr/>
          <a:lstStyle/>
          <a:p>
            <a:pPr>
              <a:defRPr/>
            </a:pPr>
            <a:fld id="{1B49A2F8-CCFC-5D4C-A1C4-C56321058C50}" type="slidenum">
              <a:rPr lang="en-US" altLang="zh-CN" smtClean="0"/>
              <a:pPr>
                <a:defRPr/>
              </a:pPr>
              <a:t>27</a:t>
            </a:fld>
            <a:endParaRPr lang="en-US" altLang="zh-CN"/>
          </a:p>
        </p:txBody>
      </p:sp>
    </p:spTree>
    <p:extLst>
      <p:ext uri="{BB962C8B-B14F-4D97-AF65-F5344CB8AC3E}">
        <p14:creationId xmlns:p14="http://schemas.microsoft.com/office/powerpoint/2010/main" val="20407582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zh-CN" smtClean="0"/>
          </a:p>
        </p:txBody>
      </p:sp>
      <p:sp>
        <p:nvSpPr>
          <p:cNvPr id="757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itchFamily="34" charset="0"/>
              </a:defRPr>
            </a:lvl1pPr>
            <a:lvl2pPr marL="742950" indent="-285750">
              <a:defRPr>
                <a:solidFill>
                  <a:schemeClr val="tx1"/>
                </a:solidFill>
                <a:latin typeface="Corbel" pitchFamily="34" charset="0"/>
              </a:defRPr>
            </a:lvl2pPr>
            <a:lvl3pPr marL="1143000" indent="-228600">
              <a:defRPr>
                <a:solidFill>
                  <a:schemeClr val="tx1"/>
                </a:solidFill>
                <a:latin typeface="Corbel" pitchFamily="34" charset="0"/>
              </a:defRPr>
            </a:lvl3pPr>
            <a:lvl4pPr marL="1600200" indent="-228600">
              <a:defRPr>
                <a:solidFill>
                  <a:schemeClr val="tx1"/>
                </a:solidFill>
                <a:latin typeface="Corbel" pitchFamily="34" charset="0"/>
              </a:defRPr>
            </a:lvl4pPr>
            <a:lvl5pPr marL="2057400" indent="-228600">
              <a:defRPr>
                <a:solidFill>
                  <a:schemeClr val="tx1"/>
                </a:solidFill>
                <a:latin typeface="Corbel" pitchFamily="34" charset="0"/>
              </a:defRPr>
            </a:lvl5pPr>
            <a:lvl6pPr marL="2514600" indent="-228600" fontAlgn="base">
              <a:spcBef>
                <a:spcPct val="0"/>
              </a:spcBef>
              <a:spcAft>
                <a:spcPct val="0"/>
              </a:spcAft>
              <a:defRPr>
                <a:solidFill>
                  <a:schemeClr val="tx1"/>
                </a:solidFill>
                <a:latin typeface="Corbel" pitchFamily="34" charset="0"/>
              </a:defRPr>
            </a:lvl6pPr>
            <a:lvl7pPr marL="2971800" indent="-228600" fontAlgn="base">
              <a:spcBef>
                <a:spcPct val="0"/>
              </a:spcBef>
              <a:spcAft>
                <a:spcPct val="0"/>
              </a:spcAft>
              <a:defRPr>
                <a:solidFill>
                  <a:schemeClr val="tx1"/>
                </a:solidFill>
                <a:latin typeface="Corbel" pitchFamily="34" charset="0"/>
              </a:defRPr>
            </a:lvl7pPr>
            <a:lvl8pPr marL="3429000" indent="-228600" fontAlgn="base">
              <a:spcBef>
                <a:spcPct val="0"/>
              </a:spcBef>
              <a:spcAft>
                <a:spcPct val="0"/>
              </a:spcAft>
              <a:defRPr>
                <a:solidFill>
                  <a:schemeClr val="tx1"/>
                </a:solidFill>
                <a:latin typeface="Corbel" pitchFamily="34" charset="0"/>
              </a:defRPr>
            </a:lvl8pPr>
            <a:lvl9pPr marL="3886200" indent="-228600" fontAlgn="base">
              <a:spcBef>
                <a:spcPct val="0"/>
              </a:spcBef>
              <a:spcAft>
                <a:spcPct val="0"/>
              </a:spcAft>
              <a:defRPr>
                <a:solidFill>
                  <a:schemeClr val="tx1"/>
                </a:solidFill>
                <a:latin typeface="Corbel" pitchFamily="34" charset="0"/>
              </a:defRPr>
            </a:lvl9pPr>
          </a:lstStyle>
          <a:p>
            <a:fld id="{8EBD6152-DED4-4A6C-874E-07EC20534658}" type="slidenum">
              <a:rPr lang="en-US" altLang="zh-CN">
                <a:latin typeface="Calibri" pitchFamily="34" charset="0"/>
              </a:rPr>
              <a:pPr/>
              <a:t>28</a:t>
            </a:fld>
            <a:endParaRPr lang="en-US" altLang="zh-CN">
              <a:latin typeface="Calibri" pitchFamily="34" charset="0"/>
            </a:endParaRPr>
          </a:p>
        </p:txBody>
      </p:sp>
    </p:spTree>
    <p:extLst>
      <p:ext uri="{BB962C8B-B14F-4D97-AF65-F5344CB8AC3E}">
        <p14:creationId xmlns:p14="http://schemas.microsoft.com/office/powerpoint/2010/main" val="16065065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eaLnBrk="0" hangingPunct="0">
              <a:defRPr sz="2400" b="1">
                <a:solidFill>
                  <a:schemeClr val="tx1"/>
                </a:solidFill>
                <a:latin typeface="Arial" charset="0"/>
              </a:defRPr>
            </a:lvl1pPr>
            <a:lvl2pPr marL="729057" indent="-280406" eaLnBrk="0" hangingPunct="0">
              <a:defRPr sz="2400" b="1">
                <a:solidFill>
                  <a:schemeClr val="tx1"/>
                </a:solidFill>
                <a:latin typeface="Arial" charset="0"/>
              </a:defRPr>
            </a:lvl2pPr>
            <a:lvl3pPr marL="1121626" indent="-224325" eaLnBrk="0" hangingPunct="0">
              <a:defRPr sz="2400" b="1">
                <a:solidFill>
                  <a:schemeClr val="tx1"/>
                </a:solidFill>
                <a:latin typeface="Arial" charset="0"/>
              </a:defRPr>
            </a:lvl3pPr>
            <a:lvl4pPr marL="1570276" indent="-224325" eaLnBrk="0" hangingPunct="0">
              <a:defRPr sz="2400" b="1">
                <a:solidFill>
                  <a:schemeClr val="tx1"/>
                </a:solidFill>
                <a:latin typeface="Arial" charset="0"/>
              </a:defRPr>
            </a:lvl4pPr>
            <a:lvl5pPr marL="2018927" indent="-224325" eaLnBrk="0" hangingPunct="0">
              <a:defRPr sz="2400" b="1">
                <a:solidFill>
                  <a:schemeClr val="tx1"/>
                </a:solidFill>
                <a:latin typeface="Arial" charset="0"/>
              </a:defRPr>
            </a:lvl5pPr>
            <a:lvl6pPr marL="2467577" indent="-224325" eaLnBrk="0" fontAlgn="base" hangingPunct="0">
              <a:spcBef>
                <a:spcPct val="0"/>
              </a:spcBef>
              <a:spcAft>
                <a:spcPct val="0"/>
              </a:spcAft>
              <a:defRPr sz="2400" b="1">
                <a:solidFill>
                  <a:schemeClr val="tx1"/>
                </a:solidFill>
                <a:latin typeface="Arial" charset="0"/>
              </a:defRPr>
            </a:lvl6pPr>
            <a:lvl7pPr marL="2916227" indent="-224325" eaLnBrk="0" fontAlgn="base" hangingPunct="0">
              <a:spcBef>
                <a:spcPct val="0"/>
              </a:spcBef>
              <a:spcAft>
                <a:spcPct val="0"/>
              </a:spcAft>
              <a:defRPr sz="2400" b="1">
                <a:solidFill>
                  <a:schemeClr val="tx1"/>
                </a:solidFill>
                <a:latin typeface="Arial" charset="0"/>
              </a:defRPr>
            </a:lvl7pPr>
            <a:lvl8pPr marL="3364878" indent="-224325" eaLnBrk="0" fontAlgn="base" hangingPunct="0">
              <a:spcBef>
                <a:spcPct val="0"/>
              </a:spcBef>
              <a:spcAft>
                <a:spcPct val="0"/>
              </a:spcAft>
              <a:defRPr sz="2400" b="1">
                <a:solidFill>
                  <a:schemeClr val="tx1"/>
                </a:solidFill>
                <a:latin typeface="Arial" charset="0"/>
              </a:defRPr>
            </a:lvl8pPr>
            <a:lvl9pPr marL="3813528" indent="-224325" eaLnBrk="0" fontAlgn="base" hangingPunct="0">
              <a:spcBef>
                <a:spcPct val="0"/>
              </a:spcBef>
              <a:spcAft>
                <a:spcPct val="0"/>
              </a:spcAft>
              <a:defRPr sz="2400" b="1">
                <a:solidFill>
                  <a:schemeClr val="tx1"/>
                </a:solidFill>
                <a:latin typeface="Arial" charset="0"/>
              </a:defRPr>
            </a:lvl9pPr>
          </a:lstStyle>
          <a:p>
            <a:pPr eaLnBrk="1" hangingPunct="1"/>
            <a:fld id="{1B8385F6-56B2-4A3B-A2BE-1AE609E18E4E}" type="slidenum">
              <a:rPr lang="en-US" altLang="zh-CN" sz="1200" b="0">
                <a:latin typeface="Times New Roman" pitchFamily="18" charset="0"/>
              </a:rPr>
              <a:pPr eaLnBrk="1" hangingPunct="1"/>
              <a:t>29</a:t>
            </a:fld>
            <a:endParaRPr lang="en-US" altLang="zh-CN" sz="1200" b="0">
              <a:latin typeface="Times New Roman" pitchFamily="18"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r>
              <a:rPr lang="en-US" altLang="zh-CN" smtClean="0"/>
              <a:t>"You cannot solve it, unless you understand it."</a:t>
            </a:r>
          </a:p>
        </p:txBody>
      </p:sp>
    </p:spTree>
    <p:extLst>
      <p:ext uri="{BB962C8B-B14F-4D97-AF65-F5344CB8AC3E}">
        <p14:creationId xmlns:p14="http://schemas.microsoft.com/office/powerpoint/2010/main" val="11157552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p:spPr>
        <p:txBody>
          <a:bodyPr/>
          <a:lstStyle/>
          <a:p>
            <a:endParaRPr lang="zh-CN" altLang="zh-CN" smtClean="0"/>
          </a:p>
        </p:txBody>
      </p:sp>
    </p:spTree>
    <p:extLst>
      <p:ext uri="{BB962C8B-B14F-4D97-AF65-F5344CB8AC3E}">
        <p14:creationId xmlns:p14="http://schemas.microsoft.com/office/powerpoint/2010/main" val="2843988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CEA6A231-3E46-4B06-9FA1-FDDF897C0160}" type="slidenum">
              <a:rPr lang="en-US" altLang="zh-CN" sz="1200">
                <a:latin typeface="Times New Roman" panose="02020603050405020304" pitchFamily="18" charset="0"/>
              </a:rPr>
              <a:pPr/>
              <a:t>3</a:t>
            </a:fld>
            <a:endParaRPr lang="en-US" altLang="zh-CN" sz="1200">
              <a:latin typeface="Times New Roman" panose="02020603050405020304" pitchFamily="18"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9534136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p:spPr>
        <p:txBody>
          <a:bodyPr/>
          <a:lstStyle/>
          <a:p>
            <a:endParaRPr lang="zh-CN" altLang="zh-CN" smtClean="0"/>
          </a:p>
        </p:txBody>
      </p:sp>
    </p:spTree>
    <p:extLst>
      <p:ext uri="{BB962C8B-B14F-4D97-AF65-F5344CB8AC3E}">
        <p14:creationId xmlns:p14="http://schemas.microsoft.com/office/powerpoint/2010/main" val="36307391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Software Engineering vs. Computer Science</a:t>
            </a:r>
          </a:p>
          <a:p>
            <a:r>
              <a:rPr lang="en-US" altLang="zh-CN" dirty="0" smtClean="0"/>
              <a:t>Computer science is concerned with theory and fundamentals; software engineering is concerned with the practicalities of developing and delivering useful software</a:t>
            </a:r>
          </a:p>
          <a:p>
            <a:r>
              <a:rPr lang="en-US" altLang="zh-CN" dirty="0" smtClean="0"/>
              <a:t>Computer science theories are currently insufficient to act as a complete underpinning for software engineering</a:t>
            </a:r>
          </a:p>
          <a:p>
            <a:endParaRPr lang="zh-CN" altLang="en-US" dirty="0"/>
          </a:p>
        </p:txBody>
      </p:sp>
      <p:sp>
        <p:nvSpPr>
          <p:cNvPr id="4" name="灯片编号占位符 3"/>
          <p:cNvSpPr>
            <a:spLocks noGrp="1"/>
          </p:cNvSpPr>
          <p:nvPr>
            <p:ph type="sldNum" sz="quarter" idx="10"/>
          </p:nvPr>
        </p:nvSpPr>
        <p:spPr/>
        <p:txBody>
          <a:bodyPr/>
          <a:lstStyle/>
          <a:p>
            <a:pPr>
              <a:defRPr/>
            </a:pPr>
            <a:fld id="{1B49A2F8-CCFC-5D4C-A1C4-C56321058C50}" type="slidenum">
              <a:rPr lang="en-US" altLang="zh-CN" smtClean="0"/>
              <a:pPr>
                <a:defRPr/>
              </a:pPr>
              <a:t>34</a:t>
            </a:fld>
            <a:endParaRPr lang="en-US" altLang="zh-CN"/>
          </a:p>
        </p:txBody>
      </p:sp>
    </p:spTree>
    <p:extLst>
      <p:ext uri="{BB962C8B-B14F-4D97-AF65-F5344CB8AC3E}">
        <p14:creationId xmlns:p14="http://schemas.microsoft.com/office/powerpoint/2010/main" val="340474981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sz="1200" kern="1200" dirty="0" smtClean="0">
                <a:solidFill>
                  <a:schemeClr val="tx1"/>
                </a:solidFill>
                <a:latin typeface="Arial" pitchFamily="34" charset="0"/>
                <a:ea typeface="宋体" pitchFamily="2" charset="-122"/>
                <a:cs typeface="宋体" charset="0"/>
              </a:rPr>
              <a:t>Theorem  /</a:t>
            </a:r>
            <a:r>
              <a:rPr lang="el-GR" sz="1200" kern="1200" dirty="0" smtClean="0">
                <a:solidFill>
                  <a:schemeClr val="tx1"/>
                </a:solidFill>
                <a:latin typeface="Arial" pitchFamily="34" charset="0"/>
                <a:ea typeface="宋体" pitchFamily="2" charset="-122"/>
                <a:cs typeface="宋体" charset="0"/>
              </a:rPr>
              <a:t>ˈθɪərəm</a:t>
            </a:r>
            <a:r>
              <a:rPr lang="en-US" sz="1200" kern="1200" dirty="0" smtClean="0">
                <a:solidFill>
                  <a:schemeClr val="tx1"/>
                </a:solidFill>
                <a:latin typeface="Arial" pitchFamily="34" charset="0"/>
                <a:ea typeface="宋体" pitchFamily="2" charset="-122"/>
                <a:cs typeface="宋体" charset="0"/>
              </a:rPr>
              <a:t>/</a:t>
            </a:r>
          </a:p>
          <a:p>
            <a:r>
              <a:rPr lang="en-US" altLang="zh-CN" dirty="0" smtClean="0"/>
              <a:t>Finite </a:t>
            </a:r>
            <a:r>
              <a:rPr lang="en-US" sz="1200" kern="1200" dirty="0" smtClean="0">
                <a:solidFill>
                  <a:schemeClr val="tx1"/>
                </a:solidFill>
                <a:latin typeface="Arial" pitchFamily="34" charset="0"/>
                <a:ea typeface="宋体" pitchFamily="2" charset="-122"/>
                <a:cs typeface="宋体" charset="0"/>
              </a:rPr>
              <a:t>[ˈ</a:t>
            </a:r>
            <a:r>
              <a:rPr lang="en-US" sz="1200" kern="1200" dirty="0" err="1" smtClean="0">
                <a:solidFill>
                  <a:schemeClr val="tx1"/>
                </a:solidFill>
                <a:latin typeface="Arial" pitchFamily="34" charset="0"/>
                <a:ea typeface="宋体" pitchFamily="2" charset="-122"/>
                <a:cs typeface="宋体" charset="0"/>
              </a:rPr>
              <a:t>faɪnaɪt</a:t>
            </a:r>
            <a:r>
              <a:rPr lang="en-US" sz="1200" kern="1200" dirty="0" smtClean="0">
                <a:solidFill>
                  <a:schemeClr val="tx1"/>
                </a:solidFill>
                <a:latin typeface="Arial" pitchFamily="34" charset="0"/>
                <a:ea typeface="宋体" pitchFamily="2" charset="-122"/>
                <a:cs typeface="宋体" charset="0"/>
              </a:rPr>
              <a:t>]</a:t>
            </a:r>
          </a:p>
          <a:p>
            <a:endParaRPr lang="en-US" dirty="0" smtClean="0"/>
          </a:p>
          <a:p>
            <a:r>
              <a:rPr lang="en-US" dirty="0" smtClean="0"/>
              <a:t>A computer scientist assumes that techniques, methodologies and tools are to be developed. They investigate in designs for each of these weapons, and prove theorems that specify they do what they are intended to do. They also design languages that allow us to express techniques. To do all this, a computer scientist has available an infinite amount of time.</a:t>
            </a:r>
          </a:p>
          <a:p>
            <a:r>
              <a:rPr lang="en-US" dirty="0" smtClean="0"/>
              <a:t>A software engineering views these issues as solved. The only question for the software engineer is how these tools, techniques and methodologies can be used to solve the problem at hand. What they have to worry about is how to do it under the time pressure of a deadline. In addition they have to worry about a budget that might constrain the solution, and often</a:t>
            </a:r>
            <a:r>
              <a:rPr lang="en-US" baseline="0" dirty="0" smtClean="0"/>
              <a:t> </a:t>
            </a:r>
            <a:r>
              <a:rPr lang="en-US" dirty="0" smtClean="0"/>
              <a:t>the use of tools. Good software engineering tools can cost up to a couple of $10,000 Dollars (Galaxy, Oracle 7, </a:t>
            </a:r>
            <a:r>
              <a:rPr lang="en-US" dirty="0" err="1" smtClean="0"/>
              <a:t>StP</a:t>
            </a:r>
            <a:r>
              <a:rPr lang="en-US" dirty="0" smtClean="0"/>
              <a:t>/OMT)</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1B49A2F8-CCFC-5D4C-A1C4-C56321058C50}" type="slidenum">
              <a:rPr lang="en-US" altLang="zh-CN" smtClean="0"/>
              <a:pPr>
                <a:defRPr/>
              </a:pPr>
              <a:t>35</a:t>
            </a:fld>
            <a:endParaRPr lang="en-US" altLang="zh-CN"/>
          </a:p>
        </p:txBody>
      </p:sp>
    </p:spTree>
    <p:extLst>
      <p:ext uri="{BB962C8B-B14F-4D97-AF65-F5344CB8AC3E}">
        <p14:creationId xmlns:p14="http://schemas.microsoft.com/office/powerpoint/2010/main" val="9258450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Break</a:t>
            </a:r>
            <a:endParaRPr lang="en-US" dirty="0"/>
          </a:p>
        </p:txBody>
      </p:sp>
      <p:sp>
        <p:nvSpPr>
          <p:cNvPr id="4" name="Slide Number Placeholder 3"/>
          <p:cNvSpPr>
            <a:spLocks noGrp="1"/>
          </p:cNvSpPr>
          <p:nvPr>
            <p:ph type="sldNum" sz="quarter" idx="10"/>
          </p:nvPr>
        </p:nvSpPr>
        <p:spPr/>
        <p:txBody>
          <a:bodyPr/>
          <a:lstStyle/>
          <a:p>
            <a:pPr>
              <a:defRPr/>
            </a:pPr>
            <a:fld id="{1B49A2F8-CCFC-5D4C-A1C4-C56321058C50}" type="slidenum">
              <a:rPr lang="en-US" altLang="zh-CN" smtClean="0"/>
              <a:pPr>
                <a:defRPr/>
              </a:pPr>
              <a:t>42</a:t>
            </a:fld>
            <a:endParaRPr lang="en-US" altLang="zh-CN"/>
          </a:p>
        </p:txBody>
      </p:sp>
    </p:spTree>
    <p:extLst>
      <p:ext uri="{BB962C8B-B14F-4D97-AF65-F5344CB8AC3E}">
        <p14:creationId xmlns:p14="http://schemas.microsoft.com/office/powerpoint/2010/main" val="3276187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9896BEAB-DD7E-46DE-B656-C5C7EF080AA3}" type="slidenum">
              <a:rPr lang="en-US" altLang="zh-CN" sz="1200">
                <a:latin typeface="Times New Roman" panose="02020603050405020304" pitchFamily="18" charset="0"/>
              </a:rPr>
              <a:pPr/>
              <a:t>4</a:t>
            </a:fld>
            <a:endParaRPr lang="en-US" altLang="zh-CN" sz="1200">
              <a:latin typeface="Times New Roman" panose="02020603050405020304" pitchFamily="18" charset="0"/>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5211456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p:spPr>
        <p:txBody>
          <a:bodyPr/>
          <a:lstStyle/>
          <a:p>
            <a:endParaRPr lang="zh-CN" altLang="zh-CN" smtClean="0"/>
          </a:p>
        </p:txBody>
      </p:sp>
    </p:spTree>
    <p:extLst>
      <p:ext uri="{BB962C8B-B14F-4D97-AF65-F5344CB8AC3E}">
        <p14:creationId xmlns:p14="http://schemas.microsoft.com/office/powerpoint/2010/main" val="33950395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p:spPr>
        <p:txBody>
          <a:bodyPr/>
          <a:lstStyle/>
          <a:p>
            <a:endParaRPr lang="zh-CN" altLang="zh-CN" smtClean="0"/>
          </a:p>
        </p:txBody>
      </p:sp>
    </p:spTree>
    <p:extLst>
      <p:ext uri="{BB962C8B-B14F-4D97-AF65-F5344CB8AC3E}">
        <p14:creationId xmlns:p14="http://schemas.microsoft.com/office/powerpoint/2010/main" val="3423459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t>
            </a:r>
            <a:r>
              <a:rPr lang="en-US" altLang="zh-CN" dirty="0" smtClean="0"/>
              <a:t>ead software written by other peoples</a:t>
            </a:r>
          </a:p>
          <a:p>
            <a:r>
              <a:rPr lang="en-US" altLang="zh-CN" dirty="0" smtClean="0"/>
              <a:t>Attention, don’t copy</a:t>
            </a:r>
            <a:r>
              <a:rPr lang="en-US" altLang="zh-CN" baseline="0" dirty="0" smtClean="0"/>
              <a:t> from others </a:t>
            </a:r>
          </a:p>
          <a:p>
            <a:r>
              <a:rPr lang="en-US" altLang="zh-CN" baseline="0" dirty="0" smtClean="0"/>
              <a:t>By reading, we should learn how they apply software development to solve the domain problems.</a:t>
            </a:r>
          </a:p>
          <a:p>
            <a:r>
              <a:rPr lang="en-US" altLang="zh-CN" baseline="0" dirty="0" smtClean="0"/>
              <a:t>Copying means you steal others </a:t>
            </a:r>
            <a:r>
              <a:rPr lang="zh-CN" altLang="en-US" baseline="0" dirty="0" smtClean="0"/>
              <a:t>i</a:t>
            </a:r>
            <a:r>
              <a:rPr lang="en-US" altLang="zh-CN" baseline="0" dirty="0" err="1" smtClean="0"/>
              <a:t>ntellectual</a:t>
            </a:r>
            <a:r>
              <a:rPr lang="en-US" altLang="zh-CN" baseline="0" dirty="0" smtClean="0"/>
              <a:t> property. </a:t>
            </a:r>
          </a:p>
          <a:p>
            <a:endParaRPr lang="en-US" altLang="zh-CN" dirty="0" smtClean="0"/>
          </a:p>
          <a:p>
            <a:r>
              <a:rPr lang="en-US" dirty="0" smtClean="0"/>
              <a:t>D</a:t>
            </a:r>
            <a:r>
              <a:rPr lang="en-US" altLang="zh-CN" dirty="0" smtClean="0"/>
              <a:t>evelop</a:t>
            </a:r>
            <a:r>
              <a:rPr lang="en-US" altLang="zh-CN" baseline="0" dirty="0" smtClean="0"/>
              <a:t> software using the knowledge learned from this course.</a:t>
            </a:r>
          </a:p>
          <a:p>
            <a:r>
              <a:rPr lang="en-US" altLang="zh-CN" baseline="0" dirty="0" smtClean="0"/>
              <a:t>We will have some assignments. More importantly, </a:t>
            </a:r>
            <a:r>
              <a:rPr lang="en-US" dirty="0" smtClean="0"/>
              <a:t>We have another </a:t>
            </a:r>
            <a:r>
              <a:rPr lang="en-US" altLang="zh-CN" dirty="0" smtClean="0"/>
              <a:t>practical course. </a:t>
            </a:r>
            <a:endParaRPr lang="en-US" dirty="0"/>
          </a:p>
        </p:txBody>
      </p:sp>
      <p:sp>
        <p:nvSpPr>
          <p:cNvPr id="4" name="Slide Number Placeholder 3"/>
          <p:cNvSpPr>
            <a:spLocks noGrp="1"/>
          </p:cNvSpPr>
          <p:nvPr>
            <p:ph type="sldNum" sz="quarter" idx="10"/>
          </p:nvPr>
        </p:nvSpPr>
        <p:spPr/>
        <p:txBody>
          <a:bodyPr/>
          <a:lstStyle/>
          <a:p>
            <a:pPr>
              <a:defRPr/>
            </a:pPr>
            <a:fld id="{1B49A2F8-CCFC-5D4C-A1C4-C56321058C50}" type="slidenum">
              <a:rPr lang="en-US" altLang="zh-CN" smtClean="0"/>
              <a:pPr>
                <a:defRPr/>
              </a:pPr>
              <a:t>7</a:t>
            </a:fld>
            <a:endParaRPr lang="en-US" altLang="zh-CN"/>
          </a:p>
        </p:txBody>
      </p:sp>
    </p:spTree>
    <p:extLst>
      <p:ext uri="{BB962C8B-B14F-4D97-AF65-F5344CB8AC3E}">
        <p14:creationId xmlns:p14="http://schemas.microsoft.com/office/powerpoint/2010/main" val="19906144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800" kern="1200" baseline="0" dirty="0" smtClean="0">
                <a:solidFill>
                  <a:schemeClr val="tx1"/>
                </a:solidFill>
                <a:latin typeface="Arial" pitchFamily="34" charset="0"/>
                <a:ea typeface="宋体" pitchFamily="2" charset="-122"/>
                <a:cs typeface="宋体" charset="0"/>
              </a:rPr>
              <a:t>1. Y</a:t>
            </a:r>
            <a:r>
              <a:rPr lang="en-US" altLang="zh-CN" sz="1800" kern="1200" baseline="0" dirty="0" smtClean="0">
                <a:solidFill>
                  <a:schemeClr val="tx1"/>
                </a:solidFill>
                <a:latin typeface="Arial" pitchFamily="34" charset="0"/>
                <a:ea typeface="宋体" pitchFamily="2" charset="-122"/>
                <a:cs typeface="宋体" charset="0"/>
              </a:rPr>
              <a:t>ou should know programming. But it is far from enough. You should know how to develop a complex and relative large software.</a:t>
            </a:r>
          </a:p>
          <a:p>
            <a:r>
              <a:rPr lang="en-US" sz="1800" kern="1200" dirty="0" smtClean="0">
                <a:solidFill>
                  <a:schemeClr val="tx1"/>
                </a:solidFill>
                <a:latin typeface="Arial" pitchFamily="34" charset="0"/>
                <a:ea typeface="宋体" pitchFamily="2" charset="-122"/>
                <a:cs typeface="宋体" charset="0"/>
              </a:rPr>
              <a:t>2.</a:t>
            </a:r>
            <a:r>
              <a:rPr lang="en-US" sz="1800" kern="1200" baseline="0" dirty="0" smtClean="0">
                <a:solidFill>
                  <a:schemeClr val="tx1"/>
                </a:solidFill>
                <a:latin typeface="Arial" pitchFamily="34" charset="0"/>
                <a:ea typeface="宋体" pitchFamily="2" charset="-122"/>
                <a:cs typeface="宋体" charset="0"/>
              </a:rPr>
              <a:t> </a:t>
            </a:r>
            <a:r>
              <a:rPr lang="en-US" sz="1800" kern="1200" dirty="0" smtClean="0">
                <a:solidFill>
                  <a:schemeClr val="tx1"/>
                </a:solidFill>
                <a:latin typeface="Arial" pitchFamily="34" charset="0"/>
                <a:ea typeface="宋体" pitchFamily="2" charset="-122"/>
                <a:cs typeface="宋体" charset="0"/>
              </a:rPr>
              <a:t>The strong performance of Software Engineer this year can be attributed to two emerging industries: embedded</a:t>
            </a:r>
            <a:r>
              <a:rPr lang="en-US" sz="1800" kern="1200" baseline="0" dirty="0" smtClean="0">
                <a:solidFill>
                  <a:schemeClr val="tx1"/>
                </a:solidFill>
                <a:latin typeface="Arial" pitchFamily="34" charset="0"/>
                <a:ea typeface="宋体" pitchFamily="2" charset="-122"/>
                <a:cs typeface="宋体" charset="0"/>
              </a:rPr>
              <a:t> system</a:t>
            </a:r>
            <a:r>
              <a:rPr lang="en-US" sz="1800" kern="1200" dirty="0" smtClean="0">
                <a:solidFill>
                  <a:schemeClr val="tx1"/>
                </a:solidFill>
                <a:latin typeface="Arial" pitchFamily="34" charset="0"/>
                <a:ea typeface="宋体" pitchFamily="2" charset="-122"/>
                <a:cs typeface="宋体" charset="0"/>
              </a:rPr>
              <a:t>s and graphic applications. A proliferation of companies making applications for smartphones and tablets, along with the push to develop "cloud" software hosted entirely online, has made the job market for Software Engineers broader and more diverse.</a:t>
            </a:r>
          </a:p>
          <a:p>
            <a:r>
              <a:rPr lang="en-US" sz="1800" dirty="0" smtClean="0"/>
              <a:t>Analyst </a:t>
            </a:r>
            <a:r>
              <a:rPr lang="da-DK" sz="1600" kern="1200" dirty="0" smtClean="0">
                <a:solidFill>
                  <a:schemeClr val="tx1"/>
                </a:solidFill>
                <a:latin typeface="Arial" pitchFamily="34" charset="0"/>
                <a:ea typeface="宋体" pitchFamily="2" charset="-122"/>
                <a:cs typeface="宋体" charset="0"/>
              </a:rPr>
              <a:t>[ˈ</a:t>
            </a:r>
            <a:r>
              <a:rPr lang="da-DK" sz="1600" kern="1200" dirty="0" err="1" smtClean="0">
                <a:solidFill>
                  <a:schemeClr val="tx1"/>
                </a:solidFill>
                <a:latin typeface="Arial" pitchFamily="34" charset="0"/>
                <a:ea typeface="宋体" pitchFamily="2" charset="-122"/>
                <a:cs typeface="宋体" charset="0"/>
              </a:rPr>
              <a:t>ænəlɪst</a:t>
            </a:r>
            <a:r>
              <a:rPr lang="da-DK" sz="1600" kern="1200" dirty="0" smtClean="0">
                <a:solidFill>
                  <a:schemeClr val="tx1"/>
                </a:solidFill>
                <a:latin typeface="Arial" pitchFamily="34" charset="0"/>
                <a:ea typeface="宋体" pitchFamily="2" charset="-122"/>
                <a:cs typeface="宋体" charset="0"/>
              </a:rPr>
              <a:t>]</a:t>
            </a:r>
            <a:endParaRPr lang="en-US" sz="1800" dirty="0"/>
          </a:p>
        </p:txBody>
      </p:sp>
      <p:sp>
        <p:nvSpPr>
          <p:cNvPr id="4" name="Slide Number Placeholder 3"/>
          <p:cNvSpPr>
            <a:spLocks noGrp="1"/>
          </p:cNvSpPr>
          <p:nvPr>
            <p:ph type="sldNum" sz="quarter" idx="10"/>
          </p:nvPr>
        </p:nvSpPr>
        <p:spPr/>
        <p:txBody>
          <a:bodyPr/>
          <a:lstStyle/>
          <a:p>
            <a:pPr>
              <a:defRPr/>
            </a:pPr>
            <a:fld id="{1B49A2F8-CCFC-5D4C-A1C4-C56321058C50}" type="slidenum">
              <a:rPr lang="en-US" altLang="zh-CN" smtClean="0"/>
              <a:pPr>
                <a:defRPr/>
              </a:pPr>
              <a:t>8</a:t>
            </a:fld>
            <a:endParaRPr lang="en-US" altLang="zh-CN"/>
          </a:p>
        </p:txBody>
      </p:sp>
    </p:spTree>
    <p:extLst>
      <p:ext uri="{BB962C8B-B14F-4D97-AF65-F5344CB8AC3E}">
        <p14:creationId xmlns:p14="http://schemas.microsoft.com/office/powerpoint/2010/main" val="6312032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smtClean="0"/>
              <a:t>Wage Reports</a:t>
            </a:r>
            <a:r>
              <a:rPr lang="en-US" sz="2000" baseline="0" dirty="0" smtClean="0"/>
              <a:t> for Different Careers</a:t>
            </a:r>
          </a:p>
          <a:p>
            <a:r>
              <a:rPr lang="en-US" sz="2000" baseline="0" dirty="0" smtClean="0"/>
              <a:t>Wages of Computer Software Engineer is on the rise during the recent ten years</a:t>
            </a:r>
          </a:p>
          <a:p>
            <a:endParaRPr lang="en-US" sz="2000" dirty="0"/>
          </a:p>
        </p:txBody>
      </p:sp>
      <p:sp>
        <p:nvSpPr>
          <p:cNvPr id="4" name="Slide Number Placeholder 3"/>
          <p:cNvSpPr>
            <a:spLocks noGrp="1"/>
          </p:cNvSpPr>
          <p:nvPr>
            <p:ph type="sldNum" sz="quarter" idx="10"/>
          </p:nvPr>
        </p:nvSpPr>
        <p:spPr/>
        <p:txBody>
          <a:bodyPr/>
          <a:lstStyle/>
          <a:p>
            <a:pPr>
              <a:defRPr/>
            </a:pPr>
            <a:fld id="{1B49A2F8-CCFC-5D4C-A1C4-C56321058C50}" type="slidenum">
              <a:rPr lang="en-US" altLang="zh-CN" smtClean="0"/>
              <a:pPr>
                <a:defRPr/>
              </a:pPr>
              <a:t>9</a:t>
            </a:fld>
            <a:endParaRPr lang="en-US" altLang="zh-CN"/>
          </a:p>
        </p:txBody>
      </p:sp>
    </p:spTree>
    <p:extLst>
      <p:ext uri="{BB962C8B-B14F-4D97-AF65-F5344CB8AC3E}">
        <p14:creationId xmlns:p14="http://schemas.microsoft.com/office/powerpoint/2010/main" val="4110903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extLst>
      <p:ext uri="{BB962C8B-B14F-4D97-AF65-F5344CB8AC3E}">
        <p14:creationId xmlns:p14="http://schemas.microsoft.com/office/powerpoint/2010/main" val="188170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1691413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58000" y="179388"/>
            <a:ext cx="2286000" cy="6154737"/>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0" y="179388"/>
            <a:ext cx="6705600" cy="6154737"/>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888151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9100" y="222250"/>
            <a:ext cx="8153400" cy="7048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55600" y="1295400"/>
            <a:ext cx="4051300" cy="49212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59300" y="1295400"/>
            <a:ext cx="4051300" cy="49212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107918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extLst>
      <p:ext uri="{BB962C8B-B14F-4D97-AF65-F5344CB8AC3E}">
        <p14:creationId xmlns:p14="http://schemas.microsoft.com/office/powerpoint/2010/main" val="36725232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3083535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extLst>
      <p:ext uri="{BB962C8B-B14F-4D97-AF65-F5344CB8AC3E}">
        <p14:creationId xmlns:p14="http://schemas.microsoft.com/office/powerpoint/2010/main" val="12129596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31800" y="1268413"/>
            <a:ext cx="4038600" cy="5065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2800" y="1268413"/>
            <a:ext cx="4038600" cy="5065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14661428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4776323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39249214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4440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32921235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43319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12870982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28677911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58000" y="179388"/>
            <a:ext cx="2286000" cy="6154737"/>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0" y="179388"/>
            <a:ext cx="6705600" cy="6154737"/>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4155384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extLst>
      <p:ext uri="{BB962C8B-B14F-4D97-AF65-F5344CB8AC3E}">
        <p14:creationId xmlns:p14="http://schemas.microsoft.com/office/powerpoint/2010/main" val="3219094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31800" y="1268413"/>
            <a:ext cx="4038600" cy="5065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2800" y="1268413"/>
            <a:ext cx="4038600" cy="5065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3519191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3040160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091029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0479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3892531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3024230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18" Type="http://schemas.openxmlformats.org/officeDocument/2006/relationships/image" Target="../media/image8.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17" Type="http://schemas.openxmlformats.org/officeDocument/2006/relationships/image" Target="../media/image7.jpeg"/><Relationship Id="rId2" Type="http://schemas.openxmlformats.org/officeDocument/2006/relationships/slideLayout" Target="../slideLayouts/slideLayout14.xml"/><Relationship Id="rId16" Type="http://schemas.openxmlformats.org/officeDocument/2006/relationships/image" Target="../media/image6.jpeg"/><Relationship Id="rId20" Type="http://schemas.openxmlformats.org/officeDocument/2006/relationships/image" Target="../media/image3.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5.jpeg"/><Relationship Id="rId10" Type="http://schemas.openxmlformats.org/officeDocument/2006/relationships/slideLayout" Target="../slideLayouts/slideLayout22.xml"/><Relationship Id="rId19" Type="http://schemas.openxmlformats.org/officeDocument/2006/relationships/image" Target="../media/image9.jpeg"/><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4"/>
          <a:srcRect/>
          <a:stretch>
            <a:fillRect/>
          </a:stretch>
        </a:blipFill>
        <a:effectLst/>
      </p:bgPr>
    </p:bg>
    <p:spTree>
      <p:nvGrpSpPr>
        <p:cNvPr id="1" name=""/>
        <p:cNvGrpSpPr/>
        <p:nvPr/>
      </p:nvGrpSpPr>
      <p:grpSpPr>
        <a:xfrm>
          <a:off x="0" y="0"/>
          <a:ext cx="0" cy="0"/>
          <a:chOff x="0" y="0"/>
          <a:chExt cx="0" cy="0"/>
        </a:xfrm>
      </p:grpSpPr>
      <p:pic>
        <p:nvPicPr>
          <p:cNvPr id="1026" name="Picture 11" descr="ppt底板白-英文大写40"/>
          <p:cNvPicPr>
            <a:picLocks noChangeAspect="1" noChangeArrowheads="1"/>
          </p:cNvPicPr>
          <p:nvPr userDrawn="1"/>
        </p:nvPicPr>
        <p:blipFill>
          <a:blip r:embed="rId15" cstate="email">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ChangeArrowheads="1"/>
          </p:cNvSpPr>
          <p:nvPr/>
        </p:nvSpPr>
        <p:spPr bwMode="auto">
          <a:xfrm>
            <a:off x="287338" y="833438"/>
            <a:ext cx="4318000" cy="28575"/>
          </a:xfrm>
          <a:prstGeom prst="rect">
            <a:avLst/>
          </a:prstGeom>
          <a:gradFill rotWithShape="1">
            <a:gsLst>
              <a:gs pos="0">
                <a:srgbClr val="FFFFFF"/>
              </a:gs>
              <a:gs pos="100000">
                <a:srgbClr val="133984"/>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028" name="Rectangle 3"/>
          <p:cNvSpPr>
            <a:spLocks noChangeArrowheads="1"/>
          </p:cNvSpPr>
          <p:nvPr/>
        </p:nvSpPr>
        <p:spPr bwMode="auto">
          <a:xfrm>
            <a:off x="4826000" y="6477000"/>
            <a:ext cx="4318000" cy="28575"/>
          </a:xfrm>
          <a:prstGeom prst="rect">
            <a:avLst/>
          </a:prstGeom>
          <a:gradFill rotWithShape="1">
            <a:gsLst>
              <a:gs pos="0">
                <a:srgbClr val="FFFFFF"/>
              </a:gs>
              <a:gs pos="100000">
                <a:srgbClr val="133984"/>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029" name="Rectangle 4"/>
          <p:cNvSpPr>
            <a:spLocks noGrp="1" noChangeArrowheads="1"/>
          </p:cNvSpPr>
          <p:nvPr>
            <p:ph type="title"/>
          </p:nvPr>
        </p:nvSpPr>
        <p:spPr bwMode="auto">
          <a:xfrm>
            <a:off x="0" y="179388"/>
            <a:ext cx="9144000"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54000" rIns="91440" bIns="45720" numCol="1" anchor="t" anchorCtr="1" compatLnSpc="1">
            <a:prstTxWarp prst="textNoShape">
              <a:avLst/>
            </a:prstTxWarp>
          </a:bodyPr>
          <a:lstStyle/>
          <a:p>
            <a:pPr lvl="0"/>
            <a:r>
              <a:rPr lang="zh-CN" altLang="en-US"/>
              <a:t>单击此处编辑母版标题样式</a:t>
            </a:r>
            <a:endParaRPr lang="en-US" altLang="zh-CN"/>
          </a:p>
        </p:txBody>
      </p:sp>
      <p:sp>
        <p:nvSpPr>
          <p:cNvPr id="1030" name="Rectangle 5"/>
          <p:cNvSpPr>
            <a:spLocks noGrp="1" noChangeArrowheads="1"/>
          </p:cNvSpPr>
          <p:nvPr>
            <p:ph type="body" idx="1"/>
          </p:nvPr>
        </p:nvSpPr>
        <p:spPr bwMode="auto">
          <a:xfrm>
            <a:off x="431800" y="1268413"/>
            <a:ext cx="8229600" cy="5065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endParaRPr lang="en-US" altLang="zh-CN"/>
          </a:p>
          <a:p>
            <a:pPr lvl="1"/>
            <a:r>
              <a:rPr lang="zh-CN" altLang="en-US"/>
              <a:t>第二级</a:t>
            </a:r>
            <a:endParaRPr lang="en-US" altLang="zh-CN"/>
          </a:p>
        </p:txBody>
      </p:sp>
      <p:sp>
        <p:nvSpPr>
          <p:cNvPr id="1031" name="TextBox 1"/>
          <p:cNvSpPr txBox="1">
            <a:spLocks noChangeArrowheads="1"/>
          </p:cNvSpPr>
          <p:nvPr userDrawn="1"/>
        </p:nvSpPr>
        <p:spPr bwMode="auto">
          <a:xfrm>
            <a:off x="5849937" y="6477000"/>
            <a:ext cx="32940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黑体" charset="0"/>
                <a:cs typeface="黑体" charset="0"/>
              </a:defRPr>
            </a:lvl1pPr>
            <a:lvl2pPr marL="742950" indent="-285750" eaLnBrk="0" hangingPunct="0">
              <a:defRPr sz="2400">
                <a:solidFill>
                  <a:schemeClr val="tx1"/>
                </a:solidFill>
                <a:latin typeface="Arial" charset="0"/>
                <a:ea typeface="黑体" charset="0"/>
                <a:cs typeface="黑体" charset="0"/>
              </a:defRPr>
            </a:lvl2pPr>
            <a:lvl3pPr marL="1143000" indent="-228600" eaLnBrk="0" hangingPunct="0">
              <a:defRPr sz="2400">
                <a:solidFill>
                  <a:schemeClr val="tx1"/>
                </a:solidFill>
                <a:latin typeface="Arial" charset="0"/>
                <a:ea typeface="黑体" charset="0"/>
                <a:cs typeface="黑体" charset="0"/>
              </a:defRPr>
            </a:lvl3pPr>
            <a:lvl4pPr marL="1600200" indent="-228600" eaLnBrk="0" hangingPunct="0">
              <a:defRPr sz="2400">
                <a:solidFill>
                  <a:schemeClr val="tx1"/>
                </a:solidFill>
                <a:latin typeface="Arial" charset="0"/>
                <a:ea typeface="黑体" charset="0"/>
                <a:cs typeface="黑体" charset="0"/>
              </a:defRPr>
            </a:lvl4pPr>
            <a:lvl5pPr marL="2057400" indent="-228600" eaLnBrk="0" hangingPunct="0">
              <a:defRPr sz="2400">
                <a:solidFill>
                  <a:schemeClr val="tx1"/>
                </a:solidFill>
                <a:latin typeface="Arial" charset="0"/>
                <a:ea typeface="黑体" charset="0"/>
                <a:cs typeface="黑体" charset="0"/>
              </a:defRPr>
            </a:lvl5pPr>
            <a:lvl6pPr marL="2514600" indent="-228600" algn="ctr" eaLnBrk="0" fontAlgn="base" hangingPunct="0">
              <a:spcBef>
                <a:spcPct val="0"/>
              </a:spcBef>
              <a:spcAft>
                <a:spcPct val="0"/>
              </a:spcAft>
              <a:defRPr sz="2400">
                <a:solidFill>
                  <a:schemeClr val="tx1"/>
                </a:solidFill>
                <a:latin typeface="Arial" charset="0"/>
                <a:ea typeface="黑体" charset="0"/>
                <a:cs typeface="黑体" charset="0"/>
              </a:defRPr>
            </a:lvl6pPr>
            <a:lvl7pPr marL="2971800" indent="-228600" algn="ctr" eaLnBrk="0" fontAlgn="base" hangingPunct="0">
              <a:spcBef>
                <a:spcPct val="0"/>
              </a:spcBef>
              <a:spcAft>
                <a:spcPct val="0"/>
              </a:spcAft>
              <a:defRPr sz="2400">
                <a:solidFill>
                  <a:schemeClr val="tx1"/>
                </a:solidFill>
                <a:latin typeface="Arial" charset="0"/>
                <a:ea typeface="黑体" charset="0"/>
                <a:cs typeface="黑体" charset="0"/>
              </a:defRPr>
            </a:lvl7pPr>
            <a:lvl8pPr marL="3429000" indent="-228600" algn="ctr" eaLnBrk="0" fontAlgn="base" hangingPunct="0">
              <a:spcBef>
                <a:spcPct val="0"/>
              </a:spcBef>
              <a:spcAft>
                <a:spcPct val="0"/>
              </a:spcAft>
              <a:defRPr sz="2400">
                <a:solidFill>
                  <a:schemeClr val="tx1"/>
                </a:solidFill>
                <a:latin typeface="Arial" charset="0"/>
                <a:ea typeface="黑体" charset="0"/>
                <a:cs typeface="黑体" charset="0"/>
              </a:defRPr>
            </a:lvl8pPr>
            <a:lvl9pPr marL="3886200" indent="-228600" algn="ctr" eaLnBrk="0" fontAlgn="base" hangingPunct="0">
              <a:spcBef>
                <a:spcPct val="0"/>
              </a:spcBef>
              <a:spcAft>
                <a:spcPct val="0"/>
              </a:spcAft>
              <a:defRPr sz="2400">
                <a:solidFill>
                  <a:schemeClr val="tx1"/>
                </a:solidFill>
                <a:latin typeface="Arial" charset="0"/>
                <a:ea typeface="黑体" charset="0"/>
                <a:cs typeface="黑体" charset="0"/>
              </a:defRPr>
            </a:lvl9pPr>
          </a:lstStyle>
          <a:p>
            <a:pPr eaLnBrk="1" hangingPunct="1"/>
            <a:r>
              <a:rPr lang="en-US" sz="2000" dirty="0"/>
              <a:t>S</a:t>
            </a:r>
            <a:r>
              <a:rPr lang="en-US" altLang="zh-CN" sz="2000" dirty="0"/>
              <a:t>oftware Engineering</a:t>
            </a:r>
            <a:endParaRPr lang="en-US" sz="2000"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84" r:id="rId12"/>
  </p:sldLayoutIdLst>
  <p:txStyles>
    <p:titleStyle>
      <a:lvl1pPr algn="ctr" rtl="0" eaLnBrk="0" fontAlgn="base" hangingPunct="0">
        <a:spcBef>
          <a:spcPct val="0"/>
        </a:spcBef>
        <a:spcAft>
          <a:spcPct val="0"/>
        </a:spcAft>
        <a:defRPr sz="2800" b="1">
          <a:solidFill>
            <a:srgbClr val="133984"/>
          </a:solidFill>
          <a:latin typeface="+mj-lt"/>
          <a:ea typeface="+mj-ea"/>
          <a:cs typeface="华文新魏" charset="0"/>
        </a:defRPr>
      </a:lvl1pPr>
      <a:lvl2pPr algn="ctr" rtl="0" eaLnBrk="0" fontAlgn="base" hangingPunct="0">
        <a:spcBef>
          <a:spcPct val="0"/>
        </a:spcBef>
        <a:spcAft>
          <a:spcPct val="0"/>
        </a:spcAft>
        <a:defRPr sz="2800" b="1">
          <a:solidFill>
            <a:srgbClr val="133984"/>
          </a:solidFill>
          <a:latin typeface="Arial" pitchFamily="34" charset="0"/>
          <a:ea typeface="华文新魏" pitchFamily="2" charset="-122"/>
          <a:cs typeface="华文新魏" charset="0"/>
        </a:defRPr>
      </a:lvl2pPr>
      <a:lvl3pPr algn="ctr" rtl="0" eaLnBrk="0" fontAlgn="base" hangingPunct="0">
        <a:spcBef>
          <a:spcPct val="0"/>
        </a:spcBef>
        <a:spcAft>
          <a:spcPct val="0"/>
        </a:spcAft>
        <a:defRPr sz="2800" b="1">
          <a:solidFill>
            <a:srgbClr val="133984"/>
          </a:solidFill>
          <a:latin typeface="Arial" pitchFamily="34" charset="0"/>
          <a:ea typeface="华文新魏" pitchFamily="2" charset="-122"/>
          <a:cs typeface="华文新魏" charset="0"/>
        </a:defRPr>
      </a:lvl3pPr>
      <a:lvl4pPr algn="ctr" rtl="0" eaLnBrk="0" fontAlgn="base" hangingPunct="0">
        <a:spcBef>
          <a:spcPct val="0"/>
        </a:spcBef>
        <a:spcAft>
          <a:spcPct val="0"/>
        </a:spcAft>
        <a:defRPr sz="2800" b="1">
          <a:solidFill>
            <a:srgbClr val="133984"/>
          </a:solidFill>
          <a:latin typeface="Arial" pitchFamily="34" charset="0"/>
          <a:ea typeface="华文新魏" pitchFamily="2" charset="-122"/>
          <a:cs typeface="华文新魏" charset="0"/>
        </a:defRPr>
      </a:lvl4pPr>
      <a:lvl5pPr algn="ctr" rtl="0" eaLnBrk="0" fontAlgn="base" hangingPunct="0">
        <a:spcBef>
          <a:spcPct val="0"/>
        </a:spcBef>
        <a:spcAft>
          <a:spcPct val="0"/>
        </a:spcAft>
        <a:defRPr sz="2800" b="1">
          <a:solidFill>
            <a:srgbClr val="133984"/>
          </a:solidFill>
          <a:latin typeface="Arial" pitchFamily="34" charset="0"/>
          <a:ea typeface="华文新魏" pitchFamily="2" charset="-122"/>
          <a:cs typeface="华文新魏" charset="0"/>
        </a:defRPr>
      </a:lvl5pPr>
      <a:lvl6pPr marL="457200" algn="ctr" rtl="0" eaLnBrk="0" fontAlgn="base" hangingPunct="0">
        <a:spcBef>
          <a:spcPct val="0"/>
        </a:spcBef>
        <a:spcAft>
          <a:spcPct val="0"/>
        </a:spcAft>
        <a:defRPr sz="2800" b="1">
          <a:solidFill>
            <a:srgbClr val="133984"/>
          </a:solidFill>
          <a:latin typeface="Arial" pitchFamily="34" charset="0"/>
          <a:ea typeface="华文新魏" pitchFamily="2" charset="-122"/>
        </a:defRPr>
      </a:lvl6pPr>
      <a:lvl7pPr marL="914400" algn="ctr" rtl="0" eaLnBrk="0" fontAlgn="base" hangingPunct="0">
        <a:spcBef>
          <a:spcPct val="0"/>
        </a:spcBef>
        <a:spcAft>
          <a:spcPct val="0"/>
        </a:spcAft>
        <a:defRPr sz="2800" b="1">
          <a:solidFill>
            <a:srgbClr val="133984"/>
          </a:solidFill>
          <a:latin typeface="Arial" pitchFamily="34" charset="0"/>
          <a:ea typeface="华文新魏" pitchFamily="2" charset="-122"/>
        </a:defRPr>
      </a:lvl7pPr>
      <a:lvl8pPr marL="1371600" algn="ctr" rtl="0" eaLnBrk="0" fontAlgn="base" hangingPunct="0">
        <a:spcBef>
          <a:spcPct val="0"/>
        </a:spcBef>
        <a:spcAft>
          <a:spcPct val="0"/>
        </a:spcAft>
        <a:defRPr sz="2800" b="1">
          <a:solidFill>
            <a:srgbClr val="133984"/>
          </a:solidFill>
          <a:latin typeface="Arial" pitchFamily="34" charset="0"/>
          <a:ea typeface="华文新魏" pitchFamily="2" charset="-122"/>
        </a:defRPr>
      </a:lvl8pPr>
      <a:lvl9pPr marL="1828800" algn="ctr" rtl="0" eaLnBrk="0" fontAlgn="base" hangingPunct="0">
        <a:spcBef>
          <a:spcPct val="0"/>
        </a:spcBef>
        <a:spcAft>
          <a:spcPct val="0"/>
        </a:spcAft>
        <a:defRPr sz="2800" b="1">
          <a:solidFill>
            <a:srgbClr val="133984"/>
          </a:solidFill>
          <a:latin typeface="Arial" pitchFamily="34" charset="0"/>
          <a:ea typeface="华文新魏" pitchFamily="2" charset="-122"/>
        </a:defRPr>
      </a:lvl9pPr>
    </p:titleStyle>
    <p:bodyStyle>
      <a:lvl1pPr marL="449263" indent="-449263" algn="l" rtl="0" eaLnBrk="0" fontAlgn="base" hangingPunct="0">
        <a:lnSpc>
          <a:spcPct val="110000"/>
        </a:lnSpc>
        <a:spcBef>
          <a:spcPct val="20000"/>
        </a:spcBef>
        <a:spcAft>
          <a:spcPct val="0"/>
        </a:spcAft>
        <a:buSzPct val="120000"/>
        <a:buBlip>
          <a:blip r:embed="rId16"/>
        </a:buBlip>
        <a:defRPr sz="2800">
          <a:solidFill>
            <a:srgbClr val="133984"/>
          </a:solidFill>
          <a:latin typeface="+mn-lt"/>
          <a:ea typeface="+mn-ea"/>
          <a:cs typeface="黑体" charset="0"/>
        </a:defRPr>
      </a:lvl1pPr>
      <a:lvl2pPr marL="914400" indent="-285750" algn="l" rtl="0" eaLnBrk="0" fontAlgn="base" hangingPunct="0">
        <a:lnSpc>
          <a:spcPct val="110000"/>
        </a:lnSpc>
        <a:spcBef>
          <a:spcPct val="20000"/>
        </a:spcBef>
        <a:spcAft>
          <a:spcPct val="0"/>
        </a:spcAft>
        <a:buClr>
          <a:srgbClr val="000066"/>
        </a:buClr>
        <a:buChar char="•"/>
        <a:defRPr sz="2400">
          <a:solidFill>
            <a:srgbClr val="133984"/>
          </a:solidFill>
          <a:latin typeface="+mn-lt"/>
          <a:ea typeface="+mn-ea"/>
          <a:cs typeface="黑体" charset="0"/>
        </a:defRPr>
      </a:lvl2pPr>
      <a:lvl3pPr marL="1322388" indent="-228600" algn="l" rtl="0" eaLnBrk="0" fontAlgn="base" hangingPunct="0">
        <a:spcBef>
          <a:spcPct val="20000"/>
        </a:spcBef>
        <a:spcAft>
          <a:spcPct val="0"/>
        </a:spcAft>
        <a:buChar char="•"/>
        <a:defRPr sz="2400">
          <a:solidFill>
            <a:schemeClr val="tx1"/>
          </a:solidFill>
          <a:latin typeface="+mn-lt"/>
          <a:ea typeface="宋体" pitchFamily="2" charset="-122"/>
          <a:cs typeface="宋体" charset="0"/>
        </a:defRPr>
      </a:lvl3pPr>
      <a:lvl4pPr marL="1730375" indent="-228600" algn="l" rtl="0" eaLnBrk="0" fontAlgn="base" hangingPunct="0">
        <a:spcBef>
          <a:spcPct val="20000"/>
        </a:spcBef>
        <a:spcAft>
          <a:spcPct val="0"/>
        </a:spcAft>
        <a:buChar char="–"/>
        <a:defRPr sz="2000">
          <a:solidFill>
            <a:schemeClr val="tx1"/>
          </a:solidFill>
          <a:latin typeface="+mn-lt"/>
          <a:ea typeface="宋体" pitchFamily="2" charset="-122"/>
          <a:cs typeface="宋体" charset="0"/>
        </a:defRPr>
      </a:lvl4pPr>
      <a:lvl5pPr marL="2138363" indent="-228600" algn="l" rtl="0" eaLnBrk="0" fontAlgn="base" hangingPunct="0">
        <a:spcBef>
          <a:spcPct val="20000"/>
        </a:spcBef>
        <a:spcAft>
          <a:spcPct val="0"/>
        </a:spcAft>
        <a:buChar char="»"/>
        <a:defRPr sz="2000">
          <a:solidFill>
            <a:schemeClr val="tx1"/>
          </a:solidFill>
          <a:latin typeface="+mn-lt"/>
          <a:ea typeface="宋体" pitchFamily="2" charset="-122"/>
          <a:cs typeface="宋体" charset="0"/>
        </a:defRPr>
      </a:lvl5pPr>
      <a:lvl6pPr marL="2595563" indent="-228600" algn="l" rtl="0" eaLnBrk="0" fontAlgn="base" hangingPunct="0">
        <a:spcBef>
          <a:spcPct val="20000"/>
        </a:spcBef>
        <a:spcAft>
          <a:spcPct val="0"/>
        </a:spcAft>
        <a:buChar char="»"/>
        <a:defRPr sz="2000">
          <a:solidFill>
            <a:schemeClr val="tx1"/>
          </a:solidFill>
          <a:latin typeface="+mn-lt"/>
          <a:ea typeface="宋体" pitchFamily="2" charset="-122"/>
        </a:defRPr>
      </a:lvl6pPr>
      <a:lvl7pPr marL="3052763" indent="-228600" algn="l" rtl="0" eaLnBrk="0" fontAlgn="base" hangingPunct="0">
        <a:spcBef>
          <a:spcPct val="20000"/>
        </a:spcBef>
        <a:spcAft>
          <a:spcPct val="0"/>
        </a:spcAft>
        <a:buChar char="»"/>
        <a:defRPr sz="2000">
          <a:solidFill>
            <a:schemeClr val="tx1"/>
          </a:solidFill>
          <a:latin typeface="+mn-lt"/>
          <a:ea typeface="宋体" pitchFamily="2" charset="-122"/>
        </a:defRPr>
      </a:lvl7pPr>
      <a:lvl8pPr marL="3509963" indent="-228600" algn="l" rtl="0" eaLnBrk="0" fontAlgn="base" hangingPunct="0">
        <a:spcBef>
          <a:spcPct val="20000"/>
        </a:spcBef>
        <a:spcAft>
          <a:spcPct val="0"/>
        </a:spcAft>
        <a:buChar char="»"/>
        <a:defRPr sz="2000">
          <a:solidFill>
            <a:schemeClr val="tx1"/>
          </a:solidFill>
          <a:latin typeface="+mn-lt"/>
          <a:ea typeface="宋体" pitchFamily="2" charset="-122"/>
        </a:defRPr>
      </a:lvl8pPr>
      <a:lvl9pPr marL="3967163" indent="-228600" algn="l" rtl="0" eaLnBrk="0" fontAlgn="base" hangingPunct="0">
        <a:spcBef>
          <a:spcPct val="20000"/>
        </a:spcBef>
        <a:spcAft>
          <a:spcPct val="0"/>
        </a:spcAft>
        <a:buChar char="»"/>
        <a:defRPr sz="2000">
          <a:solidFill>
            <a:schemeClr val="tx1"/>
          </a:solidFill>
          <a:latin typeface="+mn-lt"/>
          <a:ea typeface="宋体" pitchFamily="2" charset="-122"/>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3"/>
          <a:srcRect/>
          <a:stretch>
            <a:fillRect/>
          </a:stretch>
        </a:blipFill>
        <a:effectLst/>
      </p:bgPr>
    </p:bg>
    <p:spTree>
      <p:nvGrpSpPr>
        <p:cNvPr id="1" name=""/>
        <p:cNvGrpSpPr/>
        <p:nvPr/>
      </p:nvGrpSpPr>
      <p:grpSpPr>
        <a:xfrm>
          <a:off x="0" y="0"/>
          <a:ext cx="0" cy="0"/>
          <a:chOff x="0" y="0"/>
          <a:chExt cx="0" cy="0"/>
        </a:xfrm>
      </p:grpSpPr>
      <p:pic>
        <p:nvPicPr>
          <p:cNvPr id="2050" name="Picture 29" descr="1-4"/>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5391150" y="3808413"/>
            <a:ext cx="3752850" cy="304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22" descr="图片5"/>
          <p:cNvPicPr>
            <a:picLocks noChangeAspect="1" noChangeArrowheads="1"/>
          </p:cNvPicPr>
          <p:nvPr userDrawn="1"/>
        </p:nvPicPr>
        <p:blipFill>
          <a:blip r:embed="rId15" cstate="email">
            <a:extLst>
              <a:ext uri="{28A0092B-C50C-407E-A947-70E740481C1C}">
                <a14:useLocalDpi xmlns:a14="http://schemas.microsoft.com/office/drawing/2010/main" val="0"/>
              </a:ext>
            </a:extLst>
          </a:blip>
          <a:srcRect/>
          <a:stretch>
            <a:fillRect/>
          </a:stretch>
        </p:blipFill>
        <p:spPr bwMode="auto">
          <a:xfrm>
            <a:off x="8388350" y="179388"/>
            <a:ext cx="755650"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23" descr="图片2"/>
          <p:cNvPicPr>
            <a:picLocks noChangeAspect="1" noChangeArrowheads="1"/>
          </p:cNvPicPr>
          <p:nvPr userDrawn="1"/>
        </p:nvPicPr>
        <p:blipFill>
          <a:blip r:embed="rId16" cstate="email">
            <a:extLst>
              <a:ext uri="{28A0092B-C50C-407E-A947-70E740481C1C}">
                <a14:useLocalDpi xmlns:a14="http://schemas.microsoft.com/office/drawing/2010/main" val="0"/>
              </a:ext>
            </a:extLst>
          </a:blip>
          <a:srcRect/>
          <a:stretch>
            <a:fillRect/>
          </a:stretch>
        </p:blipFill>
        <p:spPr bwMode="auto">
          <a:xfrm>
            <a:off x="6134100" y="179388"/>
            <a:ext cx="755650"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24" descr="图片1"/>
          <p:cNvPicPr>
            <a:picLocks noChangeAspect="1" noChangeArrowheads="1"/>
          </p:cNvPicPr>
          <p:nvPr userDrawn="1"/>
        </p:nvPicPr>
        <p:blipFill>
          <a:blip r:embed="rId17" cstate="email">
            <a:extLst>
              <a:ext uri="{28A0092B-C50C-407E-A947-70E740481C1C}">
                <a14:useLocalDpi xmlns:a14="http://schemas.microsoft.com/office/drawing/2010/main" val="0"/>
              </a:ext>
            </a:extLst>
          </a:blip>
          <a:srcRect/>
          <a:stretch>
            <a:fillRect/>
          </a:stretch>
        </p:blipFill>
        <p:spPr bwMode="auto">
          <a:xfrm>
            <a:off x="5391150" y="179388"/>
            <a:ext cx="755650"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5" descr="图片3"/>
          <p:cNvPicPr>
            <a:picLocks noChangeAspect="1" noChangeArrowheads="1"/>
          </p:cNvPicPr>
          <p:nvPr userDrawn="1"/>
        </p:nvPicPr>
        <p:blipFill>
          <a:blip r:embed="rId18" cstate="email">
            <a:extLst>
              <a:ext uri="{28A0092B-C50C-407E-A947-70E740481C1C}">
                <a14:useLocalDpi xmlns:a14="http://schemas.microsoft.com/office/drawing/2010/main" val="0"/>
              </a:ext>
            </a:extLst>
          </a:blip>
          <a:srcRect/>
          <a:stretch>
            <a:fillRect/>
          </a:stretch>
        </p:blipFill>
        <p:spPr bwMode="auto">
          <a:xfrm>
            <a:off x="6889750" y="179388"/>
            <a:ext cx="755650"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26" descr="图片4"/>
          <p:cNvPicPr>
            <a:picLocks noChangeAspect="1" noChangeArrowheads="1"/>
          </p:cNvPicPr>
          <p:nvPr userDrawn="1"/>
        </p:nvPicPr>
        <p:blipFill>
          <a:blip r:embed="rId19" cstate="email">
            <a:extLst>
              <a:ext uri="{28A0092B-C50C-407E-A947-70E740481C1C}">
                <a14:useLocalDpi xmlns:a14="http://schemas.microsoft.com/office/drawing/2010/main" val="0"/>
              </a:ext>
            </a:extLst>
          </a:blip>
          <a:srcRect/>
          <a:stretch>
            <a:fillRect/>
          </a:stretch>
        </p:blipFill>
        <p:spPr bwMode="auto">
          <a:xfrm>
            <a:off x="7645400" y="179388"/>
            <a:ext cx="755650"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Rectangle 4"/>
          <p:cNvSpPr>
            <a:spLocks noGrp="1" noChangeArrowheads="1"/>
          </p:cNvSpPr>
          <p:nvPr>
            <p:ph type="title"/>
          </p:nvPr>
        </p:nvSpPr>
        <p:spPr bwMode="auto">
          <a:xfrm>
            <a:off x="0" y="179388"/>
            <a:ext cx="9144000"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54000" rIns="91440" bIns="45720" numCol="1" anchor="t" anchorCtr="1" compatLnSpc="1">
            <a:prstTxWarp prst="textNoShape">
              <a:avLst/>
            </a:prstTxWarp>
          </a:bodyPr>
          <a:lstStyle/>
          <a:p>
            <a:pPr lvl="0"/>
            <a:r>
              <a:rPr lang="zh-CN" altLang="en-US"/>
              <a:t>单击此处编辑母版标题样式</a:t>
            </a:r>
            <a:endParaRPr lang="en-US" altLang="zh-CN"/>
          </a:p>
        </p:txBody>
      </p:sp>
      <p:sp>
        <p:nvSpPr>
          <p:cNvPr id="2057" name="Rectangle 5"/>
          <p:cNvSpPr>
            <a:spLocks noGrp="1" noChangeArrowheads="1"/>
          </p:cNvSpPr>
          <p:nvPr>
            <p:ph type="body" idx="1"/>
          </p:nvPr>
        </p:nvSpPr>
        <p:spPr bwMode="auto">
          <a:xfrm>
            <a:off x="431800" y="1268413"/>
            <a:ext cx="8229600" cy="5065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endParaRPr lang="en-US" altLang="zh-CN"/>
          </a:p>
          <a:p>
            <a:pPr lvl="1"/>
            <a:r>
              <a:rPr lang="zh-CN" altLang="en-US"/>
              <a:t>第二级</a:t>
            </a:r>
            <a:endParaRPr lang="en-US" altLang="zh-C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2800" b="1">
          <a:solidFill>
            <a:srgbClr val="133984"/>
          </a:solidFill>
          <a:latin typeface="+mj-lt"/>
          <a:ea typeface="+mj-ea"/>
          <a:cs typeface="华文新魏" charset="0"/>
        </a:defRPr>
      </a:lvl1pPr>
      <a:lvl2pPr algn="ctr" rtl="0" eaLnBrk="0" fontAlgn="base" hangingPunct="0">
        <a:spcBef>
          <a:spcPct val="0"/>
        </a:spcBef>
        <a:spcAft>
          <a:spcPct val="0"/>
        </a:spcAft>
        <a:defRPr sz="2800" b="1">
          <a:solidFill>
            <a:srgbClr val="133984"/>
          </a:solidFill>
          <a:latin typeface="Arial" pitchFamily="34" charset="0"/>
          <a:ea typeface="华文新魏" pitchFamily="2" charset="-122"/>
          <a:cs typeface="华文新魏" charset="0"/>
        </a:defRPr>
      </a:lvl2pPr>
      <a:lvl3pPr algn="ctr" rtl="0" eaLnBrk="0" fontAlgn="base" hangingPunct="0">
        <a:spcBef>
          <a:spcPct val="0"/>
        </a:spcBef>
        <a:spcAft>
          <a:spcPct val="0"/>
        </a:spcAft>
        <a:defRPr sz="2800" b="1">
          <a:solidFill>
            <a:srgbClr val="133984"/>
          </a:solidFill>
          <a:latin typeface="Arial" pitchFamily="34" charset="0"/>
          <a:ea typeface="华文新魏" pitchFamily="2" charset="-122"/>
          <a:cs typeface="华文新魏" charset="0"/>
        </a:defRPr>
      </a:lvl3pPr>
      <a:lvl4pPr algn="ctr" rtl="0" eaLnBrk="0" fontAlgn="base" hangingPunct="0">
        <a:spcBef>
          <a:spcPct val="0"/>
        </a:spcBef>
        <a:spcAft>
          <a:spcPct val="0"/>
        </a:spcAft>
        <a:defRPr sz="2800" b="1">
          <a:solidFill>
            <a:srgbClr val="133984"/>
          </a:solidFill>
          <a:latin typeface="Arial" pitchFamily="34" charset="0"/>
          <a:ea typeface="华文新魏" pitchFamily="2" charset="-122"/>
          <a:cs typeface="华文新魏" charset="0"/>
        </a:defRPr>
      </a:lvl4pPr>
      <a:lvl5pPr algn="ctr" rtl="0" eaLnBrk="0" fontAlgn="base" hangingPunct="0">
        <a:spcBef>
          <a:spcPct val="0"/>
        </a:spcBef>
        <a:spcAft>
          <a:spcPct val="0"/>
        </a:spcAft>
        <a:defRPr sz="2800" b="1">
          <a:solidFill>
            <a:srgbClr val="133984"/>
          </a:solidFill>
          <a:latin typeface="Arial" pitchFamily="34" charset="0"/>
          <a:ea typeface="华文新魏" pitchFamily="2" charset="-122"/>
          <a:cs typeface="华文新魏" charset="0"/>
        </a:defRPr>
      </a:lvl5pPr>
      <a:lvl6pPr marL="457200" algn="ctr" rtl="0" eaLnBrk="0" fontAlgn="base" hangingPunct="0">
        <a:spcBef>
          <a:spcPct val="0"/>
        </a:spcBef>
        <a:spcAft>
          <a:spcPct val="0"/>
        </a:spcAft>
        <a:defRPr sz="2800" b="1">
          <a:solidFill>
            <a:srgbClr val="133984"/>
          </a:solidFill>
          <a:latin typeface="Arial" pitchFamily="34" charset="0"/>
          <a:ea typeface="华文新魏" pitchFamily="2" charset="-122"/>
        </a:defRPr>
      </a:lvl6pPr>
      <a:lvl7pPr marL="914400" algn="ctr" rtl="0" eaLnBrk="0" fontAlgn="base" hangingPunct="0">
        <a:spcBef>
          <a:spcPct val="0"/>
        </a:spcBef>
        <a:spcAft>
          <a:spcPct val="0"/>
        </a:spcAft>
        <a:defRPr sz="2800" b="1">
          <a:solidFill>
            <a:srgbClr val="133984"/>
          </a:solidFill>
          <a:latin typeface="Arial" pitchFamily="34" charset="0"/>
          <a:ea typeface="华文新魏" pitchFamily="2" charset="-122"/>
        </a:defRPr>
      </a:lvl7pPr>
      <a:lvl8pPr marL="1371600" algn="ctr" rtl="0" eaLnBrk="0" fontAlgn="base" hangingPunct="0">
        <a:spcBef>
          <a:spcPct val="0"/>
        </a:spcBef>
        <a:spcAft>
          <a:spcPct val="0"/>
        </a:spcAft>
        <a:defRPr sz="2800" b="1">
          <a:solidFill>
            <a:srgbClr val="133984"/>
          </a:solidFill>
          <a:latin typeface="Arial" pitchFamily="34" charset="0"/>
          <a:ea typeface="华文新魏" pitchFamily="2" charset="-122"/>
        </a:defRPr>
      </a:lvl8pPr>
      <a:lvl9pPr marL="1828800" algn="ctr" rtl="0" eaLnBrk="0" fontAlgn="base" hangingPunct="0">
        <a:spcBef>
          <a:spcPct val="0"/>
        </a:spcBef>
        <a:spcAft>
          <a:spcPct val="0"/>
        </a:spcAft>
        <a:defRPr sz="2800" b="1">
          <a:solidFill>
            <a:srgbClr val="133984"/>
          </a:solidFill>
          <a:latin typeface="Arial" pitchFamily="34" charset="0"/>
          <a:ea typeface="华文新魏" pitchFamily="2" charset="-122"/>
        </a:defRPr>
      </a:lvl9pPr>
    </p:titleStyle>
    <p:bodyStyle>
      <a:lvl1pPr marL="449263" indent="-449263" algn="l" rtl="0" eaLnBrk="0" fontAlgn="base" hangingPunct="0">
        <a:lnSpc>
          <a:spcPct val="110000"/>
        </a:lnSpc>
        <a:spcBef>
          <a:spcPct val="20000"/>
        </a:spcBef>
        <a:spcAft>
          <a:spcPct val="0"/>
        </a:spcAft>
        <a:buSzPct val="120000"/>
        <a:buBlip>
          <a:blip r:embed="rId20"/>
        </a:buBlip>
        <a:defRPr sz="2800">
          <a:solidFill>
            <a:srgbClr val="133984"/>
          </a:solidFill>
          <a:latin typeface="+mn-lt"/>
          <a:ea typeface="+mn-ea"/>
          <a:cs typeface="黑体" charset="0"/>
        </a:defRPr>
      </a:lvl1pPr>
      <a:lvl2pPr marL="914400" indent="-285750" algn="l" rtl="0" eaLnBrk="0" fontAlgn="base" hangingPunct="0">
        <a:lnSpc>
          <a:spcPct val="110000"/>
        </a:lnSpc>
        <a:spcBef>
          <a:spcPct val="20000"/>
        </a:spcBef>
        <a:spcAft>
          <a:spcPct val="0"/>
        </a:spcAft>
        <a:buClr>
          <a:srgbClr val="000066"/>
        </a:buClr>
        <a:buChar char="•"/>
        <a:defRPr sz="2400">
          <a:solidFill>
            <a:srgbClr val="133984"/>
          </a:solidFill>
          <a:latin typeface="+mn-lt"/>
          <a:ea typeface="+mn-ea"/>
          <a:cs typeface="黑体" charset="0"/>
        </a:defRPr>
      </a:lvl2pPr>
      <a:lvl3pPr marL="1322388" indent="-228600" algn="l" rtl="0" eaLnBrk="0" fontAlgn="base" hangingPunct="0">
        <a:spcBef>
          <a:spcPct val="20000"/>
        </a:spcBef>
        <a:spcAft>
          <a:spcPct val="0"/>
        </a:spcAft>
        <a:buChar char="•"/>
        <a:defRPr sz="2400">
          <a:solidFill>
            <a:schemeClr val="tx1"/>
          </a:solidFill>
          <a:latin typeface="+mn-lt"/>
          <a:ea typeface="宋体" pitchFamily="2" charset="-122"/>
          <a:cs typeface="宋体" charset="0"/>
        </a:defRPr>
      </a:lvl3pPr>
      <a:lvl4pPr marL="1730375" indent="-228600" algn="l" rtl="0" eaLnBrk="0" fontAlgn="base" hangingPunct="0">
        <a:spcBef>
          <a:spcPct val="20000"/>
        </a:spcBef>
        <a:spcAft>
          <a:spcPct val="0"/>
        </a:spcAft>
        <a:buChar char="–"/>
        <a:defRPr sz="2000">
          <a:solidFill>
            <a:schemeClr val="tx1"/>
          </a:solidFill>
          <a:latin typeface="+mn-lt"/>
          <a:ea typeface="宋体" pitchFamily="2" charset="-122"/>
          <a:cs typeface="宋体" charset="0"/>
        </a:defRPr>
      </a:lvl4pPr>
      <a:lvl5pPr marL="2138363" indent="-228600" algn="l" rtl="0" eaLnBrk="0" fontAlgn="base" hangingPunct="0">
        <a:spcBef>
          <a:spcPct val="20000"/>
        </a:spcBef>
        <a:spcAft>
          <a:spcPct val="0"/>
        </a:spcAft>
        <a:buChar char="»"/>
        <a:defRPr sz="2000">
          <a:solidFill>
            <a:schemeClr val="tx1"/>
          </a:solidFill>
          <a:latin typeface="+mn-lt"/>
          <a:ea typeface="宋体" pitchFamily="2" charset="-122"/>
          <a:cs typeface="宋体" charset="0"/>
        </a:defRPr>
      </a:lvl5pPr>
      <a:lvl6pPr marL="2595563" indent="-228600" algn="l" rtl="0" eaLnBrk="0" fontAlgn="base" hangingPunct="0">
        <a:spcBef>
          <a:spcPct val="20000"/>
        </a:spcBef>
        <a:spcAft>
          <a:spcPct val="0"/>
        </a:spcAft>
        <a:buChar char="»"/>
        <a:defRPr sz="2000">
          <a:solidFill>
            <a:schemeClr val="tx1"/>
          </a:solidFill>
          <a:latin typeface="+mn-lt"/>
          <a:ea typeface="宋体" pitchFamily="2" charset="-122"/>
        </a:defRPr>
      </a:lvl6pPr>
      <a:lvl7pPr marL="3052763" indent="-228600" algn="l" rtl="0" eaLnBrk="0" fontAlgn="base" hangingPunct="0">
        <a:spcBef>
          <a:spcPct val="20000"/>
        </a:spcBef>
        <a:spcAft>
          <a:spcPct val="0"/>
        </a:spcAft>
        <a:buChar char="»"/>
        <a:defRPr sz="2000">
          <a:solidFill>
            <a:schemeClr val="tx1"/>
          </a:solidFill>
          <a:latin typeface="+mn-lt"/>
          <a:ea typeface="宋体" pitchFamily="2" charset="-122"/>
        </a:defRPr>
      </a:lvl7pPr>
      <a:lvl8pPr marL="3509963" indent="-228600" algn="l" rtl="0" eaLnBrk="0" fontAlgn="base" hangingPunct="0">
        <a:spcBef>
          <a:spcPct val="20000"/>
        </a:spcBef>
        <a:spcAft>
          <a:spcPct val="0"/>
        </a:spcAft>
        <a:buChar char="»"/>
        <a:defRPr sz="2000">
          <a:solidFill>
            <a:schemeClr val="tx1"/>
          </a:solidFill>
          <a:latin typeface="+mn-lt"/>
          <a:ea typeface="宋体" pitchFamily="2" charset="-122"/>
        </a:defRPr>
      </a:lvl8pPr>
      <a:lvl9pPr marL="3967163" indent="-228600" algn="l" rtl="0" eaLnBrk="0" fontAlgn="base" hangingPunct="0">
        <a:spcBef>
          <a:spcPct val="20000"/>
        </a:spcBef>
        <a:spcAft>
          <a:spcPct val="0"/>
        </a:spcAft>
        <a:buChar char="»"/>
        <a:defRPr sz="2000">
          <a:solidFill>
            <a:schemeClr val="tx1"/>
          </a:solidFill>
          <a:latin typeface="+mn-lt"/>
          <a:ea typeface="宋体" pitchFamily="2" charset="-122"/>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4.w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shengbin@cs.sjtu.edu.c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hyperlink" Target="http://www.cs.sjtu.edu.cn/~shengbin/course/SE/sesite/home.html" TargetMode="External"/><Relationship Id="rId4" Type="http://schemas.openxmlformats.org/officeDocument/2006/relationships/hyperlink" Target="mailto:ziggzagg@sjtu.edu.cn"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20.xml"/><Relationship Id="rId1" Type="http://schemas.openxmlformats.org/officeDocument/2006/relationships/slideLayout" Target="../slideLayouts/slideLayout6.xml"/><Relationship Id="rId6" Type="http://schemas.openxmlformats.org/officeDocument/2006/relationships/image" Target="../media/image18.wmf"/><Relationship Id="rId5" Type="http://schemas.openxmlformats.org/officeDocument/2006/relationships/image" Target="../media/image17.wmf"/><Relationship Id="rId4" Type="http://schemas.openxmlformats.org/officeDocument/2006/relationships/image" Target="../media/image16.wmf"/></Relationships>
</file>

<file path=ppt/slides/_rels/slide22.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file:///D:\USERS\IVAN\BOOK\WEBSITE\Teaching\SE\eArchive.html" TargetMode="External"/><Relationship Id="rId3" Type="http://schemas.openxmlformats.org/officeDocument/2006/relationships/hyperlink" Target="file:///D:\USERS\IVAN\BOOK\WEBSITE\Teaching\SE\report1.html" TargetMode="External"/><Relationship Id="rId7" Type="http://schemas.openxmlformats.org/officeDocument/2006/relationships/hyperlink" Target="file:///D:\USERS\IVAN\BOOK\WEBSITE\Teaching\SE\demo2.html"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hyperlink" Target="file:///D:\USERS\IVAN\BOOK\WEBSITE\Teaching\SE\report3.html" TargetMode="External"/><Relationship Id="rId5" Type="http://schemas.openxmlformats.org/officeDocument/2006/relationships/hyperlink" Target="file:///D:\USERS\IVAN\BOOK\WEBSITE\Teaching\SE\demo1.html" TargetMode="External"/><Relationship Id="rId4" Type="http://schemas.openxmlformats.org/officeDocument/2006/relationships/hyperlink" Target="file:///D:\USERS\IVAN\BOOK\WEBSITE\Teaching\SE\report2.html"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cs.colorado.edu/why/images/moneytop50.pdf" TargetMode="External"/><Relationship Id="rId4" Type="http://schemas.openxmlformats.org/officeDocument/2006/relationships/hyperlink" Target="http://money.cnn.com/"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2"/>
          <p:cNvSpPr>
            <a:spLocks noGrp="1" noChangeArrowheads="1"/>
          </p:cNvSpPr>
          <p:nvPr>
            <p:ph type="ctrTitle" idx="4294967295"/>
          </p:nvPr>
        </p:nvSpPr>
        <p:spPr>
          <a:xfrm>
            <a:off x="152400" y="1501775"/>
            <a:ext cx="8839200" cy="1927225"/>
          </a:xfrm>
        </p:spPr>
        <p:txBody>
          <a:bodyPr anchor="ctr"/>
          <a:lstStyle/>
          <a:p>
            <a:pPr eaLnBrk="1" hangingPunct="1"/>
            <a:r>
              <a:rPr lang="en-US" altLang="zh-CN" sz="4000" dirty="0" smtClean="0">
                <a:solidFill>
                  <a:schemeClr val="bg1"/>
                </a:solidFill>
                <a:latin typeface="Arial" charset="0"/>
                <a:ea typeface="华文新魏" charset="0"/>
              </a:rPr>
              <a:t>Software Engineering</a:t>
            </a:r>
            <a:endParaRPr lang="en-US" altLang="zh-CN" sz="4000" dirty="0">
              <a:solidFill>
                <a:schemeClr val="bg1"/>
              </a:solidFill>
              <a:latin typeface="Arial" charset="0"/>
              <a:ea typeface="华文新魏" charset="0"/>
            </a:endParaRPr>
          </a:p>
        </p:txBody>
      </p:sp>
      <p:sp>
        <p:nvSpPr>
          <p:cNvPr id="4098" name="Rectangle 3"/>
          <p:cNvSpPr>
            <a:spLocks noGrp="1" noChangeArrowheads="1"/>
          </p:cNvSpPr>
          <p:nvPr>
            <p:ph type="subTitle" idx="4294967295"/>
          </p:nvPr>
        </p:nvSpPr>
        <p:spPr>
          <a:xfrm>
            <a:off x="1066800" y="3429000"/>
            <a:ext cx="7467600" cy="1905000"/>
          </a:xfrm>
        </p:spPr>
        <p:txBody>
          <a:bodyPr anchor="ctr" anchorCtr="1"/>
          <a:lstStyle/>
          <a:p>
            <a:pPr marL="0" indent="0" algn="ctr" eaLnBrk="1" hangingPunct="1">
              <a:buFontTx/>
              <a:buNone/>
            </a:pPr>
            <a:r>
              <a:rPr lang="en-US" altLang="zh-CN" b="1" dirty="0" smtClean="0">
                <a:solidFill>
                  <a:schemeClr val="bg1"/>
                </a:solidFill>
                <a:latin typeface="Arial" charset="0"/>
                <a:ea typeface="华文新魏" charset="0"/>
                <a:cs typeface="华文新魏" charset="0"/>
              </a:rPr>
              <a:t>Sheng Bin</a:t>
            </a:r>
            <a:endParaRPr lang="en-US" altLang="zh-CN" b="1" dirty="0">
              <a:solidFill>
                <a:schemeClr val="bg1"/>
              </a:solidFill>
              <a:latin typeface="Arial" charset="0"/>
              <a:ea typeface="华文新魏" charset="0"/>
              <a:cs typeface="华文新魏" charset="0"/>
            </a:endParaRPr>
          </a:p>
          <a:p>
            <a:pPr marL="0" indent="0" algn="ctr" eaLnBrk="1" hangingPunct="1">
              <a:buFontTx/>
              <a:buNone/>
            </a:pPr>
            <a:r>
              <a:rPr lang="en-US" altLang="zh-CN" b="1" dirty="0">
                <a:solidFill>
                  <a:schemeClr val="bg1"/>
                </a:solidFill>
                <a:latin typeface="Arial" charset="0"/>
                <a:ea typeface="华文新魏" charset="0"/>
                <a:cs typeface="华文新魏" charset="0"/>
              </a:rPr>
              <a:t>Shanghai </a:t>
            </a:r>
            <a:r>
              <a:rPr lang="en-US" altLang="zh-CN" b="1" dirty="0" smtClean="0">
                <a:solidFill>
                  <a:schemeClr val="bg1"/>
                </a:solidFill>
                <a:latin typeface="Arial" charset="0"/>
                <a:ea typeface="华文新魏" charset="0"/>
                <a:cs typeface="华文新魏" charset="0"/>
              </a:rPr>
              <a:t>Jiao Tong </a:t>
            </a:r>
            <a:r>
              <a:rPr lang="en-US" altLang="zh-CN" b="1" dirty="0">
                <a:solidFill>
                  <a:schemeClr val="bg1"/>
                </a:solidFill>
                <a:latin typeface="Arial" charset="0"/>
                <a:ea typeface="华文新魏" charset="0"/>
                <a:cs typeface="华文新魏" charset="0"/>
              </a:rPr>
              <a:t>University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533400" y="152400"/>
            <a:ext cx="7924800" cy="838200"/>
          </a:xfrm>
        </p:spPr>
        <p:txBody>
          <a:bodyPr/>
          <a:lstStyle/>
          <a:p>
            <a:pPr fontAlgn="auto">
              <a:spcAft>
                <a:spcPts val="0"/>
              </a:spcAft>
              <a:defRPr/>
            </a:pPr>
            <a:r>
              <a:rPr lang="en-US" dirty="0" smtClean="0">
                <a:solidFill>
                  <a:schemeClr val="tx2">
                    <a:satMod val="200000"/>
                  </a:schemeClr>
                </a:solidFill>
              </a:rPr>
              <a:t>Software</a:t>
            </a:r>
          </a:p>
        </p:txBody>
      </p:sp>
      <p:sp>
        <p:nvSpPr>
          <p:cNvPr id="9219" name="Rectangle 3"/>
          <p:cNvSpPr>
            <a:spLocks noGrp="1" noChangeArrowheads="1"/>
          </p:cNvSpPr>
          <p:nvPr>
            <p:ph idx="1"/>
          </p:nvPr>
        </p:nvSpPr>
        <p:spPr>
          <a:xfrm>
            <a:off x="609600" y="990600"/>
            <a:ext cx="7924800" cy="4953000"/>
          </a:xfrm>
        </p:spPr>
        <p:txBody>
          <a:bodyPr/>
          <a:lstStyle/>
          <a:p>
            <a:r>
              <a:rPr lang="en-US" altLang="zh-CN" sz="2800" smtClean="0"/>
              <a:t>Q : If you have to write a 10,000 line program in C to solve a problem, how long will it take?</a:t>
            </a:r>
          </a:p>
          <a:p>
            <a:r>
              <a:rPr lang="en-US" altLang="zh-CN" sz="2800" smtClean="0"/>
              <a:t>Answers: generally range from 2-4 months</a:t>
            </a:r>
          </a:p>
          <a:p>
            <a:r>
              <a:rPr lang="en-US" altLang="zh-CN" sz="2800" smtClean="0"/>
              <a:t>Let us analyze the productivity</a:t>
            </a:r>
          </a:p>
          <a:p>
            <a:pPr lvl="1"/>
            <a:r>
              <a:rPr lang="en-US" altLang="zh-CN" smtClean="0"/>
              <a:t>Productivity = output/input resources</a:t>
            </a:r>
          </a:p>
          <a:p>
            <a:pPr lvl="1"/>
            <a:r>
              <a:rPr lang="en-US" altLang="zh-CN" smtClean="0"/>
              <a:t>In SW output is considered as LOC</a:t>
            </a:r>
          </a:p>
          <a:p>
            <a:pPr lvl="1"/>
            <a:r>
              <a:rPr lang="en-US" altLang="zh-CN" smtClean="0"/>
              <a:t>Input resources is effort - person months; overhead cost modeled in rate for person month</a:t>
            </a:r>
          </a:p>
          <a:p>
            <a:pPr lvl="1"/>
            <a:r>
              <a:rPr lang="en-US" altLang="zh-CN" smtClean="0"/>
              <a:t>Though not perfect, some productivity measure is needed, as project has to keep it high</a:t>
            </a:r>
          </a:p>
        </p:txBody>
      </p:sp>
    </p:spTree>
    <p:extLst>
      <p:ext uri="{BB962C8B-B14F-4D97-AF65-F5344CB8AC3E}">
        <p14:creationId xmlns:p14="http://schemas.microsoft.com/office/powerpoint/2010/main" val="37052870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9219">
                                            <p:txEl>
                                              <p:pRg st="1" end="1"/>
                                            </p:txEl>
                                          </p:spTgt>
                                        </p:tgtEl>
                                        <p:attrNameLst>
                                          <p:attrName>style.visibility</p:attrName>
                                        </p:attrNameLst>
                                      </p:cBhvr>
                                      <p:to>
                                        <p:strVal val="visible"/>
                                      </p:to>
                                    </p:set>
                                    <p:anim calcmode="lin" valueType="num">
                                      <p:cBhvr additive="base">
                                        <p:cTn id="7" dur="500" fill="hold"/>
                                        <p:tgtEl>
                                          <p:spTgt spid="921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219">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9219">
                                            <p:txEl>
                                              <p:pRg st="2" end="2"/>
                                            </p:txEl>
                                          </p:spTgt>
                                        </p:tgtEl>
                                        <p:attrNameLst>
                                          <p:attrName>style.visibility</p:attrName>
                                        </p:attrNameLst>
                                      </p:cBhvr>
                                      <p:to>
                                        <p:strVal val="visible"/>
                                      </p:to>
                                    </p:set>
                                    <p:anim calcmode="lin" valueType="num">
                                      <p:cBhvr additive="base">
                                        <p:cTn id="11" dur="500" fill="hold"/>
                                        <p:tgtEl>
                                          <p:spTgt spid="9219">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9219">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9219">
                                            <p:txEl>
                                              <p:pRg st="3" end="3"/>
                                            </p:txEl>
                                          </p:spTgt>
                                        </p:tgtEl>
                                        <p:attrNameLst>
                                          <p:attrName>style.visibility</p:attrName>
                                        </p:attrNameLst>
                                      </p:cBhvr>
                                      <p:to>
                                        <p:strVal val="visible"/>
                                      </p:to>
                                    </p:set>
                                    <p:anim calcmode="lin" valueType="num">
                                      <p:cBhvr additive="base">
                                        <p:cTn id="15" dur="500" fill="hold"/>
                                        <p:tgtEl>
                                          <p:spTgt spid="9219">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9219">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9219">
                                            <p:txEl>
                                              <p:pRg st="4" end="4"/>
                                            </p:txEl>
                                          </p:spTgt>
                                        </p:tgtEl>
                                        <p:attrNameLst>
                                          <p:attrName>style.visibility</p:attrName>
                                        </p:attrNameLst>
                                      </p:cBhvr>
                                      <p:to>
                                        <p:strVal val="visible"/>
                                      </p:to>
                                    </p:set>
                                    <p:anim calcmode="lin" valueType="num">
                                      <p:cBhvr additive="base">
                                        <p:cTn id="19" dur="500" fill="hold"/>
                                        <p:tgtEl>
                                          <p:spTgt spid="9219">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219">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9219">
                                            <p:txEl>
                                              <p:pRg st="5" end="5"/>
                                            </p:txEl>
                                          </p:spTgt>
                                        </p:tgtEl>
                                        <p:attrNameLst>
                                          <p:attrName>style.visibility</p:attrName>
                                        </p:attrNameLst>
                                      </p:cBhvr>
                                      <p:to>
                                        <p:strVal val="visible"/>
                                      </p:to>
                                    </p:set>
                                    <p:anim calcmode="lin" valueType="num">
                                      <p:cBhvr additive="base">
                                        <p:cTn id="23" dur="500" fill="hold"/>
                                        <p:tgtEl>
                                          <p:spTgt spid="9219">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9219">
                                            <p:txEl>
                                              <p:pRg st="5" end="5"/>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9219">
                                            <p:txEl>
                                              <p:pRg st="6" end="6"/>
                                            </p:txEl>
                                          </p:spTgt>
                                        </p:tgtEl>
                                        <p:attrNameLst>
                                          <p:attrName>style.visibility</p:attrName>
                                        </p:attrNameLst>
                                      </p:cBhvr>
                                      <p:to>
                                        <p:strVal val="visible"/>
                                      </p:to>
                                    </p:set>
                                    <p:anim calcmode="lin" valueType="num">
                                      <p:cBhvr additive="base">
                                        <p:cTn id="27" dur="500" fill="hold"/>
                                        <p:tgtEl>
                                          <p:spTgt spid="9219">
                                            <p:txEl>
                                              <p:pRg st="6" end="6"/>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921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762000" y="304882"/>
            <a:ext cx="7772400" cy="838200"/>
          </a:xfrm>
        </p:spPr>
        <p:txBody>
          <a:bodyPr wrap="square" lIns="91440" tIns="45720" rIns="91440" bIns="45720" numCol="1" anchorCtr="0" compatLnSpc="1">
            <a:prstTxWarp prst="textNoShape">
              <a:avLst/>
            </a:prstTxWarp>
          </a:bodyPr>
          <a:lstStyle/>
          <a:p>
            <a:r>
              <a:rPr lang="en-US" altLang="zh-CN" dirty="0" smtClean="0">
                <a:ea typeface="宋体" pitchFamily="2" charset="-122"/>
              </a:rPr>
              <a:t>Software …</a:t>
            </a:r>
          </a:p>
        </p:txBody>
      </p:sp>
      <p:sp>
        <p:nvSpPr>
          <p:cNvPr id="10243" name="Rectangle 3"/>
          <p:cNvSpPr>
            <a:spLocks noGrp="1" noChangeArrowheads="1"/>
          </p:cNvSpPr>
          <p:nvPr>
            <p:ph idx="1"/>
          </p:nvPr>
        </p:nvSpPr>
        <p:spPr>
          <a:xfrm>
            <a:off x="381000" y="990664"/>
            <a:ext cx="8686800" cy="4495800"/>
          </a:xfrm>
        </p:spPr>
        <p:txBody>
          <a:bodyPr/>
          <a:lstStyle/>
          <a:p>
            <a:r>
              <a:rPr lang="en-US" altLang="zh-CN" dirty="0" smtClean="0"/>
              <a:t>The productivity is 2.5-5 KLOC/PM</a:t>
            </a:r>
          </a:p>
          <a:p>
            <a:r>
              <a:rPr lang="en-US" altLang="zh-CN" dirty="0" smtClean="0"/>
              <a:t>Q: What is the productivity in a typical commercial SW organization ?</a:t>
            </a:r>
          </a:p>
          <a:p>
            <a:r>
              <a:rPr lang="en-US" altLang="zh-CN" dirty="0" smtClean="0"/>
              <a:t>A: Between 100 to 2000 LOC/PM</a:t>
            </a:r>
          </a:p>
          <a:p>
            <a:r>
              <a:rPr lang="en-US" altLang="zh-CN" dirty="0" smtClean="0"/>
              <a:t>Q: Why is it low, when your productivity is so high? (people like you work in the industry)</a:t>
            </a:r>
          </a:p>
          <a:p>
            <a:r>
              <a:rPr lang="en-US" altLang="zh-CN" dirty="0" smtClean="0"/>
              <a:t>A: What the student is building and what the industry builds are two different things</a:t>
            </a:r>
          </a:p>
        </p:txBody>
      </p:sp>
    </p:spTree>
    <p:extLst>
      <p:ext uri="{BB962C8B-B14F-4D97-AF65-F5344CB8AC3E}">
        <p14:creationId xmlns:p14="http://schemas.microsoft.com/office/powerpoint/2010/main" val="1680500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0243">
                                            <p:txEl>
                                              <p:pRg st="2" end="2"/>
                                            </p:txEl>
                                          </p:spTgt>
                                        </p:tgtEl>
                                        <p:attrNameLst>
                                          <p:attrName>style.visibility</p:attrName>
                                        </p:attrNameLst>
                                      </p:cBhvr>
                                      <p:to>
                                        <p:strVal val="visible"/>
                                      </p:to>
                                    </p:set>
                                    <p:anim calcmode="lin" valueType="num">
                                      <p:cBhvr additive="base">
                                        <p:cTn id="7"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0243">
                                            <p:txEl>
                                              <p:pRg st="3" end="3"/>
                                            </p:txEl>
                                          </p:spTgt>
                                        </p:tgtEl>
                                        <p:attrNameLst>
                                          <p:attrName>style.visibility</p:attrName>
                                        </p:attrNameLst>
                                      </p:cBhvr>
                                      <p:to>
                                        <p:strVal val="visible"/>
                                      </p:to>
                                    </p:set>
                                    <p:anim calcmode="lin" valueType="num">
                                      <p:cBhvr additive="base">
                                        <p:cTn id="11"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nodeType="clickEffect">
                                  <p:stCondLst>
                                    <p:cond delay="0"/>
                                  </p:stCondLst>
                                  <p:childTnLst>
                                    <p:set>
                                      <p:cBhvr>
                                        <p:cTn id="16" dur="1" fill="hold">
                                          <p:stCondLst>
                                            <p:cond delay="0"/>
                                          </p:stCondLst>
                                        </p:cTn>
                                        <p:tgtEl>
                                          <p:spTgt spid="10243">
                                            <p:txEl>
                                              <p:pRg st="4" end="4"/>
                                            </p:txEl>
                                          </p:spTgt>
                                        </p:tgtEl>
                                        <p:attrNameLst>
                                          <p:attrName>style.visibility</p:attrName>
                                        </p:attrNameLst>
                                      </p:cBhvr>
                                      <p:to>
                                        <p:strVal val="visible"/>
                                      </p:to>
                                    </p:set>
                                    <p:anim calcmode="lin" valueType="num">
                                      <p:cBhvr additive="base">
                                        <p:cTn id="17"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wrap="square" lIns="91440" tIns="45720" rIns="91440" bIns="45720" numCol="1" anchorCtr="0" compatLnSpc="1">
            <a:prstTxWarp prst="textNoShape">
              <a:avLst/>
            </a:prstTxWarp>
          </a:bodyPr>
          <a:lstStyle/>
          <a:p>
            <a:r>
              <a:rPr lang="en-US" altLang="zh-CN" smtClean="0">
                <a:ea typeface="宋体" pitchFamily="2" charset="-122"/>
              </a:rPr>
              <a:t>Software…</a:t>
            </a:r>
          </a:p>
        </p:txBody>
      </p:sp>
      <p:sp>
        <p:nvSpPr>
          <p:cNvPr id="13315" name="Rectangle 3"/>
          <p:cNvSpPr>
            <a:spLocks noGrp="1" noChangeArrowheads="1"/>
          </p:cNvSpPr>
          <p:nvPr>
            <p:ph idx="1"/>
          </p:nvPr>
        </p:nvSpPr>
        <p:spPr>
          <a:xfrm>
            <a:off x="457200" y="1219200"/>
            <a:ext cx="8229600" cy="4937125"/>
          </a:xfrm>
        </p:spPr>
        <p:txBody>
          <a:bodyPr/>
          <a:lstStyle/>
          <a:p>
            <a:r>
              <a:rPr lang="en-US" altLang="zh-CN" sz="2800" smtClean="0"/>
              <a:t>Students build: student software</a:t>
            </a:r>
          </a:p>
          <a:p>
            <a:r>
              <a:rPr lang="en-US" altLang="zh-CN" sz="2800" smtClean="0"/>
              <a:t>Industry builds: industrial strength Systems</a:t>
            </a:r>
            <a:br>
              <a:rPr lang="en-US" altLang="zh-CN" sz="2800" smtClean="0"/>
            </a:br>
            <a:endParaRPr lang="en-US" altLang="zh-CN" sz="2800" smtClean="0"/>
          </a:p>
          <a:p>
            <a:r>
              <a:rPr lang="en-US" altLang="zh-CN" sz="2800" smtClean="0"/>
              <a:t>What is the difference between </a:t>
            </a:r>
          </a:p>
          <a:p>
            <a:pPr lvl="1"/>
            <a:r>
              <a:rPr lang="en-US" altLang="zh-CN" smtClean="0"/>
              <a:t>student software and </a:t>
            </a:r>
          </a:p>
          <a:p>
            <a:pPr lvl="1"/>
            <a:r>
              <a:rPr lang="en-US" altLang="zh-CN" smtClean="0"/>
              <a:t>industrial strength software </a:t>
            </a:r>
          </a:p>
          <a:p>
            <a:pPr lvl="1">
              <a:buFont typeface="Wingdings 2" pitchFamily="18" charset="2"/>
              <a:buNone/>
            </a:pPr>
            <a:r>
              <a:rPr lang="en-US" altLang="zh-CN" sz="2800" smtClean="0"/>
              <a:t>for the same problem? </a:t>
            </a:r>
          </a:p>
          <a:p>
            <a:endParaRPr lang="en-US" altLang="zh-CN" sz="2800" smtClean="0"/>
          </a:p>
        </p:txBody>
      </p:sp>
    </p:spTree>
    <p:extLst>
      <p:ext uri="{BB962C8B-B14F-4D97-AF65-F5344CB8AC3E}">
        <p14:creationId xmlns:p14="http://schemas.microsoft.com/office/powerpoint/2010/main" val="7448751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228600"/>
            <a:ext cx="7848600" cy="990600"/>
          </a:xfrm>
        </p:spPr>
        <p:txBody>
          <a:bodyPr wrap="square" lIns="91440" tIns="45720" rIns="91440" bIns="45720" numCol="1" anchorCtr="0" compatLnSpc="1">
            <a:prstTxWarp prst="textNoShape">
              <a:avLst/>
            </a:prstTxWarp>
          </a:bodyPr>
          <a:lstStyle/>
          <a:p>
            <a:r>
              <a:rPr lang="en-US" altLang="zh-CN" smtClean="0">
                <a:ea typeface="宋体" pitchFamily="2" charset="-122"/>
              </a:rPr>
              <a:t>Software…</a:t>
            </a:r>
          </a:p>
        </p:txBody>
      </p:sp>
      <p:sp>
        <p:nvSpPr>
          <p:cNvPr id="14339" name="Rectangle 3"/>
          <p:cNvSpPr>
            <a:spLocks noGrp="1" noChangeArrowheads="1"/>
          </p:cNvSpPr>
          <p:nvPr>
            <p:ph sz="half" idx="1"/>
          </p:nvPr>
        </p:nvSpPr>
        <p:spPr>
          <a:xfrm>
            <a:off x="685800" y="1066862"/>
            <a:ext cx="3886200" cy="4648200"/>
          </a:xfrm>
        </p:spPr>
        <p:txBody>
          <a:bodyPr/>
          <a:lstStyle/>
          <a:p>
            <a:pPr>
              <a:buClr>
                <a:schemeClr val="tx1"/>
              </a:buClr>
              <a:buFontTx/>
              <a:buChar char=" "/>
            </a:pPr>
            <a:r>
              <a:rPr lang="en-US" altLang="zh-CN" b="1" u="sng" smtClean="0"/>
              <a:t>Student</a:t>
            </a:r>
          </a:p>
          <a:p>
            <a:r>
              <a:rPr lang="en-US" altLang="zh-CN" smtClean="0"/>
              <a:t>Developer is the user</a:t>
            </a:r>
          </a:p>
          <a:p>
            <a:pPr lvl="1"/>
            <a:r>
              <a:rPr lang="en-US" altLang="zh-CN" smtClean="0"/>
              <a:t>Works for the typical case most of the time</a:t>
            </a:r>
          </a:p>
          <a:p>
            <a:pPr lvl="1"/>
            <a:r>
              <a:rPr lang="en-US" altLang="zh-CN" smtClean="0"/>
              <a:t>Bugs are tolerable</a:t>
            </a:r>
          </a:p>
          <a:p>
            <a:pPr lvl="1"/>
            <a:r>
              <a:rPr lang="en-US" altLang="zh-CN" smtClean="0"/>
              <a:t>UI not important</a:t>
            </a:r>
          </a:p>
          <a:p>
            <a:pPr lvl="1"/>
            <a:r>
              <a:rPr lang="en-US" altLang="zh-CN" smtClean="0"/>
              <a:t>No documentation</a:t>
            </a:r>
          </a:p>
        </p:txBody>
      </p:sp>
      <p:sp>
        <p:nvSpPr>
          <p:cNvPr id="14340" name="Rectangle 4"/>
          <p:cNvSpPr>
            <a:spLocks noGrp="1" noChangeArrowheads="1"/>
          </p:cNvSpPr>
          <p:nvPr>
            <p:ph sz="half" idx="2"/>
          </p:nvPr>
        </p:nvSpPr>
        <p:spPr>
          <a:xfrm>
            <a:off x="4648200" y="1066862"/>
            <a:ext cx="4038600" cy="4648200"/>
          </a:xfrm>
        </p:spPr>
        <p:txBody>
          <a:bodyPr/>
          <a:lstStyle/>
          <a:p>
            <a:pPr>
              <a:buClr>
                <a:schemeClr val="tx1"/>
              </a:buClr>
              <a:buFontTx/>
              <a:buChar char=" "/>
            </a:pPr>
            <a:r>
              <a:rPr lang="en-US" altLang="zh-CN" b="1" u="sng" smtClean="0"/>
              <a:t>Industrial Strength</a:t>
            </a:r>
          </a:p>
          <a:p>
            <a:r>
              <a:rPr lang="en-US" altLang="zh-CN" smtClean="0"/>
              <a:t>Others are the users</a:t>
            </a:r>
          </a:p>
          <a:p>
            <a:pPr lvl="1"/>
            <a:r>
              <a:rPr lang="en-US" altLang="zh-CN" smtClean="0"/>
              <a:t>Works robustly</a:t>
            </a:r>
          </a:p>
          <a:p>
            <a:pPr lvl="1"/>
            <a:r>
              <a:rPr lang="en-US" altLang="zh-CN" smtClean="0"/>
              <a:t>Bugs not tolerated</a:t>
            </a:r>
          </a:p>
          <a:p>
            <a:pPr lvl="1"/>
            <a:r>
              <a:rPr lang="en-US" altLang="zh-CN" smtClean="0"/>
              <a:t>UI very important issue</a:t>
            </a:r>
          </a:p>
          <a:p>
            <a:pPr lvl="1"/>
            <a:r>
              <a:rPr lang="en-US" altLang="zh-CN" smtClean="0"/>
              <a:t>Documents needed for the user as well as for the organization and the project</a:t>
            </a:r>
          </a:p>
        </p:txBody>
      </p:sp>
    </p:spTree>
    <p:extLst>
      <p:ext uri="{BB962C8B-B14F-4D97-AF65-F5344CB8AC3E}">
        <p14:creationId xmlns:p14="http://schemas.microsoft.com/office/powerpoint/2010/main" val="4426207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841531" y="228684"/>
            <a:ext cx="7924800" cy="1066800"/>
          </a:xfrm>
        </p:spPr>
        <p:txBody>
          <a:bodyPr wrap="square" lIns="91440" tIns="45720" rIns="91440" bIns="45720" numCol="1" anchorCtr="0" compatLnSpc="1">
            <a:prstTxWarp prst="textNoShape">
              <a:avLst/>
            </a:prstTxWarp>
          </a:bodyPr>
          <a:lstStyle/>
          <a:p>
            <a:r>
              <a:rPr lang="en-US" altLang="zh-CN" dirty="0" smtClean="0">
                <a:ea typeface="宋体" pitchFamily="2" charset="-122"/>
              </a:rPr>
              <a:t>Software…</a:t>
            </a:r>
          </a:p>
        </p:txBody>
      </p:sp>
      <p:sp>
        <p:nvSpPr>
          <p:cNvPr id="15363" name="Rectangle 3"/>
          <p:cNvSpPr>
            <a:spLocks noGrp="1" noChangeArrowheads="1"/>
          </p:cNvSpPr>
          <p:nvPr>
            <p:ph sz="half" idx="1"/>
          </p:nvPr>
        </p:nvSpPr>
        <p:spPr>
          <a:xfrm>
            <a:off x="381000" y="1293875"/>
            <a:ext cx="4114800" cy="5029200"/>
          </a:xfrm>
        </p:spPr>
        <p:txBody>
          <a:bodyPr/>
          <a:lstStyle/>
          <a:p>
            <a:pPr>
              <a:buClr>
                <a:schemeClr val="tx1"/>
              </a:buClr>
              <a:buFontTx/>
              <a:buChar char=" "/>
            </a:pPr>
            <a:r>
              <a:rPr lang="en-US" altLang="zh-CN" b="1" u="sng" dirty="0" smtClean="0"/>
              <a:t>Student</a:t>
            </a:r>
          </a:p>
          <a:p>
            <a:r>
              <a:rPr lang="en-US" altLang="zh-CN" dirty="0" smtClean="0"/>
              <a:t>SW not in critical use</a:t>
            </a:r>
          </a:p>
          <a:p>
            <a:r>
              <a:rPr lang="en-US" altLang="zh-CN" dirty="0" smtClean="0"/>
              <a:t>Reliability, robustness not important</a:t>
            </a:r>
          </a:p>
          <a:p>
            <a:r>
              <a:rPr lang="en-US" altLang="zh-CN" dirty="0" smtClean="0"/>
              <a:t>No investment</a:t>
            </a:r>
          </a:p>
          <a:p>
            <a:r>
              <a:rPr lang="en-US" altLang="zh-CN" dirty="0" smtClean="0"/>
              <a:t>Don’t care about portability</a:t>
            </a:r>
          </a:p>
        </p:txBody>
      </p:sp>
      <p:sp>
        <p:nvSpPr>
          <p:cNvPr id="15364" name="Rectangle 4"/>
          <p:cNvSpPr>
            <a:spLocks noGrp="1" noChangeArrowheads="1"/>
          </p:cNvSpPr>
          <p:nvPr>
            <p:ph sz="half" idx="2"/>
          </p:nvPr>
        </p:nvSpPr>
        <p:spPr>
          <a:xfrm>
            <a:off x="4572000" y="1293875"/>
            <a:ext cx="4191000" cy="5029200"/>
          </a:xfrm>
        </p:spPr>
        <p:txBody>
          <a:bodyPr/>
          <a:lstStyle/>
          <a:p>
            <a:pPr>
              <a:buClr>
                <a:schemeClr val="tx1"/>
              </a:buClr>
              <a:buFontTx/>
              <a:buChar char=" "/>
            </a:pPr>
            <a:r>
              <a:rPr lang="en-US" altLang="zh-CN" b="1" u="sng" smtClean="0"/>
              <a:t>Industrial Strength</a:t>
            </a:r>
          </a:p>
          <a:p>
            <a:r>
              <a:rPr lang="en-US" altLang="zh-CN" smtClean="0"/>
              <a:t>Supports important functions / business</a:t>
            </a:r>
          </a:p>
          <a:p>
            <a:r>
              <a:rPr lang="en-US" altLang="zh-CN" smtClean="0"/>
              <a:t>Reliability , robustness are very important</a:t>
            </a:r>
          </a:p>
          <a:p>
            <a:r>
              <a:rPr lang="en-US" altLang="zh-CN" smtClean="0"/>
              <a:t>Heavy investment</a:t>
            </a:r>
          </a:p>
          <a:p>
            <a:r>
              <a:rPr lang="en-US" altLang="zh-CN" smtClean="0"/>
              <a:t>Portability is a key issue here</a:t>
            </a:r>
          </a:p>
          <a:p>
            <a:endParaRPr lang="en-US" altLang="zh-CN" smtClean="0"/>
          </a:p>
        </p:txBody>
      </p:sp>
    </p:spTree>
    <p:extLst>
      <p:ext uri="{BB962C8B-B14F-4D97-AF65-F5344CB8AC3E}">
        <p14:creationId xmlns:p14="http://schemas.microsoft.com/office/powerpoint/2010/main" val="16319192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2509" y="228684"/>
            <a:ext cx="7924800" cy="838200"/>
          </a:xfrm>
        </p:spPr>
        <p:txBody>
          <a:bodyPr/>
          <a:lstStyle/>
          <a:p>
            <a:pPr fontAlgn="auto">
              <a:spcAft>
                <a:spcPts val="0"/>
              </a:spcAft>
              <a:defRPr/>
            </a:pPr>
            <a:r>
              <a:rPr lang="en-US" dirty="0" smtClean="0">
                <a:solidFill>
                  <a:schemeClr val="tx2">
                    <a:satMod val="200000"/>
                  </a:schemeClr>
                </a:solidFill>
              </a:rPr>
              <a:t>Industrial Strength Software</a:t>
            </a:r>
          </a:p>
        </p:txBody>
      </p:sp>
      <p:sp>
        <p:nvSpPr>
          <p:cNvPr id="31749" name="Rectangle 3"/>
          <p:cNvSpPr>
            <a:spLocks noGrp="1" noChangeArrowheads="1"/>
          </p:cNvSpPr>
          <p:nvPr>
            <p:ph idx="1"/>
          </p:nvPr>
        </p:nvSpPr>
        <p:spPr>
          <a:xfrm>
            <a:off x="533400" y="1219258"/>
            <a:ext cx="7924800" cy="4343400"/>
          </a:xfrm>
        </p:spPr>
        <p:txBody>
          <a:bodyPr>
            <a:normAutofit/>
          </a:bodyPr>
          <a:lstStyle/>
          <a:p>
            <a:pPr>
              <a:lnSpc>
                <a:spcPct val="90000"/>
              </a:lnSpc>
            </a:pPr>
            <a:r>
              <a:rPr lang="en-US" altLang="zh-CN" sz="2800" dirty="0" smtClean="0"/>
              <a:t>Student programs != industrial strength software</a:t>
            </a:r>
            <a:br>
              <a:rPr lang="en-US" altLang="zh-CN" sz="2800" dirty="0" smtClean="0"/>
            </a:br>
            <a:endParaRPr lang="en-US" altLang="zh-CN" sz="2800" dirty="0" smtClean="0"/>
          </a:p>
          <a:p>
            <a:pPr>
              <a:lnSpc>
                <a:spcPct val="90000"/>
              </a:lnSpc>
            </a:pPr>
            <a:r>
              <a:rPr lang="en-US" altLang="zh-CN" sz="2800" dirty="0" smtClean="0"/>
              <a:t>Key difference is in quality (including usability, reliability, portability, etc.)</a:t>
            </a:r>
          </a:p>
          <a:p>
            <a:pPr lvl="1">
              <a:lnSpc>
                <a:spcPct val="90000"/>
              </a:lnSpc>
            </a:pPr>
            <a:r>
              <a:rPr lang="en-US" altLang="zh-CN" dirty="0" smtClean="0"/>
              <a:t>High quality requires heavy testing, which consumes 30-50% of total development effort</a:t>
            </a:r>
          </a:p>
          <a:p>
            <a:pPr lvl="1">
              <a:lnSpc>
                <a:spcPct val="90000"/>
              </a:lnSpc>
            </a:pPr>
            <a:r>
              <a:rPr lang="en-US" altLang="zh-CN" dirty="0" smtClean="0"/>
              <a:t>Requires development be broken in stages such that bugs can be detected in each</a:t>
            </a:r>
          </a:p>
          <a:p>
            <a:pPr lvl="1">
              <a:lnSpc>
                <a:spcPct val="90000"/>
              </a:lnSpc>
            </a:pPr>
            <a:r>
              <a:rPr lang="en-US" altLang="zh-CN" dirty="0" smtClean="0"/>
              <a:t>Good UI, backup, fault-tolerance, following of </a:t>
            </a:r>
            <a:r>
              <a:rPr lang="en-US" altLang="zh-CN" dirty="0" err="1" smtClean="0"/>
              <a:t>stds</a:t>
            </a:r>
            <a:r>
              <a:rPr lang="en-US" altLang="zh-CN" dirty="0" smtClean="0"/>
              <a:t> </a:t>
            </a:r>
            <a:r>
              <a:rPr lang="en-US" altLang="zh-CN" dirty="0" err="1" smtClean="0"/>
              <a:t>etc</a:t>
            </a:r>
            <a:r>
              <a:rPr lang="en-US" altLang="zh-CN" dirty="0" smtClean="0"/>
              <a:t> all increase the size for the same functionality</a:t>
            </a:r>
          </a:p>
        </p:txBody>
      </p:sp>
    </p:spTree>
    <p:extLst>
      <p:ext uri="{BB962C8B-B14F-4D97-AF65-F5344CB8AC3E}">
        <p14:creationId xmlns:p14="http://schemas.microsoft.com/office/powerpoint/2010/main" val="19720603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fontAlgn="auto">
              <a:spcAft>
                <a:spcPts val="0"/>
              </a:spcAft>
              <a:defRPr/>
            </a:pPr>
            <a:r>
              <a:rPr lang="en-US" smtClean="0">
                <a:solidFill>
                  <a:schemeClr val="tx2">
                    <a:satMod val="200000"/>
                  </a:schemeClr>
                </a:solidFill>
              </a:rPr>
              <a:t>Industrial strength software</a:t>
            </a:r>
          </a:p>
        </p:txBody>
      </p:sp>
      <p:sp>
        <p:nvSpPr>
          <p:cNvPr id="17411" name="Rectangle 3"/>
          <p:cNvSpPr>
            <a:spLocks noGrp="1" noChangeArrowheads="1"/>
          </p:cNvSpPr>
          <p:nvPr>
            <p:ph idx="1"/>
          </p:nvPr>
        </p:nvSpPr>
        <p:spPr>
          <a:xfrm>
            <a:off x="457200" y="1219200"/>
            <a:ext cx="8229600" cy="4937125"/>
          </a:xfrm>
        </p:spPr>
        <p:txBody>
          <a:bodyPr/>
          <a:lstStyle/>
          <a:p>
            <a:r>
              <a:rPr lang="en-US" altLang="zh-CN" sz="2800" smtClean="0"/>
              <a:t>If 1/5</a:t>
            </a:r>
            <a:r>
              <a:rPr lang="en-US" altLang="zh-CN" sz="2800" baseline="30000" smtClean="0"/>
              <a:t>th</a:t>
            </a:r>
            <a:r>
              <a:rPr lang="en-US" altLang="zh-CN" sz="2800" smtClean="0"/>
              <a:t> productivity, and increase in size by a factor of 2, industrial strength software will take 10 times effort</a:t>
            </a:r>
          </a:p>
          <a:p>
            <a:r>
              <a:rPr lang="en-US" altLang="zh-CN" sz="2800" b="1" smtClean="0"/>
              <a:t>Brooks thumb-rule</a:t>
            </a:r>
            <a:r>
              <a:rPr lang="en-US" altLang="zh-CN" sz="2800" smtClean="0"/>
              <a:t>: Industrial strength SW costs 10 time more than student SW</a:t>
            </a:r>
          </a:p>
          <a:p>
            <a:endParaRPr lang="en-US" altLang="zh-CN" sz="2800" smtClean="0"/>
          </a:p>
          <a:p>
            <a:r>
              <a:rPr lang="en-US" altLang="zh-CN" sz="2800" smtClean="0"/>
              <a:t>In this course, software == industrial strength software </a:t>
            </a:r>
          </a:p>
        </p:txBody>
      </p:sp>
    </p:spTree>
    <p:extLst>
      <p:ext uri="{BB962C8B-B14F-4D97-AF65-F5344CB8AC3E}">
        <p14:creationId xmlns:p14="http://schemas.microsoft.com/office/powerpoint/2010/main" val="334608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GB" altLang="zh-CN">
                <a:ea typeface="宋体" charset="-122"/>
              </a:rPr>
              <a:t>What is software?</a:t>
            </a:r>
            <a:endParaRPr lang="en-GB" altLang="zh-CN" sz="3600">
              <a:ea typeface="宋体" charset="-122"/>
            </a:endParaRPr>
          </a:p>
        </p:txBody>
      </p:sp>
      <p:sp>
        <p:nvSpPr>
          <p:cNvPr id="12291" name="Rectangle 3"/>
          <p:cNvSpPr>
            <a:spLocks noGrp="1" noChangeArrowheads="1"/>
          </p:cNvSpPr>
          <p:nvPr>
            <p:ph type="body" idx="1"/>
          </p:nvPr>
        </p:nvSpPr>
        <p:spPr>
          <a:xfrm>
            <a:off x="518746" y="1371654"/>
            <a:ext cx="7895492" cy="4495800"/>
          </a:xfrm>
        </p:spPr>
        <p:txBody>
          <a:bodyPr/>
          <a:lstStyle/>
          <a:p>
            <a:pPr>
              <a:lnSpc>
                <a:spcPct val="90000"/>
              </a:lnSpc>
            </a:pPr>
            <a:r>
              <a:rPr lang="en-GB" altLang="zh-CN" sz="2800" b="1" dirty="0">
                <a:solidFill>
                  <a:schemeClr val="accent2"/>
                </a:solidFill>
                <a:ea typeface="宋体" charset="-122"/>
              </a:rPr>
              <a:t>Computer programs</a:t>
            </a:r>
            <a:r>
              <a:rPr lang="en-GB" altLang="zh-CN" sz="2800" dirty="0">
                <a:ea typeface="宋体" charset="-122"/>
              </a:rPr>
              <a:t> and </a:t>
            </a:r>
            <a:r>
              <a:rPr lang="en-GB" altLang="zh-CN" sz="2800" b="1" dirty="0">
                <a:solidFill>
                  <a:schemeClr val="accent2"/>
                </a:solidFill>
                <a:ea typeface="宋体" charset="-122"/>
              </a:rPr>
              <a:t>associated documentation</a:t>
            </a:r>
          </a:p>
          <a:p>
            <a:pPr>
              <a:lnSpc>
                <a:spcPct val="90000"/>
              </a:lnSpc>
            </a:pPr>
            <a:endParaRPr lang="en-GB" altLang="zh-CN" sz="2400" dirty="0">
              <a:ea typeface="宋体" charset="-122"/>
            </a:endParaRPr>
          </a:p>
          <a:p>
            <a:pPr>
              <a:lnSpc>
                <a:spcPct val="90000"/>
              </a:lnSpc>
            </a:pPr>
            <a:endParaRPr lang="en-GB" altLang="zh-CN" sz="2400" dirty="0">
              <a:ea typeface="宋体" charset="-122"/>
            </a:endParaRPr>
          </a:p>
          <a:p>
            <a:pPr>
              <a:lnSpc>
                <a:spcPct val="90000"/>
              </a:lnSpc>
            </a:pPr>
            <a:endParaRPr lang="en-GB" altLang="zh-CN" sz="2400" dirty="0">
              <a:ea typeface="宋体" charset="-122"/>
            </a:endParaRPr>
          </a:p>
          <a:p>
            <a:pPr>
              <a:lnSpc>
                <a:spcPct val="90000"/>
              </a:lnSpc>
            </a:pPr>
            <a:r>
              <a:rPr lang="en-GB" altLang="zh-CN" sz="2800" b="1" dirty="0">
                <a:solidFill>
                  <a:schemeClr val="accent2"/>
                </a:solidFill>
                <a:ea typeface="宋体" charset="-122"/>
              </a:rPr>
              <a:t>Software products</a:t>
            </a:r>
            <a:r>
              <a:rPr lang="en-GB" altLang="zh-CN" sz="2800" dirty="0">
                <a:ea typeface="宋体" charset="-122"/>
              </a:rPr>
              <a:t> may be developed for a particular customer or may be developed for a general market</a:t>
            </a:r>
          </a:p>
          <a:p>
            <a:pPr>
              <a:lnSpc>
                <a:spcPct val="90000"/>
              </a:lnSpc>
            </a:pPr>
            <a:r>
              <a:rPr lang="en-GB" altLang="zh-CN" sz="2800" b="1" dirty="0">
                <a:solidFill>
                  <a:schemeClr val="accent2"/>
                </a:solidFill>
                <a:ea typeface="宋体" charset="-122"/>
              </a:rPr>
              <a:t>Software products</a:t>
            </a:r>
            <a:r>
              <a:rPr lang="en-GB" altLang="zh-CN" sz="2800" dirty="0">
                <a:ea typeface="宋体" charset="-122"/>
              </a:rPr>
              <a:t> may be</a:t>
            </a:r>
          </a:p>
          <a:p>
            <a:pPr lvl="1">
              <a:lnSpc>
                <a:spcPct val="90000"/>
              </a:lnSpc>
            </a:pPr>
            <a:r>
              <a:rPr lang="en-GB" altLang="zh-CN" sz="2400" b="1" dirty="0">
                <a:solidFill>
                  <a:srgbClr val="FC1833"/>
                </a:solidFill>
                <a:ea typeface="宋体" charset="-122"/>
              </a:rPr>
              <a:t>Generic</a:t>
            </a:r>
            <a:r>
              <a:rPr lang="en-GB" altLang="zh-CN" sz="2400" dirty="0">
                <a:ea typeface="宋体" charset="-122"/>
              </a:rPr>
              <a:t> - developed to be sold to a range of different customers</a:t>
            </a:r>
          </a:p>
          <a:p>
            <a:pPr lvl="1">
              <a:lnSpc>
                <a:spcPct val="90000"/>
              </a:lnSpc>
            </a:pPr>
            <a:r>
              <a:rPr lang="en-GB" altLang="zh-CN" sz="2400" b="1" dirty="0">
                <a:solidFill>
                  <a:srgbClr val="FC1833"/>
                </a:solidFill>
                <a:ea typeface="宋体" charset="-122"/>
              </a:rPr>
              <a:t>Bespoke</a:t>
            </a:r>
            <a:r>
              <a:rPr lang="en-GB" altLang="zh-CN" sz="2400" dirty="0">
                <a:ea typeface="宋体" charset="-122"/>
              </a:rPr>
              <a:t> (custom) - developed for a single customer according to their specification</a:t>
            </a:r>
          </a:p>
          <a:p>
            <a:pPr>
              <a:lnSpc>
                <a:spcPct val="90000"/>
              </a:lnSpc>
            </a:pPr>
            <a:endParaRPr lang="en-GB" altLang="zh-CN" sz="2800" dirty="0">
              <a:ea typeface="宋体" charset="-122"/>
            </a:endParaRPr>
          </a:p>
        </p:txBody>
      </p:sp>
      <p:pic>
        <p:nvPicPr>
          <p:cNvPr id="12292" name="Picture 4" descr="bs00554_"/>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416062" y="2354264"/>
            <a:ext cx="1055077" cy="998537"/>
          </a:xfrm>
          <a:prstGeom prst="rect">
            <a:avLst/>
          </a:prstGeom>
          <a:noFill/>
          <a:extLst>
            <a:ext uri="{909E8E84-426E-40DD-AFC4-6F175D3DCCD1}">
              <a14:hiddenFill xmlns:a14="http://schemas.microsoft.com/office/drawing/2010/main">
                <a:solidFill>
                  <a:srgbClr val="FFFFFF"/>
                </a:solidFill>
              </a14:hiddenFill>
            </a:ext>
          </a:extLst>
        </p:spPr>
      </p:pic>
      <p:pic>
        <p:nvPicPr>
          <p:cNvPr id="12293" name="Picture 5" descr="bs00580_"/>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110154" y="2354264"/>
            <a:ext cx="1547446" cy="930275"/>
          </a:xfrm>
          <a:prstGeom prst="rect">
            <a:avLst/>
          </a:prstGeom>
          <a:noFill/>
          <a:extLst>
            <a:ext uri="{909E8E84-426E-40DD-AFC4-6F175D3DCCD1}">
              <a14:hiddenFill xmlns:a14="http://schemas.microsoft.com/office/drawing/2010/main">
                <a:solidFill>
                  <a:srgbClr val="FFFFFF"/>
                </a:solidFill>
              </a14:hiddenFill>
            </a:ext>
          </a:extLst>
        </p:spPr>
      </p:pic>
      <p:sp>
        <p:nvSpPr>
          <p:cNvPr id="12295" name="AutoShape 7"/>
          <p:cNvSpPr>
            <a:spLocks noChangeArrowheads="1"/>
          </p:cNvSpPr>
          <p:nvPr/>
        </p:nvSpPr>
        <p:spPr bwMode="auto">
          <a:xfrm>
            <a:off x="4149969" y="2506663"/>
            <a:ext cx="633046" cy="609600"/>
          </a:xfrm>
          <a:prstGeom prst="plus">
            <a:avLst>
              <a:gd name="adj" fmla="val 3680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extLst>
      <p:ext uri="{BB962C8B-B14F-4D97-AF65-F5344CB8AC3E}">
        <p14:creationId xmlns:p14="http://schemas.microsoft.com/office/powerpoint/2010/main" val="30533269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500" fill="hold"/>
                                        <p:tgtEl>
                                          <p:spTgt spid="1229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22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2291">
                                            <p:txEl>
                                              <p:pRg st="4" end="4"/>
                                            </p:txEl>
                                          </p:spTgt>
                                        </p:tgtEl>
                                        <p:attrNameLst>
                                          <p:attrName>style.visibility</p:attrName>
                                        </p:attrNameLst>
                                      </p:cBhvr>
                                      <p:to>
                                        <p:strVal val="visible"/>
                                      </p:to>
                                    </p:set>
                                    <p:anim calcmode="lin" valueType="num">
                                      <p:cBhvr additive="base">
                                        <p:cTn id="13" dur="500" fill="hold"/>
                                        <p:tgtEl>
                                          <p:spTgt spid="12291">
                                            <p:txEl>
                                              <p:pRg st="4" end="4"/>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229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2291">
                                            <p:txEl>
                                              <p:pRg st="5" end="5"/>
                                            </p:txEl>
                                          </p:spTgt>
                                        </p:tgtEl>
                                        <p:attrNameLst>
                                          <p:attrName>style.visibility</p:attrName>
                                        </p:attrNameLst>
                                      </p:cBhvr>
                                      <p:to>
                                        <p:strVal val="visible"/>
                                      </p:to>
                                    </p:set>
                                    <p:anim calcmode="lin" valueType="num">
                                      <p:cBhvr additive="base">
                                        <p:cTn id="19" dur="500" fill="hold"/>
                                        <p:tgtEl>
                                          <p:spTgt spid="12291">
                                            <p:txEl>
                                              <p:pRg st="5" end="5"/>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2291">
                                            <p:txEl>
                                              <p:pRg st="5" end="5"/>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12291">
                                            <p:txEl>
                                              <p:pRg st="6" end="6"/>
                                            </p:txEl>
                                          </p:spTgt>
                                        </p:tgtEl>
                                        <p:attrNameLst>
                                          <p:attrName>style.visibility</p:attrName>
                                        </p:attrNameLst>
                                      </p:cBhvr>
                                      <p:to>
                                        <p:strVal val="visible"/>
                                      </p:to>
                                    </p:set>
                                    <p:anim calcmode="lin" valueType="num">
                                      <p:cBhvr additive="base">
                                        <p:cTn id="23" dur="500" fill="hold"/>
                                        <p:tgtEl>
                                          <p:spTgt spid="12291">
                                            <p:txEl>
                                              <p:pRg st="6" end="6"/>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12291">
                                            <p:txEl>
                                              <p:pRg st="6" end="6"/>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12291">
                                            <p:txEl>
                                              <p:pRg st="7" end="7"/>
                                            </p:txEl>
                                          </p:spTgt>
                                        </p:tgtEl>
                                        <p:attrNameLst>
                                          <p:attrName>style.visibility</p:attrName>
                                        </p:attrNameLst>
                                      </p:cBhvr>
                                      <p:to>
                                        <p:strVal val="visible"/>
                                      </p:to>
                                    </p:set>
                                    <p:anim calcmode="lin" valueType="num">
                                      <p:cBhvr additive="base">
                                        <p:cTn id="27" dur="500" fill="hold"/>
                                        <p:tgtEl>
                                          <p:spTgt spid="12291">
                                            <p:txEl>
                                              <p:pRg st="7" end="7"/>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12291">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228600"/>
            <a:ext cx="7848600" cy="1066800"/>
          </a:xfrm>
        </p:spPr>
        <p:txBody>
          <a:bodyPr/>
          <a:lstStyle/>
          <a:p>
            <a:pPr fontAlgn="auto">
              <a:spcAft>
                <a:spcPts val="0"/>
              </a:spcAft>
              <a:defRPr/>
            </a:pPr>
            <a:r>
              <a:rPr lang="en-US" smtClean="0">
                <a:solidFill>
                  <a:schemeClr val="tx2">
                    <a:satMod val="200000"/>
                  </a:schemeClr>
                </a:solidFill>
              </a:rPr>
              <a:t>Software is Expensive</a:t>
            </a:r>
          </a:p>
        </p:txBody>
      </p:sp>
      <p:sp>
        <p:nvSpPr>
          <p:cNvPr id="12291" name="Rectangle 3"/>
          <p:cNvSpPr>
            <a:spLocks noGrp="1" noChangeArrowheads="1"/>
          </p:cNvSpPr>
          <p:nvPr>
            <p:ph idx="1"/>
          </p:nvPr>
        </p:nvSpPr>
        <p:spPr>
          <a:xfrm>
            <a:off x="695793" y="990664"/>
            <a:ext cx="7924800" cy="4800600"/>
          </a:xfrm>
        </p:spPr>
        <p:txBody>
          <a:bodyPr>
            <a:normAutofit/>
          </a:bodyPr>
          <a:lstStyle/>
          <a:p>
            <a:pPr marL="273050" indent="-273050">
              <a:lnSpc>
                <a:spcPct val="80000"/>
              </a:lnSpc>
              <a:buClr>
                <a:srgbClr val="FEB80A"/>
              </a:buClr>
              <a:buFont typeface="Wingdings 2" pitchFamily="18" charset="2"/>
              <a:buChar char=""/>
            </a:pPr>
            <a:r>
              <a:rPr lang="en-US" altLang="zh-CN" sz="2600" dirty="0" smtClean="0"/>
              <a:t>Rough cost estimate…</a:t>
            </a:r>
          </a:p>
          <a:p>
            <a:pPr marL="639763" lvl="1" indent="-246063">
              <a:lnSpc>
                <a:spcPct val="80000"/>
              </a:lnSpc>
              <a:buFont typeface="Wingdings 2" pitchFamily="18" charset="2"/>
              <a:buChar char=""/>
            </a:pPr>
            <a:r>
              <a:rPr lang="en-US" altLang="zh-CN" sz="2400" dirty="0" smtClean="0"/>
              <a:t>Productivity = 500 LOC/PM</a:t>
            </a:r>
          </a:p>
          <a:p>
            <a:pPr marL="639763" lvl="1" indent="-246063">
              <a:lnSpc>
                <a:spcPct val="80000"/>
              </a:lnSpc>
              <a:buFont typeface="Wingdings 2" pitchFamily="18" charset="2"/>
              <a:buChar char=""/>
            </a:pPr>
            <a:r>
              <a:rPr lang="en-US" altLang="zh-CN" sz="2400" dirty="0" smtClean="0"/>
              <a:t>Cost to the company = $10K/PM</a:t>
            </a:r>
          </a:p>
          <a:p>
            <a:pPr marL="639763" lvl="1" indent="-246063">
              <a:lnSpc>
                <a:spcPct val="80000"/>
              </a:lnSpc>
              <a:buFont typeface="Wingdings 2" pitchFamily="18" charset="2"/>
              <a:buChar char=""/>
            </a:pPr>
            <a:r>
              <a:rPr lang="en-US" altLang="zh-CN" sz="2400" dirty="0" smtClean="0"/>
              <a:t>Cost per LOC = $20</a:t>
            </a:r>
          </a:p>
          <a:p>
            <a:pPr marL="639763" lvl="1" indent="-246063">
              <a:lnSpc>
                <a:spcPct val="80000"/>
              </a:lnSpc>
              <a:buFont typeface="Wingdings 2" pitchFamily="18" charset="2"/>
              <a:buChar char=""/>
            </a:pPr>
            <a:r>
              <a:rPr lang="en-US" altLang="zh-CN" sz="2400" dirty="0" smtClean="0"/>
              <a:t>So each line of delivered code costs about $20.</a:t>
            </a:r>
          </a:p>
          <a:p>
            <a:pPr marL="639763" lvl="1" indent="-246063">
              <a:lnSpc>
                <a:spcPct val="80000"/>
              </a:lnSpc>
              <a:buFont typeface="Wingdings 2" pitchFamily="18" charset="2"/>
              <a:buChar char=""/>
            </a:pPr>
            <a:endParaRPr lang="en-US" altLang="zh-CN" sz="2400" dirty="0" smtClean="0"/>
          </a:p>
          <a:p>
            <a:pPr marL="273050" indent="-273050">
              <a:lnSpc>
                <a:spcPct val="80000"/>
              </a:lnSpc>
              <a:buFont typeface="Wingdings 3" pitchFamily="18" charset="2"/>
              <a:buChar char=""/>
            </a:pPr>
            <a:r>
              <a:rPr lang="en-US" altLang="zh-CN" sz="2800" dirty="0" smtClean="0"/>
              <a:t>A simple application for a business may have 20KLOC to 50KLOC</a:t>
            </a:r>
          </a:p>
          <a:p>
            <a:pPr marL="639763" lvl="1" indent="-246063">
              <a:lnSpc>
                <a:spcPct val="80000"/>
              </a:lnSpc>
              <a:buFont typeface="Wingdings 2" pitchFamily="18" charset="2"/>
              <a:buChar char=""/>
            </a:pPr>
            <a:r>
              <a:rPr lang="en-US" altLang="zh-CN" sz="2400" dirty="0" smtClean="0"/>
              <a:t>Cost = $100K to $1Million</a:t>
            </a:r>
          </a:p>
          <a:p>
            <a:pPr marL="639763" lvl="1" indent="-246063">
              <a:lnSpc>
                <a:spcPct val="80000"/>
              </a:lnSpc>
              <a:buFont typeface="Wingdings 2" pitchFamily="18" charset="2"/>
              <a:buChar char=""/>
            </a:pPr>
            <a:r>
              <a:rPr lang="en-US" altLang="zh-CN" sz="2400" dirty="0" smtClean="0"/>
              <a:t>Can easily run on $10K-$20K hardware</a:t>
            </a:r>
          </a:p>
          <a:p>
            <a:pPr marL="639763" lvl="1" indent="-246063">
              <a:lnSpc>
                <a:spcPct val="80000"/>
              </a:lnSpc>
              <a:buFont typeface="Wingdings 2" pitchFamily="18" charset="2"/>
              <a:buChar char=""/>
            </a:pPr>
            <a:r>
              <a:rPr lang="en-US" altLang="zh-CN" sz="2400" dirty="0" smtClean="0"/>
              <a:t>So HW costs &lt;&lt;&lt; SW costs.</a:t>
            </a:r>
            <a:br>
              <a:rPr lang="en-US" altLang="zh-CN" sz="2400" dirty="0" smtClean="0"/>
            </a:br>
            <a:endParaRPr lang="en-US" altLang="zh-CN" sz="2400" dirty="0" smtClean="0"/>
          </a:p>
        </p:txBody>
      </p:sp>
    </p:spTree>
    <p:extLst>
      <p:ext uri="{BB962C8B-B14F-4D97-AF65-F5344CB8AC3E}">
        <p14:creationId xmlns:p14="http://schemas.microsoft.com/office/powerpoint/2010/main" val="25811012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304882"/>
            <a:ext cx="7924800" cy="914400"/>
          </a:xfrm>
        </p:spPr>
        <p:txBody>
          <a:bodyPr wrap="square" lIns="91440" tIns="45720" rIns="91440" bIns="45720" numCol="1" anchorCtr="0" compatLnSpc="1">
            <a:prstTxWarp prst="textNoShape">
              <a:avLst/>
            </a:prstTxWarp>
          </a:bodyPr>
          <a:lstStyle/>
          <a:p>
            <a:r>
              <a:rPr lang="en-US" altLang="zh-CN" dirty="0" smtClean="0">
                <a:ea typeface="宋体" pitchFamily="2" charset="-122"/>
              </a:rPr>
              <a:t>Software is Expensive…</a:t>
            </a:r>
          </a:p>
        </p:txBody>
      </p:sp>
      <p:sp>
        <p:nvSpPr>
          <p:cNvPr id="19459" name="Rectangle 3"/>
          <p:cNvSpPr>
            <a:spLocks noGrp="1" noChangeArrowheads="1"/>
          </p:cNvSpPr>
          <p:nvPr>
            <p:ph idx="1"/>
          </p:nvPr>
        </p:nvSpPr>
        <p:spPr>
          <a:xfrm>
            <a:off x="685800" y="990664"/>
            <a:ext cx="7848600" cy="4724400"/>
          </a:xfrm>
        </p:spPr>
        <p:txBody>
          <a:bodyPr/>
          <a:lstStyle/>
          <a:p>
            <a:r>
              <a:rPr lang="en-US" altLang="zh-CN" sz="2800" dirty="0" smtClean="0"/>
              <a:t>The HW/SW ratio for a computer system has shown a reversal from the early years.</a:t>
            </a:r>
          </a:p>
          <a:p>
            <a:pPr lvl="1"/>
            <a:r>
              <a:rPr lang="en-US" altLang="zh-CN" dirty="0" smtClean="0"/>
              <a:t>In 50s , HW:SW :: 80:20</a:t>
            </a:r>
          </a:p>
          <a:p>
            <a:pPr lvl="1"/>
            <a:r>
              <a:rPr lang="en-US" altLang="zh-CN" dirty="0" smtClean="0"/>
              <a:t>In 80s , HW:SW :: 20:80 </a:t>
            </a:r>
            <a:br>
              <a:rPr lang="en-US" altLang="zh-CN" dirty="0" smtClean="0"/>
            </a:br>
            <a:endParaRPr lang="en-US" altLang="zh-CN" dirty="0" smtClean="0"/>
          </a:p>
          <a:p>
            <a:r>
              <a:rPr lang="en-US" altLang="zh-CN" sz="2800" dirty="0" smtClean="0"/>
              <a:t>So, SW is very expensive</a:t>
            </a:r>
          </a:p>
          <a:p>
            <a:pPr lvl="1"/>
            <a:r>
              <a:rPr lang="en-US" altLang="zh-CN" dirty="0" smtClean="0"/>
              <a:t>Importance of optimizing HW is not much</a:t>
            </a:r>
          </a:p>
          <a:p>
            <a:pPr lvl="1"/>
            <a:r>
              <a:rPr lang="en-US" altLang="zh-CN" dirty="0" smtClean="0"/>
              <a:t>More important to optimize SW</a:t>
            </a:r>
          </a:p>
        </p:txBody>
      </p:sp>
    </p:spTree>
    <p:extLst>
      <p:ext uri="{BB962C8B-B14F-4D97-AF65-F5344CB8AC3E}">
        <p14:creationId xmlns:p14="http://schemas.microsoft.com/office/powerpoint/2010/main" val="42495080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zh-CN" smtClean="0">
                <a:ea typeface="宋体" charset="-122"/>
              </a:rPr>
              <a:t>Course Information</a:t>
            </a:r>
          </a:p>
        </p:txBody>
      </p:sp>
      <p:sp>
        <p:nvSpPr>
          <p:cNvPr id="6147" name="Rectangle 3"/>
          <p:cNvSpPr>
            <a:spLocks noGrp="1" noChangeArrowheads="1"/>
          </p:cNvSpPr>
          <p:nvPr>
            <p:ph type="body" idx="1"/>
          </p:nvPr>
        </p:nvSpPr>
        <p:spPr>
          <a:xfrm>
            <a:off x="-3259" y="868363"/>
            <a:ext cx="9120188" cy="5065712"/>
          </a:xfrm>
        </p:spPr>
        <p:txBody>
          <a:bodyPr/>
          <a:lstStyle/>
          <a:p>
            <a:pPr eaLnBrk="1" hangingPunct="1"/>
            <a:r>
              <a:rPr lang="en-US" altLang="zh-CN" dirty="0" smtClean="0">
                <a:ea typeface="宋体" charset="-122"/>
              </a:rPr>
              <a:t>Teacher: </a:t>
            </a:r>
          </a:p>
          <a:p>
            <a:pPr eaLnBrk="1" hangingPunct="1"/>
            <a:r>
              <a:rPr lang="en-US" altLang="zh-CN" dirty="0" smtClean="0">
                <a:ea typeface="宋体" charset="-122"/>
              </a:rPr>
              <a:t>Bin Sheng(</a:t>
            </a:r>
            <a:r>
              <a:rPr lang="zh-CN" altLang="en-US" dirty="0" smtClean="0">
                <a:ea typeface="宋体" charset="-122"/>
              </a:rPr>
              <a:t>盛斌</a:t>
            </a:r>
            <a:r>
              <a:rPr lang="en-US" altLang="zh-CN" dirty="0" smtClean="0">
                <a:ea typeface="宋体" charset="-122"/>
              </a:rPr>
              <a:t>) </a:t>
            </a:r>
          </a:p>
          <a:p>
            <a:pPr marL="0" indent="0" eaLnBrk="1" hangingPunct="1">
              <a:buNone/>
            </a:pPr>
            <a:r>
              <a:rPr lang="en-US" altLang="zh-CN" dirty="0" smtClean="0">
                <a:ea typeface="宋体" charset="-122"/>
              </a:rPr>
              <a:t>    </a:t>
            </a:r>
            <a:r>
              <a:rPr lang="en-US" altLang="zh-CN" sz="2400" dirty="0" smtClean="0">
                <a:ea typeface="宋体" charset="-122"/>
              </a:rPr>
              <a:t>SEIEE3-511, 15026790946, </a:t>
            </a:r>
            <a:r>
              <a:rPr lang="en-US" altLang="zh-CN" sz="2400" dirty="0" smtClean="0">
                <a:ea typeface="宋体" charset="-122"/>
                <a:hlinkClick r:id="rId3"/>
              </a:rPr>
              <a:t>shengbin@cs.sjtu.edu.cn</a:t>
            </a:r>
            <a:endParaRPr lang="en-US" altLang="zh-CN" sz="2400" dirty="0" smtClean="0">
              <a:ea typeface="宋体" charset="-122"/>
            </a:endParaRPr>
          </a:p>
          <a:p>
            <a:pPr eaLnBrk="1" hangingPunct="1"/>
            <a:r>
              <a:rPr lang="en-US" altLang="zh-CN" dirty="0" smtClean="0">
                <a:ea typeface="宋体" charset="-122"/>
              </a:rPr>
              <a:t>Teaching Assistant:</a:t>
            </a:r>
            <a:br>
              <a:rPr lang="en-US" altLang="zh-CN" dirty="0" smtClean="0">
                <a:ea typeface="宋体" charset="-122"/>
              </a:rPr>
            </a:br>
            <a:r>
              <a:rPr lang="en-US" altLang="zh-CN" dirty="0" smtClean="0">
                <a:ea typeface="宋体" charset="-122"/>
              </a:rPr>
              <a:t>Li XIA(</a:t>
            </a:r>
            <a:r>
              <a:rPr lang="zh-CN" altLang="en-US" dirty="0" smtClean="0">
                <a:ea typeface="宋体" charset="-122"/>
              </a:rPr>
              <a:t>夏立</a:t>
            </a:r>
            <a:r>
              <a:rPr lang="en-US" altLang="zh-CN" dirty="0" smtClean="0">
                <a:ea typeface="宋体" charset="-122"/>
              </a:rPr>
              <a:t>)</a:t>
            </a:r>
            <a:r>
              <a:rPr lang="en-US" altLang="zh-CN" sz="2000" b="1" dirty="0" smtClean="0">
                <a:solidFill>
                  <a:schemeClr val="accent2"/>
                </a:solidFill>
                <a:ea typeface="宋体" charset="-122"/>
              </a:rPr>
              <a:t>  </a:t>
            </a:r>
            <a:r>
              <a:rPr lang="en-US" altLang="zh-CN" sz="2000" b="1" dirty="0" smtClean="0">
                <a:solidFill>
                  <a:schemeClr val="accent2"/>
                </a:solidFill>
                <a:ea typeface="宋体" charset="-122"/>
                <a:hlinkClick r:id="rId4"/>
              </a:rPr>
              <a:t>ziggzagg@sjtu.edu.cn</a:t>
            </a:r>
            <a:endParaRPr lang="en-US" altLang="zh-CN" sz="2000" b="1" dirty="0" smtClean="0">
              <a:solidFill>
                <a:schemeClr val="accent2"/>
              </a:solidFill>
              <a:ea typeface="宋体" charset="-122"/>
            </a:endParaRPr>
          </a:p>
          <a:p>
            <a:pPr eaLnBrk="1" hangingPunct="1"/>
            <a:r>
              <a:rPr lang="en-US" altLang="zh-CN" dirty="0" smtClean="0">
                <a:ea typeface="宋体" charset="-122"/>
              </a:rPr>
              <a:t>Project Mentors:</a:t>
            </a:r>
            <a:r>
              <a:rPr lang="en-US" altLang="zh-CN" dirty="0">
                <a:ea typeface="宋体" charset="-122"/>
              </a:rPr>
              <a:t/>
            </a:r>
            <a:br>
              <a:rPr lang="en-US" altLang="zh-CN" dirty="0">
                <a:ea typeface="宋体" charset="-122"/>
              </a:rPr>
            </a:br>
            <a:r>
              <a:rPr lang="en-US" altLang="zh-CN" dirty="0" smtClean="0">
                <a:ea typeface="宋体" charset="-122"/>
              </a:rPr>
              <a:t>  </a:t>
            </a:r>
            <a:r>
              <a:rPr lang="zh-CN" altLang="en-US" dirty="0" smtClean="0">
                <a:ea typeface="宋体" charset="-122"/>
              </a:rPr>
              <a:t>樊增智  谯从彬  夏立  杜皓  殷本俊  裴树炜</a:t>
            </a:r>
            <a:endParaRPr lang="en-US" altLang="zh-CN" dirty="0" smtClean="0">
              <a:ea typeface="宋体" charset="-122"/>
            </a:endParaRPr>
          </a:p>
          <a:p>
            <a:pPr eaLnBrk="1" hangingPunct="1"/>
            <a:r>
              <a:rPr lang="en-US" altLang="zh-CN" dirty="0" smtClean="0">
                <a:ea typeface="宋体" charset="-122"/>
              </a:rPr>
              <a:t>Course Website:</a:t>
            </a:r>
          </a:p>
          <a:p>
            <a:pPr marL="0" indent="0" eaLnBrk="1" hangingPunct="1">
              <a:buNone/>
            </a:pPr>
            <a:r>
              <a:rPr lang="en-US" altLang="zh-CN" sz="1600" dirty="0" smtClean="0">
                <a:ea typeface="宋体" charset="-122"/>
                <a:hlinkClick r:id="rId5"/>
              </a:rPr>
              <a:t>http</a:t>
            </a:r>
            <a:r>
              <a:rPr lang="en-US" altLang="zh-CN" sz="1600" dirty="0">
                <a:ea typeface="宋体" charset="-122"/>
                <a:hlinkClick r:id="rId5"/>
              </a:rPr>
              <a:t>://www.cs.sjtu.edu.cn/~</a:t>
            </a:r>
            <a:r>
              <a:rPr lang="en-US" altLang="zh-CN" sz="1600" dirty="0" smtClean="0">
                <a:ea typeface="宋体" charset="-122"/>
                <a:hlinkClick r:id="rId5"/>
              </a:rPr>
              <a:t>shengbin/course/SE/sesite/home.html</a:t>
            </a:r>
            <a:r>
              <a:rPr lang="en-US" altLang="zh-CN" sz="1600" dirty="0" smtClean="0">
                <a:ea typeface="宋体" charset="-122"/>
              </a:rPr>
              <a:t> </a:t>
            </a:r>
          </a:p>
        </p:txBody>
      </p:sp>
      <p:pic>
        <p:nvPicPr>
          <p:cNvPr id="1026" name="Picture 2" descr="C:\Users\shengbin\Documents\ShengBin.JPG"/>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7804545" y="381080"/>
            <a:ext cx="1279515" cy="17926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59161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1752674" y="179388"/>
            <a:ext cx="7391326" cy="688975"/>
          </a:xfrm>
        </p:spPr>
        <p:txBody>
          <a:bodyPr/>
          <a:lstStyle/>
          <a:p>
            <a:r>
              <a:rPr lang="en-US" altLang="zh-CN" sz="3200" dirty="0" smtClean="0">
                <a:ea typeface="宋体" charset="-122"/>
              </a:rPr>
              <a:t>Software is Complex</a:t>
            </a:r>
          </a:p>
        </p:txBody>
      </p:sp>
      <p:sp>
        <p:nvSpPr>
          <p:cNvPr id="11267" name="Rectangle 3"/>
          <p:cNvSpPr>
            <a:spLocks noGrp="1" noChangeArrowheads="1"/>
          </p:cNvSpPr>
          <p:nvPr>
            <p:ph type="body" idx="4294967295"/>
          </p:nvPr>
        </p:nvSpPr>
        <p:spPr/>
        <p:txBody>
          <a:bodyPr/>
          <a:lstStyle/>
          <a:p>
            <a:pPr>
              <a:lnSpc>
                <a:spcPct val="200000"/>
              </a:lnSpc>
            </a:pPr>
            <a:r>
              <a:rPr lang="en-US" altLang="zh-CN" dirty="0" smtClean="0">
                <a:ea typeface="宋体" charset="-122"/>
              </a:rPr>
              <a:t>Complex </a:t>
            </a:r>
            <a:r>
              <a:rPr lang="en-US" altLang="zh-CN" dirty="0" smtClean="0">
                <a:ea typeface="宋体" charset="-122"/>
                <a:sym typeface="Symbol" pitchFamily="18" charset="2"/>
              </a:rPr>
              <a:t> complicated</a:t>
            </a:r>
          </a:p>
          <a:p>
            <a:pPr>
              <a:lnSpc>
                <a:spcPct val="150000"/>
              </a:lnSpc>
              <a:spcBef>
                <a:spcPct val="100000"/>
              </a:spcBef>
            </a:pPr>
            <a:r>
              <a:rPr lang="en-US" altLang="zh-CN" dirty="0" smtClean="0">
                <a:ea typeface="宋体" charset="-122"/>
                <a:sym typeface="Symbol" pitchFamily="18" charset="2"/>
              </a:rPr>
              <a:t>Complex = </a:t>
            </a:r>
            <a:r>
              <a:rPr lang="en-US" altLang="zh-CN" sz="2400" dirty="0" smtClean="0">
                <a:ea typeface="宋体" charset="-122"/>
                <a:sym typeface="Symbol" pitchFamily="18" charset="2"/>
              </a:rPr>
              <a:t>composed of many simple parts</a:t>
            </a:r>
            <a:br>
              <a:rPr lang="en-US" altLang="zh-CN" sz="2400" dirty="0" smtClean="0">
                <a:ea typeface="宋体" charset="-122"/>
                <a:sym typeface="Symbol" pitchFamily="18" charset="2"/>
              </a:rPr>
            </a:br>
            <a:r>
              <a:rPr lang="en-US" altLang="zh-CN" sz="2400" dirty="0" smtClean="0">
                <a:ea typeface="宋体" charset="-122"/>
                <a:sym typeface="Symbol" pitchFamily="18" charset="2"/>
              </a:rPr>
              <a:t>                    related to one another</a:t>
            </a:r>
          </a:p>
          <a:p>
            <a:pPr>
              <a:lnSpc>
                <a:spcPct val="200000"/>
              </a:lnSpc>
            </a:pPr>
            <a:r>
              <a:rPr lang="en-US" altLang="zh-CN" dirty="0" smtClean="0">
                <a:ea typeface="宋体" charset="-122"/>
                <a:sym typeface="Symbol" pitchFamily="18" charset="2"/>
              </a:rPr>
              <a:t>Complicated = </a:t>
            </a:r>
            <a:r>
              <a:rPr lang="en-US" altLang="zh-CN" sz="2400" dirty="0" smtClean="0">
                <a:ea typeface="宋体" charset="-122"/>
                <a:sym typeface="Symbol" pitchFamily="18" charset="2"/>
              </a:rPr>
              <a:t>not well understood, or explained</a:t>
            </a:r>
          </a:p>
        </p:txBody>
      </p:sp>
    </p:spTree>
    <p:extLst>
      <p:ext uri="{BB962C8B-B14F-4D97-AF65-F5344CB8AC3E}">
        <p14:creationId xmlns:p14="http://schemas.microsoft.com/office/powerpoint/2010/main" val="21241938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zh-CN" sz="4000" dirty="0" smtClean="0">
                <a:ea typeface="宋体" charset="-122"/>
              </a:rPr>
              <a:t>Complexity Example:</a:t>
            </a:r>
            <a:br>
              <a:rPr lang="en-US" altLang="zh-CN" sz="4000" dirty="0" smtClean="0">
                <a:ea typeface="宋体" charset="-122"/>
              </a:rPr>
            </a:br>
            <a:r>
              <a:rPr lang="en-US" altLang="zh-CN" sz="3600" dirty="0" smtClean="0">
                <a:ea typeface="宋体" charset="-122"/>
              </a:rPr>
              <a:t>Scheduling Fence Construction Tasks</a:t>
            </a:r>
          </a:p>
        </p:txBody>
      </p:sp>
      <p:sp>
        <p:nvSpPr>
          <p:cNvPr id="12291" name="Rectangle 132"/>
          <p:cNvSpPr>
            <a:spLocks noChangeArrowheads="1"/>
          </p:cNvSpPr>
          <p:nvPr/>
        </p:nvSpPr>
        <p:spPr bwMode="auto">
          <a:xfrm>
            <a:off x="762000" y="4148138"/>
            <a:ext cx="957263"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pPr algn="ctr"/>
            <a:r>
              <a:rPr lang="en-US" altLang="zh-CN" sz="1200" b="0">
                <a:ea typeface="宋体" charset="-122"/>
              </a:rPr>
              <a:t>Setting posts</a:t>
            </a:r>
          </a:p>
          <a:p>
            <a:pPr algn="ctr"/>
            <a:r>
              <a:rPr lang="en-US" altLang="zh-CN" sz="1200" b="0">
                <a:ea typeface="宋体" charset="-122"/>
              </a:rPr>
              <a:t>[ 3 time units ]</a:t>
            </a:r>
          </a:p>
        </p:txBody>
      </p:sp>
      <p:sp>
        <p:nvSpPr>
          <p:cNvPr id="12292" name="Rectangle 133"/>
          <p:cNvSpPr>
            <a:spLocks noChangeArrowheads="1"/>
          </p:cNvSpPr>
          <p:nvPr/>
        </p:nvSpPr>
        <p:spPr bwMode="auto">
          <a:xfrm>
            <a:off x="2809875" y="4148138"/>
            <a:ext cx="957263"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pPr algn="ctr"/>
            <a:r>
              <a:rPr lang="en-US" altLang="zh-CN" sz="1200" b="0">
                <a:ea typeface="宋体" charset="-122"/>
              </a:rPr>
              <a:t>Cutting wood</a:t>
            </a:r>
          </a:p>
          <a:p>
            <a:pPr algn="ctr"/>
            <a:r>
              <a:rPr lang="en-US" altLang="zh-CN" sz="1200" b="0">
                <a:ea typeface="宋体" charset="-122"/>
              </a:rPr>
              <a:t>[ 2 time units ]</a:t>
            </a:r>
          </a:p>
        </p:txBody>
      </p:sp>
      <p:sp>
        <p:nvSpPr>
          <p:cNvPr id="12293" name="Rectangle 134"/>
          <p:cNvSpPr>
            <a:spLocks noChangeArrowheads="1"/>
          </p:cNvSpPr>
          <p:nvPr/>
        </p:nvSpPr>
        <p:spPr bwMode="auto">
          <a:xfrm>
            <a:off x="6684963" y="4056063"/>
            <a:ext cx="1965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pPr algn="ctr"/>
            <a:r>
              <a:rPr lang="en-US" altLang="zh-CN" sz="1200" b="0">
                <a:ea typeface="宋体" charset="-122"/>
              </a:rPr>
              <a:t>Painting</a:t>
            </a:r>
          </a:p>
          <a:p>
            <a:pPr algn="ctr"/>
            <a:r>
              <a:rPr lang="en-US" altLang="zh-CN" sz="1200" b="0">
                <a:ea typeface="宋体" charset="-122"/>
              </a:rPr>
              <a:t>[ 5 time units for uncut wood;</a:t>
            </a:r>
          </a:p>
          <a:p>
            <a:pPr algn="ctr"/>
            <a:r>
              <a:rPr lang="en-US" altLang="zh-CN" sz="1200" b="0">
                <a:ea typeface="宋体" charset="-122"/>
              </a:rPr>
              <a:t>4 time units otherwise ]</a:t>
            </a:r>
          </a:p>
        </p:txBody>
      </p:sp>
      <p:sp>
        <p:nvSpPr>
          <p:cNvPr id="12294" name="Rectangle 135"/>
          <p:cNvSpPr>
            <a:spLocks noChangeArrowheads="1"/>
          </p:cNvSpPr>
          <p:nvPr/>
        </p:nvSpPr>
        <p:spPr bwMode="auto">
          <a:xfrm>
            <a:off x="4575175" y="4056063"/>
            <a:ext cx="1854200"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pPr algn="ctr"/>
            <a:r>
              <a:rPr lang="en-US" altLang="zh-CN" sz="1200" b="0">
                <a:ea typeface="宋体" charset="-122"/>
              </a:rPr>
              <a:t>Nailing</a:t>
            </a:r>
          </a:p>
          <a:p>
            <a:pPr algn="ctr"/>
            <a:r>
              <a:rPr lang="en-US" altLang="zh-CN" sz="1200" b="0">
                <a:ea typeface="宋体" charset="-122"/>
              </a:rPr>
              <a:t>[ 2 time units for unpainted;</a:t>
            </a:r>
          </a:p>
          <a:p>
            <a:pPr algn="ctr"/>
            <a:r>
              <a:rPr lang="en-US" altLang="zh-CN" sz="1200" b="0">
                <a:ea typeface="宋体" charset="-122"/>
              </a:rPr>
              <a:t>3 time units otherwise ]</a:t>
            </a:r>
          </a:p>
        </p:txBody>
      </p:sp>
      <p:pic>
        <p:nvPicPr>
          <p:cNvPr id="12295" name="Picture 170"/>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30238" y="1593850"/>
            <a:ext cx="1244600" cy="2219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6" name="Picture 202"/>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324100" y="2389188"/>
            <a:ext cx="1946275" cy="1687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7" name="Picture 249"/>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4841875" y="2192338"/>
            <a:ext cx="1298575" cy="145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8" name="Picture 285"/>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6869113" y="2112963"/>
            <a:ext cx="1576387" cy="178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299" name="Rectangle 132"/>
          <p:cNvSpPr>
            <a:spLocks noChangeArrowheads="1"/>
          </p:cNvSpPr>
          <p:nvPr/>
        </p:nvSpPr>
        <p:spPr bwMode="auto">
          <a:xfrm>
            <a:off x="800100" y="4981575"/>
            <a:ext cx="25971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r>
              <a:rPr lang="en-US" altLang="zh-CN" sz="1400" b="0">
                <a:ea typeface="宋体" charset="-122"/>
              </a:rPr>
              <a:t>Setting posts </a:t>
            </a:r>
            <a:r>
              <a:rPr lang="en-US" altLang="zh-CN" sz="1400" b="0">
                <a:ea typeface="宋体" charset="-122"/>
                <a:sym typeface="Symbol" pitchFamily="18" charset="2"/>
              </a:rPr>
              <a:t>  Nailing, Painting</a:t>
            </a:r>
            <a:endParaRPr lang="en-US" altLang="zh-CN" sz="1400" b="0">
              <a:ea typeface="宋体" charset="-122"/>
            </a:endParaRPr>
          </a:p>
        </p:txBody>
      </p:sp>
      <p:sp>
        <p:nvSpPr>
          <p:cNvPr id="12300" name="Rectangle 132"/>
          <p:cNvSpPr>
            <a:spLocks noChangeArrowheads="1"/>
          </p:cNvSpPr>
          <p:nvPr/>
        </p:nvSpPr>
        <p:spPr bwMode="auto">
          <a:xfrm>
            <a:off x="800100" y="5318125"/>
            <a:ext cx="13985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r>
              <a:rPr lang="en-US" altLang="zh-CN" sz="1400" b="0">
                <a:ea typeface="宋体" charset="-122"/>
              </a:rPr>
              <a:t>Cutting  </a:t>
            </a:r>
            <a:r>
              <a:rPr lang="en-US" altLang="zh-CN" sz="1400" b="0">
                <a:ea typeface="宋体" charset="-122"/>
                <a:sym typeface="Symbol" pitchFamily="18" charset="2"/>
              </a:rPr>
              <a:t>  N</a:t>
            </a:r>
            <a:r>
              <a:rPr lang="en-US" altLang="zh-CN" sz="1400" b="0">
                <a:ea typeface="宋体" charset="-122"/>
              </a:rPr>
              <a:t>ailing</a:t>
            </a:r>
          </a:p>
        </p:txBody>
      </p:sp>
      <p:sp>
        <p:nvSpPr>
          <p:cNvPr id="12301" name="Rectangle 2"/>
          <p:cNvSpPr>
            <a:spLocks noChangeArrowheads="1"/>
          </p:cNvSpPr>
          <p:nvPr/>
        </p:nvSpPr>
        <p:spPr bwMode="auto">
          <a:xfrm>
            <a:off x="2570163" y="5492750"/>
            <a:ext cx="6410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800" b="0">
                <a:ea typeface="宋体" charset="-122"/>
              </a:rPr>
              <a:t>…shortest possible completion time = ?</a:t>
            </a:r>
            <a:endParaRPr lang="en-US" altLang="zh-CN" sz="2800">
              <a:ea typeface="宋体" charset="-122"/>
            </a:endParaRPr>
          </a:p>
        </p:txBody>
      </p:sp>
      <p:sp>
        <p:nvSpPr>
          <p:cNvPr id="12303" name="Rectangle 2"/>
          <p:cNvSpPr>
            <a:spLocks noChangeArrowheads="1"/>
          </p:cNvSpPr>
          <p:nvPr/>
        </p:nvSpPr>
        <p:spPr bwMode="auto">
          <a:xfrm>
            <a:off x="3397250" y="6180138"/>
            <a:ext cx="5099050"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p>
            <a:r>
              <a:rPr lang="en-US" altLang="zh-CN" sz="1400" b="0" dirty="0">
                <a:ea typeface="宋体" charset="-122"/>
                <a:sym typeface="Symbol" pitchFamily="18" charset="2"/>
              </a:rPr>
              <a:t>[  “simple” problem, but hard to solve without a pen and paper ]</a:t>
            </a:r>
          </a:p>
        </p:txBody>
      </p:sp>
    </p:spTree>
    <p:extLst>
      <p:ext uri="{BB962C8B-B14F-4D97-AF65-F5344CB8AC3E}">
        <p14:creationId xmlns:p14="http://schemas.microsoft.com/office/powerpoint/2010/main" val="35894429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idx="4294967295"/>
          </p:nvPr>
        </p:nvSpPr>
        <p:spPr/>
        <p:txBody>
          <a:bodyPr/>
          <a:lstStyle/>
          <a:p>
            <a:r>
              <a:rPr lang="en-US" altLang="zh-CN" smtClean="0">
                <a:ea typeface="宋体" charset="-122"/>
              </a:rPr>
              <a:t>More Complexity</a:t>
            </a:r>
          </a:p>
        </p:txBody>
      </p:sp>
      <p:pic>
        <p:nvPicPr>
          <p:cNvPr id="13315" name="Picture 5"/>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55588" y="1450975"/>
            <a:ext cx="1911350" cy="2005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16" name="Rectangle 2"/>
          <p:cNvSpPr>
            <a:spLocks noChangeArrowheads="1"/>
          </p:cNvSpPr>
          <p:nvPr/>
        </p:nvSpPr>
        <p:spPr bwMode="auto">
          <a:xfrm>
            <a:off x="2068220" y="3025775"/>
            <a:ext cx="65347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800" b="0" dirty="0">
                <a:ea typeface="宋体" charset="-122"/>
              </a:rPr>
              <a:t>Suppose today is </a:t>
            </a:r>
            <a:r>
              <a:rPr lang="en-US" altLang="zh-CN" sz="2800" b="0" dirty="0" smtClean="0">
                <a:ea typeface="宋体" charset="-122"/>
              </a:rPr>
              <a:t>Monday, Sept 9, 2013</a:t>
            </a:r>
            <a:endParaRPr lang="en-US" altLang="zh-CN" sz="2800" dirty="0">
              <a:ea typeface="宋体" charset="-122"/>
            </a:endParaRPr>
          </a:p>
        </p:txBody>
      </p:sp>
      <p:sp>
        <p:nvSpPr>
          <p:cNvPr id="13317" name="Rectangle 2"/>
          <p:cNvSpPr>
            <a:spLocks noChangeArrowheads="1"/>
          </p:cNvSpPr>
          <p:nvPr/>
        </p:nvSpPr>
        <p:spPr bwMode="auto">
          <a:xfrm>
            <a:off x="1451876" y="3871913"/>
            <a:ext cx="618310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800" b="0" dirty="0">
                <a:ea typeface="宋体" charset="-122"/>
              </a:rPr>
              <a:t>What day will be on January </a:t>
            </a:r>
            <a:r>
              <a:rPr lang="en-US" altLang="zh-CN" sz="2800" b="0" dirty="0" smtClean="0">
                <a:ea typeface="宋体" charset="-122"/>
              </a:rPr>
              <a:t>3, 2014?</a:t>
            </a:r>
            <a:endParaRPr lang="en-US" altLang="zh-CN" sz="2800" dirty="0">
              <a:ea typeface="宋体" charset="-122"/>
            </a:endParaRPr>
          </a:p>
        </p:txBody>
      </p:sp>
      <p:sp>
        <p:nvSpPr>
          <p:cNvPr id="13318" name="Rectangle 2"/>
          <p:cNvSpPr>
            <a:spLocks noChangeArrowheads="1"/>
          </p:cNvSpPr>
          <p:nvPr/>
        </p:nvSpPr>
        <p:spPr bwMode="auto">
          <a:xfrm>
            <a:off x="1211263" y="4952960"/>
            <a:ext cx="793273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1400" b="0" dirty="0">
                <a:ea typeface="宋体" charset="-122"/>
              </a:rPr>
              <a:t>[ To answer, we need to bring the day names and the day numbers into coordination, and for that we may need again a pen and paper ]</a:t>
            </a:r>
          </a:p>
        </p:txBody>
      </p:sp>
    </p:spTree>
    <p:extLst>
      <p:ext uri="{BB962C8B-B14F-4D97-AF65-F5344CB8AC3E}">
        <p14:creationId xmlns:p14="http://schemas.microsoft.com/office/powerpoint/2010/main" val="40146036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762000" y="304882"/>
            <a:ext cx="7772400" cy="838200"/>
          </a:xfrm>
        </p:spPr>
        <p:txBody>
          <a:bodyPr/>
          <a:lstStyle/>
          <a:p>
            <a:pPr fontAlgn="auto">
              <a:spcAft>
                <a:spcPts val="0"/>
              </a:spcAft>
              <a:defRPr/>
            </a:pPr>
            <a:r>
              <a:rPr lang="en-US" dirty="0" smtClean="0">
                <a:solidFill>
                  <a:schemeClr val="tx2">
                    <a:satMod val="200000"/>
                  </a:schemeClr>
                </a:solidFill>
              </a:rPr>
              <a:t>Late &amp; Unreliable</a:t>
            </a:r>
          </a:p>
        </p:txBody>
      </p:sp>
      <p:sp>
        <p:nvSpPr>
          <p:cNvPr id="20483" name="Rectangle 3"/>
          <p:cNvSpPr>
            <a:spLocks noGrp="1" noChangeArrowheads="1"/>
          </p:cNvSpPr>
          <p:nvPr>
            <p:ph idx="1"/>
          </p:nvPr>
        </p:nvSpPr>
        <p:spPr>
          <a:xfrm>
            <a:off x="675887" y="1143082"/>
            <a:ext cx="7848600" cy="4953000"/>
          </a:xfrm>
        </p:spPr>
        <p:txBody>
          <a:bodyPr/>
          <a:lstStyle/>
          <a:p>
            <a:r>
              <a:rPr lang="en-US" altLang="zh-CN" sz="2800" dirty="0" smtClean="0"/>
              <a:t>20-25% of SW projects never complete</a:t>
            </a:r>
          </a:p>
          <a:p>
            <a:pPr lvl="1"/>
            <a:r>
              <a:rPr lang="en-US" altLang="zh-CN" dirty="0" smtClean="0"/>
              <a:t>Because after some time they realize that the final cost will be much higher</a:t>
            </a:r>
            <a:br>
              <a:rPr lang="en-US" altLang="zh-CN" dirty="0" smtClean="0"/>
            </a:br>
            <a:endParaRPr lang="en-US" altLang="zh-CN" dirty="0" smtClean="0"/>
          </a:p>
          <a:p>
            <a:r>
              <a:rPr lang="en-US" altLang="zh-CN" sz="2800" dirty="0" smtClean="0"/>
              <a:t>Many companies report “runaways”</a:t>
            </a:r>
          </a:p>
          <a:p>
            <a:pPr lvl="1"/>
            <a:r>
              <a:rPr lang="en-US" altLang="zh-CN" dirty="0" smtClean="0"/>
              <a:t>Budget &amp; cost out of control</a:t>
            </a:r>
          </a:p>
          <a:p>
            <a:pPr lvl="1"/>
            <a:r>
              <a:rPr lang="en-US" altLang="zh-CN" dirty="0" smtClean="0"/>
              <a:t>Consulting companies to help control them</a:t>
            </a:r>
            <a:br>
              <a:rPr lang="en-US" altLang="zh-CN" dirty="0" smtClean="0"/>
            </a:br>
            <a:endParaRPr lang="en-US" altLang="zh-CN" dirty="0" smtClean="0"/>
          </a:p>
          <a:p>
            <a:r>
              <a:rPr lang="en-US" altLang="zh-CN" sz="2800" dirty="0" smtClean="0"/>
              <a:t>One defense survey found that 70% of the equipment problems are due to SW</a:t>
            </a:r>
          </a:p>
        </p:txBody>
      </p:sp>
    </p:spTree>
    <p:extLst>
      <p:ext uri="{BB962C8B-B14F-4D97-AF65-F5344CB8AC3E}">
        <p14:creationId xmlns:p14="http://schemas.microsoft.com/office/powerpoint/2010/main" val="22912185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fontAlgn="auto">
              <a:spcAft>
                <a:spcPts val="0"/>
              </a:spcAft>
              <a:defRPr/>
            </a:pPr>
            <a:r>
              <a:rPr lang="en-US" smtClean="0">
                <a:solidFill>
                  <a:schemeClr val="tx2">
                    <a:satMod val="200000"/>
                  </a:schemeClr>
                </a:solidFill>
              </a:rPr>
              <a:t>Why is SW Unreliable?</a:t>
            </a:r>
          </a:p>
        </p:txBody>
      </p:sp>
      <p:sp>
        <p:nvSpPr>
          <p:cNvPr id="21507" name="Rectangle 3"/>
          <p:cNvSpPr>
            <a:spLocks noGrp="1" noChangeArrowheads="1"/>
          </p:cNvSpPr>
          <p:nvPr>
            <p:ph idx="1"/>
          </p:nvPr>
        </p:nvSpPr>
        <p:spPr>
          <a:xfrm>
            <a:off x="457200" y="1219200"/>
            <a:ext cx="8229600" cy="4937125"/>
          </a:xfrm>
        </p:spPr>
        <p:txBody>
          <a:bodyPr/>
          <a:lstStyle/>
          <a:p>
            <a:pPr>
              <a:lnSpc>
                <a:spcPct val="90000"/>
              </a:lnSpc>
            </a:pPr>
            <a:r>
              <a:rPr lang="en-US" altLang="zh-CN" smtClean="0"/>
              <a:t>SW failures are different from failures of mechanical or electrical systems</a:t>
            </a:r>
          </a:p>
          <a:p>
            <a:pPr>
              <a:lnSpc>
                <a:spcPct val="90000"/>
              </a:lnSpc>
              <a:buFont typeface="Wingdings 3" pitchFamily="18" charset="2"/>
              <a:buNone/>
            </a:pPr>
            <a:endParaRPr lang="en-US" altLang="zh-CN" smtClean="0"/>
          </a:p>
          <a:p>
            <a:pPr lvl="1">
              <a:lnSpc>
                <a:spcPct val="90000"/>
              </a:lnSpc>
            </a:pPr>
            <a:r>
              <a:rPr lang="en-US" altLang="zh-CN" smtClean="0"/>
              <a:t>In software, failures are not due to aging related problems</a:t>
            </a:r>
            <a:br>
              <a:rPr lang="en-US" altLang="zh-CN" smtClean="0"/>
            </a:br>
            <a:endParaRPr lang="en-US" altLang="zh-CN" smtClean="0"/>
          </a:p>
          <a:p>
            <a:pPr lvl="1">
              <a:lnSpc>
                <a:spcPct val="90000"/>
              </a:lnSpc>
            </a:pPr>
            <a:r>
              <a:rPr lang="en-US" altLang="zh-CN" smtClean="0"/>
              <a:t>Failures occur due to bugs or errors that get introduced during development</a:t>
            </a:r>
            <a:br>
              <a:rPr lang="en-US" altLang="zh-CN" smtClean="0"/>
            </a:br>
            <a:endParaRPr lang="en-US" altLang="zh-CN" smtClean="0"/>
          </a:p>
          <a:p>
            <a:pPr lvl="1">
              <a:lnSpc>
                <a:spcPct val="90000"/>
              </a:lnSpc>
            </a:pPr>
            <a:r>
              <a:rPr lang="en-US" altLang="zh-CN" smtClean="0"/>
              <a:t>The bug that causes a failure typically exists from start, only manifests later</a:t>
            </a:r>
          </a:p>
        </p:txBody>
      </p:sp>
    </p:spTree>
    <p:extLst>
      <p:ext uri="{BB962C8B-B14F-4D97-AF65-F5344CB8AC3E}">
        <p14:creationId xmlns:p14="http://schemas.microsoft.com/office/powerpoint/2010/main" val="23765410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fontAlgn="auto">
              <a:spcAft>
                <a:spcPts val="0"/>
              </a:spcAft>
              <a:defRPr/>
            </a:pPr>
            <a:r>
              <a:rPr lang="en-US" smtClean="0">
                <a:solidFill>
                  <a:schemeClr val="tx2">
                    <a:satMod val="200000"/>
                  </a:schemeClr>
                </a:solidFill>
              </a:rPr>
              <a:t>Maintenance</a:t>
            </a:r>
          </a:p>
        </p:txBody>
      </p:sp>
      <p:sp>
        <p:nvSpPr>
          <p:cNvPr id="20483" name="Rectangle 3"/>
          <p:cNvSpPr>
            <a:spLocks noGrp="1" noChangeArrowheads="1"/>
          </p:cNvSpPr>
          <p:nvPr>
            <p:ph idx="1"/>
          </p:nvPr>
        </p:nvSpPr>
        <p:spPr>
          <a:xfrm>
            <a:off x="480429" y="868363"/>
            <a:ext cx="8229600" cy="4937125"/>
          </a:xfrm>
        </p:spPr>
        <p:txBody>
          <a:bodyPr/>
          <a:lstStyle/>
          <a:p>
            <a:r>
              <a:rPr lang="en-US" altLang="zh-CN" sz="2800" dirty="0" smtClean="0"/>
              <a:t>Once SW delivered, it enters maintenance phase</a:t>
            </a:r>
          </a:p>
          <a:p>
            <a:pPr>
              <a:buFont typeface="Wingdings 3" pitchFamily="18" charset="2"/>
              <a:buNone/>
            </a:pPr>
            <a:endParaRPr lang="en-US" altLang="zh-CN" sz="2800" dirty="0" smtClean="0"/>
          </a:p>
          <a:p>
            <a:r>
              <a:rPr lang="en-US" altLang="zh-CN" sz="2800" dirty="0" smtClean="0"/>
              <a:t>Why is maintenance needed for SW when it does not wear with age?</a:t>
            </a:r>
          </a:p>
          <a:p>
            <a:pPr lvl="1"/>
            <a:r>
              <a:rPr lang="en-US" altLang="zh-CN" dirty="0" smtClean="0"/>
              <a:t>Residual errors requiring corrective maintenance</a:t>
            </a:r>
          </a:p>
          <a:p>
            <a:pPr lvl="1"/>
            <a:r>
              <a:rPr lang="en-US" altLang="zh-CN" dirty="0" smtClean="0"/>
              <a:t>Upgrades and environment changes – adaptive maintenance</a:t>
            </a:r>
          </a:p>
          <a:p>
            <a:pPr lvl="1">
              <a:buFont typeface="Wingdings 3" pitchFamily="18" charset="2"/>
              <a:buNone/>
            </a:pPr>
            <a:endParaRPr lang="en-US" altLang="zh-CN" dirty="0" smtClean="0"/>
          </a:p>
          <a:p>
            <a:r>
              <a:rPr lang="en-US" altLang="zh-CN" sz="2800" dirty="0" smtClean="0"/>
              <a:t>Over SW lifetime, maintenance can cost more than the development cost of SW</a:t>
            </a:r>
          </a:p>
        </p:txBody>
      </p:sp>
    </p:spTree>
    <p:extLst>
      <p:ext uri="{BB962C8B-B14F-4D97-AF65-F5344CB8AC3E}">
        <p14:creationId xmlns:p14="http://schemas.microsoft.com/office/powerpoint/2010/main" val="9807318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0483">
                                            <p:txEl>
                                              <p:pRg st="3" end="3"/>
                                            </p:txEl>
                                          </p:spTgt>
                                        </p:tgtEl>
                                        <p:attrNameLst>
                                          <p:attrName>style.visibility</p:attrName>
                                        </p:attrNameLst>
                                      </p:cBhvr>
                                      <p:to>
                                        <p:strVal val="visible"/>
                                      </p:to>
                                    </p:set>
                                    <p:anim calcmode="lin" valueType="num">
                                      <p:cBhvr additive="base">
                                        <p:cTn id="7" dur="500" fill="hold"/>
                                        <p:tgtEl>
                                          <p:spTgt spid="2048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0483">
                                            <p:txEl>
                                              <p:pRg st="4" end="4"/>
                                            </p:txEl>
                                          </p:spTgt>
                                        </p:tgtEl>
                                        <p:attrNameLst>
                                          <p:attrName>style.visibility</p:attrName>
                                        </p:attrNameLst>
                                      </p:cBhvr>
                                      <p:to>
                                        <p:strVal val="visible"/>
                                      </p:to>
                                    </p:set>
                                    <p:anim calcmode="lin" valueType="num">
                                      <p:cBhvr additive="base">
                                        <p:cTn id="11" dur="500" fill="hold"/>
                                        <p:tgtEl>
                                          <p:spTgt spid="2048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048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0483">
                                            <p:txEl>
                                              <p:pRg st="6" end="6"/>
                                            </p:txEl>
                                          </p:spTgt>
                                        </p:tgtEl>
                                        <p:attrNameLst>
                                          <p:attrName>style.visibility</p:attrName>
                                        </p:attrNameLst>
                                      </p:cBhvr>
                                      <p:to>
                                        <p:strVal val="visible"/>
                                      </p:to>
                                    </p:set>
                                    <p:anim calcmode="lin" valueType="num">
                                      <p:cBhvr additive="base">
                                        <p:cTn id="15" dur="500" fill="hold"/>
                                        <p:tgtEl>
                                          <p:spTgt spid="20483">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048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902" y="179388"/>
            <a:ext cx="9144000" cy="688975"/>
          </a:xfrm>
        </p:spPr>
        <p:txBody>
          <a:bodyPr/>
          <a:lstStyle/>
          <a:p>
            <a:pPr fontAlgn="auto">
              <a:spcAft>
                <a:spcPts val="0"/>
              </a:spcAft>
              <a:defRPr/>
            </a:pPr>
            <a:r>
              <a:rPr lang="en-US" smtClean="0">
                <a:solidFill>
                  <a:schemeClr val="tx2">
                    <a:satMod val="200000"/>
                  </a:schemeClr>
                </a:solidFill>
              </a:rPr>
              <a:t>What is Software Engineering?</a:t>
            </a:r>
          </a:p>
        </p:txBody>
      </p:sp>
      <p:sp>
        <p:nvSpPr>
          <p:cNvPr id="23555" name="Rectangle 3"/>
          <p:cNvSpPr>
            <a:spLocks noGrp="1" noChangeArrowheads="1"/>
          </p:cNvSpPr>
          <p:nvPr>
            <p:ph idx="1"/>
          </p:nvPr>
        </p:nvSpPr>
        <p:spPr>
          <a:xfrm>
            <a:off x="457200" y="1066862"/>
            <a:ext cx="8382000" cy="4389437"/>
          </a:xfrm>
        </p:spPr>
        <p:txBody>
          <a:bodyPr/>
          <a:lstStyle/>
          <a:p>
            <a:r>
              <a:rPr lang="en-US" altLang="zh-CN" smtClean="0"/>
              <a:t>Problem domain discussed before, now we discuss the area of SE</a:t>
            </a:r>
            <a:br>
              <a:rPr lang="en-US" altLang="zh-CN" smtClean="0"/>
            </a:br>
            <a:endParaRPr lang="en-US" altLang="zh-CN" smtClean="0"/>
          </a:p>
          <a:p>
            <a:r>
              <a:rPr lang="en-US" altLang="zh-CN" b="1" smtClean="0"/>
              <a:t>SE (IEEE): systematic approach to development [….] of software</a:t>
            </a:r>
            <a:br>
              <a:rPr lang="en-US" altLang="zh-CN" b="1" smtClean="0"/>
            </a:br>
            <a:endParaRPr lang="en-US" altLang="zh-CN" b="1" smtClean="0"/>
          </a:p>
          <a:p>
            <a:r>
              <a:rPr lang="en-US" altLang="zh-CN" smtClean="0"/>
              <a:t>Systematic approach: methodologies and practices that can be used to solve a problem from problem domain</a:t>
            </a:r>
          </a:p>
        </p:txBody>
      </p:sp>
      <p:sp>
        <p:nvSpPr>
          <p:cNvPr id="23557" name="Slide Number Placeholder 5"/>
          <p:cNvSpPr>
            <a:spLocks noGrp="1"/>
          </p:cNvSpPr>
          <p:nvPr>
            <p:ph type="sldNum" sz="quarter" idx="4294967295"/>
          </p:nvPr>
        </p:nvSpPr>
        <p:spPr bwMode="auto">
          <a:xfrm>
            <a:off x="8610600" y="6416675"/>
            <a:ext cx="457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Corbel" pitchFamily="34" charset="0"/>
              </a:defRPr>
            </a:lvl1pPr>
            <a:lvl2pPr marL="742950" indent="-285750">
              <a:defRPr>
                <a:solidFill>
                  <a:schemeClr val="tx1"/>
                </a:solidFill>
                <a:latin typeface="Corbel" pitchFamily="34" charset="0"/>
              </a:defRPr>
            </a:lvl2pPr>
            <a:lvl3pPr marL="1143000" indent="-228600">
              <a:defRPr>
                <a:solidFill>
                  <a:schemeClr val="tx1"/>
                </a:solidFill>
                <a:latin typeface="Corbel" pitchFamily="34" charset="0"/>
              </a:defRPr>
            </a:lvl3pPr>
            <a:lvl4pPr marL="1600200" indent="-228600">
              <a:defRPr>
                <a:solidFill>
                  <a:schemeClr val="tx1"/>
                </a:solidFill>
                <a:latin typeface="Corbel" pitchFamily="34" charset="0"/>
              </a:defRPr>
            </a:lvl4pPr>
            <a:lvl5pPr marL="2057400" indent="-228600">
              <a:defRPr>
                <a:solidFill>
                  <a:schemeClr val="tx1"/>
                </a:solidFill>
                <a:latin typeface="Corbel" pitchFamily="34" charset="0"/>
              </a:defRPr>
            </a:lvl5pPr>
            <a:lvl6pPr marL="2514600" indent="-228600" fontAlgn="base">
              <a:spcBef>
                <a:spcPct val="0"/>
              </a:spcBef>
              <a:spcAft>
                <a:spcPct val="0"/>
              </a:spcAft>
              <a:defRPr>
                <a:solidFill>
                  <a:schemeClr val="tx1"/>
                </a:solidFill>
                <a:latin typeface="Corbel" pitchFamily="34" charset="0"/>
              </a:defRPr>
            </a:lvl6pPr>
            <a:lvl7pPr marL="2971800" indent="-228600" fontAlgn="base">
              <a:spcBef>
                <a:spcPct val="0"/>
              </a:spcBef>
              <a:spcAft>
                <a:spcPct val="0"/>
              </a:spcAft>
              <a:defRPr>
                <a:solidFill>
                  <a:schemeClr val="tx1"/>
                </a:solidFill>
                <a:latin typeface="Corbel" pitchFamily="34" charset="0"/>
              </a:defRPr>
            </a:lvl7pPr>
            <a:lvl8pPr marL="3429000" indent="-228600" fontAlgn="base">
              <a:spcBef>
                <a:spcPct val="0"/>
              </a:spcBef>
              <a:spcAft>
                <a:spcPct val="0"/>
              </a:spcAft>
              <a:defRPr>
                <a:solidFill>
                  <a:schemeClr val="tx1"/>
                </a:solidFill>
                <a:latin typeface="Corbel" pitchFamily="34" charset="0"/>
              </a:defRPr>
            </a:lvl8pPr>
            <a:lvl9pPr marL="3886200" indent="-228600" fontAlgn="base">
              <a:spcBef>
                <a:spcPct val="0"/>
              </a:spcBef>
              <a:spcAft>
                <a:spcPct val="0"/>
              </a:spcAft>
              <a:defRPr>
                <a:solidFill>
                  <a:schemeClr val="tx1"/>
                </a:solidFill>
                <a:latin typeface="Corbel" pitchFamily="34" charset="0"/>
              </a:defRPr>
            </a:lvl9pPr>
          </a:lstStyle>
          <a:p>
            <a:fld id="{CD89A119-C484-475F-9404-0B388D445334}" type="slidenum">
              <a:rPr lang="en-US" altLang="zh-CN">
                <a:solidFill>
                  <a:schemeClr val="tx2"/>
                </a:solidFill>
              </a:rPr>
              <a:pPr/>
              <a:t>26</a:t>
            </a:fld>
            <a:endParaRPr lang="en-US" altLang="zh-CN">
              <a:solidFill>
                <a:schemeClr val="tx2"/>
              </a:solidFill>
            </a:endParaRPr>
          </a:p>
        </p:txBody>
      </p:sp>
    </p:spTree>
    <p:extLst>
      <p:ext uri="{BB962C8B-B14F-4D97-AF65-F5344CB8AC3E}">
        <p14:creationId xmlns:p14="http://schemas.microsoft.com/office/powerpoint/2010/main" val="37846944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63" y="179388"/>
            <a:ext cx="9134237" cy="688975"/>
          </a:xfrm>
        </p:spPr>
        <p:txBody>
          <a:bodyPr/>
          <a:lstStyle/>
          <a:p>
            <a:r>
              <a:rPr lang="en-US" sz="3600" dirty="0" smtClean="0"/>
              <a:t>What </a:t>
            </a:r>
            <a:r>
              <a:rPr lang="en-US" altLang="zh-CN" sz="3600" dirty="0" smtClean="0"/>
              <a:t>is SE</a:t>
            </a:r>
            <a:r>
              <a:rPr lang="en-US" sz="3600" dirty="0" smtClean="0"/>
              <a:t>?</a:t>
            </a:r>
            <a:endParaRPr lang="en-US" sz="3600" dirty="0"/>
          </a:p>
        </p:txBody>
      </p:sp>
      <p:pic>
        <p:nvPicPr>
          <p:cNvPr id="6" name="Content Placeholder 5"/>
          <p:cNvPicPr>
            <a:picLocks noGrp="1" noChangeAspect="1"/>
          </p:cNvPicPr>
          <p:nvPr>
            <p:ph idx="1"/>
          </p:nvPr>
        </p:nvPicPr>
        <p:blipFill>
          <a:blip r:embed="rId3"/>
          <a:srcRect t="10052" b="10052"/>
          <a:stretch>
            <a:fillRect/>
          </a:stretch>
        </p:blipFill>
        <p:spPr>
          <a:xfrm>
            <a:off x="9763" y="3124208"/>
            <a:ext cx="1895307" cy="1166652"/>
          </a:xfrm>
        </p:spPr>
      </p:pic>
      <p:sp>
        <p:nvSpPr>
          <p:cNvPr id="4" name="Rectangle 3"/>
          <p:cNvSpPr/>
          <p:nvPr/>
        </p:nvSpPr>
        <p:spPr>
          <a:xfrm>
            <a:off x="1905070" y="1752644"/>
            <a:ext cx="5562514" cy="3847207"/>
          </a:xfrm>
          <a:prstGeom prst="rect">
            <a:avLst/>
          </a:prstGeom>
          <a:solidFill>
            <a:schemeClr val="accent2">
              <a:lumMod val="40000"/>
              <a:lumOff val="60000"/>
            </a:schemeClr>
          </a:solidFill>
          <a:ln>
            <a:solidFill>
              <a:schemeClr val="tx1"/>
            </a:solidFill>
          </a:ln>
        </p:spPr>
        <p:txBody>
          <a:bodyPr wrap="square">
            <a:spAutoFit/>
          </a:bodyPr>
          <a:lstStyle/>
          <a:p>
            <a:r>
              <a:rPr lang="en-US" sz="2000" dirty="0" smtClean="0"/>
              <a:t>The </a:t>
            </a:r>
            <a:r>
              <a:rPr lang="en-US" sz="2000" dirty="0"/>
              <a:t>SWEBOK Knowledge Areas (KAs)</a:t>
            </a:r>
          </a:p>
          <a:p>
            <a:r>
              <a:rPr lang="en-US" sz="2000" dirty="0"/>
              <a:t> </a:t>
            </a:r>
          </a:p>
          <a:p>
            <a:r>
              <a:rPr lang="en-US" sz="2000" dirty="0"/>
              <a:t>  Software requirements</a:t>
            </a:r>
          </a:p>
          <a:p>
            <a:r>
              <a:rPr lang="de-DE" sz="2000" dirty="0"/>
              <a:t>  Software design</a:t>
            </a:r>
          </a:p>
          <a:p>
            <a:r>
              <a:rPr lang="en-US" sz="2000" dirty="0"/>
              <a:t>  Software construction</a:t>
            </a:r>
          </a:p>
          <a:p>
            <a:r>
              <a:rPr lang="pl-PL" sz="2000" dirty="0"/>
              <a:t>  Software </a:t>
            </a:r>
            <a:r>
              <a:rPr lang="pl-PL" sz="2000" dirty="0" err="1"/>
              <a:t>testing</a:t>
            </a:r>
            <a:endParaRPr lang="pl-PL" sz="2000" dirty="0"/>
          </a:p>
          <a:p>
            <a:r>
              <a:rPr lang="en-US" sz="2000" dirty="0"/>
              <a:t>  Software maintenance</a:t>
            </a:r>
          </a:p>
          <a:p>
            <a:r>
              <a:rPr lang="en-US" sz="2000" dirty="0"/>
              <a:t>  Software configuration management</a:t>
            </a:r>
          </a:p>
          <a:p>
            <a:r>
              <a:rPr lang="nl-NL" sz="2000" dirty="0"/>
              <a:t>  Software engineering management</a:t>
            </a:r>
          </a:p>
          <a:p>
            <a:r>
              <a:rPr lang="nl-NL" sz="2000" dirty="0"/>
              <a:t>  Software engineering </a:t>
            </a:r>
            <a:r>
              <a:rPr lang="nl-NL" sz="2000" dirty="0" err="1"/>
              <a:t>process</a:t>
            </a:r>
            <a:endParaRPr lang="nl-NL" sz="2000" dirty="0"/>
          </a:p>
          <a:p>
            <a:r>
              <a:rPr lang="en-US" sz="2000" dirty="0"/>
              <a:t>  Software engineering tools and methods</a:t>
            </a:r>
          </a:p>
          <a:p>
            <a:r>
              <a:rPr lang="en-US" sz="2000" dirty="0"/>
              <a:t>  Software quality</a:t>
            </a:r>
            <a:r>
              <a:rPr lang="en-US" dirty="0"/>
              <a:t>	</a:t>
            </a:r>
          </a:p>
        </p:txBody>
      </p:sp>
      <p:sp>
        <p:nvSpPr>
          <p:cNvPr id="5" name="Rectangle 4"/>
          <p:cNvSpPr/>
          <p:nvPr/>
        </p:nvSpPr>
        <p:spPr>
          <a:xfrm>
            <a:off x="2286060" y="5878729"/>
            <a:ext cx="4572000" cy="646331"/>
          </a:xfrm>
          <a:prstGeom prst="rect">
            <a:avLst/>
          </a:prstGeom>
        </p:spPr>
        <p:txBody>
          <a:bodyPr>
            <a:spAutoFit/>
          </a:bodyPr>
          <a:lstStyle/>
          <a:p>
            <a:r>
              <a:rPr lang="pl-PL" sz="1800" dirty="0"/>
              <a:t>http://</a:t>
            </a:r>
            <a:r>
              <a:rPr lang="pl-PL" sz="1800" dirty="0" err="1"/>
              <a:t>www.computer.org</a:t>
            </a:r>
            <a:r>
              <a:rPr lang="pl-PL" sz="1800" dirty="0"/>
              <a:t>/portal/web/</a:t>
            </a:r>
            <a:r>
              <a:rPr lang="pl-PL" sz="1800" dirty="0" err="1"/>
              <a:t>swebok</a:t>
            </a:r>
            <a:r>
              <a:rPr lang="pl-PL" sz="1800" dirty="0"/>
              <a:t>/</a:t>
            </a:r>
            <a:r>
              <a:rPr lang="pl-PL" sz="1800" dirty="0" err="1"/>
              <a:t>html</a:t>
            </a:r>
            <a:r>
              <a:rPr lang="pl-PL" sz="1800" dirty="0"/>
              <a:t>/ch1</a:t>
            </a:r>
            <a:endParaRPr lang="en-US" sz="1800" dirty="0"/>
          </a:p>
        </p:txBody>
      </p:sp>
    </p:spTree>
    <p:extLst>
      <p:ext uri="{BB962C8B-B14F-4D97-AF65-F5344CB8AC3E}">
        <p14:creationId xmlns:p14="http://schemas.microsoft.com/office/powerpoint/2010/main" val="11840778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fontAlgn="auto">
              <a:spcAft>
                <a:spcPts val="0"/>
              </a:spcAft>
              <a:defRPr/>
            </a:pPr>
            <a:r>
              <a:rPr lang="en-US" smtClean="0">
                <a:solidFill>
                  <a:schemeClr val="tx2">
                    <a:satMod val="200000"/>
                  </a:schemeClr>
                </a:solidFill>
              </a:rPr>
              <a:t>Basic Problem</a:t>
            </a:r>
          </a:p>
        </p:txBody>
      </p:sp>
      <p:pic>
        <p:nvPicPr>
          <p:cNvPr id="24579" name="Picture 5" descr="Fig1-2"/>
          <p:cNvPicPr>
            <a:picLocks noGrp="1" noChangeAspect="1" noChangeArrowheads="1"/>
          </p:cNvPicPr>
          <p:nvPr>
            <p:ph idx="1"/>
          </p:nvPr>
        </p:nvPicPr>
        <p:blipFill>
          <a:blip r:embed="rId3" cstate="email">
            <a:extLst>
              <a:ext uri="{28A0092B-C50C-407E-A947-70E740481C1C}">
                <a14:useLocalDpi xmlns:a14="http://schemas.microsoft.com/office/drawing/2010/main" val="0"/>
              </a:ext>
            </a:extLst>
          </a:blip>
          <a:srcRect/>
          <a:stretch>
            <a:fillRect/>
          </a:stretch>
        </p:blipFill>
        <p:spPr>
          <a:xfrm>
            <a:off x="914400" y="1905000"/>
            <a:ext cx="7194550" cy="4114800"/>
          </a:xfrm>
        </p:spPr>
      </p:pic>
      <p:sp>
        <p:nvSpPr>
          <p:cNvPr id="24580" name="Footer Placeholder 4"/>
          <p:cNvSpPr>
            <a:spLocks noGrp="1"/>
          </p:cNvSpPr>
          <p:nvPr>
            <p:ph type="ftr" sz="quarter" idx="4294967295"/>
          </p:nvPr>
        </p:nvSpPr>
        <p:spPr bwMode="auto">
          <a:xfrm>
            <a:off x="914400" y="6416675"/>
            <a:ext cx="5562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Corbel" pitchFamily="34" charset="0"/>
              </a:defRPr>
            </a:lvl1pPr>
            <a:lvl2pPr marL="742950" indent="-285750">
              <a:defRPr>
                <a:solidFill>
                  <a:schemeClr val="tx1"/>
                </a:solidFill>
                <a:latin typeface="Corbel" pitchFamily="34" charset="0"/>
              </a:defRPr>
            </a:lvl2pPr>
            <a:lvl3pPr marL="1143000" indent="-228600">
              <a:defRPr>
                <a:solidFill>
                  <a:schemeClr val="tx1"/>
                </a:solidFill>
                <a:latin typeface="Corbel" pitchFamily="34" charset="0"/>
              </a:defRPr>
            </a:lvl3pPr>
            <a:lvl4pPr marL="1600200" indent="-228600">
              <a:defRPr>
                <a:solidFill>
                  <a:schemeClr val="tx1"/>
                </a:solidFill>
                <a:latin typeface="Corbel" pitchFamily="34" charset="0"/>
              </a:defRPr>
            </a:lvl4pPr>
            <a:lvl5pPr marL="2057400" indent="-228600">
              <a:defRPr>
                <a:solidFill>
                  <a:schemeClr val="tx1"/>
                </a:solidFill>
                <a:latin typeface="Corbel" pitchFamily="34" charset="0"/>
              </a:defRPr>
            </a:lvl5pPr>
            <a:lvl6pPr marL="2514600" indent="-228600" fontAlgn="base">
              <a:spcBef>
                <a:spcPct val="0"/>
              </a:spcBef>
              <a:spcAft>
                <a:spcPct val="0"/>
              </a:spcAft>
              <a:defRPr>
                <a:solidFill>
                  <a:schemeClr val="tx1"/>
                </a:solidFill>
                <a:latin typeface="Corbel" pitchFamily="34" charset="0"/>
              </a:defRPr>
            </a:lvl6pPr>
            <a:lvl7pPr marL="2971800" indent="-228600" fontAlgn="base">
              <a:spcBef>
                <a:spcPct val="0"/>
              </a:spcBef>
              <a:spcAft>
                <a:spcPct val="0"/>
              </a:spcAft>
              <a:defRPr>
                <a:solidFill>
                  <a:schemeClr val="tx1"/>
                </a:solidFill>
                <a:latin typeface="Corbel" pitchFamily="34" charset="0"/>
              </a:defRPr>
            </a:lvl7pPr>
            <a:lvl8pPr marL="3429000" indent="-228600" fontAlgn="base">
              <a:spcBef>
                <a:spcPct val="0"/>
              </a:spcBef>
              <a:spcAft>
                <a:spcPct val="0"/>
              </a:spcAft>
              <a:defRPr>
                <a:solidFill>
                  <a:schemeClr val="tx1"/>
                </a:solidFill>
                <a:latin typeface="Corbel" pitchFamily="34" charset="0"/>
              </a:defRPr>
            </a:lvl8pPr>
            <a:lvl9pPr marL="3886200" indent="-228600" fontAlgn="base">
              <a:spcBef>
                <a:spcPct val="0"/>
              </a:spcBef>
              <a:spcAft>
                <a:spcPct val="0"/>
              </a:spcAft>
              <a:defRPr>
                <a:solidFill>
                  <a:schemeClr val="tx1"/>
                </a:solidFill>
                <a:latin typeface="Corbel" pitchFamily="34" charset="0"/>
              </a:defRPr>
            </a:lvl9pPr>
          </a:lstStyle>
          <a:p>
            <a:r>
              <a:rPr lang="en-CA">
                <a:solidFill>
                  <a:schemeClr val="tx2"/>
                </a:solidFill>
              </a:rPr>
              <a:t>CS3130 SOFTWARE  ENGINEERING – Summer 2011</a:t>
            </a:r>
            <a:endParaRPr lang="en-US" altLang="zh-CN">
              <a:solidFill>
                <a:schemeClr val="tx2"/>
              </a:solidFill>
            </a:endParaRPr>
          </a:p>
        </p:txBody>
      </p:sp>
      <p:sp>
        <p:nvSpPr>
          <p:cNvPr id="24581" name="Slide Number Placeholder 5"/>
          <p:cNvSpPr>
            <a:spLocks noGrp="1"/>
          </p:cNvSpPr>
          <p:nvPr>
            <p:ph type="sldNum" sz="quarter" idx="4294967295"/>
          </p:nvPr>
        </p:nvSpPr>
        <p:spPr bwMode="auto">
          <a:xfrm>
            <a:off x="8610600" y="6416675"/>
            <a:ext cx="457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Corbel" pitchFamily="34" charset="0"/>
              </a:defRPr>
            </a:lvl1pPr>
            <a:lvl2pPr marL="742950" indent="-285750">
              <a:defRPr>
                <a:solidFill>
                  <a:schemeClr val="tx1"/>
                </a:solidFill>
                <a:latin typeface="Corbel" pitchFamily="34" charset="0"/>
              </a:defRPr>
            </a:lvl2pPr>
            <a:lvl3pPr marL="1143000" indent="-228600">
              <a:defRPr>
                <a:solidFill>
                  <a:schemeClr val="tx1"/>
                </a:solidFill>
                <a:latin typeface="Corbel" pitchFamily="34" charset="0"/>
              </a:defRPr>
            </a:lvl3pPr>
            <a:lvl4pPr marL="1600200" indent="-228600">
              <a:defRPr>
                <a:solidFill>
                  <a:schemeClr val="tx1"/>
                </a:solidFill>
                <a:latin typeface="Corbel" pitchFamily="34" charset="0"/>
              </a:defRPr>
            </a:lvl4pPr>
            <a:lvl5pPr marL="2057400" indent="-228600">
              <a:defRPr>
                <a:solidFill>
                  <a:schemeClr val="tx1"/>
                </a:solidFill>
                <a:latin typeface="Corbel" pitchFamily="34" charset="0"/>
              </a:defRPr>
            </a:lvl5pPr>
            <a:lvl6pPr marL="2514600" indent="-228600" fontAlgn="base">
              <a:spcBef>
                <a:spcPct val="0"/>
              </a:spcBef>
              <a:spcAft>
                <a:spcPct val="0"/>
              </a:spcAft>
              <a:defRPr>
                <a:solidFill>
                  <a:schemeClr val="tx1"/>
                </a:solidFill>
                <a:latin typeface="Corbel" pitchFamily="34" charset="0"/>
              </a:defRPr>
            </a:lvl6pPr>
            <a:lvl7pPr marL="2971800" indent="-228600" fontAlgn="base">
              <a:spcBef>
                <a:spcPct val="0"/>
              </a:spcBef>
              <a:spcAft>
                <a:spcPct val="0"/>
              </a:spcAft>
              <a:defRPr>
                <a:solidFill>
                  <a:schemeClr val="tx1"/>
                </a:solidFill>
                <a:latin typeface="Corbel" pitchFamily="34" charset="0"/>
              </a:defRPr>
            </a:lvl7pPr>
            <a:lvl8pPr marL="3429000" indent="-228600" fontAlgn="base">
              <a:spcBef>
                <a:spcPct val="0"/>
              </a:spcBef>
              <a:spcAft>
                <a:spcPct val="0"/>
              </a:spcAft>
              <a:defRPr>
                <a:solidFill>
                  <a:schemeClr val="tx1"/>
                </a:solidFill>
                <a:latin typeface="Corbel" pitchFamily="34" charset="0"/>
              </a:defRPr>
            </a:lvl8pPr>
            <a:lvl9pPr marL="3886200" indent="-228600" fontAlgn="base">
              <a:spcBef>
                <a:spcPct val="0"/>
              </a:spcBef>
              <a:spcAft>
                <a:spcPct val="0"/>
              </a:spcAft>
              <a:defRPr>
                <a:solidFill>
                  <a:schemeClr val="tx1"/>
                </a:solidFill>
                <a:latin typeface="Corbel" pitchFamily="34" charset="0"/>
              </a:defRPr>
            </a:lvl9pPr>
          </a:lstStyle>
          <a:p>
            <a:fld id="{4525E363-DFEB-42B8-9F02-DBE56FEC5183}" type="slidenum">
              <a:rPr lang="en-US" altLang="zh-CN">
                <a:solidFill>
                  <a:schemeClr val="tx2"/>
                </a:solidFill>
              </a:rPr>
              <a:pPr/>
              <a:t>28</a:t>
            </a:fld>
            <a:endParaRPr lang="en-US" altLang="zh-CN">
              <a:solidFill>
                <a:schemeClr val="tx2"/>
              </a:solidFill>
            </a:endParaRPr>
          </a:p>
        </p:txBody>
      </p:sp>
    </p:spTree>
    <p:extLst>
      <p:ext uri="{BB962C8B-B14F-4D97-AF65-F5344CB8AC3E}">
        <p14:creationId xmlns:p14="http://schemas.microsoft.com/office/powerpoint/2010/main" val="25977908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title"/>
          </p:nvPr>
        </p:nvSpPr>
        <p:spPr/>
        <p:txBody>
          <a:bodyPr/>
          <a:lstStyle/>
          <a:p>
            <a:pPr eaLnBrk="1" hangingPunct="1"/>
            <a:r>
              <a:rPr lang="en-US" altLang="zh-CN" smtClean="0">
                <a:ea typeface="宋体" charset="-122"/>
              </a:rPr>
              <a:t>The Role of Software Engg. (1)</a:t>
            </a:r>
          </a:p>
        </p:txBody>
      </p:sp>
      <p:sp>
        <p:nvSpPr>
          <p:cNvPr id="14339" name="Cloud"/>
          <p:cNvSpPr>
            <a:spLocks noChangeAspect="1" noEditPoints="1" noChangeArrowheads="1"/>
          </p:cNvSpPr>
          <p:nvPr/>
        </p:nvSpPr>
        <p:spPr bwMode="auto">
          <a:xfrm>
            <a:off x="6627813" y="3117850"/>
            <a:ext cx="1930400" cy="129381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0"/>
                </a:cubicBezTo>
                <a:cubicBezTo>
                  <a:pt x="475" y="16325"/>
                  <a:pt x="1451" y="17650"/>
                  <a:pt x="2655" y="17650"/>
                </a:cubicBezTo>
                <a:cubicBezTo>
                  <a:pt x="2739" y="17649"/>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lnTo>
                  <a:pt x="1949" y="7180"/>
                </a:ln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53882" dir="2700000" algn="ctr" rotWithShape="0">
              <a:srgbClr val="808080"/>
            </a:outerShdw>
          </a:effectLst>
        </p:spPr>
        <p:txBody>
          <a:bodyPr tIns="457200" bIns="320040"/>
          <a:lstStyle/>
          <a:p>
            <a:endParaRPr lang="zh-CN" altLang="en-US"/>
          </a:p>
        </p:txBody>
      </p:sp>
      <p:pic>
        <p:nvPicPr>
          <p:cNvPr id="14340" name="Picture 669" descr="MCj04119700000[1]"/>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738438" y="2144713"/>
            <a:ext cx="4595812" cy="3227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1" name="Cloud"/>
          <p:cNvSpPr>
            <a:spLocks noChangeAspect="1" noEditPoints="1" noChangeArrowheads="1"/>
          </p:cNvSpPr>
          <p:nvPr/>
        </p:nvSpPr>
        <p:spPr bwMode="auto">
          <a:xfrm>
            <a:off x="161925" y="3390900"/>
            <a:ext cx="3108325" cy="20828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0"/>
                </a:cubicBezTo>
                <a:cubicBezTo>
                  <a:pt x="475" y="16325"/>
                  <a:pt x="1451" y="17650"/>
                  <a:pt x="2655" y="17650"/>
                </a:cubicBezTo>
                <a:cubicBezTo>
                  <a:pt x="2739" y="17649"/>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lnTo>
                  <a:pt x="1949" y="7180"/>
                </a:ln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53882" dir="2700000" algn="ctr" rotWithShape="0">
              <a:srgbClr val="808080"/>
            </a:outerShdw>
          </a:effectLst>
        </p:spPr>
        <p:txBody>
          <a:bodyPr tIns="457200" bIns="320040"/>
          <a:lstStyle/>
          <a:p>
            <a:pPr algn="ctr" eaLnBrk="0" hangingPunct="0"/>
            <a:r>
              <a:rPr lang="en-US" altLang="zh-CN" sz="1800">
                <a:ea typeface="宋体" charset="-122"/>
              </a:rPr>
              <a:t>Customer</a:t>
            </a:r>
          </a:p>
        </p:txBody>
      </p:sp>
      <p:sp>
        <p:nvSpPr>
          <p:cNvPr id="14342" name="WordArt 671"/>
          <p:cNvSpPr>
            <a:spLocks noChangeAspect="1" noChangeArrowheads="1" noChangeShapeType="1" noTextEdit="1"/>
          </p:cNvSpPr>
          <p:nvPr/>
        </p:nvSpPr>
        <p:spPr bwMode="auto">
          <a:xfrm rot="-734604">
            <a:off x="3387725" y="4216400"/>
            <a:ext cx="3113088" cy="568325"/>
          </a:xfrm>
          <a:prstGeom prst="rect">
            <a:avLst/>
          </a:prstGeom>
        </p:spPr>
        <p:txBody>
          <a:bodyPr wrap="none" fromWordArt="1">
            <a:prstTxWarp prst="textCascadeUp">
              <a:avLst>
                <a:gd name="adj" fmla="val 28569"/>
              </a:avLst>
            </a:prstTxWarp>
          </a:bodyPr>
          <a:lstStyle/>
          <a:p>
            <a:pPr algn="ctr"/>
            <a:r>
              <a:rPr lang="en-US" altLang="zh-CN" sz="1800" kern="10">
                <a:ln w="9525">
                  <a:solidFill>
                    <a:srgbClr val="000000"/>
                  </a:solidFill>
                  <a:round/>
                  <a:headEnd/>
                  <a:tailEnd/>
                </a:ln>
                <a:solidFill>
                  <a:srgbClr val="000000"/>
                </a:solidFill>
                <a:latin typeface="Arial Black"/>
              </a:rPr>
              <a:t>Software Engineering</a:t>
            </a:r>
            <a:endParaRPr lang="zh-CN" altLang="en-US" sz="1800" kern="10">
              <a:ln w="9525">
                <a:solidFill>
                  <a:srgbClr val="000000"/>
                </a:solidFill>
                <a:round/>
                <a:headEnd/>
                <a:tailEnd/>
              </a:ln>
              <a:solidFill>
                <a:srgbClr val="000000"/>
              </a:solidFill>
              <a:latin typeface="Arial Black"/>
            </a:endParaRPr>
          </a:p>
        </p:txBody>
      </p:sp>
      <p:sp>
        <p:nvSpPr>
          <p:cNvPr id="14343" name="Text Box 672"/>
          <p:cNvSpPr txBox="1">
            <a:spLocks noChangeArrowheads="1"/>
          </p:cNvSpPr>
          <p:nvPr/>
        </p:nvSpPr>
        <p:spPr bwMode="auto">
          <a:xfrm>
            <a:off x="7094538" y="4443413"/>
            <a:ext cx="13779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4" tIns="0" rIns="9144" bIns="0">
            <a:spAutoFit/>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ctr" eaLnBrk="1" hangingPunct="1"/>
            <a:r>
              <a:rPr lang="en-US" altLang="zh-CN" sz="1800">
                <a:ea typeface="宋体" charset="-122"/>
              </a:rPr>
              <a:t>Programmer</a:t>
            </a:r>
          </a:p>
        </p:txBody>
      </p:sp>
      <p:sp>
        <p:nvSpPr>
          <p:cNvPr id="14344" name="TextBox 1"/>
          <p:cNvSpPr txBox="1">
            <a:spLocks noChangeArrowheads="1"/>
          </p:cNvSpPr>
          <p:nvPr/>
        </p:nvSpPr>
        <p:spPr bwMode="auto">
          <a:xfrm>
            <a:off x="501650" y="1584325"/>
            <a:ext cx="71278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eaLnBrk="1" hangingPunct="1"/>
            <a:r>
              <a:rPr lang="en-US" altLang="zh-CN" sz="1800">
                <a:ea typeface="宋体" charset="-122"/>
              </a:rPr>
              <a:t>A bridge from customer needs to programming implementation</a:t>
            </a:r>
          </a:p>
        </p:txBody>
      </p:sp>
      <p:sp>
        <p:nvSpPr>
          <p:cNvPr id="14345" name="TextBox 10"/>
          <p:cNvSpPr txBox="1">
            <a:spLocks noChangeArrowheads="1"/>
          </p:cNvSpPr>
          <p:nvPr/>
        </p:nvSpPr>
        <p:spPr bwMode="auto">
          <a:xfrm>
            <a:off x="2667050" y="5381833"/>
            <a:ext cx="6330950" cy="97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eaLnBrk="1" hangingPunct="1"/>
            <a:r>
              <a:rPr lang="en-US" altLang="zh-CN" u="sng">
                <a:ea typeface="宋体" charset="-122"/>
              </a:rPr>
              <a:t>First law of software engineering</a:t>
            </a:r>
            <a:endParaRPr lang="en-US" altLang="zh-CN" sz="1800" u="sng">
              <a:ea typeface="宋体" charset="-122"/>
            </a:endParaRPr>
          </a:p>
          <a:p>
            <a:pPr eaLnBrk="1" hangingPunct="1"/>
            <a:r>
              <a:rPr lang="en-US" altLang="zh-CN" sz="1800">
                <a:ea typeface="宋体" charset="-122"/>
              </a:rPr>
              <a:t>Software engineer is willing to learn the problem domain</a:t>
            </a:r>
          </a:p>
          <a:p>
            <a:pPr eaLnBrk="1" hangingPunct="1"/>
            <a:r>
              <a:rPr lang="en-US" altLang="zh-CN" sz="1600">
                <a:ea typeface="宋体" charset="-122"/>
              </a:rPr>
              <a:t>(problem cannot be solved without understanding it first)</a:t>
            </a:r>
          </a:p>
        </p:txBody>
      </p:sp>
      <p:sp>
        <p:nvSpPr>
          <p:cNvPr id="14346" name="Slide Number Placeholder 2"/>
          <p:cNvSpPr>
            <a:spLocks noGrp="1"/>
          </p:cNvSpPr>
          <p:nvPr>
            <p:ph type="sldNum" sz="quarter" idx="4294967295"/>
          </p:nvPr>
        </p:nvSpPr>
        <p:spPr>
          <a:xfrm>
            <a:off x="8674100" y="6392863"/>
            <a:ext cx="469900" cy="357187"/>
          </a:xfrm>
          <a:prstGeom prst="rect">
            <a:avLst/>
          </a:prstGeom>
          <a:noFill/>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eaLnBrk="1" hangingPunct="1"/>
            <a:fld id="{D22C1AB5-1DE5-4F4E-8B59-91930808A560}" type="slidenum">
              <a:rPr lang="en-US" altLang="zh-CN" sz="1400" b="0">
                <a:latin typeface="Times New Roman" pitchFamily="18" charset="0"/>
              </a:rPr>
              <a:pPr eaLnBrk="1" hangingPunct="1"/>
              <a:t>29</a:t>
            </a:fld>
            <a:endParaRPr lang="en-US" altLang="zh-CN" sz="1400" b="0">
              <a:latin typeface="Times New Roman" pitchFamily="18" charset="0"/>
            </a:endParaRPr>
          </a:p>
        </p:txBody>
      </p:sp>
    </p:spTree>
    <p:extLst>
      <p:ext uri="{BB962C8B-B14F-4D97-AF65-F5344CB8AC3E}">
        <p14:creationId xmlns:p14="http://schemas.microsoft.com/office/powerpoint/2010/main" val="4075748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zh-CN" dirty="0" smtClean="0">
                <a:ea typeface="ＭＳ Ｐゴシック" panose="020B0600070205080204" pitchFamily="34" charset="-128"/>
              </a:rPr>
              <a:t>Course Overview</a:t>
            </a:r>
          </a:p>
        </p:txBody>
      </p:sp>
      <p:sp>
        <p:nvSpPr>
          <p:cNvPr id="16387" name="Rectangle 3"/>
          <p:cNvSpPr>
            <a:spLocks noGrp="1" noChangeArrowheads="1"/>
          </p:cNvSpPr>
          <p:nvPr>
            <p:ph idx="1"/>
          </p:nvPr>
        </p:nvSpPr>
        <p:spPr>
          <a:xfrm>
            <a:off x="611188" y="1068388"/>
            <a:ext cx="7519987" cy="5408612"/>
          </a:xfrm>
        </p:spPr>
        <p:txBody>
          <a:bodyPr/>
          <a:lstStyle/>
          <a:p>
            <a:pPr eaLnBrk="1" hangingPunct="1">
              <a:spcAft>
                <a:spcPts val="600"/>
              </a:spcAft>
            </a:pPr>
            <a:r>
              <a:rPr lang="en-US" altLang="zh-CN" dirty="0" smtClean="0">
                <a:ea typeface="ＭＳ Ｐゴシック" panose="020B0600070205080204" pitchFamily="34" charset="-128"/>
              </a:rPr>
              <a:t>Part A: Software Engineering Concepts</a:t>
            </a:r>
          </a:p>
          <a:p>
            <a:pPr marL="1139825" lvl="1" indent="-682625" eaLnBrk="1" hangingPunct="1">
              <a:buFont typeface="Webdings" panose="05030102010509060703" pitchFamily="18" charset="2"/>
              <a:buNone/>
            </a:pPr>
            <a:r>
              <a:rPr lang="en-US" altLang="zh-CN" dirty="0" smtClean="0">
                <a:ea typeface="ＭＳ Ｐゴシック" panose="020B0600070205080204" pitchFamily="34" charset="-128"/>
              </a:rPr>
              <a:t>2.	Software Life-Cycle Models </a:t>
            </a:r>
          </a:p>
          <a:p>
            <a:pPr marL="1139825" lvl="1" indent="-682625" eaLnBrk="1" hangingPunct="1">
              <a:buFont typeface="Webdings" panose="05030102010509060703" pitchFamily="18" charset="2"/>
              <a:buNone/>
            </a:pPr>
            <a:r>
              <a:rPr lang="en-US" altLang="zh-CN" dirty="0" smtClean="0">
                <a:ea typeface="ＭＳ Ｐゴシック" panose="020B0600070205080204" pitchFamily="34" charset="-128"/>
              </a:rPr>
              <a:t>3.	The Software Process</a:t>
            </a:r>
          </a:p>
          <a:p>
            <a:pPr marL="1139825" lvl="1" indent="-682625" eaLnBrk="1" hangingPunct="1">
              <a:buFont typeface="Webdings" panose="05030102010509060703" pitchFamily="18" charset="2"/>
              <a:buNone/>
            </a:pPr>
            <a:r>
              <a:rPr lang="en-US" altLang="zh-CN" dirty="0" smtClean="0">
                <a:ea typeface="ＭＳ Ｐゴシック" panose="020B0600070205080204" pitchFamily="34" charset="-128"/>
              </a:rPr>
              <a:t>4.	Teams</a:t>
            </a:r>
          </a:p>
          <a:p>
            <a:pPr marL="1139825" lvl="1" indent="-682625" eaLnBrk="1" hangingPunct="1">
              <a:buFont typeface="Webdings" panose="05030102010509060703" pitchFamily="18" charset="2"/>
              <a:buNone/>
            </a:pPr>
            <a:r>
              <a:rPr lang="en-US" altLang="zh-CN" dirty="0" smtClean="0">
                <a:ea typeface="ＭＳ Ｐゴシック" panose="020B0600070205080204" pitchFamily="34" charset="-128"/>
              </a:rPr>
              <a:t>5.	The Tools of the Trade</a:t>
            </a:r>
          </a:p>
          <a:p>
            <a:pPr marL="1139825" lvl="1" indent="-682625" eaLnBrk="1" hangingPunct="1">
              <a:buFont typeface="Webdings" panose="05030102010509060703" pitchFamily="18" charset="2"/>
              <a:buNone/>
            </a:pPr>
            <a:r>
              <a:rPr lang="en-US" altLang="zh-CN" dirty="0" smtClean="0">
                <a:ea typeface="ＭＳ Ｐゴシック" panose="020B0600070205080204" pitchFamily="34" charset="-128"/>
              </a:rPr>
              <a:t>6.	Testing </a:t>
            </a:r>
          </a:p>
          <a:p>
            <a:pPr marL="1139825" lvl="1" indent="-682625" eaLnBrk="1" hangingPunct="1">
              <a:buFont typeface="Webdings" panose="05030102010509060703" pitchFamily="18" charset="2"/>
              <a:buNone/>
            </a:pPr>
            <a:r>
              <a:rPr lang="en-US" altLang="zh-CN" dirty="0" smtClean="0">
                <a:ea typeface="ＭＳ Ｐゴシック" panose="020B0600070205080204" pitchFamily="34" charset="-128"/>
              </a:rPr>
              <a:t>7.	From Modules to Objects</a:t>
            </a:r>
          </a:p>
          <a:p>
            <a:pPr marL="1139825" lvl="1" indent="-682625" eaLnBrk="1" hangingPunct="1">
              <a:buFont typeface="Webdings" panose="05030102010509060703" pitchFamily="18" charset="2"/>
              <a:buNone/>
            </a:pPr>
            <a:r>
              <a:rPr lang="en-US" altLang="zh-CN" dirty="0" smtClean="0">
                <a:ea typeface="ＭＳ Ｐゴシック" panose="020B0600070205080204" pitchFamily="34" charset="-128"/>
              </a:rPr>
              <a:t>8.	Reusability and Portability</a:t>
            </a:r>
          </a:p>
          <a:p>
            <a:pPr marL="1139825" lvl="1" indent="-682625" eaLnBrk="1" hangingPunct="1">
              <a:buFont typeface="Webdings" panose="05030102010509060703" pitchFamily="18" charset="2"/>
              <a:buNone/>
            </a:pPr>
            <a:r>
              <a:rPr lang="en-US" altLang="zh-CN" dirty="0" smtClean="0">
                <a:ea typeface="ＭＳ Ｐゴシック" panose="020B0600070205080204" pitchFamily="34" charset="-128"/>
              </a:rPr>
              <a:t>9.	Planning and Estimating</a:t>
            </a:r>
          </a:p>
        </p:txBody>
      </p:sp>
    </p:spTree>
    <p:extLst>
      <p:ext uri="{BB962C8B-B14F-4D97-AF65-F5344CB8AC3E}">
        <p14:creationId xmlns:p14="http://schemas.microsoft.com/office/powerpoint/2010/main" val="14878094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zh-CN" smtClean="0">
                <a:ea typeface="宋体" charset="-122"/>
              </a:rPr>
              <a:t>The Role of Software Engg. (2)</a:t>
            </a:r>
          </a:p>
        </p:txBody>
      </p:sp>
      <p:sp>
        <p:nvSpPr>
          <p:cNvPr id="15363" name="Slide Number Placeholder 2"/>
          <p:cNvSpPr>
            <a:spLocks noGrp="1"/>
          </p:cNvSpPr>
          <p:nvPr>
            <p:ph type="sldNum" sz="quarter" idx="4294967295"/>
          </p:nvPr>
        </p:nvSpPr>
        <p:spPr>
          <a:xfrm>
            <a:off x="8674100" y="6392863"/>
            <a:ext cx="469900" cy="357187"/>
          </a:xfrm>
          <a:prstGeom prst="rect">
            <a:avLst/>
          </a:prstGeom>
          <a:noFill/>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eaLnBrk="1" hangingPunct="1"/>
            <a:fld id="{83432681-18B8-4D3D-A633-D009A2A37639}" type="slidenum">
              <a:rPr lang="en-US" altLang="zh-CN" sz="1400" b="0">
                <a:latin typeface="Times New Roman" pitchFamily="18" charset="0"/>
              </a:rPr>
              <a:pPr eaLnBrk="1" hangingPunct="1"/>
              <a:t>30</a:t>
            </a:fld>
            <a:endParaRPr lang="en-US" altLang="zh-CN" sz="1400" b="0">
              <a:latin typeface="Times New Roman" pitchFamily="18" charset="0"/>
            </a:endParaRPr>
          </a:p>
        </p:txBody>
      </p:sp>
      <p:pic>
        <p:nvPicPr>
          <p:cNvPr id="15364"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92150" y="1066862"/>
            <a:ext cx="7756525" cy="512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71477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902" y="381080"/>
            <a:ext cx="9144000" cy="688975"/>
          </a:xfrm>
        </p:spPr>
        <p:txBody>
          <a:bodyPr/>
          <a:lstStyle/>
          <a:p>
            <a:pPr eaLnBrk="1" hangingPunct="1"/>
            <a:r>
              <a:rPr lang="en-US" altLang="zh-CN" sz="3200" dirty="0" smtClean="0">
                <a:ea typeface="宋体" charset="-122"/>
              </a:rPr>
              <a:t>Second Law of Software Engineering</a:t>
            </a:r>
          </a:p>
        </p:txBody>
      </p:sp>
      <p:sp>
        <p:nvSpPr>
          <p:cNvPr id="20483" name="Content Placeholder 3"/>
          <p:cNvSpPr>
            <a:spLocks noGrp="1"/>
          </p:cNvSpPr>
          <p:nvPr>
            <p:ph idx="1"/>
          </p:nvPr>
        </p:nvSpPr>
        <p:spPr/>
        <p:txBody>
          <a:bodyPr/>
          <a:lstStyle/>
          <a:p>
            <a:pPr eaLnBrk="1" hangingPunct="1">
              <a:lnSpc>
                <a:spcPct val="150000"/>
              </a:lnSpc>
            </a:pPr>
            <a:r>
              <a:rPr lang="en-US" altLang="zh-CN" sz="2400" b="1" dirty="0" smtClean="0">
                <a:ea typeface="宋体" charset="-122"/>
              </a:rPr>
              <a:t>Software should be written for people first</a:t>
            </a:r>
          </a:p>
          <a:p>
            <a:pPr lvl="1" eaLnBrk="1" hangingPunct="1">
              <a:lnSpc>
                <a:spcPct val="150000"/>
              </a:lnSpc>
            </a:pPr>
            <a:r>
              <a:rPr lang="en-US" altLang="zh-CN" sz="2000" dirty="0" smtClean="0">
                <a:ea typeface="宋体" charset="-122"/>
              </a:rPr>
              <a:t>( Computers run software, but hardware quickly becomes outdated )</a:t>
            </a:r>
          </a:p>
          <a:p>
            <a:pPr lvl="1" eaLnBrk="1" hangingPunct="1">
              <a:lnSpc>
                <a:spcPct val="150000"/>
              </a:lnSpc>
            </a:pPr>
            <a:r>
              <a:rPr lang="en-US" altLang="zh-CN" sz="2000" dirty="0" smtClean="0">
                <a:ea typeface="宋体" charset="-122"/>
              </a:rPr>
              <a:t>Useful + good software lives log</a:t>
            </a:r>
          </a:p>
          <a:p>
            <a:pPr lvl="1" eaLnBrk="1" hangingPunct="1">
              <a:lnSpc>
                <a:spcPct val="150000"/>
              </a:lnSpc>
            </a:pPr>
            <a:r>
              <a:rPr lang="en-US" altLang="zh-CN" sz="2000" dirty="0" smtClean="0">
                <a:ea typeface="宋体" charset="-122"/>
              </a:rPr>
              <a:t>To nurture software, people must be able to understand it</a:t>
            </a:r>
          </a:p>
          <a:p>
            <a:pPr eaLnBrk="1" hangingPunct="1">
              <a:lnSpc>
                <a:spcPct val="150000"/>
              </a:lnSpc>
            </a:pPr>
            <a:endParaRPr lang="en-US" altLang="zh-CN" sz="2400" dirty="0" smtClean="0">
              <a:ea typeface="宋体" charset="-122"/>
            </a:endParaRPr>
          </a:p>
        </p:txBody>
      </p:sp>
      <p:sp>
        <p:nvSpPr>
          <p:cNvPr id="20484" name="Slide Number Placeholder 4"/>
          <p:cNvSpPr>
            <a:spLocks noGrp="1"/>
          </p:cNvSpPr>
          <p:nvPr>
            <p:ph type="sldNum" sz="quarter" idx="4294967295"/>
          </p:nvPr>
        </p:nvSpPr>
        <p:spPr>
          <a:xfrm>
            <a:off x="8602663" y="6437313"/>
            <a:ext cx="517525" cy="360362"/>
          </a:xfrm>
          <a:prstGeom prst="rect">
            <a:avLst/>
          </a:prstGeom>
          <a:noFill/>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eaLnBrk="1" hangingPunct="1"/>
            <a:fld id="{C3D28763-93FD-4DC4-AFDF-994BBCE6AE51}" type="slidenum">
              <a:rPr lang="en-US" altLang="zh-CN" sz="1200" b="0">
                <a:latin typeface="Times New Roman" pitchFamily="18" charset="0"/>
              </a:rPr>
              <a:pPr eaLnBrk="1" hangingPunct="1"/>
              <a:t>31</a:t>
            </a:fld>
            <a:endParaRPr lang="en-US" altLang="zh-CN" sz="1200" b="0">
              <a:latin typeface="Times New Roman" pitchFamily="18" charset="0"/>
            </a:endParaRPr>
          </a:p>
        </p:txBody>
      </p:sp>
    </p:spTree>
    <p:extLst>
      <p:ext uri="{BB962C8B-B14F-4D97-AF65-F5344CB8AC3E}">
        <p14:creationId xmlns:p14="http://schemas.microsoft.com/office/powerpoint/2010/main" val="25245586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735564" y="228684"/>
            <a:ext cx="9144000" cy="688975"/>
          </a:xfrm>
        </p:spPr>
        <p:txBody>
          <a:bodyPr/>
          <a:lstStyle/>
          <a:p>
            <a:pPr eaLnBrk="1" hangingPunct="1"/>
            <a:r>
              <a:rPr lang="en-US" altLang="zh-CN" dirty="0" smtClean="0">
                <a:ea typeface="宋体" charset="-122"/>
              </a:rPr>
              <a:t>Software Engineering Blueprints</a:t>
            </a:r>
          </a:p>
        </p:txBody>
      </p:sp>
      <p:sp>
        <p:nvSpPr>
          <p:cNvPr id="19459" name="Content Placeholder 3"/>
          <p:cNvSpPr>
            <a:spLocks noGrp="1"/>
          </p:cNvSpPr>
          <p:nvPr>
            <p:ph idx="1"/>
          </p:nvPr>
        </p:nvSpPr>
        <p:spPr/>
        <p:txBody>
          <a:bodyPr/>
          <a:lstStyle/>
          <a:p>
            <a:pPr eaLnBrk="1" hangingPunct="1">
              <a:spcBef>
                <a:spcPts val="2000"/>
              </a:spcBef>
              <a:buFont typeface="Wingdings" pitchFamily="2" charset="2"/>
              <a:buChar char="Ø"/>
            </a:pPr>
            <a:r>
              <a:rPr lang="en-US" altLang="zh-CN" dirty="0" smtClean="0">
                <a:ea typeface="宋体" charset="-122"/>
              </a:rPr>
              <a:t>Specifying software problems and solutions is like cartoon strip writing</a:t>
            </a:r>
          </a:p>
          <a:p>
            <a:pPr eaLnBrk="1" hangingPunct="1">
              <a:spcBef>
                <a:spcPts val="2000"/>
              </a:spcBef>
              <a:buFont typeface="Wingdings" pitchFamily="2" charset="2"/>
              <a:buChar char="Ø"/>
            </a:pPr>
            <a:r>
              <a:rPr lang="en-US" altLang="zh-CN" dirty="0" smtClean="0">
                <a:ea typeface="宋体" charset="-122"/>
              </a:rPr>
              <a:t>Unfortunately, most of us are not artists, so we will use something less exciting:</a:t>
            </a:r>
            <a:br>
              <a:rPr lang="en-US" altLang="zh-CN" dirty="0" smtClean="0">
                <a:ea typeface="宋体" charset="-122"/>
              </a:rPr>
            </a:br>
            <a:r>
              <a:rPr lang="en-US" altLang="zh-CN" dirty="0" smtClean="0">
                <a:ea typeface="宋体" charset="-122"/>
              </a:rPr>
              <a:t>UML symbols</a:t>
            </a:r>
          </a:p>
          <a:p>
            <a:pPr eaLnBrk="1" hangingPunct="1">
              <a:spcBef>
                <a:spcPts val="2000"/>
              </a:spcBef>
              <a:buFont typeface="Wingdings" pitchFamily="2" charset="2"/>
              <a:buChar char="Ø"/>
            </a:pPr>
            <a:r>
              <a:rPr lang="en-US" altLang="zh-CN" dirty="0" smtClean="0">
                <a:ea typeface="宋体" charset="-122"/>
              </a:rPr>
              <a:t>However …</a:t>
            </a:r>
          </a:p>
        </p:txBody>
      </p:sp>
      <p:sp>
        <p:nvSpPr>
          <p:cNvPr id="19460" name="Slide Number Placeholder 2"/>
          <p:cNvSpPr>
            <a:spLocks noGrp="1"/>
          </p:cNvSpPr>
          <p:nvPr>
            <p:ph type="sldNum" sz="quarter" idx="4294967295"/>
          </p:nvPr>
        </p:nvSpPr>
        <p:spPr>
          <a:xfrm>
            <a:off x="8602663" y="6437313"/>
            <a:ext cx="517525" cy="360362"/>
          </a:xfrm>
          <a:prstGeom prst="rect">
            <a:avLst/>
          </a:prstGeom>
          <a:noFill/>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eaLnBrk="1" hangingPunct="1"/>
            <a:fld id="{DE0E1E91-FCBD-4BA3-BDE6-B272557D0627}" type="slidenum">
              <a:rPr lang="en-US" altLang="zh-CN" sz="1400" b="0">
                <a:latin typeface="Times New Roman" pitchFamily="18" charset="0"/>
              </a:rPr>
              <a:pPr eaLnBrk="1" hangingPunct="1"/>
              <a:t>32</a:t>
            </a:fld>
            <a:endParaRPr lang="en-US" altLang="zh-CN" sz="1400" b="0">
              <a:latin typeface="Times New Roman" pitchFamily="18" charset="0"/>
            </a:endParaRPr>
          </a:p>
        </p:txBody>
      </p:sp>
    </p:spTree>
    <p:extLst>
      <p:ext uri="{BB962C8B-B14F-4D97-AF65-F5344CB8AC3E}">
        <p14:creationId xmlns:p14="http://schemas.microsoft.com/office/powerpoint/2010/main" val="39119410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13289" y="315913"/>
            <a:ext cx="7772400" cy="1003300"/>
          </a:xfrm>
        </p:spPr>
        <p:txBody>
          <a:bodyPr/>
          <a:lstStyle/>
          <a:p>
            <a:r>
              <a:rPr lang="en-GB" altLang="zh-CN" sz="3600">
                <a:ea typeface="宋体" charset="-122"/>
              </a:rPr>
              <a:t> </a:t>
            </a:r>
            <a:r>
              <a:rPr lang="en-GB" altLang="zh-CN">
                <a:solidFill>
                  <a:schemeClr val="accent2"/>
                </a:solidFill>
                <a:ea typeface="宋体" charset="-122"/>
              </a:rPr>
              <a:t>What is </a:t>
            </a:r>
            <a:r>
              <a:rPr lang="en-GB" altLang="zh-CN">
                <a:solidFill>
                  <a:srgbClr val="FF0000"/>
                </a:solidFill>
                <a:ea typeface="宋体" charset="-122"/>
              </a:rPr>
              <a:t>software engineering</a:t>
            </a:r>
            <a:r>
              <a:rPr lang="en-GB" altLang="zh-CN">
                <a:solidFill>
                  <a:schemeClr val="accent2"/>
                </a:solidFill>
                <a:ea typeface="宋体" charset="-122"/>
              </a:rPr>
              <a:t>?</a:t>
            </a:r>
          </a:p>
        </p:txBody>
      </p:sp>
      <p:sp>
        <p:nvSpPr>
          <p:cNvPr id="14339" name="Rectangle 3"/>
          <p:cNvSpPr>
            <a:spLocks noGrp="1" noChangeArrowheads="1"/>
          </p:cNvSpPr>
          <p:nvPr>
            <p:ph type="body" idx="1"/>
          </p:nvPr>
        </p:nvSpPr>
        <p:spPr>
          <a:xfrm>
            <a:off x="281354" y="1319213"/>
            <a:ext cx="8440615" cy="5181600"/>
          </a:xfrm>
        </p:spPr>
        <p:txBody>
          <a:bodyPr/>
          <a:lstStyle/>
          <a:p>
            <a:pPr>
              <a:buFontTx/>
              <a:buNone/>
            </a:pPr>
            <a:r>
              <a:rPr lang="en-GB" altLang="zh-CN" b="1" dirty="0">
                <a:solidFill>
                  <a:schemeClr val="accent2"/>
                </a:solidFill>
                <a:ea typeface="宋体" charset="-122"/>
              </a:rPr>
              <a:t>Software engineering</a:t>
            </a:r>
            <a:r>
              <a:rPr lang="en-GB" altLang="zh-CN" dirty="0">
                <a:ea typeface="宋体" charset="-122"/>
              </a:rPr>
              <a:t> is an engineering discipline which is concerned with all aspects of software production</a:t>
            </a:r>
          </a:p>
          <a:p>
            <a:endParaRPr lang="en-GB" altLang="zh-CN" sz="900" dirty="0">
              <a:ea typeface="宋体" charset="-122"/>
            </a:endParaRPr>
          </a:p>
          <a:p>
            <a:pPr>
              <a:buFontTx/>
              <a:buNone/>
            </a:pPr>
            <a:r>
              <a:rPr lang="en-GB" altLang="zh-CN" b="1" dirty="0">
                <a:solidFill>
                  <a:schemeClr val="accent2"/>
                </a:solidFill>
                <a:ea typeface="宋体" charset="-122"/>
              </a:rPr>
              <a:t>Software engineers</a:t>
            </a:r>
            <a:r>
              <a:rPr lang="en-GB" altLang="zh-CN" dirty="0">
                <a:ea typeface="宋体" charset="-122"/>
              </a:rPr>
              <a:t> should </a:t>
            </a:r>
          </a:p>
          <a:p>
            <a:pPr lvl="1"/>
            <a:r>
              <a:rPr lang="en-GB" altLang="zh-CN" dirty="0">
                <a:solidFill>
                  <a:srgbClr val="FF0000"/>
                </a:solidFill>
                <a:ea typeface="宋体" charset="-122"/>
              </a:rPr>
              <a:t>adopt a systematic and organised approach to their work </a:t>
            </a:r>
          </a:p>
          <a:p>
            <a:pPr lvl="1"/>
            <a:r>
              <a:rPr lang="en-GB" altLang="zh-CN" dirty="0">
                <a:solidFill>
                  <a:srgbClr val="FF0000"/>
                </a:solidFill>
                <a:ea typeface="宋体" charset="-122"/>
              </a:rPr>
              <a:t>use appropriate tools and techniques</a:t>
            </a:r>
            <a:r>
              <a:rPr lang="en-GB" altLang="zh-CN" dirty="0">
                <a:ea typeface="宋体" charset="-122"/>
              </a:rPr>
              <a:t> depending on </a:t>
            </a:r>
          </a:p>
          <a:p>
            <a:pPr lvl="2"/>
            <a:r>
              <a:rPr lang="en-GB" altLang="zh-CN" dirty="0">
                <a:ea typeface="宋体" charset="-122"/>
              </a:rPr>
              <a:t>the problem to be solved, </a:t>
            </a:r>
          </a:p>
          <a:p>
            <a:pPr lvl="2"/>
            <a:r>
              <a:rPr lang="en-GB" altLang="zh-CN" dirty="0">
                <a:ea typeface="宋体" charset="-122"/>
              </a:rPr>
              <a:t>the development constraints and </a:t>
            </a:r>
          </a:p>
          <a:p>
            <a:pPr lvl="2"/>
            <a:r>
              <a:rPr lang="en-GB" altLang="zh-CN" dirty="0">
                <a:ea typeface="宋体" charset="-122"/>
              </a:rPr>
              <a:t>the resources available</a:t>
            </a:r>
          </a:p>
        </p:txBody>
      </p:sp>
      <p:pic>
        <p:nvPicPr>
          <p:cNvPr id="14340" name="Picture 4" descr="pe01561_"/>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611815" y="4935538"/>
            <a:ext cx="2461846" cy="17700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67477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additive="base">
                                        <p:cTn id="7" dur="500" fill="hold"/>
                                        <p:tgtEl>
                                          <p:spTgt spid="1433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43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4339">
                                            <p:txEl>
                                              <p:pRg st="2" end="2"/>
                                            </p:txEl>
                                          </p:spTgt>
                                        </p:tgtEl>
                                        <p:attrNameLst>
                                          <p:attrName>style.visibility</p:attrName>
                                        </p:attrNameLst>
                                      </p:cBhvr>
                                      <p:to>
                                        <p:strVal val="visible"/>
                                      </p:to>
                                    </p:set>
                                    <p:anim calcmode="lin" valueType="num">
                                      <p:cBhvr additive="base">
                                        <p:cTn id="13" dur="500" fill="hold"/>
                                        <p:tgtEl>
                                          <p:spTgt spid="14339">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4339">
                                            <p:txEl>
                                              <p:pRg st="2" end="2"/>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14339">
                                            <p:txEl>
                                              <p:pRg st="3" end="3"/>
                                            </p:txEl>
                                          </p:spTgt>
                                        </p:tgtEl>
                                        <p:attrNameLst>
                                          <p:attrName>style.visibility</p:attrName>
                                        </p:attrNameLst>
                                      </p:cBhvr>
                                      <p:to>
                                        <p:strVal val="visible"/>
                                      </p:to>
                                    </p:set>
                                    <p:anim calcmode="lin" valueType="num">
                                      <p:cBhvr additive="base">
                                        <p:cTn id="17" dur="500" fill="hold"/>
                                        <p:tgtEl>
                                          <p:spTgt spid="14339">
                                            <p:txEl>
                                              <p:pRg st="3" end="3"/>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14339">
                                            <p:txEl>
                                              <p:pRg st="3" end="3"/>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14339">
                                            <p:txEl>
                                              <p:pRg st="4" end="4"/>
                                            </p:txEl>
                                          </p:spTgt>
                                        </p:tgtEl>
                                        <p:attrNameLst>
                                          <p:attrName>style.visibility</p:attrName>
                                        </p:attrNameLst>
                                      </p:cBhvr>
                                      <p:to>
                                        <p:strVal val="visible"/>
                                      </p:to>
                                    </p:set>
                                    <p:anim calcmode="lin" valueType="num">
                                      <p:cBhvr additive="base">
                                        <p:cTn id="21" dur="500" fill="hold"/>
                                        <p:tgtEl>
                                          <p:spTgt spid="14339">
                                            <p:txEl>
                                              <p:pRg st="4" end="4"/>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14339">
                                            <p:txEl>
                                              <p:pRg st="4" end="4"/>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14339">
                                            <p:txEl>
                                              <p:pRg st="5" end="5"/>
                                            </p:txEl>
                                          </p:spTgt>
                                        </p:tgtEl>
                                        <p:attrNameLst>
                                          <p:attrName>style.visibility</p:attrName>
                                        </p:attrNameLst>
                                      </p:cBhvr>
                                      <p:to>
                                        <p:strVal val="visible"/>
                                      </p:to>
                                    </p:set>
                                    <p:anim calcmode="lin" valueType="num">
                                      <p:cBhvr additive="base">
                                        <p:cTn id="25" dur="500" fill="hold"/>
                                        <p:tgtEl>
                                          <p:spTgt spid="14339">
                                            <p:txEl>
                                              <p:pRg st="5" end="5"/>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4339">
                                            <p:txEl>
                                              <p:pRg st="5" end="5"/>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14339">
                                            <p:txEl>
                                              <p:pRg st="6" end="6"/>
                                            </p:txEl>
                                          </p:spTgt>
                                        </p:tgtEl>
                                        <p:attrNameLst>
                                          <p:attrName>style.visibility</p:attrName>
                                        </p:attrNameLst>
                                      </p:cBhvr>
                                      <p:to>
                                        <p:strVal val="visible"/>
                                      </p:to>
                                    </p:set>
                                    <p:anim calcmode="lin" valueType="num">
                                      <p:cBhvr additive="base">
                                        <p:cTn id="29" dur="500" fill="hold"/>
                                        <p:tgtEl>
                                          <p:spTgt spid="14339">
                                            <p:txEl>
                                              <p:pRg st="6" end="6"/>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14339">
                                            <p:txEl>
                                              <p:pRg st="6" end="6"/>
                                            </p:txEl>
                                          </p:spTgt>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14339">
                                            <p:txEl>
                                              <p:pRg st="7" end="7"/>
                                            </p:txEl>
                                          </p:spTgt>
                                        </p:tgtEl>
                                        <p:attrNameLst>
                                          <p:attrName>style.visibility</p:attrName>
                                        </p:attrNameLst>
                                      </p:cBhvr>
                                      <p:to>
                                        <p:strVal val="visible"/>
                                      </p:to>
                                    </p:set>
                                    <p:anim calcmode="lin" valueType="num">
                                      <p:cBhvr additive="base">
                                        <p:cTn id="33" dur="500" fill="hold"/>
                                        <p:tgtEl>
                                          <p:spTgt spid="14339">
                                            <p:txEl>
                                              <p:pRg st="7" end="7"/>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14339">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8089" y="211138"/>
            <a:ext cx="7772400" cy="1143000"/>
          </a:xfrm>
        </p:spPr>
        <p:txBody>
          <a:bodyPr/>
          <a:lstStyle/>
          <a:p>
            <a:r>
              <a:rPr lang="en-GB" altLang="zh-CN" sz="3200" b="1" dirty="0">
                <a:solidFill>
                  <a:srgbClr val="660033"/>
                </a:solidFill>
                <a:ea typeface="宋体" charset="-122"/>
              </a:rPr>
              <a:t>What is the difference between software engineering and computer science?</a:t>
            </a:r>
          </a:p>
        </p:txBody>
      </p:sp>
      <p:sp>
        <p:nvSpPr>
          <p:cNvPr id="16388" name="Text Box 4"/>
          <p:cNvSpPr txBox="1">
            <a:spLocks noChangeArrowheads="1"/>
          </p:cNvSpPr>
          <p:nvPr/>
        </p:nvSpPr>
        <p:spPr bwMode="auto">
          <a:xfrm>
            <a:off x="1015512" y="1952626"/>
            <a:ext cx="355648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00000"/>
              </a:lnSpc>
              <a:spcBef>
                <a:spcPct val="50000"/>
              </a:spcBef>
              <a:buFontTx/>
              <a:buNone/>
            </a:pPr>
            <a:endParaRPr lang="en-US" sz="2000" b="0"/>
          </a:p>
        </p:txBody>
      </p:sp>
      <p:sp>
        <p:nvSpPr>
          <p:cNvPr id="16389" name="Text Box 5"/>
          <p:cNvSpPr txBox="1">
            <a:spLocks noChangeArrowheads="1"/>
          </p:cNvSpPr>
          <p:nvPr/>
        </p:nvSpPr>
        <p:spPr bwMode="auto">
          <a:xfrm>
            <a:off x="562708" y="1828801"/>
            <a:ext cx="3681046" cy="52322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00000"/>
              </a:lnSpc>
              <a:spcBef>
                <a:spcPct val="50000"/>
              </a:spcBef>
              <a:buFontTx/>
              <a:buNone/>
            </a:pPr>
            <a:r>
              <a:rPr lang="en-GB" altLang="zh-CN" sz="2800">
                <a:solidFill>
                  <a:schemeClr val="accent2"/>
                </a:solidFill>
                <a:ea typeface="宋体" charset="-122"/>
              </a:rPr>
              <a:t>Computer Science</a:t>
            </a:r>
          </a:p>
        </p:txBody>
      </p:sp>
      <p:sp>
        <p:nvSpPr>
          <p:cNvPr id="16390" name="Text Box 6"/>
          <p:cNvSpPr txBox="1">
            <a:spLocks noChangeArrowheads="1"/>
          </p:cNvSpPr>
          <p:nvPr/>
        </p:nvSpPr>
        <p:spPr bwMode="auto">
          <a:xfrm>
            <a:off x="4572000" y="1828801"/>
            <a:ext cx="3993174" cy="52322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00000"/>
              </a:lnSpc>
              <a:spcBef>
                <a:spcPct val="50000"/>
              </a:spcBef>
              <a:buFontTx/>
              <a:buNone/>
            </a:pPr>
            <a:r>
              <a:rPr lang="en-GB" altLang="zh-CN" sz="2800">
                <a:solidFill>
                  <a:srgbClr val="FF0000"/>
                </a:solidFill>
                <a:ea typeface="宋体" charset="-122"/>
              </a:rPr>
              <a:t>Software Engineering</a:t>
            </a:r>
          </a:p>
        </p:txBody>
      </p:sp>
      <p:sp>
        <p:nvSpPr>
          <p:cNvPr id="16396" name="Rectangle 12"/>
          <p:cNvSpPr>
            <a:spLocks noChangeArrowheads="1"/>
          </p:cNvSpPr>
          <p:nvPr/>
        </p:nvSpPr>
        <p:spPr bwMode="auto">
          <a:xfrm>
            <a:off x="2844312" y="2638426"/>
            <a:ext cx="355648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00000"/>
              </a:lnSpc>
              <a:spcBef>
                <a:spcPct val="0"/>
              </a:spcBef>
              <a:buFontTx/>
              <a:buNone/>
            </a:pPr>
            <a:r>
              <a:rPr lang="en-GB" altLang="zh-CN" b="0">
                <a:ea typeface="宋体" charset="-122"/>
              </a:rPr>
              <a:t>is concerned with</a:t>
            </a:r>
          </a:p>
        </p:txBody>
      </p:sp>
      <p:sp>
        <p:nvSpPr>
          <p:cNvPr id="16402" name="Text Box 18"/>
          <p:cNvSpPr txBox="1">
            <a:spLocks noChangeArrowheads="1"/>
          </p:cNvSpPr>
          <p:nvPr/>
        </p:nvSpPr>
        <p:spPr bwMode="auto">
          <a:xfrm>
            <a:off x="508489" y="4852988"/>
            <a:ext cx="8229600"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buFontTx/>
              <a:buNone/>
            </a:pPr>
            <a:r>
              <a:rPr lang="en-GB" altLang="zh-CN" sz="3200" i="1">
                <a:solidFill>
                  <a:schemeClr val="accent2"/>
                </a:solidFill>
                <a:ea typeface="宋体" charset="-122"/>
              </a:rPr>
              <a:t>Computer science theories</a:t>
            </a:r>
            <a:r>
              <a:rPr lang="en-GB" altLang="zh-CN" sz="3200" b="0">
                <a:ea typeface="宋体" charset="-122"/>
              </a:rPr>
              <a:t> are </a:t>
            </a:r>
            <a:r>
              <a:rPr lang="en-GB" altLang="zh-CN" sz="3200" b="0" u="sng">
                <a:ea typeface="宋体" charset="-122"/>
              </a:rPr>
              <a:t>currently</a:t>
            </a:r>
            <a:r>
              <a:rPr lang="en-GB" altLang="zh-CN" sz="3200" b="0">
                <a:ea typeface="宋体" charset="-122"/>
              </a:rPr>
              <a:t> insufficient to act as a complete underpinning for software engineering 	</a:t>
            </a:r>
            <a:r>
              <a:rPr lang="en-GB" altLang="zh-CN" sz="3200" b="0">
                <a:solidFill>
                  <a:srgbClr val="FF0000"/>
                </a:solidFill>
                <a:ea typeface="宋体" charset="-122"/>
                <a:sym typeface="Wingdings" pitchFamily="2" charset="2"/>
              </a:rPr>
              <a:t></a:t>
            </a:r>
            <a:r>
              <a:rPr lang="en-GB" altLang="zh-CN" sz="3200" b="0">
                <a:ea typeface="宋体" charset="-122"/>
              </a:rPr>
              <a:t> </a:t>
            </a:r>
            <a:r>
              <a:rPr lang="en-GB" altLang="zh-CN" sz="3200" b="0">
                <a:solidFill>
                  <a:srgbClr val="FF0000"/>
                </a:solidFill>
                <a:ea typeface="宋体" charset="-122"/>
                <a:sym typeface="Wingdings" pitchFamily="2" charset="2"/>
              </a:rPr>
              <a:t> </a:t>
            </a:r>
          </a:p>
        </p:txBody>
      </p:sp>
      <p:grpSp>
        <p:nvGrpSpPr>
          <p:cNvPr id="16405" name="Group 21"/>
          <p:cNvGrpSpPr>
            <a:grpSpLocks/>
          </p:cNvGrpSpPr>
          <p:nvPr/>
        </p:nvGrpSpPr>
        <p:grpSpPr bwMode="auto">
          <a:xfrm>
            <a:off x="405912" y="2427290"/>
            <a:ext cx="3657600" cy="2149475"/>
            <a:chOff x="277" y="1529"/>
            <a:chExt cx="2496" cy="1354"/>
          </a:xfrm>
        </p:grpSpPr>
        <p:sp>
          <p:nvSpPr>
            <p:cNvPr id="16394" name="Text Box 10"/>
            <p:cNvSpPr txBox="1">
              <a:spLocks noChangeArrowheads="1"/>
            </p:cNvSpPr>
            <p:nvPr/>
          </p:nvSpPr>
          <p:spPr bwMode="auto">
            <a:xfrm>
              <a:off x="277" y="2127"/>
              <a:ext cx="2496" cy="75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lnSpc>
                  <a:spcPct val="100000"/>
                </a:lnSpc>
                <a:spcBef>
                  <a:spcPct val="0"/>
                </a:spcBef>
                <a:buFont typeface="Wingdings" pitchFamily="2" charset="2"/>
                <a:buChar char="Ø"/>
              </a:pPr>
              <a:r>
                <a:rPr lang="en-GB" altLang="zh-CN" b="0">
                  <a:ea typeface="宋体" charset="-122"/>
                </a:rPr>
                <a:t> theory</a:t>
              </a:r>
            </a:p>
            <a:p>
              <a:pPr eaLnBrk="0" hangingPunct="0">
                <a:lnSpc>
                  <a:spcPct val="100000"/>
                </a:lnSpc>
                <a:spcBef>
                  <a:spcPct val="0"/>
                </a:spcBef>
                <a:buFont typeface="Wingdings" pitchFamily="2" charset="2"/>
                <a:buChar char="Ø"/>
              </a:pPr>
              <a:endParaRPr lang="en-GB" altLang="zh-CN" b="0">
                <a:ea typeface="宋体" charset="-122"/>
              </a:endParaRPr>
            </a:p>
            <a:p>
              <a:pPr eaLnBrk="0" hangingPunct="0">
                <a:lnSpc>
                  <a:spcPct val="100000"/>
                </a:lnSpc>
                <a:spcBef>
                  <a:spcPct val="0"/>
                </a:spcBef>
                <a:buFont typeface="Wingdings" pitchFamily="2" charset="2"/>
                <a:buChar char="Ø"/>
              </a:pPr>
              <a:r>
                <a:rPr lang="en-GB" altLang="zh-CN" b="0">
                  <a:ea typeface="宋体" charset="-122"/>
                </a:rPr>
                <a:t> fundamentals</a:t>
              </a:r>
            </a:p>
          </p:txBody>
        </p:sp>
        <p:sp>
          <p:nvSpPr>
            <p:cNvPr id="16403" name="Line 19"/>
            <p:cNvSpPr>
              <a:spLocks noChangeShapeType="1"/>
            </p:cNvSpPr>
            <p:nvPr/>
          </p:nvSpPr>
          <p:spPr bwMode="auto">
            <a:xfrm>
              <a:off x="693" y="1529"/>
              <a:ext cx="0" cy="531"/>
            </a:xfrm>
            <a:prstGeom prst="line">
              <a:avLst/>
            </a:prstGeom>
            <a:noFill/>
            <a:ln w="57150" cmpd="thinThick">
              <a:solidFill>
                <a:srgbClr val="9933FF"/>
              </a:solidFill>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a:p>
          </p:txBody>
        </p:sp>
      </p:grpSp>
      <p:grpSp>
        <p:nvGrpSpPr>
          <p:cNvPr id="16406" name="Group 22"/>
          <p:cNvGrpSpPr>
            <a:grpSpLocks/>
          </p:cNvGrpSpPr>
          <p:nvPr/>
        </p:nvGrpSpPr>
        <p:grpSpPr bwMode="auto">
          <a:xfrm>
            <a:off x="4595446" y="2427289"/>
            <a:ext cx="4126523" cy="2125663"/>
            <a:chOff x="3136" y="1529"/>
            <a:chExt cx="2816" cy="1339"/>
          </a:xfrm>
        </p:grpSpPr>
        <p:sp>
          <p:nvSpPr>
            <p:cNvPr id="16395" name="Text Box 11"/>
            <p:cNvSpPr txBox="1">
              <a:spLocks noChangeArrowheads="1"/>
            </p:cNvSpPr>
            <p:nvPr/>
          </p:nvSpPr>
          <p:spPr bwMode="auto">
            <a:xfrm>
              <a:off x="3136" y="2112"/>
              <a:ext cx="2816" cy="75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0"/>
                </a:spcBef>
                <a:defRPr sz="2400">
                  <a:solidFill>
                    <a:schemeClr val="tx1"/>
                  </a:solidFill>
                  <a:latin typeface="Times New Roman" pitchFamily="18" charset="0"/>
                </a:defRPr>
              </a:lvl1pPr>
              <a:lvl2pPr marL="914400" indent="-457200">
                <a:spcBef>
                  <a:spcPct val="0"/>
                </a:spcBef>
                <a:defRPr sz="2400">
                  <a:solidFill>
                    <a:schemeClr val="tx1"/>
                  </a:solidFill>
                  <a:latin typeface="Times New Roman" pitchFamily="18" charset="0"/>
                </a:defRPr>
              </a:lvl2pPr>
              <a:lvl3pPr marL="1371600" indent="-457200">
                <a:spcBef>
                  <a:spcPct val="0"/>
                </a:spcBef>
                <a:defRPr sz="2400">
                  <a:solidFill>
                    <a:schemeClr val="tx1"/>
                  </a:solidFill>
                  <a:latin typeface="Times New Roman" pitchFamily="18" charset="0"/>
                </a:defRPr>
              </a:lvl3pPr>
              <a:lvl4pPr marL="1828800" indent="-457200">
                <a:spcBef>
                  <a:spcPct val="0"/>
                </a:spcBef>
                <a:defRPr sz="2400">
                  <a:solidFill>
                    <a:schemeClr val="tx1"/>
                  </a:solidFill>
                  <a:latin typeface="Times New Roman" pitchFamily="18" charset="0"/>
                </a:defRPr>
              </a:lvl4pPr>
              <a:lvl5pPr marL="2286000" indent="-457200">
                <a:spcBef>
                  <a:spcPct val="0"/>
                </a:spcBef>
                <a:defRPr sz="2400">
                  <a:solidFill>
                    <a:schemeClr val="tx1"/>
                  </a:solidFill>
                  <a:latin typeface="Times New Roman" pitchFamily="18" charset="0"/>
                </a:defRPr>
              </a:lvl5pPr>
              <a:lvl6pPr marL="2743200" indent="-457200" fontAlgn="base">
                <a:spcBef>
                  <a:spcPct val="0"/>
                </a:spcBef>
                <a:spcAft>
                  <a:spcPct val="0"/>
                </a:spcAft>
                <a:defRPr sz="2400">
                  <a:solidFill>
                    <a:schemeClr val="tx1"/>
                  </a:solidFill>
                  <a:latin typeface="Times New Roman" pitchFamily="18" charset="0"/>
                </a:defRPr>
              </a:lvl6pPr>
              <a:lvl7pPr marL="3200400" indent="-457200" fontAlgn="base">
                <a:spcBef>
                  <a:spcPct val="0"/>
                </a:spcBef>
                <a:spcAft>
                  <a:spcPct val="0"/>
                </a:spcAft>
                <a:defRPr sz="2400">
                  <a:solidFill>
                    <a:schemeClr val="tx1"/>
                  </a:solidFill>
                  <a:latin typeface="Times New Roman" pitchFamily="18" charset="0"/>
                </a:defRPr>
              </a:lvl7pPr>
              <a:lvl8pPr marL="3657600" indent="-457200" fontAlgn="base">
                <a:spcBef>
                  <a:spcPct val="0"/>
                </a:spcBef>
                <a:spcAft>
                  <a:spcPct val="0"/>
                </a:spcAft>
                <a:defRPr sz="2400">
                  <a:solidFill>
                    <a:schemeClr val="tx1"/>
                  </a:solidFill>
                  <a:latin typeface="Times New Roman" pitchFamily="18" charset="0"/>
                </a:defRPr>
              </a:lvl8pPr>
              <a:lvl9pPr marL="4114800" indent="-457200" fontAlgn="base">
                <a:spcBef>
                  <a:spcPct val="0"/>
                </a:spcBef>
                <a:spcAft>
                  <a:spcPct val="0"/>
                </a:spcAft>
                <a:defRPr sz="2400">
                  <a:solidFill>
                    <a:schemeClr val="tx1"/>
                  </a:solidFill>
                  <a:latin typeface="Times New Roman" pitchFamily="18" charset="0"/>
                </a:defRPr>
              </a:lvl9pPr>
            </a:lstStyle>
            <a:p>
              <a:pPr eaLnBrk="0" hangingPunct="0">
                <a:lnSpc>
                  <a:spcPct val="100000"/>
                </a:lnSpc>
                <a:buFont typeface="Wingdings" pitchFamily="2" charset="2"/>
                <a:buChar char="Ø"/>
              </a:pPr>
              <a:r>
                <a:rPr lang="en-GB" altLang="zh-CN" b="0">
                  <a:ea typeface="宋体" charset="-122"/>
                </a:rPr>
                <a:t>the practicalities of developing</a:t>
              </a:r>
            </a:p>
            <a:p>
              <a:pPr eaLnBrk="0" hangingPunct="0">
                <a:lnSpc>
                  <a:spcPct val="100000"/>
                </a:lnSpc>
                <a:buFont typeface="Wingdings" pitchFamily="2" charset="2"/>
                <a:buChar char="Ø"/>
              </a:pPr>
              <a:r>
                <a:rPr lang="en-GB" altLang="zh-CN" b="0">
                  <a:ea typeface="宋体" charset="-122"/>
                </a:rPr>
                <a:t>delivering useful software</a:t>
              </a:r>
            </a:p>
          </p:txBody>
        </p:sp>
        <p:sp>
          <p:nvSpPr>
            <p:cNvPr id="16404" name="Line 20"/>
            <p:cNvSpPr>
              <a:spLocks noChangeShapeType="1"/>
            </p:cNvSpPr>
            <p:nvPr/>
          </p:nvSpPr>
          <p:spPr bwMode="auto">
            <a:xfrm>
              <a:off x="5477" y="1529"/>
              <a:ext cx="0" cy="531"/>
            </a:xfrm>
            <a:prstGeom prst="line">
              <a:avLst/>
            </a:prstGeom>
            <a:noFill/>
            <a:ln w="57150" cmpd="thinThick">
              <a:solidFill>
                <a:srgbClr val="9933FF"/>
              </a:solidFill>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a:p>
          </p:txBody>
        </p:sp>
      </p:grpSp>
    </p:spTree>
    <p:extLst>
      <p:ext uri="{BB962C8B-B14F-4D97-AF65-F5344CB8AC3E}">
        <p14:creationId xmlns:p14="http://schemas.microsoft.com/office/powerpoint/2010/main" val="35419532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6405"/>
                                        </p:tgtEl>
                                        <p:attrNameLst>
                                          <p:attrName>style.visibility</p:attrName>
                                        </p:attrNameLst>
                                      </p:cBhvr>
                                      <p:to>
                                        <p:strVal val="visible"/>
                                      </p:to>
                                    </p:set>
                                    <p:animEffect transition="in" filter="dissolve">
                                      <p:cBhvr>
                                        <p:cTn id="7" dur="500"/>
                                        <p:tgtEl>
                                          <p:spTgt spid="1640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6406"/>
                                        </p:tgtEl>
                                        <p:attrNameLst>
                                          <p:attrName>style.visibility</p:attrName>
                                        </p:attrNameLst>
                                      </p:cBhvr>
                                      <p:to>
                                        <p:strVal val="visible"/>
                                      </p:to>
                                    </p:set>
                                    <p:animEffect transition="in" filter="dissolve">
                                      <p:cBhvr>
                                        <p:cTn id="12" dur="500"/>
                                        <p:tgtEl>
                                          <p:spTgt spid="1640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16402"/>
                                        </p:tgtEl>
                                        <p:attrNameLst>
                                          <p:attrName>style.visibility</p:attrName>
                                        </p:attrNameLst>
                                      </p:cBhvr>
                                      <p:to>
                                        <p:strVal val="visible"/>
                                      </p:to>
                                    </p:set>
                                    <p:anim calcmode="lin" valueType="num">
                                      <p:cBhvr>
                                        <p:cTn id="17" dur="500" fill="hold"/>
                                        <p:tgtEl>
                                          <p:spTgt spid="16402"/>
                                        </p:tgtEl>
                                        <p:attrNameLst>
                                          <p:attrName>ppt_w</p:attrName>
                                        </p:attrNameLst>
                                      </p:cBhvr>
                                      <p:tavLst>
                                        <p:tav tm="0">
                                          <p:val>
                                            <p:fltVal val="0"/>
                                          </p:val>
                                        </p:tav>
                                        <p:tav tm="100000">
                                          <p:val>
                                            <p:strVal val="#ppt_w"/>
                                          </p:val>
                                        </p:tav>
                                      </p:tavLst>
                                    </p:anim>
                                    <p:anim calcmode="lin" valueType="num">
                                      <p:cBhvr>
                                        <p:cTn id="18" dur="500" fill="hold"/>
                                        <p:tgtEl>
                                          <p:spTgt spid="1640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02"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9999" y="1066862"/>
            <a:ext cx="8229600" cy="5065712"/>
          </a:xfrm>
        </p:spPr>
        <p:txBody>
          <a:bodyPr/>
          <a:lstStyle/>
          <a:p>
            <a:r>
              <a:rPr lang="en-US" sz="2000" dirty="0"/>
              <a:t>Computer Scientist</a:t>
            </a:r>
          </a:p>
          <a:p>
            <a:pPr lvl="1"/>
            <a:r>
              <a:rPr lang="en-US" sz="1800" dirty="0" smtClean="0"/>
              <a:t>Proves </a:t>
            </a:r>
            <a:r>
              <a:rPr lang="en-US" sz="1800" dirty="0"/>
              <a:t>theorems about algorithms, designs languages, defines knowledge representation schemes</a:t>
            </a:r>
          </a:p>
          <a:p>
            <a:pPr lvl="1"/>
            <a:r>
              <a:rPr lang="en-US" sz="1800" dirty="0"/>
              <a:t>Has infinite time…</a:t>
            </a:r>
          </a:p>
          <a:p>
            <a:r>
              <a:rPr lang="en-US" sz="2000" dirty="0"/>
              <a:t>Engineer</a:t>
            </a:r>
          </a:p>
          <a:p>
            <a:pPr lvl="1"/>
            <a:r>
              <a:rPr lang="en-US" sz="1800" dirty="0"/>
              <a:t>Develops a solution for an application-specific problem for a client</a:t>
            </a:r>
          </a:p>
          <a:p>
            <a:pPr lvl="1"/>
            <a:r>
              <a:rPr lang="en-US" sz="1800" dirty="0"/>
              <a:t>Uses computers &amp; languages, tools, techniques and methods</a:t>
            </a:r>
          </a:p>
          <a:p>
            <a:pPr lvl="1"/>
            <a:r>
              <a:rPr lang="en-US" sz="1800" dirty="0"/>
              <a:t>Has finite (usually </a:t>
            </a:r>
            <a:r>
              <a:rPr lang="en-US" altLang="zh-CN" sz="1800" dirty="0" smtClean="0"/>
              <a:t>not </a:t>
            </a:r>
            <a:r>
              <a:rPr lang="en-US" sz="1800" i="1" dirty="0" smtClean="0"/>
              <a:t>enough</a:t>
            </a:r>
            <a:r>
              <a:rPr lang="en-US" sz="1800" dirty="0"/>
              <a:t>) time… </a:t>
            </a:r>
          </a:p>
          <a:p>
            <a:r>
              <a:rPr lang="en-US" sz="2000" dirty="0"/>
              <a:t>Software Engineer</a:t>
            </a:r>
          </a:p>
          <a:p>
            <a:pPr lvl="1"/>
            <a:r>
              <a:rPr lang="en-US" sz="1800" dirty="0"/>
              <a:t>Works in multiple application domains</a:t>
            </a:r>
          </a:p>
          <a:p>
            <a:pPr lvl="1"/>
            <a:r>
              <a:rPr lang="en-US" sz="1800" dirty="0"/>
              <a:t>Has only 3 months...</a:t>
            </a:r>
          </a:p>
          <a:p>
            <a:pPr lvl="1"/>
            <a:r>
              <a:rPr lang="en-US" sz="1800" dirty="0"/>
              <a:t>…while changes occurs in requirements and available technology</a:t>
            </a:r>
          </a:p>
          <a:p>
            <a:endParaRPr lang="en-US" sz="2000" dirty="0"/>
          </a:p>
        </p:txBody>
      </p:sp>
      <p:pic>
        <p:nvPicPr>
          <p:cNvPr id="4" name="Picture 3"/>
          <p:cNvPicPr>
            <a:picLocks noChangeAspect="1"/>
          </p:cNvPicPr>
          <p:nvPr/>
        </p:nvPicPr>
        <p:blipFill>
          <a:blip r:embed="rId3"/>
          <a:stretch>
            <a:fillRect/>
          </a:stretch>
        </p:blipFill>
        <p:spPr>
          <a:xfrm>
            <a:off x="7851529" y="1083557"/>
            <a:ext cx="1271493" cy="1371564"/>
          </a:xfrm>
          <a:prstGeom prst="rect">
            <a:avLst/>
          </a:prstGeom>
        </p:spPr>
      </p:pic>
      <p:pic>
        <p:nvPicPr>
          <p:cNvPr id="5" name="Picture 4"/>
          <p:cNvPicPr>
            <a:picLocks noChangeAspect="1"/>
          </p:cNvPicPr>
          <p:nvPr/>
        </p:nvPicPr>
        <p:blipFill>
          <a:blip r:embed="rId4"/>
          <a:stretch>
            <a:fillRect/>
          </a:stretch>
        </p:blipFill>
        <p:spPr>
          <a:xfrm>
            <a:off x="7179290" y="3733792"/>
            <a:ext cx="1947039" cy="1324273"/>
          </a:xfrm>
          <a:prstGeom prst="rect">
            <a:avLst/>
          </a:prstGeom>
        </p:spPr>
      </p:pic>
    </p:spTree>
    <p:extLst>
      <p:ext uri="{BB962C8B-B14F-4D97-AF65-F5344CB8AC3E}">
        <p14:creationId xmlns:p14="http://schemas.microsoft.com/office/powerpoint/2010/main" val="194201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371600" y="158750"/>
            <a:ext cx="7772400" cy="1143000"/>
          </a:xfrm>
        </p:spPr>
        <p:txBody>
          <a:bodyPr/>
          <a:lstStyle/>
          <a:p>
            <a:r>
              <a:rPr lang="en-GB" altLang="zh-CN" sz="3200">
                <a:solidFill>
                  <a:srgbClr val="FC1833"/>
                </a:solidFill>
                <a:ea typeface="宋体" charset="-122"/>
              </a:rPr>
              <a:t>What is the difference between software engineering and system engineering?</a:t>
            </a:r>
          </a:p>
        </p:txBody>
      </p:sp>
      <p:sp>
        <p:nvSpPr>
          <p:cNvPr id="17411" name="Rectangle 3"/>
          <p:cNvSpPr>
            <a:spLocks noGrp="1" noChangeArrowheads="1"/>
          </p:cNvSpPr>
          <p:nvPr>
            <p:ph type="body" idx="1"/>
          </p:nvPr>
        </p:nvSpPr>
        <p:spPr>
          <a:xfrm>
            <a:off x="508489" y="1828801"/>
            <a:ext cx="8229600" cy="4606925"/>
          </a:xfrm>
        </p:spPr>
        <p:txBody>
          <a:bodyPr/>
          <a:lstStyle/>
          <a:p>
            <a:pPr>
              <a:lnSpc>
                <a:spcPct val="90000"/>
              </a:lnSpc>
            </a:pPr>
            <a:r>
              <a:rPr lang="en-GB" altLang="zh-CN" sz="2400" b="1">
                <a:solidFill>
                  <a:schemeClr val="accent2"/>
                </a:solidFill>
                <a:ea typeface="宋体" charset="-122"/>
              </a:rPr>
              <a:t>System engineering</a:t>
            </a:r>
            <a:r>
              <a:rPr lang="en-GB" altLang="zh-CN" sz="2400">
                <a:ea typeface="宋体" charset="-122"/>
              </a:rPr>
              <a:t> is concerned with all aspects of computer-based systems development including </a:t>
            </a:r>
            <a:r>
              <a:rPr lang="en-GB" altLang="zh-CN" sz="2400">
                <a:solidFill>
                  <a:srgbClr val="FC1833"/>
                </a:solidFill>
                <a:ea typeface="宋体" charset="-122"/>
              </a:rPr>
              <a:t>hardware</a:t>
            </a:r>
            <a:r>
              <a:rPr lang="en-GB" altLang="zh-CN" sz="2400">
                <a:ea typeface="宋体" charset="-122"/>
              </a:rPr>
              <a:t>, </a:t>
            </a:r>
            <a:r>
              <a:rPr lang="en-GB" altLang="zh-CN" sz="2400">
                <a:solidFill>
                  <a:srgbClr val="FC1833"/>
                </a:solidFill>
                <a:ea typeface="宋体" charset="-122"/>
              </a:rPr>
              <a:t>software</a:t>
            </a:r>
            <a:r>
              <a:rPr lang="en-GB" altLang="zh-CN" sz="2400">
                <a:ea typeface="宋体" charset="-122"/>
              </a:rPr>
              <a:t> and </a:t>
            </a:r>
            <a:r>
              <a:rPr lang="en-GB" altLang="zh-CN" sz="2400">
                <a:solidFill>
                  <a:srgbClr val="FC1833"/>
                </a:solidFill>
                <a:ea typeface="宋体" charset="-122"/>
              </a:rPr>
              <a:t>process engineering</a:t>
            </a:r>
          </a:p>
          <a:p>
            <a:pPr>
              <a:lnSpc>
                <a:spcPct val="90000"/>
              </a:lnSpc>
            </a:pPr>
            <a:endParaRPr lang="en-GB" altLang="zh-CN" sz="2400" b="1">
              <a:solidFill>
                <a:schemeClr val="accent2"/>
              </a:solidFill>
              <a:ea typeface="宋体" charset="-122"/>
            </a:endParaRPr>
          </a:p>
          <a:p>
            <a:pPr>
              <a:lnSpc>
                <a:spcPct val="90000"/>
              </a:lnSpc>
            </a:pPr>
            <a:r>
              <a:rPr lang="en-GB" altLang="zh-CN" sz="2400" b="1">
                <a:solidFill>
                  <a:schemeClr val="accent2"/>
                </a:solidFill>
                <a:ea typeface="宋体" charset="-122"/>
              </a:rPr>
              <a:t>Software engineering</a:t>
            </a:r>
            <a:r>
              <a:rPr lang="en-GB" altLang="zh-CN" sz="2400">
                <a:ea typeface="宋体" charset="-122"/>
              </a:rPr>
              <a:t> is part of this process</a:t>
            </a:r>
          </a:p>
          <a:p>
            <a:pPr>
              <a:lnSpc>
                <a:spcPct val="90000"/>
              </a:lnSpc>
              <a:buFontTx/>
              <a:buNone/>
            </a:pPr>
            <a:endParaRPr lang="en-GB" altLang="zh-CN" sz="2400">
              <a:ea typeface="宋体" charset="-122"/>
            </a:endParaRPr>
          </a:p>
          <a:p>
            <a:pPr>
              <a:lnSpc>
                <a:spcPct val="90000"/>
              </a:lnSpc>
            </a:pPr>
            <a:r>
              <a:rPr lang="en-GB" altLang="zh-CN" sz="2400" b="1">
                <a:solidFill>
                  <a:srgbClr val="FF0000"/>
                </a:solidFill>
                <a:ea typeface="宋体" charset="-122"/>
              </a:rPr>
              <a:t>System engineers</a:t>
            </a:r>
            <a:r>
              <a:rPr lang="en-GB" altLang="zh-CN" sz="2400">
                <a:ea typeface="宋体" charset="-122"/>
              </a:rPr>
              <a:t> are involved in </a:t>
            </a:r>
          </a:p>
          <a:p>
            <a:pPr>
              <a:lnSpc>
                <a:spcPct val="90000"/>
              </a:lnSpc>
              <a:buFontTx/>
              <a:buNone/>
            </a:pPr>
            <a:r>
              <a:rPr lang="en-GB" altLang="zh-CN" sz="2400" b="1">
                <a:solidFill>
                  <a:srgbClr val="FF9900"/>
                </a:solidFill>
                <a:ea typeface="宋体" charset="-122"/>
              </a:rPr>
              <a:t>		</a:t>
            </a:r>
            <a:r>
              <a:rPr lang="en-GB" altLang="zh-CN" sz="2400" b="1">
                <a:solidFill>
                  <a:srgbClr val="660033"/>
                </a:solidFill>
                <a:ea typeface="宋体" charset="-122"/>
              </a:rPr>
              <a:t>system</a:t>
            </a:r>
            <a:r>
              <a:rPr lang="en-GB" altLang="zh-CN" sz="2400">
                <a:solidFill>
                  <a:srgbClr val="660033"/>
                </a:solidFill>
                <a:ea typeface="宋体" charset="-122"/>
              </a:rPr>
              <a:t> </a:t>
            </a:r>
            <a:r>
              <a:rPr lang="en-GB" altLang="zh-CN" sz="2400" b="1">
                <a:solidFill>
                  <a:srgbClr val="660033"/>
                </a:solidFill>
                <a:ea typeface="宋体" charset="-122"/>
              </a:rPr>
              <a:t>specification</a:t>
            </a:r>
            <a:r>
              <a:rPr lang="en-GB" altLang="zh-CN" sz="2400">
                <a:ea typeface="宋体" charset="-122"/>
              </a:rPr>
              <a:t>, </a:t>
            </a:r>
            <a:r>
              <a:rPr lang="en-GB" altLang="zh-CN" sz="2400" b="1">
                <a:solidFill>
                  <a:srgbClr val="660033"/>
                </a:solidFill>
                <a:ea typeface="宋体" charset="-122"/>
              </a:rPr>
              <a:t>architectural design</a:t>
            </a:r>
            <a:r>
              <a:rPr lang="en-GB" altLang="zh-CN" sz="2400">
                <a:ea typeface="宋体" charset="-122"/>
              </a:rPr>
              <a:t>, 	</a:t>
            </a:r>
            <a:r>
              <a:rPr lang="en-GB" altLang="zh-CN" sz="2400" b="1">
                <a:solidFill>
                  <a:srgbClr val="660033"/>
                </a:solidFill>
                <a:ea typeface="宋体" charset="-122"/>
              </a:rPr>
              <a:t>integration</a:t>
            </a:r>
            <a:r>
              <a:rPr lang="en-GB" altLang="zh-CN" sz="2400">
                <a:ea typeface="宋体" charset="-122"/>
              </a:rPr>
              <a:t> and </a:t>
            </a:r>
            <a:r>
              <a:rPr lang="en-GB" altLang="zh-CN" sz="2400" b="1">
                <a:solidFill>
                  <a:srgbClr val="660033"/>
                </a:solidFill>
                <a:ea typeface="宋体" charset="-122"/>
              </a:rPr>
              <a:t>deployment</a:t>
            </a:r>
          </a:p>
        </p:txBody>
      </p:sp>
    </p:spTree>
    <p:extLst>
      <p:ext uri="{BB962C8B-B14F-4D97-AF65-F5344CB8AC3E}">
        <p14:creationId xmlns:p14="http://schemas.microsoft.com/office/powerpoint/2010/main" val="21971990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813289" y="211138"/>
            <a:ext cx="7772400" cy="1143000"/>
          </a:xfrm>
        </p:spPr>
        <p:txBody>
          <a:bodyPr/>
          <a:lstStyle/>
          <a:p>
            <a:r>
              <a:rPr lang="en-GB" altLang="zh-CN" sz="2400">
                <a:solidFill>
                  <a:srgbClr val="FF0000"/>
                </a:solidFill>
                <a:ea typeface="宋体" charset="-122"/>
              </a:rPr>
              <a:t>What is a </a:t>
            </a:r>
            <a:r>
              <a:rPr lang="en-GB" altLang="zh-CN" sz="2400">
                <a:solidFill>
                  <a:srgbClr val="9933FF"/>
                </a:solidFill>
                <a:ea typeface="宋体" charset="-122"/>
              </a:rPr>
              <a:t>software process</a:t>
            </a:r>
            <a:r>
              <a:rPr lang="en-GB" altLang="zh-CN" sz="2400">
                <a:solidFill>
                  <a:srgbClr val="FF0000"/>
                </a:solidFill>
                <a:ea typeface="宋体" charset="-122"/>
              </a:rPr>
              <a:t>?</a:t>
            </a:r>
          </a:p>
        </p:txBody>
      </p:sp>
      <p:sp>
        <p:nvSpPr>
          <p:cNvPr id="18435" name="Rectangle 3"/>
          <p:cNvSpPr>
            <a:spLocks noGrp="1" noChangeArrowheads="1"/>
          </p:cNvSpPr>
          <p:nvPr>
            <p:ph type="body" idx="1"/>
          </p:nvPr>
        </p:nvSpPr>
        <p:spPr>
          <a:xfrm>
            <a:off x="533506" y="1143060"/>
            <a:ext cx="7772400" cy="4560888"/>
          </a:xfrm>
        </p:spPr>
        <p:txBody>
          <a:bodyPr/>
          <a:lstStyle/>
          <a:p>
            <a:pPr>
              <a:lnSpc>
                <a:spcPct val="90000"/>
              </a:lnSpc>
            </a:pPr>
            <a:r>
              <a:rPr lang="en-GB" altLang="zh-CN" sz="2400" dirty="0">
                <a:ea typeface="宋体" charset="-122"/>
              </a:rPr>
              <a:t>A </a:t>
            </a:r>
            <a:r>
              <a:rPr lang="en-GB" altLang="zh-CN" sz="2400" b="1" dirty="0">
                <a:solidFill>
                  <a:srgbClr val="9933FF"/>
                </a:solidFill>
                <a:ea typeface="宋体" charset="-122"/>
              </a:rPr>
              <a:t>set of activities</a:t>
            </a:r>
            <a:r>
              <a:rPr lang="en-GB" altLang="zh-CN" sz="2400" dirty="0">
                <a:ea typeface="宋体" charset="-122"/>
              </a:rPr>
              <a:t> whose goal is the development or evolution of software</a:t>
            </a:r>
          </a:p>
          <a:p>
            <a:pPr>
              <a:lnSpc>
                <a:spcPct val="90000"/>
              </a:lnSpc>
            </a:pPr>
            <a:r>
              <a:rPr lang="en-GB" altLang="zh-CN" sz="2400" dirty="0">
                <a:ea typeface="宋体" charset="-122"/>
              </a:rPr>
              <a:t>Generic activities in all software processes are:</a:t>
            </a:r>
          </a:p>
          <a:p>
            <a:pPr lvl="1">
              <a:lnSpc>
                <a:spcPct val="90000"/>
              </a:lnSpc>
            </a:pPr>
            <a:r>
              <a:rPr lang="en-GB" altLang="zh-CN" sz="2000" b="1" dirty="0">
                <a:solidFill>
                  <a:srgbClr val="FF0000"/>
                </a:solidFill>
                <a:ea typeface="宋体" charset="-122"/>
              </a:rPr>
              <a:t>Specification</a:t>
            </a:r>
            <a:r>
              <a:rPr lang="en-GB" altLang="zh-CN" sz="2000" dirty="0">
                <a:ea typeface="宋体" charset="-122"/>
              </a:rPr>
              <a:t> - </a:t>
            </a:r>
            <a:r>
              <a:rPr lang="en-GB" altLang="zh-CN" sz="2000" dirty="0">
                <a:solidFill>
                  <a:schemeClr val="accent2"/>
                </a:solidFill>
                <a:ea typeface="宋体" charset="-122"/>
              </a:rPr>
              <a:t>what the system should do and its development constraints</a:t>
            </a:r>
          </a:p>
          <a:p>
            <a:pPr lvl="1">
              <a:lnSpc>
                <a:spcPct val="90000"/>
              </a:lnSpc>
            </a:pPr>
            <a:r>
              <a:rPr lang="en-GB" altLang="zh-CN" sz="2000" b="1" dirty="0">
                <a:solidFill>
                  <a:srgbClr val="FF0000"/>
                </a:solidFill>
                <a:ea typeface="宋体" charset="-122"/>
              </a:rPr>
              <a:t>Development</a:t>
            </a:r>
            <a:r>
              <a:rPr lang="en-GB" altLang="zh-CN" sz="2000" dirty="0">
                <a:ea typeface="宋体" charset="-122"/>
              </a:rPr>
              <a:t> - </a:t>
            </a:r>
            <a:r>
              <a:rPr lang="en-GB" altLang="zh-CN" sz="2000" dirty="0">
                <a:solidFill>
                  <a:schemeClr val="accent2"/>
                </a:solidFill>
                <a:ea typeface="宋体" charset="-122"/>
              </a:rPr>
              <a:t>production of the software system</a:t>
            </a:r>
          </a:p>
          <a:p>
            <a:pPr lvl="1">
              <a:lnSpc>
                <a:spcPct val="90000"/>
              </a:lnSpc>
            </a:pPr>
            <a:r>
              <a:rPr lang="en-GB" altLang="zh-CN" sz="2000" b="1" dirty="0">
                <a:solidFill>
                  <a:srgbClr val="FF0000"/>
                </a:solidFill>
                <a:ea typeface="宋体" charset="-122"/>
              </a:rPr>
              <a:t>Validation</a:t>
            </a:r>
            <a:r>
              <a:rPr lang="en-GB" altLang="zh-CN" sz="2000" dirty="0">
                <a:ea typeface="宋体" charset="-122"/>
              </a:rPr>
              <a:t> - </a:t>
            </a:r>
            <a:r>
              <a:rPr lang="en-GB" altLang="zh-CN" sz="2000" dirty="0">
                <a:solidFill>
                  <a:schemeClr val="accent2"/>
                </a:solidFill>
                <a:ea typeface="宋体" charset="-122"/>
              </a:rPr>
              <a:t>checking that the software is what the customer wants</a:t>
            </a:r>
          </a:p>
          <a:p>
            <a:pPr lvl="1">
              <a:lnSpc>
                <a:spcPct val="90000"/>
              </a:lnSpc>
            </a:pPr>
            <a:r>
              <a:rPr lang="en-GB" altLang="zh-CN" sz="2000" b="1" dirty="0">
                <a:solidFill>
                  <a:srgbClr val="FF0000"/>
                </a:solidFill>
                <a:ea typeface="宋体" charset="-122"/>
              </a:rPr>
              <a:t>Evolution</a:t>
            </a:r>
            <a:r>
              <a:rPr lang="en-GB" altLang="zh-CN" sz="2000" dirty="0">
                <a:ea typeface="宋体" charset="-122"/>
              </a:rPr>
              <a:t> - </a:t>
            </a:r>
            <a:r>
              <a:rPr lang="en-GB" altLang="zh-CN" sz="2000" dirty="0">
                <a:solidFill>
                  <a:schemeClr val="accent2"/>
                </a:solidFill>
                <a:ea typeface="宋体" charset="-122"/>
              </a:rPr>
              <a:t>changing the software in response to changing demands</a:t>
            </a:r>
          </a:p>
          <a:p>
            <a:pPr>
              <a:lnSpc>
                <a:spcPct val="90000"/>
              </a:lnSpc>
            </a:pPr>
            <a:endParaRPr lang="en-GB" altLang="zh-CN" sz="2400" dirty="0">
              <a:ea typeface="宋体" charset="-122"/>
            </a:endParaRPr>
          </a:p>
        </p:txBody>
      </p:sp>
    </p:spTree>
    <p:extLst>
      <p:ext uri="{BB962C8B-B14F-4D97-AF65-F5344CB8AC3E}">
        <p14:creationId xmlns:p14="http://schemas.microsoft.com/office/powerpoint/2010/main" val="32141118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slide(fromBottom)">
                                      <p:cBhvr>
                                        <p:cTn id="7" dur="500"/>
                                        <p:tgtEl>
                                          <p:spTgt spid="184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slide(fromBottom)">
                                      <p:cBhvr>
                                        <p:cTn id="12" dur="500"/>
                                        <p:tgtEl>
                                          <p:spTgt spid="18435">
                                            <p:txEl>
                                              <p:pRg st="1" end="1"/>
                                            </p:txEl>
                                          </p:spTgt>
                                        </p:tgtEl>
                                      </p:cBhvr>
                                    </p:animEffect>
                                  </p:childTnLst>
                                </p:cTn>
                              </p:par>
                              <p:par>
                                <p:cTn id="13" presetID="12" presetClass="entr" presetSubtype="4" fill="hold" grpId="0" nodeType="with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animEffect transition="in" filter="slide(fromBottom)">
                                      <p:cBhvr>
                                        <p:cTn id="15" dur="500"/>
                                        <p:tgtEl>
                                          <p:spTgt spid="18435">
                                            <p:txEl>
                                              <p:pRg st="2" end="2"/>
                                            </p:txEl>
                                          </p:spTgt>
                                        </p:tgtEl>
                                      </p:cBhvr>
                                    </p:animEffect>
                                  </p:childTnLst>
                                </p:cTn>
                              </p:par>
                              <p:par>
                                <p:cTn id="16" presetID="12" presetClass="entr" presetSubtype="4" fill="hold" grpId="0" nodeType="withEffect">
                                  <p:stCondLst>
                                    <p:cond delay="0"/>
                                  </p:stCondLst>
                                  <p:childTnLst>
                                    <p:set>
                                      <p:cBhvr>
                                        <p:cTn id="17" dur="1" fill="hold">
                                          <p:stCondLst>
                                            <p:cond delay="0"/>
                                          </p:stCondLst>
                                        </p:cTn>
                                        <p:tgtEl>
                                          <p:spTgt spid="18435">
                                            <p:txEl>
                                              <p:pRg st="3" end="3"/>
                                            </p:txEl>
                                          </p:spTgt>
                                        </p:tgtEl>
                                        <p:attrNameLst>
                                          <p:attrName>style.visibility</p:attrName>
                                        </p:attrNameLst>
                                      </p:cBhvr>
                                      <p:to>
                                        <p:strVal val="visible"/>
                                      </p:to>
                                    </p:set>
                                    <p:animEffect transition="in" filter="slide(fromBottom)">
                                      <p:cBhvr>
                                        <p:cTn id="18" dur="500"/>
                                        <p:tgtEl>
                                          <p:spTgt spid="18435">
                                            <p:txEl>
                                              <p:pRg st="3" end="3"/>
                                            </p:txEl>
                                          </p:spTgt>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18435">
                                            <p:txEl>
                                              <p:pRg st="4" end="4"/>
                                            </p:txEl>
                                          </p:spTgt>
                                        </p:tgtEl>
                                        <p:attrNameLst>
                                          <p:attrName>style.visibility</p:attrName>
                                        </p:attrNameLst>
                                      </p:cBhvr>
                                      <p:to>
                                        <p:strVal val="visible"/>
                                      </p:to>
                                    </p:set>
                                    <p:animEffect transition="in" filter="slide(fromBottom)">
                                      <p:cBhvr>
                                        <p:cTn id="21" dur="500"/>
                                        <p:tgtEl>
                                          <p:spTgt spid="18435">
                                            <p:txEl>
                                              <p:pRg st="4" end="4"/>
                                            </p:txEl>
                                          </p:spTgt>
                                        </p:tgtEl>
                                      </p:cBhvr>
                                    </p:animEffect>
                                  </p:childTnLst>
                                </p:cTn>
                              </p:par>
                              <p:par>
                                <p:cTn id="22" presetID="12" presetClass="entr" presetSubtype="4" fill="hold" grpId="0" nodeType="withEffect">
                                  <p:stCondLst>
                                    <p:cond delay="0"/>
                                  </p:stCondLst>
                                  <p:childTnLst>
                                    <p:set>
                                      <p:cBhvr>
                                        <p:cTn id="23" dur="1" fill="hold">
                                          <p:stCondLst>
                                            <p:cond delay="0"/>
                                          </p:stCondLst>
                                        </p:cTn>
                                        <p:tgtEl>
                                          <p:spTgt spid="18435">
                                            <p:txEl>
                                              <p:pRg st="5" end="5"/>
                                            </p:txEl>
                                          </p:spTgt>
                                        </p:tgtEl>
                                        <p:attrNameLst>
                                          <p:attrName>style.visibility</p:attrName>
                                        </p:attrNameLst>
                                      </p:cBhvr>
                                      <p:to>
                                        <p:strVal val="visible"/>
                                      </p:to>
                                    </p:set>
                                    <p:animEffect transition="in" filter="slide(fromBottom)">
                                      <p:cBhvr>
                                        <p:cTn id="24" dur="500"/>
                                        <p:tgtEl>
                                          <p:spTgt spid="1843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371600" y="315913"/>
            <a:ext cx="7772400" cy="1143000"/>
          </a:xfrm>
        </p:spPr>
        <p:txBody>
          <a:bodyPr/>
          <a:lstStyle/>
          <a:p>
            <a:r>
              <a:rPr lang="en-GB" altLang="zh-CN" sz="2400">
                <a:ea typeface="宋体" charset="-122"/>
              </a:rPr>
              <a:t>What are the </a:t>
            </a:r>
            <a:r>
              <a:rPr lang="en-GB" altLang="zh-CN" sz="2400" b="1">
                <a:solidFill>
                  <a:schemeClr val="accent2"/>
                </a:solidFill>
                <a:ea typeface="宋体" charset="-122"/>
              </a:rPr>
              <a:t>costs of software engineering</a:t>
            </a:r>
            <a:r>
              <a:rPr lang="en-GB" altLang="zh-CN" sz="2400">
                <a:ea typeface="宋体" charset="-122"/>
              </a:rPr>
              <a:t>?</a:t>
            </a:r>
          </a:p>
        </p:txBody>
      </p:sp>
      <p:sp>
        <p:nvSpPr>
          <p:cNvPr id="20483" name="Rectangle 3"/>
          <p:cNvSpPr>
            <a:spLocks noGrp="1" noChangeArrowheads="1"/>
          </p:cNvSpPr>
          <p:nvPr>
            <p:ph type="body" idx="1"/>
          </p:nvPr>
        </p:nvSpPr>
        <p:spPr>
          <a:xfrm>
            <a:off x="609704" y="990664"/>
            <a:ext cx="7772400" cy="4454525"/>
          </a:xfrm>
        </p:spPr>
        <p:txBody>
          <a:bodyPr/>
          <a:lstStyle/>
          <a:p>
            <a:r>
              <a:rPr lang="en-GB" altLang="zh-CN" sz="2400" b="1" dirty="0">
                <a:solidFill>
                  <a:srgbClr val="FF0000"/>
                </a:solidFill>
                <a:ea typeface="宋体" charset="-122"/>
              </a:rPr>
              <a:t>Roughly </a:t>
            </a:r>
            <a:r>
              <a:rPr lang="en-GB" altLang="zh-CN" sz="2400" b="1" dirty="0">
                <a:solidFill>
                  <a:schemeClr val="accent2"/>
                </a:solidFill>
                <a:ea typeface="宋体" charset="-122"/>
              </a:rPr>
              <a:t>60% of costs are development costs</a:t>
            </a:r>
            <a:r>
              <a:rPr lang="en-GB" altLang="zh-CN" sz="2400" b="1" dirty="0">
                <a:ea typeface="宋体" charset="-122"/>
              </a:rPr>
              <a:t>, </a:t>
            </a:r>
            <a:r>
              <a:rPr lang="ru-RU" sz="2400" b="1" dirty="0"/>
              <a:t>	   </a:t>
            </a:r>
            <a:r>
              <a:rPr lang="en-GB" altLang="zh-CN" sz="2400" b="1" dirty="0">
                <a:solidFill>
                  <a:schemeClr val="accent2"/>
                </a:solidFill>
                <a:ea typeface="宋体" charset="-122"/>
              </a:rPr>
              <a:t>40% are testing costs</a:t>
            </a:r>
            <a:r>
              <a:rPr lang="en-GB" altLang="zh-CN" sz="2400" dirty="0">
                <a:ea typeface="宋体" charset="-122"/>
              </a:rPr>
              <a:t>. For custom software, evolution costs often exceed development costs</a:t>
            </a:r>
          </a:p>
          <a:p>
            <a:endParaRPr lang="en-GB" altLang="zh-CN" sz="1200" dirty="0">
              <a:ea typeface="宋体" charset="-122"/>
            </a:endParaRPr>
          </a:p>
          <a:p>
            <a:r>
              <a:rPr lang="en-GB" altLang="zh-CN" sz="2400" b="1" dirty="0">
                <a:solidFill>
                  <a:srgbClr val="FF0000"/>
                </a:solidFill>
                <a:ea typeface="宋体" charset="-122"/>
              </a:rPr>
              <a:t>Costs vary depending on the type of system</a:t>
            </a:r>
            <a:r>
              <a:rPr lang="en-GB" altLang="zh-CN" sz="2400" dirty="0">
                <a:ea typeface="宋体" charset="-122"/>
              </a:rPr>
              <a:t> being developed </a:t>
            </a:r>
            <a:r>
              <a:rPr lang="en-GB" altLang="zh-CN" sz="2400" b="1" dirty="0">
                <a:solidFill>
                  <a:srgbClr val="FF0000"/>
                </a:solidFill>
                <a:ea typeface="宋体" charset="-122"/>
              </a:rPr>
              <a:t>and the requirements</a:t>
            </a:r>
            <a:r>
              <a:rPr lang="en-GB" altLang="zh-CN" sz="2400" dirty="0">
                <a:ea typeface="宋体" charset="-122"/>
              </a:rPr>
              <a:t> of system attributes such as performance and system reliability</a:t>
            </a:r>
          </a:p>
          <a:p>
            <a:endParaRPr lang="en-GB" altLang="zh-CN" sz="1100" dirty="0">
              <a:ea typeface="宋体" charset="-122"/>
            </a:endParaRPr>
          </a:p>
          <a:p>
            <a:r>
              <a:rPr lang="en-GB" altLang="zh-CN" sz="2400" b="1" dirty="0">
                <a:solidFill>
                  <a:srgbClr val="FF0000"/>
                </a:solidFill>
                <a:ea typeface="宋体" charset="-122"/>
              </a:rPr>
              <a:t>Distribution of costs depends on the development model that is used</a:t>
            </a:r>
          </a:p>
        </p:txBody>
      </p:sp>
    </p:spTree>
    <p:extLst>
      <p:ext uri="{BB962C8B-B14F-4D97-AF65-F5344CB8AC3E}">
        <p14:creationId xmlns:p14="http://schemas.microsoft.com/office/powerpoint/2010/main" val="12778664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slide(fromBottom)">
                                      <p:cBhvr>
                                        <p:cTn id="7" dur="500"/>
                                        <p:tgtEl>
                                          <p:spTgt spid="204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0483">
                                            <p:txEl>
                                              <p:pRg st="2" end="2"/>
                                            </p:txEl>
                                          </p:spTgt>
                                        </p:tgtEl>
                                        <p:attrNameLst>
                                          <p:attrName>style.visibility</p:attrName>
                                        </p:attrNameLst>
                                      </p:cBhvr>
                                      <p:to>
                                        <p:strVal val="visible"/>
                                      </p:to>
                                    </p:set>
                                    <p:animEffect transition="in" filter="slide(fromBottom)">
                                      <p:cBhvr>
                                        <p:cTn id="12" dur="500"/>
                                        <p:tgtEl>
                                          <p:spTgt spid="2048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20483">
                                            <p:txEl>
                                              <p:pRg st="4" end="4"/>
                                            </p:txEl>
                                          </p:spTgt>
                                        </p:tgtEl>
                                        <p:attrNameLst>
                                          <p:attrName>style.visibility</p:attrName>
                                        </p:attrNameLst>
                                      </p:cBhvr>
                                      <p:to>
                                        <p:strVal val="visible"/>
                                      </p:to>
                                    </p:set>
                                    <p:animEffect transition="in" filter="slide(fromBottom)">
                                      <p:cBhvr>
                                        <p:cTn id="17" dur="500"/>
                                        <p:tgtEl>
                                          <p:spTgt spid="204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371600" y="263525"/>
            <a:ext cx="7772400" cy="1143000"/>
          </a:xfrm>
        </p:spPr>
        <p:txBody>
          <a:bodyPr/>
          <a:lstStyle/>
          <a:p>
            <a:r>
              <a:rPr lang="en-GB" altLang="zh-CN" sz="2400">
                <a:solidFill>
                  <a:schemeClr val="accent2"/>
                </a:solidFill>
                <a:ea typeface="宋体" charset="-122"/>
              </a:rPr>
              <a:t>What are the attributes of good software?</a:t>
            </a:r>
          </a:p>
        </p:txBody>
      </p:sp>
      <p:sp>
        <p:nvSpPr>
          <p:cNvPr id="23555" name="Rectangle 3"/>
          <p:cNvSpPr>
            <a:spLocks noGrp="1" noChangeArrowheads="1"/>
          </p:cNvSpPr>
          <p:nvPr>
            <p:ph type="body" idx="1"/>
          </p:nvPr>
        </p:nvSpPr>
        <p:spPr>
          <a:xfrm>
            <a:off x="606494" y="2667020"/>
            <a:ext cx="8052289" cy="3276600"/>
          </a:xfrm>
        </p:spPr>
        <p:txBody>
          <a:bodyPr/>
          <a:lstStyle/>
          <a:p>
            <a:pPr>
              <a:lnSpc>
                <a:spcPct val="90000"/>
              </a:lnSpc>
            </a:pPr>
            <a:r>
              <a:rPr lang="en-GB" altLang="zh-CN" sz="2400" b="1" dirty="0">
                <a:solidFill>
                  <a:srgbClr val="FF0000"/>
                </a:solidFill>
                <a:ea typeface="宋体" charset="-122"/>
              </a:rPr>
              <a:t>Maintainability</a:t>
            </a:r>
          </a:p>
          <a:p>
            <a:pPr lvl="1">
              <a:lnSpc>
                <a:spcPct val="90000"/>
              </a:lnSpc>
            </a:pPr>
            <a:r>
              <a:rPr lang="en-GB" altLang="zh-CN" sz="2000" dirty="0">
                <a:solidFill>
                  <a:schemeClr val="accent2"/>
                </a:solidFill>
                <a:ea typeface="宋体" charset="-122"/>
              </a:rPr>
              <a:t>Software must evolve to meet changing needs</a:t>
            </a:r>
          </a:p>
          <a:p>
            <a:pPr>
              <a:lnSpc>
                <a:spcPct val="90000"/>
              </a:lnSpc>
            </a:pPr>
            <a:r>
              <a:rPr lang="en-GB" altLang="zh-CN" sz="2400" b="1" dirty="0">
                <a:solidFill>
                  <a:srgbClr val="FF0000"/>
                </a:solidFill>
                <a:ea typeface="宋体" charset="-122"/>
              </a:rPr>
              <a:t>Dependability</a:t>
            </a:r>
          </a:p>
          <a:p>
            <a:pPr lvl="1">
              <a:lnSpc>
                <a:spcPct val="90000"/>
              </a:lnSpc>
            </a:pPr>
            <a:r>
              <a:rPr lang="en-GB" altLang="zh-CN" sz="2000" dirty="0">
                <a:solidFill>
                  <a:schemeClr val="accent2"/>
                </a:solidFill>
                <a:ea typeface="宋体" charset="-122"/>
              </a:rPr>
              <a:t>Software must be trustworthy</a:t>
            </a:r>
          </a:p>
          <a:p>
            <a:pPr>
              <a:lnSpc>
                <a:spcPct val="90000"/>
              </a:lnSpc>
            </a:pPr>
            <a:r>
              <a:rPr lang="en-GB" altLang="zh-CN" sz="2400" b="1" dirty="0">
                <a:solidFill>
                  <a:srgbClr val="FF0000"/>
                </a:solidFill>
                <a:ea typeface="宋体" charset="-122"/>
              </a:rPr>
              <a:t>Efficiency</a:t>
            </a:r>
          </a:p>
          <a:p>
            <a:pPr lvl="1">
              <a:lnSpc>
                <a:spcPct val="90000"/>
              </a:lnSpc>
            </a:pPr>
            <a:r>
              <a:rPr lang="en-GB" altLang="zh-CN" sz="2000" dirty="0">
                <a:solidFill>
                  <a:schemeClr val="accent2"/>
                </a:solidFill>
                <a:ea typeface="宋体" charset="-122"/>
              </a:rPr>
              <a:t>Software should not make wasteful use of system resources</a:t>
            </a:r>
          </a:p>
          <a:p>
            <a:pPr>
              <a:lnSpc>
                <a:spcPct val="90000"/>
              </a:lnSpc>
            </a:pPr>
            <a:r>
              <a:rPr lang="en-GB" altLang="zh-CN" sz="2400" b="1" dirty="0">
                <a:solidFill>
                  <a:srgbClr val="FF0000"/>
                </a:solidFill>
                <a:ea typeface="宋体" charset="-122"/>
              </a:rPr>
              <a:t>Usability</a:t>
            </a:r>
          </a:p>
          <a:p>
            <a:pPr lvl="1">
              <a:lnSpc>
                <a:spcPct val="90000"/>
              </a:lnSpc>
            </a:pPr>
            <a:r>
              <a:rPr lang="en-GB" altLang="zh-CN" sz="2000" dirty="0">
                <a:solidFill>
                  <a:schemeClr val="accent2"/>
                </a:solidFill>
                <a:ea typeface="宋体" charset="-122"/>
              </a:rPr>
              <a:t>Software must be usable by the users for which it was designed</a:t>
            </a:r>
          </a:p>
        </p:txBody>
      </p:sp>
      <p:sp>
        <p:nvSpPr>
          <p:cNvPr id="23556" name="Text Box 4"/>
          <p:cNvSpPr txBox="1">
            <a:spLocks noChangeArrowheads="1"/>
          </p:cNvSpPr>
          <p:nvPr/>
        </p:nvSpPr>
        <p:spPr bwMode="auto">
          <a:xfrm>
            <a:off x="606494" y="1092941"/>
            <a:ext cx="829993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00000"/>
              </a:lnSpc>
              <a:spcBef>
                <a:spcPct val="50000"/>
              </a:spcBef>
              <a:buFontTx/>
              <a:buNone/>
            </a:pPr>
            <a:r>
              <a:rPr lang="en-GB" altLang="zh-CN" dirty="0">
                <a:ea typeface="宋体" charset="-122"/>
              </a:rPr>
              <a:t>The software should deliver the required functionality and performance to the user and should be 	</a:t>
            </a:r>
            <a:r>
              <a:rPr lang="en-GB" altLang="zh-CN" dirty="0">
                <a:solidFill>
                  <a:srgbClr val="FF0000"/>
                </a:solidFill>
                <a:ea typeface="宋体" charset="-122"/>
              </a:rPr>
              <a:t>maintainable</a:t>
            </a:r>
            <a:r>
              <a:rPr lang="en-GB" altLang="zh-CN" dirty="0">
                <a:ea typeface="宋体" charset="-122"/>
              </a:rPr>
              <a:t>, </a:t>
            </a:r>
            <a:r>
              <a:rPr lang="en-GB" altLang="zh-CN" dirty="0">
                <a:solidFill>
                  <a:srgbClr val="FF0000"/>
                </a:solidFill>
                <a:ea typeface="宋体" charset="-122"/>
              </a:rPr>
              <a:t>dependable</a:t>
            </a:r>
            <a:r>
              <a:rPr lang="en-GB" altLang="zh-CN" dirty="0">
                <a:ea typeface="宋体" charset="-122"/>
              </a:rPr>
              <a:t> and </a:t>
            </a:r>
            <a:r>
              <a:rPr lang="en-GB" altLang="zh-CN" dirty="0">
                <a:solidFill>
                  <a:srgbClr val="FF0000"/>
                </a:solidFill>
                <a:ea typeface="宋体" charset="-122"/>
              </a:rPr>
              <a:t>usable</a:t>
            </a:r>
          </a:p>
        </p:txBody>
      </p:sp>
      <p:sp>
        <p:nvSpPr>
          <p:cNvPr id="23557" name="Rectangle 5"/>
          <p:cNvSpPr>
            <a:spLocks noChangeArrowheads="1"/>
          </p:cNvSpPr>
          <p:nvPr/>
        </p:nvSpPr>
        <p:spPr bwMode="auto">
          <a:xfrm flipV="1">
            <a:off x="574255" y="2438426"/>
            <a:ext cx="8332177" cy="58737"/>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a:p>
        </p:txBody>
      </p:sp>
    </p:spTree>
    <p:extLst>
      <p:ext uri="{BB962C8B-B14F-4D97-AF65-F5344CB8AC3E}">
        <p14:creationId xmlns:p14="http://schemas.microsoft.com/office/powerpoint/2010/main" val="10953266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zh-CN" dirty="0" smtClean="0">
                <a:ea typeface="ＭＳ Ｐゴシック" panose="020B0600070205080204" pitchFamily="34" charset="-128"/>
              </a:rPr>
              <a:t>Course Overview</a:t>
            </a:r>
          </a:p>
        </p:txBody>
      </p:sp>
      <p:sp>
        <p:nvSpPr>
          <p:cNvPr id="18435" name="Rectangle 3"/>
          <p:cNvSpPr>
            <a:spLocks noGrp="1" noChangeArrowheads="1"/>
          </p:cNvSpPr>
          <p:nvPr>
            <p:ph idx="1"/>
          </p:nvPr>
        </p:nvSpPr>
        <p:spPr>
          <a:xfrm>
            <a:off x="598972" y="990664"/>
            <a:ext cx="8532812" cy="4800600"/>
          </a:xfrm>
        </p:spPr>
        <p:txBody>
          <a:bodyPr/>
          <a:lstStyle/>
          <a:p>
            <a:pPr marL="533400" indent="-533400" eaLnBrk="1" hangingPunct="1"/>
            <a:r>
              <a:rPr lang="en-US" altLang="zh-CN" dirty="0">
                <a:ea typeface="ＭＳ Ｐゴシック" panose="020B0600070205080204" pitchFamily="34" charset="-128"/>
              </a:rPr>
              <a:t>Part B: The Workflows of the Software Life Cycle</a:t>
            </a:r>
          </a:p>
          <a:p>
            <a:pPr marL="1139825" lvl="1" indent="-682625" eaLnBrk="1" hangingPunct="1">
              <a:buFont typeface="Times New Roman" panose="02020603050405020304" pitchFamily="18" charset="0"/>
              <a:buNone/>
            </a:pPr>
            <a:r>
              <a:rPr lang="en-US" altLang="zh-CN" dirty="0">
                <a:ea typeface="ＭＳ Ｐゴシック" panose="020B0600070205080204" pitchFamily="34" charset="-128"/>
              </a:rPr>
              <a:t>10.	Key Material from Part A</a:t>
            </a:r>
          </a:p>
          <a:p>
            <a:pPr marL="1139825" lvl="1" indent="-682625" eaLnBrk="1" hangingPunct="1">
              <a:buFont typeface="Webdings" panose="05030102010509060703" pitchFamily="18" charset="2"/>
              <a:buNone/>
            </a:pPr>
            <a:r>
              <a:rPr lang="en-US" altLang="zh-CN" dirty="0">
                <a:ea typeface="ＭＳ Ｐゴシック" panose="020B0600070205080204" pitchFamily="34" charset="-128"/>
              </a:rPr>
              <a:t>11.	Requirements</a:t>
            </a:r>
          </a:p>
          <a:p>
            <a:pPr marL="1139825" lvl="1" indent="-682625" eaLnBrk="1" hangingPunct="1">
              <a:buFont typeface="Times New Roman" panose="02020603050405020304" pitchFamily="18" charset="0"/>
              <a:buNone/>
            </a:pPr>
            <a:r>
              <a:rPr lang="en-US" altLang="zh-CN" dirty="0">
                <a:ea typeface="ＭＳ Ｐゴシック" panose="020B0600070205080204" pitchFamily="34" charset="-128"/>
              </a:rPr>
              <a:t>12.	Classical Analysis</a:t>
            </a:r>
          </a:p>
          <a:p>
            <a:pPr marL="1139825" lvl="1" indent="-682625" eaLnBrk="1" hangingPunct="1">
              <a:buFont typeface="Webdings" panose="05030102010509060703" pitchFamily="18" charset="2"/>
              <a:buNone/>
            </a:pPr>
            <a:r>
              <a:rPr lang="en-US" altLang="zh-CN" dirty="0">
                <a:ea typeface="ＭＳ Ｐゴシック" panose="020B0600070205080204" pitchFamily="34" charset="-128"/>
              </a:rPr>
              <a:t>13.	Object-Oriented Analysis</a:t>
            </a:r>
          </a:p>
          <a:p>
            <a:pPr marL="1139825" lvl="1" indent="-682625" eaLnBrk="1" hangingPunct="1">
              <a:buFont typeface="Webdings" panose="05030102010509060703" pitchFamily="18" charset="2"/>
              <a:buNone/>
            </a:pPr>
            <a:r>
              <a:rPr lang="en-US" altLang="zh-CN" dirty="0">
                <a:ea typeface="ＭＳ Ｐゴシック" panose="020B0600070205080204" pitchFamily="34" charset="-128"/>
              </a:rPr>
              <a:t>14.	Design</a:t>
            </a:r>
          </a:p>
          <a:p>
            <a:pPr marL="1139825" lvl="1" indent="-682625" eaLnBrk="1" hangingPunct="1">
              <a:buFont typeface="Webdings" panose="05030102010509060703" pitchFamily="18" charset="2"/>
              <a:buNone/>
            </a:pPr>
            <a:r>
              <a:rPr lang="en-US" altLang="zh-CN" dirty="0">
                <a:ea typeface="ＭＳ Ｐゴシック" panose="020B0600070205080204" pitchFamily="34" charset="-128"/>
              </a:rPr>
              <a:t>15.	Implementation</a:t>
            </a:r>
          </a:p>
          <a:p>
            <a:pPr marL="1139825" lvl="1" indent="-682625" eaLnBrk="1" hangingPunct="1">
              <a:buFont typeface="Webdings" panose="05030102010509060703" pitchFamily="18" charset="2"/>
              <a:buNone/>
            </a:pPr>
            <a:r>
              <a:rPr lang="en-US" altLang="zh-CN" dirty="0">
                <a:ea typeface="ＭＳ Ｐゴシック" panose="020B0600070205080204" pitchFamily="34" charset="-128"/>
              </a:rPr>
              <a:t>16.	</a:t>
            </a:r>
            <a:r>
              <a:rPr lang="en-US" altLang="zh-CN" dirty="0" err="1">
                <a:ea typeface="ＭＳ Ｐゴシック" panose="020B0600070205080204" pitchFamily="34" charset="-128"/>
              </a:rPr>
              <a:t>Postdelivery</a:t>
            </a:r>
            <a:r>
              <a:rPr lang="en-US" altLang="zh-CN" dirty="0">
                <a:ea typeface="ＭＳ Ｐゴシック" panose="020B0600070205080204" pitchFamily="34" charset="-128"/>
              </a:rPr>
              <a:t> Maintenance</a:t>
            </a:r>
          </a:p>
          <a:p>
            <a:pPr marL="1139825" lvl="1" indent="-682625" eaLnBrk="1" hangingPunct="1">
              <a:buFont typeface="Webdings" panose="05030102010509060703" pitchFamily="18" charset="2"/>
              <a:buAutoNum type="arabicPeriod" startAt="17"/>
            </a:pPr>
            <a:r>
              <a:rPr lang="en-US" altLang="zh-CN" dirty="0">
                <a:ea typeface="ＭＳ Ｐゴシック" panose="020B0600070205080204" pitchFamily="34" charset="-128"/>
              </a:rPr>
              <a:t>More on UML</a:t>
            </a:r>
          </a:p>
          <a:p>
            <a:pPr marL="1139825" lvl="1" indent="-682625" eaLnBrk="1" hangingPunct="1">
              <a:buFont typeface="Webdings" panose="05030102010509060703" pitchFamily="18" charset="2"/>
              <a:buNone/>
            </a:pPr>
            <a:r>
              <a:rPr lang="en-US" altLang="zh-CN" dirty="0">
                <a:ea typeface="ＭＳ Ｐゴシック" panose="020B0600070205080204" pitchFamily="34" charset="-128"/>
              </a:rPr>
              <a:t>18.	Emerging Technologies</a:t>
            </a:r>
            <a:r>
              <a:rPr lang="en-US" altLang="zh-CN" dirty="0" smtClean="0">
                <a:solidFill>
                  <a:schemeClr val="hlink"/>
                </a:solidFill>
                <a:ea typeface="ＭＳ Ｐゴシック" panose="020B0600070205080204" pitchFamily="34" charset="-128"/>
              </a:rPr>
              <a:t/>
            </a:r>
            <a:br>
              <a:rPr lang="en-US" altLang="zh-CN" dirty="0" smtClean="0">
                <a:solidFill>
                  <a:schemeClr val="hlink"/>
                </a:solidFill>
                <a:ea typeface="ＭＳ Ｐゴシック" panose="020B0600070205080204" pitchFamily="34" charset="-128"/>
              </a:rPr>
            </a:br>
            <a:endParaRPr lang="en-US" altLang="zh-CN" dirty="0" smtClean="0">
              <a:solidFill>
                <a:schemeClr val="hlink"/>
              </a:solidFill>
              <a:ea typeface="ＭＳ Ｐゴシック" panose="020B0600070205080204" pitchFamily="34" charset="-128"/>
            </a:endParaRPr>
          </a:p>
        </p:txBody>
      </p:sp>
    </p:spTree>
    <p:extLst>
      <p:ext uri="{BB962C8B-B14F-4D97-AF65-F5344CB8AC3E}">
        <p14:creationId xmlns:p14="http://schemas.microsoft.com/office/powerpoint/2010/main" val="54039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506" y="315913"/>
            <a:ext cx="8610494" cy="1143000"/>
          </a:xfrm>
        </p:spPr>
        <p:txBody>
          <a:bodyPr/>
          <a:lstStyle/>
          <a:p>
            <a:pPr algn="l"/>
            <a:r>
              <a:rPr lang="en-GB" altLang="zh-CN" sz="3200" dirty="0">
                <a:solidFill>
                  <a:schemeClr val="accent2"/>
                </a:solidFill>
                <a:ea typeface="宋体" charset="-122"/>
              </a:rPr>
              <a:t>	What are the key challenges </a:t>
            </a:r>
            <a:br>
              <a:rPr lang="en-GB" altLang="zh-CN" sz="3200" dirty="0">
                <a:solidFill>
                  <a:schemeClr val="accent2"/>
                </a:solidFill>
                <a:ea typeface="宋体" charset="-122"/>
              </a:rPr>
            </a:br>
            <a:r>
              <a:rPr lang="en-GB" altLang="zh-CN" sz="3200" dirty="0">
                <a:solidFill>
                  <a:schemeClr val="accent2"/>
                </a:solidFill>
                <a:ea typeface="宋体" charset="-122"/>
              </a:rPr>
              <a:t>			facing software engineering?</a:t>
            </a:r>
          </a:p>
        </p:txBody>
      </p:sp>
      <p:sp>
        <p:nvSpPr>
          <p:cNvPr id="25603" name="Rectangle 3"/>
          <p:cNvSpPr>
            <a:spLocks noGrp="1" noChangeArrowheads="1"/>
          </p:cNvSpPr>
          <p:nvPr>
            <p:ph type="body" idx="1"/>
          </p:nvPr>
        </p:nvSpPr>
        <p:spPr>
          <a:xfrm>
            <a:off x="351692" y="1635126"/>
            <a:ext cx="8510954" cy="4748213"/>
          </a:xfrm>
        </p:spPr>
        <p:txBody>
          <a:bodyPr/>
          <a:lstStyle/>
          <a:p>
            <a:pPr>
              <a:buFontTx/>
              <a:buNone/>
            </a:pPr>
            <a:r>
              <a:rPr lang="en-GB" altLang="zh-CN" sz="2400">
                <a:ea typeface="宋体" charset="-122"/>
              </a:rPr>
              <a:t>	</a:t>
            </a:r>
            <a:r>
              <a:rPr lang="en-GB" altLang="zh-CN" sz="2400" b="1">
                <a:solidFill>
                  <a:srgbClr val="008080"/>
                </a:solidFill>
                <a:ea typeface="宋体" charset="-122"/>
              </a:rPr>
              <a:t>Software engineering in the 21</a:t>
            </a:r>
            <a:r>
              <a:rPr lang="en-GB" altLang="zh-CN" sz="2400" b="1" baseline="30000">
                <a:solidFill>
                  <a:srgbClr val="008080"/>
                </a:solidFill>
                <a:ea typeface="宋体" charset="-122"/>
              </a:rPr>
              <a:t>st</a:t>
            </a:r>
            <a:r>
              <a:rPr lang="en-GB" altLang="zh-CN" sz="2400" b="1">
                <a:solidFill>
                  <a:srgbClr val="008080"/>
                </a:solidFill>
                <a:ea typeface="宋体" charset="-122"/>
              </a:rPr>
              <a:t> century faces three key challenges:</a:t>
            </a:r>
          </a:p>
          <a:p>
            <a:r>
              <a:rPr lang="en-GB" altLang="zh-CN" sz="2400" b="1">
                <a:solidFill>
                  <a:srgbClr val="FF0000"/>
                </a:solidFill>
                <a:ea typeface="宋体" charset="-122"/>
              </a:rPr>
              <a:t>Legacy systems</a:t>
            </a:r>
          </a:p>
          <a:p>
            <a:pPr lvl="1"/>
            <a:r>
              <a:rPr lang="en-GB" altLang="zh-CN" sz="2000">
                <a:ea typeface="宋体" charset="-122"/>
              </a:rPr>
              <a:t>Old, valuable systems must be maintained and updated</a:t>
            </a:r>
          </a:p>
          <a:p>
            <a:r>
              <a:rPr lang="en-GB" altLang="zh-CN" sz="2400" b="1">
                <a:solidFill>
                  <a:srgbClr val="FF0000"/>
                </a:solidFill>
                <a:ea typeface="宋体" charset="-122"/>
              </a:rPr>
              <a:t>Heterogeneity</a:t>
            </a:r>
          </a:p>
          <a:p>
            <a:pPr lvl="1"/>
            <a:r>
              <a:rPr lang="en-GB" altLang="zh-CN" sz="2000">
                <a:ea typeface="宋体" charset="-122"/>
              </a:rPr>
              <a:t>Systems are distributed and include 					a mix of hardware and software</a:t>
            </a:r>
          </a:p>
          <a:p>
            <a:r>
              <a:rPr lang="en-GB" altLang="zh-CN" sz="2400" b="1">
                <a:solidFill>
                  <a:srgbClr val="FF0000"/>
                </a:solidFill>
                <a:ea typeface="宋体" charset="-122"/>
              </a:rPr>
              <a:t>Delivery</a:t>
            </a:r>
          </a:p>
          <a:p>
            <a:pPr lvl="1"/>
            <a:r>
              <a:rPr lang="en-GB" altLang="zh-CN" sz="2000">
                <a:ea typeface="宋体" charset="-122"/>
              </a:rPr>
              <a:t>There is increasing pressure </a:t>
            </a:r>
          </a:p>
          <a:p>
            <a:pPr lvl="1">
              <a:buFontTx/>
              <a:buNone/>
            </a:pPr>
            <a:r>
              <a:rPr lang="en-GB" altLang="zh-CN" sz="2000">
                <a:ea typeface="宋体" charset="-122"/>
              </a:rPr>
              <a:t>	for faster delivery of software</a:t>
            </a:r>
            <a:endParaRPr lang="en-GB" altLang="zh-CN" sz="1800">
              <a:ea typeface="宋体" charset="-122"/>
            </a:endParaRPr>
          </a:p>
        </p:txBody>
      </p:sp>
      <p:pic>
        <p:nvPicPr>
          <p:cNvPr id="25604" name="Picture 4" descr="bd05296_"/>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330461" y="4079875"/>
            <a:ext cx="2532185" cy="25447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791413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203081" y="263525"/>
            <a:ext cx="7772400" cy="1143000"/>
          </a:xfrm>
        </p:spPr>
        <p:txBody>
          <a:bodyPr/>
          <a:lstStyle/>
          <a:p>
            <a:r>
              <a:rPr lang="en-GB" altLang="zh-CN" sz="2400" dirty="0">
                <a:solidFill>
                  <a:srgbClr val="FF0000"/>
                </a:solidFill>
                <a:ea typeface="宋体" charset="-122"/>
              </a:rPr>
              <a:t>Professional and ethical responsibility</a:t>
            </a:r>
          </a:p>
        </p:txBody>
      </p:sp>
      <p:sp>
        <p:nvSpPr>
          <p:cNvPr id="24579" name="Rectangle 3"/>
          <p:cNvSpPr>
            <a:spLocks noGrp="1" noChangeArrowheads="1"/>
          </p:cNvSpPr>
          <p:nvPr>
            <p:ph type="body" idx="1"/>
          </p:nvPr>
        </p:nvSpPr>
        <p:spPr/>
        <p:txBody>
          <a:bodyPr/>
          <a:lstStyle/>
          <a:p>
            <a:pPr>
              <a:lnSpc>
                <a:spcPct val="90000"/>
              </a:lnSpc>
            </a:pPr>
            <a:r>
              <a:rPr lang="en-GB" altLang="zh-CN" sz="2400" b="1">
                <a:solidFill>
                  <a:schemeClr val="accent2"/>
                </a:solidFill>
                <a:ea typeface="宋体" charset="-122"/>
              </a:rPr>
              <a:t>Software engineering involves wider responsibilities</a:t>
            </a:r>
            <a:r>
              <a:rPr lang="en-GB" altLang="zh-CN" sz="2400">
                <a:ea typeface="宋体" charset="-122"/>
              </a:rPr>
              <a:t> than simply the application of technical skills</a:t>
            </a:r>
          </a:p>
          <a:p>
            <a:pPr>
              <a:lnSpc>
                <a:spcPct val="90000"/>
              </a:lnSpc>
            </a:pPr>
            <a:endParaRPr lang="en-GB" altLang="zh-CN" sz="2400">
              <a:ea typeface="宋体" charset="-122"/>
            </a:endParaRPr>
          </a:p>
          <a:p>
            <a:pPr>
              <a:lnSpc>
                <a:spcPct val="90000"/>
              </a:lnSpc>
            </a:pPr>
            <a:r>
              <a:rPr lang="en-GB" altLang="zh-CN" sz="2400" b="1">
                <a:solidFill>
                  <a:schemeClr val="accent2"/>
                </a:solidFill>
                <a:ea typeface="宋体" charset="-122"/>
              </a:rPr>
              <a:t>Software engineers must behave in an honest and ethically responsible</a:t>
            </a:r>
            <a:r>
              <a:rPr lang="en-GB" altLang="zh-CN" sz="2400">
                <a:ea typeface="宋体" charset="-122"/>
              </a:rPr>
              <a:t> way if they are to be respected as professionals</a:t>
            </a:r>
          </a:p>
          <a:p>
            <a:pPr>
              <a:lnSpc>
                <a:spcPct val="90000"/>
              </a:lnSpc>
            </a:pPr>
            <a:endParaRPr lang="en-GB" altLang="zh-CN" sz="2400">
              <a:ea typeface="宋体" charset="-122"/>
            </a:endParaRPr>
          </a:p>
          <a:p>
            <a:pPr>
              <a:lnSpc>
                <a:spcPct val="90000"/>
              </a:lnSpc>
            </a:pPr>
            <a:r>
              <a:rPr lang="en-GB" altLang="zh-CN" sz="2400" b="1">
                <a:solidFill>
                  <a:schemeClr val="accent2"/>
                </a:solidFill>
                <a:ea typeface="宋体" charset="-122"/>
              </a:rPr>
              <a:t>Ethical behaviour is more than 			simply upholding the law</a:t>
            </a:r>
          </a:p>
        </p:txBody>
      </p:sp>
      <p:pic>
        <p:nvPicPr>
          <p:cNvPr id="24580" name="Picture 4" descr="bd05015_"/>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893169" y="4191000"/>
            <a:ext cx="2082312" cy="2484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25724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ctrTitle" idx="4294967295"/>
          </p:nvPr>
        </p:nvSpPr>
        <p:spPr>
          <a:xfrm>
            <a:off x="685800" y="2514600"/>
            <a:ext cx="7772400" cy="1470025"/>
          </a:xfrm>
        </p:spPr>
        <p:txBody>
          <a:bodyPr anchor="ctr"/>
          <a:lstStyle/>
          <a:p>
            <a:pPr eaLnBrk="1" hangingPunct="1"/>
            <a:r>
              <a:rPr lang="en-US" altLang="zh-CN" sz="4300" dirty="0">
                <a:solidFill>
                  <a:schemeClr val="bg1"/>
                </a:solidFill>
                <a:latin typeface="Arial" charset="0"/>
                <a:ea typeface="华文新魏" charset="0"/>
              </a:rPr>
              <a:t>Thanks</a:t>
            </a:r>
            <a:br>
              <a:rPr lang="en-US" altLang="zh-CN" sz="4300" dirty="0">
                <a:solidFill>
                  <a:schemeClr val="bg1"/>
                </a:solidFill>
                <a:latin typeface="Arial" charset="0"/>
                <a:ea typeface="华文新魏" charset="0"/>
              </a:rPr>
            </a:br>
            <a:r>
              <a:rPr lang="en-US" altLang="zh-CN" dirty="0" smtClean="0">
                <a:solidFill>
                  <a:schemeClr val="bg1"/>
                </a:solidFill>
                <a:latin typeface="Arial" charset="0"/>
                <a:ea typeface="华文新魏" charset="0"/>
              </a:rPr>
              <a:t>shengbin@cs.sjtu.edu.cn</a:t>
            </a:r>
            <a:endParaRPr lang="en-US" altLang="zh-CN" dirty="0">
              <a:solidFill>
                <a:schemeClr val="bg1"/>
              </a:solidFill>
              <a:latin typeface="Arial" charset="0"/>
              <a:ea typeface="华文新魏"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zh-CN" smtClean="0">
                <a:ea typeface="宋体" charset="-122"/>
              </a:rPr>
              <a:t>Team Projects</a:t>
            </a:r>
          </a:p>
        </p:txBody>
      </p:sp>
      <p:sp>
        <p:nvSpPr>
          <p:cNvPr id="7171" name="Rectangle 3"/>
          <p:cNvSpPr>
            <a:spLocks noGrp="1" noChangeArrowheads="1"/>
          </p:cNvSpPr>
          <p:nvPr>
            <p:ph type="body" idx="1"/>
          </p:nvPr>
        </p:nvSpPr>
        <p:spPr>
          <a:xfrm>
            <a:off x="0" y="1268413"/>
            <a:ext cx="9120188" cy="5065712"/>
          </a:xfrm>
        </p:spPr>
        <p:txBody>
          <a:bodyPr/>
          <a:lstStyle/>
          <a:p>
            <a:pPr eaLnBrk="1" hangingPunct="1"/>
            <a:r>
              <a:rPr lang="en-US" altLang="zh-CN" dirty="0" smtClean="0">
                <a:ea typeface="宋体" charset="-122"/>
              </a:rPr>
              <a:t>Form teams of 3 (± 1?) students</a:t>
            </a:r>
          </a:p>
          <a:p>
            <a:pPr marL="0" indent="0" eaLnBrk="1" hangingPunct="1">
              <a:buNone/>
            </a:pPr>
            <a:r>
              <a:rPr lang="en-US" altLang="zh-CN" dirty="0" smtClean="0">
                <a:solidFill>
                  <a:srgbClr val="680000"/>
                </a:solidFill>
                <a:ea typeface="宋体" charset="-122"/>
              </a:rPr>
              <a:t>	</a:t>
            </a:r>
            <a:r>
              <a:rPr lang="en-US" altLang="zh-CN" u="sng" dirty="0" smtClean="0">
                <a:solidFill>
                  <a:srgbClr val="680000"/>
                </a:solidFill>
                <a:ea typeface="宋体" charset="-122"/>
              </a:rPr>
              <a:t>DEADLINE</a:t>
            </a:r>
            <a:r>
              <a:rPr lang="en-US" altLang="zh-CN" dirty="0" smtClean="0">
                <a:ea typeface="宋体" charset="-122"/>
              </a:rPr>
              <a:t>: </a:t>
            </a:r>
            <a:r>
              <a:rPr lang="en-US" altLang="zh-CN" smtClean="0">
                <a:ea typeface="宋体" charset="-122"/>
              </a:rPr>
              <a:t>Sept </a:t>
            </a:r>
            <a:r>
              <a:rPr lang="en-US" altLang="zh-CN" smtClean="0">
                <a:ea typeface="宋体" charset="-122"/>
              </a:rPr>
              <a:t>28, </a:t>
            </a:r>
            <a:r>
              <a:rPr lang="en-US" altLang="zh-CN" dirty="0" smtClean="0">
                <a:ea typeface="宋体" charset="-122"/>
              </a:rPr>
              <a:t>2014</a:t>
            </a:r>
            <a:br>
              <a:rPr lang="en-US" altLang="zh-CN" dirty="0" smtClean="0">
                <a:ea typeface="宋体" charset="-122"/>
              </a:rPr>
            </a:br>
            <a:r>
              <a:rPr lang="en-US" altLang="zh-CN" dirty="0" smtClean="0">
                <a:ea typeface="宋体" charset="-122"/>
              </a:rPr>
              <a:t>      After that, teams assigned randomly</a:t>
            </a:r>
          </a:p>
          <a:p>
            <a:pPr eaLnBrk="1" hangingPunct="1"/>
            <a:r>
              <a:rPr lang="en-US" altLang="zh-CN" dirty="0" smtClean="0">
                <a:ea typeface="宋体" charset="-122"/>
              </a:rPr>
              <a:t>Project Ideas:</a:t>
            </a:r>
            <a:br>
              <a:rPr lang="en-US" altLang="zh-CN" dirty="0" smtClean="0">
                <a:ea typeface="宋体" charset="-122"/>
              </a:rPr>
            </a:br>
            <a:r>
              <a:rPr lang="en-US" altLang="zh-CN" dirty="0" smtClean="0">
                <a:ea typeface="宋体" charset="-122"/>
              </a:rPr>
              <a:t>  </a:t>
            </a:r>
            <a:r>
              <a:rPr lang="en-US" altLang="zh-CN" dirty="0" err="1" smtClean="0">
                <a:ea typeface="宋体" charset="-122"/>
              </a:rPr>
              <a:t>Pls</a:t>
            </a:r>
            <a:r>
              <a:rPr lang="en-US" altLang="zh-CN" dirty="0" smtClean="0">
                <a:ea typeface="宋体" charset="-122"/>
              </a:rPr>
              <a:t> refer to the project presentation ppt.</a:t>
            </a:r>
          </a:p>
          <a:p>
            <a:pPr eaLnBrk="1" hangingPunct="1"/>
            <a:r>
              <a:rPr lang="en-US" altLang="zh-CN" dirty="0" smtClean="0">
                <a:ea typeface="宋体" charset="-122"/>
              </a:rPr>
              <a:t>No more than two (2) groups working on the same project</a:t>
            </a:r>
          </a:p>
          <a:p>
            <a:pPr eaLnBrk="1" hangingPunct="1"/>
            <a:r>
              <a:rPr lang="en-US" altLang="zh-CN" dirty="0" smtClean="0">
                <a:ea typeface="宋体" charset="-122"/>
              </a:rPr>
              <a:t>One (1) </a:t>
            </a:r>
            <a:r>
              <a:rPr lang="en-US" altLang="zh-CN" b="1" dirty="0" smtClean="0">
                <a:solidFill>
                  <a:srgbClr val="680000"/>
                </a:solidFill>
                <a:ea typeface="宋体" charset="-122"/>
              </a:rPr>
              <a:t>new</a:t>
            </a:r>
            <a:r>
              <a:rPr lang="en-US" altLang="zh-CN" dirty="0" smtClean="0">
                <a:ea typeface="宋体" charset="-122"/>
              </a:rPr>
              <a:t> project allowed</a:t>
            </a:r>
          </a:p>
          <a:p>
            <a:pPr lvl="2" eaLnBrk="1" hangingPunct="1"/>
            <a:r>
              <a:rPr lang="en-US" altLang="zh-CN" dirty="0" smtClean="0">
                <a:ea typeface="宋体" charset="-122"/>
              </a:rPr>
              <a:t>Email your project idea ASAP, </a:t>
            </a:r>
            <a:r>
              <a:rPr lang="en-US" altLang="zh-CN" i="1" dirty="0" smtClean="0">
                <a:ea typeface="宋体" charset="-122"/>
              </a:rPr>
              <a:t>before</a:t>
            </a:r>
            <a:r>
              <a:rPr lang="en-US" altLang="zh-CN" dirty="0" smtClean="0">
                <a:ea typeface="宋体" charset="-122"/>
              </a:rPr>
              <a:t> proposal is due, for feedback.</a:t>
            </a:r>
          </a:p>
        </p:txBody>
      </p:sp>
      <p:sp>
        <p:nvSpPr>
          <p:cNvPr id="7172" name="Slide Number Placeholder 1"/>
          <p:cNvSpPr>
            <a:spLocks noGrp="1"/>
          </p:cNvSpPr>
          <p:nvPr>
            <p:ph type="sldNum" sz="quarter" idx="4294967295"/>
          </p:nvPr>
        </p:nvSpPr>
        <p:spPr>
          <a:xfrm>
            <a:off x="8602663" y="6437313"/>
            <a:ext cx="517525" cy="360362"/>
          </a:xfrm>
          <a:prstGeom prst="rect">
            <a:avLst/>
          </a:prstGeom>
          <a:noFill/>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eaLnBrk="1" hangingPunct="1"/>
            <a:fld id="{7AF52811-1C6A-4952-9DBC-E44B8C4F78F6}" type="slidenum">
              <a:rPr lang="en-US" altLang="zh-CN" sz="1400" b="0">
                <a:latin typeface="Times New Roman" pitchFamily="18" charset="0"/>
              </a:rPr>
              <a:pPr eaLnBrk="1" hangingPunct="1"/>
              <a:t>5</a:t>
            </a:fld>
            <a:endParaRPr lang="en-US" altLang="zh-CN" sz="1400" b="0">
              <a:latin typeface="Times New Roman" pitchFamily="18" charset="0"/>
            </a:endParaRPr>
          </a:p>
        </p:txBody>
      </p:sp>
    </p:spTree>
    <p:extLst>
      <p:ext uri="{BB962C8B-B14F-4D97-AF65-F5344CB8AC3E}">
        <p14:creationId xmlns:p14="http://schemas.microsoft.com/office/powerpoint/2010/main" val="1479346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p:txBody>
          <a:bodyPr/>
          <a:lstStyle/>
          <a:p>
            <a:pPr eaLnBrk="1" hangingPunct="1"/>
            <a:r>
              <a:rPr lang="en-US" altLang="zh-CN" smtClean="0">
                <a:ea typeface="宋体" charset="-122"/>
              </a:rPr>
              <a:t>Project Deliverables</a:t>
            </a:r>
          </a:p>
        </p:txBody>
      </p:sp>
      <p:sp>
        <p:nvSpPr>
          <p:cNvPr id="9219" name="Slide Number Placeholder 1"/>
          <p:cNvSpPr>
            <a:spLocks noGrp="1"/>
          </p:cNvSpPr>
          <p:nvPr>
            <p:ph type="sldNum" sz="quarter" idx="4294967295"/>
          </p:nvPr>
        </p:nvSpPr>
        <p:spPr>
          <a:xfrm>
            <a:off x="8674100" y="6392863"/>
            <a:ext cx="469900" cy="357187"/>
          </a:xfrm>
          <a:prstGeom prst="rect">
            <a:avLst/>
          </a:prstGeom>
          <a:noFill/>
        </p:spPr>
        <p:txBody>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eaLnBrk="1" hangingPunct="1"/>
            <a:fld id="{88FA6A4E-7AAE-4CBA-BE01-CE5C00A5D503}" type="slidenum">
              <a:rPr lang="en-US" altLang="zh-CN" sz="1400" b="0">
                <a:latin typeface="Times New Roman" pitchFamily="18" charset="0"/>
              </a:rPr>
              <a:pPr eaLnBrk="1" hangingPunct="1"/>
              <a:t>6</a:t>
            </a:fld>
            <a:endParaRPr lang="en-US" altLang="zh-CN" sz="1400" b="0">
              <a:latin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397078677"/>
              </p:ext>
            </p:extLst>
          </p:nvPr>
        </p:nvGraphicFramePr>
        <p:xfrm>
          <a:off x="1538288" y="2201863"/>
          <a:ext cx="5870575" cy="3139440"/>
        </p:xfrm>
        <a:graphic>
          <a:graphicData uri="http://schemas.openxmlformats.org/drawingml/2006/table">
            <a:tbl>
              <a:tblPr/>
              <a:tblGrid>
                <a:gridCol w="747712"/>
                <a:gridCol w="3962400"/>
                <a:gridCol w="1160463"/>
              </a:tblGrid>
              <a:tr h="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t>Item</a:t>
                      </a:r>
                      <a:endPar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chemeClr val="tx1"/>
                          </a:solidFill>
                          <a:effectLst/>
                          <a:latin typeface="Times New Roman" pitchFamily="18" charset="0"/>
                          <a:ea typeface="宋体" charset="-122"/>
                          <a:cs typeface="Times New Roman" pitchFamily="18" charset="0"/>
                        </a:rPr>
                        <a:t>Due date</a:t>
                      </a:r>
                      <a:endParaRPr kumimoji="0" lang="en-US" altLang="zh-CN" sz="14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9525" marR="9525" marT="9525" marB="9525"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r>
              <a:tr h="0">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t>Software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t>Engineering</a:t>
                      </a:r>
                    </a:p>
                  </a:txBody>
                  <a:tcPr marL="9525" marR="9525" marT="9525" marB="9525"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FFE3C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t>1.   </a:t>
                      </a:r>
                      <a:r>
                        <a:rPr kumimoji="0" lang="en-US" altLang="zh-CN" sz="1400" b="0" i="0" u="sng" strike="noStrike" cap="none" normalizeH="0" baseline="0" dirty="0" smtClean="0">
                          <a:ln>
                            <a:noFill/>
                          </a:ln>
                          <a:solidFill>
                            <a:srgbClr val="0000FF"/>
                          </a:solidFill>
                          <a:effectLst/>
                          <a:latin typeface="Times New Roman" pitchFamily="18" charset="0"/>
                          <a:ea typeface="宋体" charset="-122"/>
                          <a:cs typeface="Times New Roman" pitchFamily="18" charset="0"/>
                        </a:rPr>
                        <a:t>Proposal</a:t>
                      </a:r>
                      <a:endPar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endParaRPr>
                    </a:p>
                  </a:txBody>
                  <a:tcPr marL="9525" marR="9525" marT="9525" marB="9525"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t>Sept  </a:t>
                      </a:r>
                      <a: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t>28 </a:t>
                      </a:r>
                      <a:endPar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endParaRPr>
                    </a:p>
                  </a:txBody>
                  <a:tcPr marL="9525" marR="9525" marT="9525" marB="9525"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0">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t>2.   </a:t>
                      </a:r>
                      <a:r>
                        <a:rPr kumimoji="0" lang="en-US" altLang="zh-CN" sz="1400" b="0" i="0" u="sng" strike="noStrike" cap="none" normalizeH="0" baseline="0" dirty="0" smtClean="0">
                          <a:ln>
                            <a:noFill/>
                          </a:ln>
                          <a:solidFill>
                            <a:srgbClr val="0000FF"/>
                          </a:solidFill>
                          <a:effectLst/>
                          <a:latin typeface="Times New Roman" pitchFamily="18" charset="0"/>
                          <a:ea typeface="宋体" charset="-122"/>
                          <a:cs typeface="Times New Roman" pitchFamily="18" charset="0"/>
                          <a:hlinkClick r:id="rId3" action="ppaction://hlinkfile"/>
                        </a:rPr>
                        <a:t>First report</a:t>
                      </a:r>
                      <a: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t>   (Specification only)</a:t>
                      </a:r>
                      <a:b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br>
                      <a: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t>      • Part 1 (Statement of Work &amp; Requirements)</a:t>
                      </a:r>
                      <a:b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br>
                      <a: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t>      • Part 2 (Functional Requirements Spec &amp; UI)</a:t>
                      </a:r>
                      <a:b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br>
                      <a: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t>      • Full Report #1 </a:t>
                      </a:r>
                    </a:p>
                  </a:txBody>
                  <a:tcPr marL="9525" marR="9525" marT="9525" marB="9525"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t> </a:t>
                      </a:r>
                      <a:b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br>
                      <a: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t>Oct 31</a:t>
                      </a:r>
                      <a:b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br>
                      <a: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t>Oct 31</a:t>
                      </a:r>
                      <a:b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br>
                      <a: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t>Oct 31 </a:t>
                      </a:r>
                    </a:p>
                  </a:txBody>
                  <a:tcPr marL="9525" marR="9525" marT="9525" marB="9525"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0">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t>3.   </a:t>
                      </a:r>
                      <a:r>
                        <a:rPr kumimoji="0" lang="en-US" altLang="zh-CN" sz="1400" b="0" i="0" u="sng" strike="noStrike" cap="none" normalizeH="0" baseline="0" dirty="0" smtClean="0">
                          <a:ln>
                            <a:noFill/>
                          </a:ln>
                          <a:solidFill>
                            <a:srgbClr val="0000FF"/>
                          </a:solidFill>
                          <a:effectLst/>
                          <a:latin typeface="Times New Roman" pitchFamily="18" charset="0"/>
                          <a:ea typeface="宋体" charset="-122"/>
                          <a:cs typeface="Times New Roman" pitchFamily="18" charset="0"/>
                          <a:hlinkClick r:id="rId4" action="ppaction://hlinkfile"/>
                        </a:rPr>
                        <a:t>Second report</a:t>
                      </a:r>
                      <a: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t>   (Design only)</a:t>
                      </a:r>
                      <a:b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br>
                      <a: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t>      • Part 1 (Interaction Diagrams)</a:t>
                      </a:r>
                      <a:b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br>
                      <a: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t>      • Part 2 (Class Diagram and System Architecture)</a:t>
                      </a:r>
                      <a:b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br>
                      <a: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t>      • Full Report #2 </a:t>
                      </a:r>
                    </a:p>
                  </a:txBody>
                  <a:tcPr marL="9525" marR="9525" marT="9525" marB="9525"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t> </a:t>
                      </a:r>
                      <a:b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br>
                      <a: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t>Dec 1</a:t>
                      </a:r>
                      <a:b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br>
                      <a: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t>Dec 8</a:t>
                      </a:r>
                      <a:b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br>
                      <a: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t>Dec 15 </a:t>
                      </a:r>
                    </a:p>
                  </a:txBody>
                  <a:tcPr marL="9525" marR="9525" marT="9525" marB="9525"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0">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charset="-122"/>
                          <a:cs typeface="Times New Roman" pitchFamily="18" charset="0"/>
                        </a:rPr>
                        <a:t>4.   </a:t>
                      </a:r>
                      <a:r>
                        <a:rPr kumimoji="0" lang="en-US" altLang="zh-CN" sz="1400" b="0" i="0" u="sng" strike="noStrike" cap="none" normalizeH="0" baseline="0" smtClean="0">
                          <a:ln>
                            <a:noFill/>
                          </a:ln>
                          <a:solidFill>
                            <a:srgbClr val="0000FF"/>
                          </a:solidFill>
                          <a:effectLst/>
                          <a:latin typeface="Times New Roman" pitchFamily="18" charset="0"/>
                          <a:ea typeface="宋体" charset="-122"/>
                          <a:cs typeface="Times New Roman" pitchFamily="18" charset="0"/>
                          <a:hlinkClick r:id="rId5" action="ppaction://hlinkfile"/>
                        </a:rPr>
                        <a:t>First demo</a:t>
                      </a:r>
                      <a:r>
                        <a:rPr kumimoji="0" lang="en-US" altLang="zh-CN" sz="1400" b="0" i="0" u="none" strike="noStrike" cap="none" normalizeH="0" baseline="0" smtClean="0">
                          <a:ln>
                            <a:noFill/>
                          </a:ln>
                          <a:solidFill>
                            <a:schemeClr val="tx1"/>
                          </a:solidFill>
                          <a:effectLst/>
                          <a:latin typeface="Times New Roman" pitchFamily="18" charset="0"/>
                          <a:ea typeface="宋体" charset="-122"/>
                          <a:cs typeface="Times New Roman" pitchFamily="18" charset="0"/>
                        </a:rPr>
                        <a:t> </a:t>
                      </a:r>
                    </a:p>
                  </a:txBody>
                  <a:tcPr marL="9525" marR="9525" marT="9525" marB="9525"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t>Dec 2 .. </a:t>
                      </a:r>
                    </a:p>
                  </a:txBody>
                  <a:tcPr marL="9525" marR="9525" marT="9525" marB="9525"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0">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t>SE Practice</a:t>
                      </a:r>
                    </a:p>
                  </a:txBody>
                  <a:tcPr marL="9525" marR="9525" marT="9525" marB="9525" anchor="ct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solidFill>
                      <a:srgbClr val="FFE3D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t>5.   </a:t>
                      </a:r>
                      <a:r>
                        <a:rPr kumimoji="0" lang="en-US" altLang="zh-CN" sz="1400" b="0" i="0" u="sng" strike="noStrike" cap="none" normalizeH="0" baseline="0" dirty="0" smtClean="0">
                          <a:ln>
                            <a:noFill/>
                          </a:ln>
                          <a:solidFill>
                            <a:srgbClr val="0000FF"/>
                          </a:solidFill>
                          <a:effectLst/>
                          <a:latin typeface="Times New Roman" pitchFamily="18" charset="0"/>
                          <a:ea typeface="宋体" charset="-122"/>
                          <a:cs typeface="Times New Roman" pitchFamily="18" charset="0"/>
                          <a:hlinkClick r:id="rId6" action="ppaction://hlinkfile"/>
                        </a:rPr>
                        <a:t>Third report</a:t>
                      </a:r>
                      <a: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t>   (All reports collated) </a:t>
                      </a:r>
                    </a:p>
                  </a:txBody>
                  <a:tcPr marL="9525" marR="9525" marT="9525" marB="9525"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t>Dec 27 </a:t>
                      </a:r>
                    </a:p>
                  </a:txBody>
                  <a:tcPr marL="9525" marR="9525" marT="9525" marB="9525"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0">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t>6.   </a:t>
                      </a:r>
                      <a:r>
                        <a:rPr kumimoji="0" lang="en-US" altLang="zh-CN" sz="1400" b="0" i="0" u="sng" strike="noStrike" cap="none" normalizeH="0" baseline="0" dirty="0" smtClean="0">
                          <a:ln>
                            <a:noFill/>
                          </a:ln>
                          <a:solidFill>
                            <a:srgbClr val="0000FF"/>
                          </a:solidFill>
                          <a:effectLst/>
                          <a:latin typeface="Times New Roman" pitchFamily="18" charset="0"/>
                          <a:ea typeface="宋体" charset="-122"/>
                          <a:cs typeface="Times New Roman" pitchFamily="18" charset="0"/>
                        </a:rPr>
                        <a:t>final </a:t>
                      </a:r>
                      <a:r>
                        <a:rPr kumimoji="0" lang="en-US" altLang="zh-CN" sz="1400" b="0" i="0" u="sng" strike="noStrike" cap="none" normalizeH="0" baseline="0" dirty="0" smtClean="0">
                          <a:ln>
                            <a:noFill/>
                          </a:ln>
                          <a:solidFill>
                            <a:srgbClr val="0000FF"/>
                          </a:solidFill>
                          <a:effectLst/>
                          <a:latin typeface="Times New Roman" pitchFamily="18" charset="0"/>
                          <a:ea typeface="宋体" charset="-122"/>
                          <a:cs typeface="Times New Roman" pitchFamily="18" charset="0"/>
                          <a:hlinkClick r:id="rId7" action="ppaction://hlinkfile"/>
                        </a:rPr>
                        <a:t>demo</a:t>
                      </a:r>
                      <a: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t> </a:t>
                      </a:r>
                    </a:p>
                  </a:txBody>
                  <a:tcPr marL="9525" marR="9525" marT="9525" marB="9525"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t>Dec 31 ... </a:t>
                      </a:r>
                    </a:p>
                  </a:txBody>
                  <a:tcPr marL="9525" marR="9525" marT="9525" marB="9525"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0">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Times New Roman" pitchFamily="18" charset="0"/>
                          <a:ea typeface="宋体" charset="-122"/>
                          <a:cs typeface="Times New Roman" pitchFamily="18" charset="0"/>
                        </a:rPr>
                        <a:t>7.   </a:t>
                      </a:r>
                      <a:r>
                        <a:rPr kumimoji="0" lang="en-US" altLang="zh-CN" sz="1400" b="0" i="0" u="sng" strike="noStrike" cap="none" normalizeH="0" baseline="0" smtClean="0">
                          <a:ln>
                            <a:noFill/>
                          </a:ln>
                          <a:solidFill>
                            <a:srgbClr val="0000FF"/>
                          </a:solidFill>
                          <a:effectLst/>
                          <a:latin typeface="Times New Roman" pitchFamily="18" charset="0"/>
                          <a:ea typeface="宋体" charset="-122"/>
                          <a:cs typeface="Times New Roman" pitchFamily="18" charset="0"/>
                          <a:hlinkClick r:id="rId8" action="ppaction://hlinkfile"/>
                        </a:rPr>
                        <a:t>Electronic Project Archive</a:t>
                      </a:r>
                      <a:r>
                        <a:rPr kumimoji="0" lang="en-US" altLang="zh-CN" sz="1400" b="0" i="0" u="none" strike="noStrike" cap="none" normalizeH="0" baseline="0" smtClean="0">
                          <a:ln>
                            <a:noFill/>
                          </a:ln>
                          <a:solidFill>
                            <a:schemeClr val="tx1"/>
                          </a:solidFill>
                          <a:effectLst/>
                          <a:latin typeface="Times New Roman" pitchFamily="18" charset="0"/>
                          <a:ea typeface="宋体" charset="-122"/>
                          <a:cs typeface="Times New Roman" pitchFamily="18" charset="0"/>
                        </a:rPr>
                        <a:t> </a:t>
                      </a:r>
                    </a:p>
                  </a:txBody>
                  <a:tcPr marL="9525" marR="9525" marT="9525" marB="9525"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rPr>
                        <a:t>Dec 3 </a:t>
                      </a:r>
                    </a:p>
                  </a:txBody>
                  <a:tcPr marL="9525" marR="9525" marT="9525" marB="9525"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243" name="Line 39"/>
          <p:cNvSpPr>
            <a:spLocks noChangeShapeType="1"/>
          </p:cNvSpPr>
          <p:nvPr/>
        </p:nvSpPr>
        <p:spPr bwMode="auto">
          <a:xfrm>
            <a:off x="1539875" y="2436813"/>
            <a:ext cx="5868988"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9244" name="Line 39"/>
          <p:cNvSpPr>
            <a:spLocks noChangeShapeType="1"/>
          </p:cNvSpPr>
          <p:nvPr/>
        </p:nvSpPr>
        <p:spPr bwMode="auto">
          <a:xfrm>
            <a:off x="1539875" y="4425950"/>
            <a:ext cx="5868988"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9245" name="Line 39"/>
          <p:cNvSpPr>
            <a:spLocks noChangeShapeType="1"/>
          </p:cNvSpPr>
          <p:nvPr/>
        </p:nvSpPr>
        <p:spPr bwMode="auto">
          <a:xfrm>
            <a:off x="2278063" y="3554413"/>
            <a:ext cx="5130800" cy="0"/>
          </a:xfrm>
          <a:prstGeom prst="line">
            <a:avLst/>
          </a:prstGeom>
          <a:noFill/>
          <a:ln w="31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9246" name="Line 39"/>
          <p:cNvSpPr>
            <a:spLocks noChangeShapeType="1"/>
          </p:cNvSpPr>
          <p:nvPr/>
        </p:nvSpPr>
        <p:spPr bwMode="auto">
          <a:xfrm>
            <a:off x="2278063" y="2681288"/>
            <a:ext cx="5130800" cy="0"/>
          </a:xfrm>
          <a:prstGeom prst="line">
            <a:avLst/>
          </a:prstGeom>
          <a:noFill/>
          <a:ln w="31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 name="TextBox 1"/>
          <p:cNvSpPr txBox="1"/>
          <p:nvPr/>
        </p:nvSpPr>
        <p:spPr>
          <a:xfrm>
            <a:off x="1066892" y="1143060"/>
            <a:ext cx="7607208" cy="830997"/>
          </a:xfrm>
          <a:prstGeom prst="rect">
            <a:avLst/>
          </a:prstGeom>
          <a:noFill/>
        </p:spPr>
        <p:txBody>
          <a:bodyPr wrap="square" rtlCol="0">
            <a:spAutoFit/>
          </a:bodyPr>
          <a:lstStyle/>
          <a:p>
            <a:r>
              <a:rPr lang="en-US" altLang="zh-CN" dirty="0" smtClean="0"/>
              <a:t>Assignment + Attendance= 30%</a:t>
            </a:r>
          </a:p>
          <a:p>
            <a:r>
              <a:rPr lang="en-US" altLang="zh-CN" dirty="0" smtClean="0"/>
              <a:t>Project=70%</a:t>
            </a:r>
            <a:endParaRPr lang="zh-CN" altLang="en-US" dirty="0"/>
          </a:p>
        </p:txBody>
      </p:sp>
      <p:sp>
        <p:nvSpPr>
          <p:cNvPr id="3" name="TextBox 2"/>
          <p:cNvSpPr txBox="1"/>
          <p:nvPr/>
        </p:nvSpPr>
        <p:spPr>
          <a:xfrm>
            <a:off x="1045459" y="5548552"/>
            <a:ext cx="6857820" cy="830997"/>
          </a:xfrm>
          <a:prstGeom prst="rect">
            <a:avLst/>
          </a:prstGeom>
          <a:noFill/>
        </p:spPr>
        <p:txBody>
          <a:bodyPr wrap="square" rtlCol="0">
            <a:spAutoFit/>
          </a:bodyPr>
          <a:lstStyle/>
          <a:p>
            <a:r>
              <a:rPr lang="en-US" altLang="zh-CN" dirty="0" smtClean="0"/>
              <a:t>Each group will have a mentor to guide the development of the project.</a:t>
            </a:r>
            <a:endParaRPr lang="zh-CN" altLang="en-US" dirty="0"/>
          </a:p>
        </p:txBody>
      </p:sp>
    </p:spTree>
    <p:extLst>
      <p:ext uri="{BB962C8B-B14F-4D97-AF65-F5344CB8AC3E}">
        <p14:creationId xmlns:p14="http://schemas.microsoft.com/office/powerpoint/2010/main" val="3635560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31800" y="1828842"/>
            <a:ext cx="8559684" cy="3908762"/>
          </a:xfrm>
          <a:prstGeom prst="rect">
            <a:avLst/>
          </a:prstGeom>
        </p:spPr>
        <p:txBody>
          <a:bodyPr wrap="square">
            <a:spAutoFit/>
          </a:bodyPr>
          <a:lstStyle/>
          <a:p>
            <a:pPr algn="just"/>
            <a:r>
              <a:rPr lang="en-US" altLang="zh-CN" b="1" dirty="0" smtClean="0">
                <a:cs typeface="Times New Roman" pitchFamily="18" charset="0"/>
              </a:rPr>
              <a:t>Reference book</a:t>
            </a:r>
            <a:r>
              <a:rPr lang="en-US" altLang="zh-CN" b="1" dirty="0">
                <a:cs typeface="Times New Roman" pitchFamily="18" charset="0"/>
              </a:rPr>
              <a:t>: </a:t>
            </a:r>
            <a:endParaRPr lang="en-US" altLang="zh-CN" b="1" dirty="0" smtClean="0">
              <a:cs typeface="Times New Roman" pitchFamily="18" charset="0"/>
            </a:endParaRPr>
          </a:p>
          <a:p>
            <a:pPr marL="457200" indent="-457200" algn="just">
              <a:buFont typeface="+mj-lt"/>
              <a:buAutoNum type="arabicPeriod"/>
            </a:pPr>
            <a:r>
              <a:rPr lang="en-US" altLang="zh-CN" sz="2000" dirty="0">
                <a:ea typeface="宋体" charset="-122"/>
              </a:rPr>
              <a:t>Stephen R </a:t>
            </a:r>
            <a:r>
              <a:rPr lang="en-US" altLang="zh-CN" sz="2000" dirty="0" err="1" smtClean="0">
                <a:ea typeface="宋体" charset="-122"/>
              </a:rPr>
              <a:t>Schach</a:t>
            </a:r>
            <a:r>
              <a:rPr lang="en-US" altLang="zh-CN" sz="2000" dirty="0" smtClean="0">
                <a:ea typeface="宋体" charset="-122"/>
              </a:rPr>
              <a:t>, Object </a:t>
            </a:r>
            <a:r>
              <a:rPr lang="en-US" altLang="zh-CN" sz="2000" dirty="0">
                <a:ea typeface="宋体" charset="-122"/>
              </a:rPr>
              <a:t>Oriented And Classical Software Engineering 8th Edition, </a:t>
            </a:r>
            <a:r>
              <a:rPr lang="en-US" altLang="zh-CN" sz="2000" dirty="0" smtClean="0">
                <a:ea typeface="宋体" charset="-122"/>
              </a:rPr>
              <a:t>McGraw-Hill.</a:t>
            </a:r>
            <a:endParaRPr lang="en-US" altLang="zh-CN" sz="2000" dirty="0">
              <a:ea typeface="宋体" charset="-122"/>
            </a:endParaRPr>
          </a:p>
          <a:p>
            <a:pPr marL="457200" indent="-457200" algn="just">
              <a:buFont typeface="+mj-lt"/>
              <a:buAutoNum type="arabicPeriod"/>
            </a:pPr>
            <a:endParaRPr lang="en-US" altLang="zh-CN" sz="2000" b="1" dirty="0" smtClean="0">
              <a:cs typeface="Times New Roman" pitchFamily="18" charset="0"/>
            </a:endParaRPr>
          </a:p>
          <a:p>
            <a:pPr marL="457200" indent="-457200" algn="just">
              <a:buFont typeface="+mj-lt"/>
              <a:buAutoNum type="arabicPeriod"/>
            </a:pPr>
            <a:r>
              <a:rPr lang="en-US" altLang="zh-CN" sz="2000" dirty="0" err="1">
                <a:ea typeface="宋体" charset="-122"/>
              </a:rPr>
              <a:t>Bruegge</a:t>
            </a:r>
            <a:r>
              <a:rPr lang="en-US" altLang="zh-CN" sz="2000" dirty="0">
                <a:ea typeface="宋体" charset="-122"/>
              </a:rPr>
              <a:t> &amp; </a:t>
            </a:r>
            <a:r>
              <a:rPr lang="en-US" altLang="zh-CN" sz="2000" dirty="0" err="1" smtClean="0">
                <a:ea typeface="宋体" charset="-122"/>
              </a:rPr>
              <a:t>Dutoit</a:t>
            </a:r>
            <a:r>
              <a:rPr lang="en-US" altLang="zh-CN" sz="2000" dirty="0" smtClean="0">
                <a:ea typeface="宋体" charset="-122"/>
              </a:rPr>
              <a:t>:  </a:t>
            </a:r>
            <a:r>
              <a:rPr lang="en-US" altLang="zh-CN" sz="2000" b="1" i="1" dirty="0" smtClean="0">
                <a:ea typeface="宋体" charset="-122"/>
              </a:rPr>
              <a:t>Object-Oriented </a:t>
            </a:r>
            <a:r>
              <a:rPr lang="en-US" altLang="zh-CN" sz="2000" b="1" i="1" dirty="0">
                <a:ea typeface="宋体" charset="-122"/>
              </a:rPr>
              <a:t>Software </a:t>
            </a:r>
            <a:r>
              <a:rPr lang="en-US" altLang="zh-CN" sz="2000" b="1" i="1" dirty="0" smtClean="0">
                <a:ea typeface="宋体" charset="-122"/>
              </a:rPr>
              <a:t>Engineering, Using </a:t>
            </a:r>
            <a:r>
              <a:rPr lang="en-US" altLang="zh-CN" sz="2000" b="1" i="1" dirty="0">
                <a:ea typeface="宋体" charset="-122"/>
              </a:rPr>
              <a:t>UML, Patterns and Java</a:t>
            </a:r>
            <a:r>
              <a:rPr lang="en-US" altLang="zh-CN" sz="2000" i="1" dirty="0">
                <a:ea typeface="宋体" charset="-122"/>
              </a:rPr>
              <a:t>, </a:t>
            </a:r>
            <a:r>
              <a:rPr lang="en-US" altLang="zh-CN" sz="2000" dirty="0">
                <a:solidFill>
                  <a:srgbClr val="FF0000"/>
                </a:solidFill>
                <a:ea typeface="宋体" charset="-122"/>
              </a:rPr>
              <a:t>Third Edition</a:t>
            </a:r>
            <a:r>
              <a:rPr lang="en-US" altLang="zh-CN" sz="2000" dirty="0">
                <a:ea typeface="宋体" charset="-122"/>
              </a:rPr>
              <a:t>, Prentice Hall, </a:t>
            </a:r>
            <a:r>
              <a:rPr lang="en-US" altLang="zh-CN" sz="2000" dirty="0" smtClean="0">
                <a:ea typeface="宋体" charset="-122"/>
              </a:rPr>
              <a:t>2010.</a:t>
            </a:r>
          </a:p>
          <a:p>
            <a:pPr marL="457200" indent="-457200" algn="just">
              <a:buFont typeface="+mj-lt"/>
              <a:buAutoNum type="arabicPeriod"/>
            </a:pPr>
            <a:endParaRPr lang="en-US" altLang="zh-CN" sz="2000" dirty="0" smtClean="0">
              <a:ea typeface="宋体" charset="-122"/>
            </a:endParaRPr>
          </a:p>
          <a:p>
            <a:pPr marL="457200" indent="-457200" algn="just">
              <a:buFont typeface="+mj-lt"/>
              <a:buAutoNum type="arabicPeriod"/>
            </a:pPr>
            <a:r>
              <a:rPr lang="en-US" altLang="zh-CN" sz="2000" i="1" dirty="0" err="1">
                <a:cs typeface="Times New Roman" pitchFamily="18" charset="0"/>
              </a:rPr>
              <a:t>Sommerville</a:t>
            </a:r>
            <a:r>
              <a:rPr lang="en-US" altLang="zh-CN" sz="2000" i="1" dirty="0">
                <a:cs typeface="Times New Roman" pitchFamily="18" charset="0"/>
              </a:rPr>
              <a:t>, Ian: </a:t>
            </a:r>
            <a:r>
              <a:rPr lang="en-US" altLang="zh-CN" sz="2000" b="1" i="1" dirty="0">
                <a:cs typeface="Times New Roman" pitchFamily="18" charset="0"/>
              </a:rPr>
              <a:t>Software Engineering</a:t>
            </a:r>
            <a:r>
              <a:rPr lang="en-US" altLang="zh-CN" sz="2000" i="1" dirty="0">
                <a:cs typeface="Times New Roman" pitchFamily="18" charset="0"/>
              </a:rPr>
              <a:t>,</a:t>
            </a:r>
            <a:r>
              <a:rPr lang="en-US" altLang="zh-CN" sz="2000" b="1" dirty="0">
                <a:solidFill>
                  <a:srgbClr val="FF0000"/>
                </a:solidFill>
                <a:cs typeface="Times New Roman" pitchFamily="18" charset="0"/>
              </a:rPr>
              <a:t>9</a:t>
            </a:r>
            <a:r>
              <a:rPr lang="en-US" altLang="zh-CN" sz="2000" b="1" baseline="30000" dirty="0">
                <a:solidFill>
                  <a:srgbClr val="FF0000"/>
                </a:solidFill>
                <a:cs typeface="Times New Roman" pitchFamily="18" charset="0"/>
              </a:rPr>
              <a:t>th</a:t>
            </a:r>
            <a:r>
              <a:rPr lang="en-US" altLang="zh-CN" sz="2000" b="1" dirty="0">
                <a:solidFill>
                  <a:srgbClr val="FF0000"/>
                </a:solidFill>
                <a:cs typeface="Times New Roman" pitchFamily="18" charset="0"/>
              </a:rPr>
              <a:t> Edition</a:t>
            </a:r>
            <a:r>
              <a:rPr lang="en-US" altLang="zh-CN" sz="2000" dirty="0">
                <a:cs typeface="Times New Roman" pitchFamily="18" charset="0"/>
              </a:rPr>
              <a:t>, Addison Wesley</a:t>
            </a:r>
            <a:r>
              <a:rPr lang="en-US" altLang="zh-CN" sz="2000" dirty="0" smtClean="0">
                <a:cs typeface="Times New Roman" pitchFamily="18" charset="0"/>
              </a:rPr>
              <a:t>.</a:t>
            </a:r>
            <a:endParaRPr lang="en-US" altLang="zh-CN" sz="2000" dirty="0">
              <a:ea typeface="宋体" charset="-122"/>
              <a:cs typeface="Times New Roman" pitchFamily="18" charset="0"/>
            </a:endParaRPr>
          </a:p>
          <a:p>
            <a:pPr marL="457200" indent="-457200" algn="just">
              <a:buFont typeface="+mj-lt"/>
              <a:buAutoNum type="arabicPeriod"/>
            </a:pPr>
            <a:endParaRPr lang="en-US" altLang="zh-CN" sz="2000" dirty="0" smtClean="0">
              <a:ea typeface="宋体" charset="-122"/>
            </a:endParaRPr>
          </a:p>
          <a:p>
            <a:pPr marL="457200" indent="-457200" algn="just">
              <a:buFont typeface="+mj-lt"/>
              <a:buAutoNum type="arabicPeriod"/>
            </a:pPr>
            <a:r>
              <a:rPr lang="en-US" altLang="zh-CN" sz="2000" dirty="0" smtClean="0">
                <a:ea typeface="宋体" charset="-122"/>
              </a:rPr>
              <a:t>Miles </a:t>
            </a:r>
            <a:r>
              <a:rPr lang="en-US" altLang="zh-CN" sz="2000" dirty="0">
                <a:ea typeface="宋体" charset="-122"/>
              </a:rPr>
              <a:t>&amp; Hamilton: </a:t>
            </a:r>
            <a:r>
              <a:rPr lang="en-US" altLang="zh-CN" sz="2000" i="1" dirty="0">
                <a:ea typeface="宋体" charset="-122"/>
              </a:rPr>
              <a:t>Learning UML 2.0</a:t>
            </a:r>
            <a:r>
              <a:rPr lang="en-US" altLang="zh-CN" sz="2000" dirty="0">
                <a:ea typeface="宋体" charset="-122"/>
              </a:rPr>
              <a:t>, O’Reilly Media, 2006. ISBN: 0-596-00982-8</a:t>
            </a:r>
          </a:p>
          <a:p>
            <a:pPr algn="just"/>
            <a:endParaRPr lang="en-US" altLang="zh-CN" b="1" dirty="0">
              <a:cs typeface="Times New Roman" pitchFamily="18" charset="0"/>
            </a:endParaRPr>
          </a:p>
        </p:txBody>
      </p:sp>
    </p:spTree>
    <p:extLst>
      <p:ext uri="{BB962C8B-B14F-4D97-AF65-F5344CB8AC3E}">
        <p14:creationId xmlns:p14="http://schemas.microsoft.com/office/powerpoint/2010/main" val="18220612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Why should we learn </a:t>
            </a:r>
            <a:r>
              <a:rPr lang="en-US" altLang="zh-CN" dirty="0" smtClean="0"/>
              <a:t>SE</a:t>
            </a:r>
            <a:r>
              <a:rPr lang="zh-CN" altLang="en-US" dirty="0" smtClean="0"/>
              <a:t>？</a:t>
            </a:r>
            <a:endParaRPr lang="en-US" dirty="0"/>
          </a:p>
        </p:txBody>
      </p:sp>
      <p:sp>
        <p:nvSpPr>
          <p:cNvPr id="3" name="Content Placeholder 2"/>
          <p:cNvSpPr>
            <a:spLocks noGrp="1"/>
          </p:cNvSpPr>
          <p:nvPr>
            <p:ph idx="1"/>
          </p:nvPr>
        </p:nvSpPr>
        <p:spPr/>
        <p:txBody>
          <a:bodyPr/>
          <a:lstStyle/>
          <a:p>
            <a:r>
              <a:rPr lang="en-US" dirty="0" smtClean="0"/>
              <a:t>Why should we learn SE?</a:t>
            </a:r>
          </a:p>
          <a:p>
            <a:pPr lvl="1"/>
            <a:r>
              <a:rPr lang="en-US" dirty="0" smtClean="0"/>
              <a:t>Because you are from Computer Science</a:t>
            </a:r>
          </a:p>
          <a:p>
            <a:pPr lvl="1"/>
            <a:r>
              <a:rPr lang="en-US" dirty="0" smtClean="0"/>
              <a:t>SE is the best jobs </a:t>
            </a:r>
          </a:p>
          <a:p>
            <a:pPr lvl="2"/>
            <a:r>
              <a:rPr lang="en-US" dirty="0" smtClean="0"/>
              <a:t>best job of 2011, Career Cast</a:t>
            </a:r>
          </a:p>
          <a:p>
            <a:pPr lvl="2"/>
            <a:endParaRPr lang="en-US" dirty="0"/>
          </a:p>
        </p:txBody>
      </p:sp>
      <p:pic>
        <p:nvPicPr>
          <p:cNvPr id="4" name="Picture 3"/>
          <p:cNvPicPr>
            <a:picLocks noChangeAspect="1"/>
          </p:cNvPicPr>
          <p:nvPr/>
        </p:nvPicPr>
        <p:blipFill>
          <a:blip r:embed="rId3"/>
          <a:stretch>
            <a:fillRect/>
          </a:stretch>
        </p:blipFill>
        <p:spPr>
          <a:xfrm>
            <a:off x="5969000" y="3984625"/>
            <a:ext cx="2806700" cy="2349500"/>
          </a:xfrm>
          <a:prstGeom prst="rect">
            <a:avLst/>
          </a:prstGeom>
        </p:spPr>
      </p:pic>
      <p:sp>
        <p:nvSpPr>
          <p:cNvPr id="5" name="Rectangle 4"/>
          <p:cNvSpPr/>
          <p:nvPr/>
        </p:nvSpPr>
        <p:spPr>
          <a:xfrm>
            <a:off x="1397000" y="3520509"/>
            <a:ext cx="4572000" cy="2800766"/>
          </a:xfrm>
          <a:prstGeom prst="rect">
            <a:avLst/>
          </a:prstGeom>
        </p:spPr>
        <p:txBody>
          <a:bodyPr>
            <a:spAutoFit/>
          </a:bodyPr>
          <a:lstStyle/>
          <a:p>
            <a:pPr algn="l"/>
            <a:r>
              <a:rPr lang="de-DE" sz="1600" b="1" i="1" dirty="0"/>
              <a:t>Best Jobs in </a:t>
            </a:r>
            <a:r>
              <a:rPr lang="de-DE" sz="1600" b="1" i="1" dirty="0" err="1"/>
              <a:t>America</a:t>
            </a:r>
            <a:r>
              <a:rPr lang="de-DE" sz="1600" b="1" i="1" dirty="0"/>
              <a:t>		</a:t>
            </a:r>
          </a:p>
          <a:p>
            <a:pPr algn="l"/>
            <a:r>
              <a:rPr lang="nl-NL" sz="1600" dirty="0"/>
              <a:t>1.	</a:t>
            </a:r>
            <a:r>
              <a:rPr lang="nl-NL" sz="1600" b="1" dirty="0"/>
              <a:t>Software engineer	</a:t>
            </a:r>
          </a:p>
          <a:p>
            <a:pPr algn="l"/>
            <a:r>
              <a:rPr lang="da-DK" sz="1600" dirty="0"/>
              <a:t>2.	College professor	</a:t>
            </a:r>
          </a:p>
          <a:p>
            <a:pPr algn="l"/>
            <a:r>
              <a:rPr lang="en-US" sz="1600" dirty="0"/>
              <a:t>3.	Financial advisor	</a:t>
            </a:r>
          </a:p>
          <a:p>
            <a:pPr algn="l"/>
            <a:r>
              <a:rPr lang="fr-FR" sz="1600" dirty="0"/>
              <a:t>4.	</a:t>
            </a:r>
            <a:r>
              <a:rPr lang="fr-FR" sz="1600" dirty="0" err="1"/>
              <a:t>Human</a:t>
            </a:r>
            <a:r>
              <a:rPr lang="fr-FR" sz="1600" dirty="0"/>
              <a:t> </a:t>
            </a:r>
            <a:r>
              <a:rPr lang="fr-FR" sz="1600" dirty="0" err="1"/>
              <a:t>resources</a:t>
            </a:r>
            <a:r>
              <a:rPr lang="fr-FR" sz="1600" dirty="0"/>
              <a:t> manager	</a:t>
            </a:r>
          </a:p>
          <a:p>
            <a:pPr algn="l"/>
            <a:r>
              <a:rPr lang="en-US" sz="1600" dirty="0"/>
              <a:t>5.	Physician assistant	</a:t>
            </a:r>
          </a:p>
          <a:p>
            <a:pPr algn="l"/>
            <a:r>
              <a:rPr lang="en-US" sz="1600" dirty="0"/>
              <a:t>6.	Market research analyst	</a:t>
            </a:r>
          </a:p>
          <a:p>
            <a:pPr algn="l"/>
            <a:r>
              <a:rPr lang="da-DK" sz="1600" dirty="0"/>
              <a:t>7.	</a:t>
            </a:r>
            <a:r>
              <a:rPr lang="da-DK" sz="1600" b="1" dirty="0"/>
              <a:t>Computer/IT </a:t>
            </a:r>
            <a:r>
              <a:rPr lang="da-DK" sz="1600" b="1" dirty="0" err="1"/>
              <a:t>analyst</a:t>
            </a:r>
            <a:r>
              <a:rPr lang="da-DK" sz="1600" b="1" dirty="0"/>
              <a:t>	</a:t>
            </a:r>
          </a:p>
          <a:p>
            <a:pPr algn="l"/>
            <a:r>
              <a:rPr lang="en-US" sz="1600" dirty="0"/>
              <a:t>8.	Real estate appraiser	</a:t>
            </a:r>
          </a:p>
          <a:p>
            <a:pPr algn="l"/>
            <a:r>
              <a:rPr lang="es-ES_tradnl" sz="1600" dirty="0"/>
              <a:t>9.	</a:t>
            </a:r>
            <a:r>
              <a:rPr lang="es-ES_tradnl" sz="1600" dirty="0" err="1"/>
              <a:t>Pharmacist</a:t>
            </a:r>
            <a:r>
              <a:rPr lang="es-ES_tradnl" sz="1600" dirty="0"/>
              <a:t>	</a:t>
            </a:r>
          </a:p>
          <a:p>
            <a:pPr algn="l"/>
            <a:r>
              <a:rPr lang="pl-PL" sz="1600" dirty="0"/>
              <a:t>10.	</a:t>
            </a:r>
            <a:r>
              <a:rPr lang="pl-PL" sz="1600" dirty="0" err="1"/>
              <a:t>Psychologist</a:t>
            </a:r>
            <a:r>
              <a:rPr lang="pl-PL" sz="1600" dirty="0"/>
              <a:t>	</a:t>
            </a:r>
          </a:p>
        </p:txBody>
      </p:sp>
      <p:sp>
        <p:nvSpPr>
          <p:cNvPr id="6" name="Rectangle 5"/>
          <p:cNvSpPr/>
          <p:nvPr/>
        </p:nvSpPr>
        <p:spPr>
          <a:xfrm>
            <a:off x="990694" y="6321275"/>
            <a:ext cx="4572000" cy="523220"/>
          </a:xfrm>
          <a:prstGeom prst="rect">
            <a:avLst/>
          </a:prstGeom>
        </p:spPr>
        <p:txBody>
          <a:bodyPr>
            <a:spAutoFit/>
          </a:bodyPr>
          <a:lstStyle/>
          <a:p>
            <a:pPr algn="l"/>
            <a:r>
              <a:rPr lang="en-US" sz="1400" i="1" dirty="0">
                <a:hlinkClick r:id="rId4"/>
              </a:rPr>
              <a:t>Money Magazine recently published </a:t>
            </a:r>
            <a:r>
              <a:rPr lang="en-US" sz="1400" i="1" dirty="0">
                <a:hlinkClick r:id="rId5"/>
              </a:rPr>
              <a:t>"Best Jobs in America"</a:t>
            </a:r>
            <a:endParaRPr lang="en-US" sz="1400" dirty="0"/>
          </a:p>
        </p:txBody>
      </p:sp>
    </p:spTree>
    <p:extLst>
      <p:ext uri="{BB962C8B-B14F-4D97-AF65-F5344CB8AC3E}">
        <p14:creationId xmlns:p14="http://schemas.microsoft.com/office/powerpoint/2010/main" val="12159397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397000" y="1066862"/>
            <a:ext cx="6350000" cy="4279900"/>
          </a:xfrm>
          <a:prstGeom prst="rect">
            <a:avLst/>
          </a:prstGeom>
        </p:spPr>
      </p:pic>
      <p:sp>
        <p:nvSpPr>
          <p:cNvPr id="5" name="Rectangle 4"/>
          <p:cNvSpPr/>
          <p:nvPr/>
        </p:nvSpPr>
        <p:spPr>
          <a:xfrm>
            <a:off x="2209862" y="5333950"/>
            <a:ext cx="4572000" cy="523220"/>
          </a:xfrm>
          <a:prstGeom prst="rect">
            <a:avLst/>
          </a:prstGeom>
        </p:spPr>
        <p:txBody>
          <a:bodyPr>
            <a:spAutoFit/>
          </a:bodyPr>
          <a:lstStyle/>
          <a:p>
            <a:r>
              <a:rPr lang="en-US" sz="1400" b="1" dirty="0"/>
              <a:t>Source: US Department of Labor/Bureau of Labor Statistics (Occupational Employment Surveys)</a:t>
            </a:r>
            <a:endParaRPr lang="en-US" sz="1400" dirty="0"/>
          </a:p>
        </p:txBody>
      </p:sp>
      <p:sp>
        <p:nvSpPr>
          <p:cNvPr id="6" name="Rectangle 5"/>
          <p:cNvSpPr/>
          <p:nvPr/>
        </p:nvSpPr>
        <p:spPr>
          <a:xfrm>
            <a:off x="1066892" y="5943534"/>
            <a:ext cx="6959526" cy="523220"/>
          </a:xfrm>
          <a:prstGeom prst="rect">
            <a:avLst/>
          </a:prstGeom>
        </p:spPr>
        <p:txBody>
          <a:bodyPr wrap="square">
            <a:spAutoFit/>
          </a:bodyPr>
          <a:lstStyle/>
          <a:p>
            <a:r>
              <a:rPr lang="en-US" sz="1400" dirty="0"/>
              <a:t>According to the BLS, software engineering unemployment was 4.6% in 2010, compared to 5.4% for electrical engineers.</a:t>
            </a:r>
          </a:p>
        </p:txBody>
      </p:sp>
      <p:sp>
        <p:nvSpPr>
          <p:cNvPr id="2" name="TextBox 1"/>
          <p:cNvSpPr txBox="1"/>
          <p:nvPr/>
        </p:nvSpPr>
        <p:spPr>
          <a:xfrm>
            <a:off x="2425391" y="336389"/>
            <a:ext cx="4140942" cy="523220"/>
          </a:xfrm>
          <a:prstGeom prst="rect">
            <a:avLst/>
          </a:prstGeom>
          <a:noFill/>
        </p:spPr>
        <p:txBody>
          <a:bodyPr wrap="none" rtlCol="0">
            <a:spAutoFit/>
          </a:bodyPr>
          <a:lstStyle/>
          <a:p>
            <a:r>
              <a:rPr lang="en-US" altLang="zh-CN" sz="2800" b="1" dirty="0">
                <a:solidFill>
                  <a:srgbClr val="133984"/>
                </a:solidFill>
                <a:latin typeface="+mj-lt"/>
                <a:ea typeface="+mj-ea"/>
                <a:cs typeface="华文新魏" charset="0"/>
              </a:rPr>
              <a:t>Average Annual Wages</a:t>
            </a:r>
            <a:endParaRPr lang="zh-CN" altLang="en-US" sz="2800" b="1" dirty="0">
              <a:solidFill>
                <a:srgbClr val="133984"/>
              </a:solidFill>
              <a:latin typeface="+mj-lt"/>
              <a:ea typeface="+mj-ea"/>
              <a:cs typeface="华文新魏" charset="0"/>
            </a:endParaRPr>
          </a:p>
        </p:txBody>
      </p:sp>
    </p:spTree>
    <p:extLst>
      <p:ext uri="{BB962C8B-B14F-4D97-AF65-F5344CB8AC3E}">
        <p14:creationId xmlns:p14="http://schemas.microsoft.com/office/powerpoint/2010/main" val="41534632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自定义设计方案">
  <a:themeElements>
    <a:clrScheme name="1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自定义设计方案">
      <a:majorFont>
        <a:latin typeface="Arial"/>
        <a:ea typeface="华文新魏"/>
        <a:cs typeface=""/>
      </a:majorFont>
      <a:minorFont>
        <a:latin typeface="Arial"/>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DDDDD"/>
        </a:solidFill>
        <a:ln w="28575" cap="flat" cmpd="sng" algn="ctr">
          <a:solidFill>
            <a:srgbClr val="922706"/>
          </a:solid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sz="2400" b="0" i="0" u="none" strike="noStrike" cap="none" normalizeH="0" baseline="0" smtClean="0">
            <a:ln>
              <a:noFill/>
            </a:ln>
            <a:solidFill>
              <a:schemeClr val="tx1"/>
            </a:solidFill>
            <a:effectLst/>
            <a:latin typeface="Arial" pitchFamily="34" charset="0"/>
            <a:ea typeface="黑体" pitchFamily="49" charset="-122"/>
          </a:defRPr>
        </a:defPPr>
      </a:lstStyle>
    </a:spDef>
    <a:lnDef>
      <a:spPr bwMode="auto">
        <a:xfrm>
          <a:off x="0" y="0"/>
          <a:ext cx="1" cy="1"/>
        </a:xfrm>
        <a:custGeom>
          <a:avLst/>
          <a:gdLst/>
          <a:ahLst/>
          <a:cxnLst/>
          <a:rect l="0" t="0" r="0" b="0"/>
          <a:pathLst/>
        </a:custGeom>
        <a:solidFill>
          <a:srgbClr val="DDDDDD"/>
        </a:solidFill>
        <a:ln w="28575" cap="flat" cmpd="sng" algn="ctr">
          <a:solidFill>
            <a:srgbClr val="922706"/>
          </a:solid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sz="2400" b="0" i="0" u="none" strike="noStrike" cap="none" normalizeH="0" baseline="0" smtClean="0">
            <a:ln>
              <a:noFill/>
            </a:ln>
            <a:solidFill>
              <a:schemeClr val="tx1"/>
            </a:solidFill>
            <a:effectLst/>
            <a:latin typeface="Arial" pitchFamily="34" charset="0"/>
            <a:ea typeface="黑体" pitchFamily="49" charset="-122"/>
          </a:defRPr>
        </a:defPPr>
      </a:lstStyle>
    </a:lnDef>
  </a:objectDefaults>
  <a:extraClrSchemeLst>
    <a:extraClrScheme>
      <a:clrScheme name="1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自定义设计方案">
  <a:themeElements>
    <a:clrScheme name="2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自定义设计方案">
      <a:majorFont>
        <a:latin typeface="Arial"/>
        <a:ea typeface="华文新魏"/>
        <a:cs typeface=""/>
      </a:majorFont>
      <a:minorFont>
        <a:latin typeface="Arial"/>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DDDDD"/>
        </a:solidFill>
        <a:ln w="28575" cap="flat" cmpd="sng" algn="ctr">
          <a:solidFill>
            <a:srgbClr val="922706"/>
          </a:solid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sz="2400" b="0" i="0" u="none" strike="noStrike" cap="none" normalizeH="0" baseline="0" smtClean="0">
            <a:ln>
              <a:noFill/>
            </a:ln>
            <a:solidFill>
              <a:schemeClr val="tx1"/>
            </a:solidFill>
            <a:effectLst/>
            <a:latin typeface="Arial" pitchFamily="34" charset="0"/>
            <a:ea typeface="黑体" pitchFamily="49" charset="-122"/>
          </a:defRPr>
        </a:defPPr>
      </a:lstStyle>
    </a:spDef>
    <a:lnDef>
      <a:spPr bwMode="auto">
        <a:xfrm>
          <a:off x="0" y="0"/>
          <a:ext cx="1" cy="1"/>
        </a:xfrm>
        <a:custGeom>
          <a:avLst/>
          <a:gdLst/>
          <a:ahLst/>
          <a:cxnLst/>
          <a:rect l="0" t="0" r="0" b="0"/>
          <a:pathLst/>
        </a:custGeom>
        <a:solidFill>
          <a:srgbClr val="DDDDDD"/>
        </a:solidFill>
        <a:ln w="28575" cap="flat" cmpd="sng" algn="ctr">
          <a:solidFill>
            <a:srgbClr val="922706"/>
          </a:solid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sz="2400" b="0" i="0" u="none" strike="noStrike" cap="none" normalizeH="0" baseline="0" smtClean="0">
            <a:ln>
              <a:noFill/>
            </a:ln>
            <a:solidFill>
              <a:schemeClr val="tx1"/>
            </a:solidFill>
            <a:effectLst/>
            <a:latin typeface="Arial" pitchFamily="34" charset="0"/>
            <a:ea typeface="黑体" pitchFamily="49" charset="-122"/>
          </a:defRPr>
        </a:defPPr>
      </a:lstStyle>
    </a:lnDef>
  </a:objectDefaults>
  <a:extraClrSchemeLst>
    <a:extraClrScheme>
      <a:clrScheme name="2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20070815模板</Template>
  <TotalTime>22927</TotalTime>
  <Pages>0</Pages>
  <Words>2076</Words>
  <Characters>0</Characters>
  <Application>Microsoft Office PowerPoint</Application>
  <DocSecurity>0</DocSecurity>
  <PresentationFormat>全屏显示(4:3)</PresentationFormat>
  <Lines>0</Lines>
  <Paragraphs>400</Paragraphs>
  <Slides>42</Slides>
  <Notes>33</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42</vt:i4>
      </vt:variant>
    </vt:vector>
  </HeadingPairs>
  <TitlesOfParts>
    <vt:vector size="58" baseType="lpstr">
      <vt:lpstr>ＭＳ Ｐゴシック</vt:lpstr>
      <vt:lpstr>黑体</vt:lpstr>
      <vt:lpstr>华文新魏</vt:lpstr>
      <vt:lpstr>宋体</vt:lpstr>
      <vt:lpstr>Arial</vt:lpstr>
      <vt:lpstr>Arial Black</vt:lpstr>
      <vt:lpstr>Calibri</vt:lpstr>
      <vt:lpstr>Corbel</vt:lpstr>
      <vt:lpstr>Symbol</vt:lpstr>
      <vt:lpstr>Times New Roman</vt:lpstr>
      <vt:lpstr>Webdings</vt:lpstr>
      <vt:lpstr>Wingdings</vt:lpstr>
      <vt:lpstr>Wingdings 2</vt:lpstr>
      <vt:lpstr>Wingdings 3</vt:lpstr>
      <vt:lpstr>1_自定义设计方案</vt:lpstr>
      <vt:lpstr>2_自定义设计方案</vt:lpstr>
      <vt:lpstr>Software Engineering</vt:lpstr>
      <vt:lpstr>Course Information</vt:lpstr>
      <vt:lpstr>Course Overview</vt:lpstr>
      <vt:lpstr>Course Overview</vt:lpstr>
      <vt:lpstr>Team Projects</vt:lpstr>
      <vt:lpstr>Project Deliverables</vt:lpstr>
      <vt:lpstr>PowerPoint 演示文稿</vt:lpstr>
      <vt:lpstr>Why should we learn SE？</vt:lpstr>
      <vt:lpstr>PowerPoint 演示文稿</vt:lpstr>
      <vt:lpstr>Software</vt:lpstr>
      <vt:lpstr>Software …</vt:lpstr>
      <vt:lpstr>Software…</vt:lpstr>
      <vt:lpstr>Software…</vt:lpstr>
      <vt:lpstr>Software…</vt:lpstr>
      <vt:lpstr>Industrial Strength Software</vt:lpstr>
      <vt:lpstr>Industrial strength software</vt:lpstr>
      <vt:lpstr>What is software?</vt:lpstr>
      <vt:lpstr>Software is Expensive</vt:lpstr>
      <vt:lpstr>Software is Expensive…</vt:lpstr>
      <vt:lpstr>Software is Complex</vt:lpstr>
      <vt:lpstr>Complexity Example: Scheduling Fence Construction Tasks</vt:lpstr>
      <vt:lpstr>More Complexity</vt:lpstr>
      <vt:lpstr>Late &amp; Unreliable</vt:lpstr>
      <vt:lpstr>Why is SW Unreliable?</vt:lpstr>
      <vt:lpstr>Maintenance</vt:lpstr>
      <vt:lpstr>What is Software Engineering?</vt:lpstr>
      <vt:lpstr>What is SE?</vt:lpstr>
      <vt:lpstr>Basic Problem</vt:lpstr>
      <vt:lpstr>The Role of Software Engg. (1)</vt:lpstr>
      <vt:lpstr>The Role of Software Engg. (2)</vt:lpstr>
      <vt:lpstr>Second Law of Software Engineering</vt:lpstr>
      <vt:lpstr>Software Engineering Blueprints</vt:lpstr>
      <vt:lpstr> What is software engineering?</vt:lpstr>
      <vt:lpstr>What is the difference between software engineering and computer science?</vt:lpstr>
      <vt:lpstr>PowerPoint 演示文稿</vt:lpstr>
      <vt:lpstr>What is the difference between software engineering and system engineering?</vt:lpstr>
      <vt:lpstr>What is a software process?</vt:lpstr>
      <vt:lpstr>What are the costs of software engineering?</vt:lpstr>
      <vt:lpstr>What are the attributes of good software?</vt:lpstr>
      <vt:lpstr> What are the key challenges     facing software engineering?</vt:lpstr>
      <vt:lpstr>Professional and ethical responsibility</vt:lpstr>
      <vt:lpstr>Thanks shengbin@cs.sjtu.edu.cn</vt:lpstr>
    </vt:vector>
  </TitlesOfParts>
  <LinksUpToDate>false</LinksUpToDate>
  <CharactersWithSpaces>0</CharactersWithSpaces>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Qianni</dc:creator>
  <cp:lastModifiedBy>XIA</cp:lastModifiedBy>
  <cp:revision>2686</cp:revision>
  <cp:lastPrinted>1601-01-01T00:00:00Z</cp:lastPrinted>
  <dcterms:created xsi:type="dcterms:W3CDTF">1601-01-01T00:00:00Z</dcterms:created>
  <dcterms:modified xsi:type="dcterms:W3CDTF">2014-09-22T07:55:58Z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r8>1</vt:r8>
  </property>
</Properties>
</file>